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146848676" r:id="rId2"/>
    <p:sldId id="2146848675" r:id="rId3"/>
    <p:sldId id="2146848674" r:id="rId4"/>
    <p:sldId id="326" r:id="rId5"/>
    <p:sldId id="2146848672" r:id="rId6"/>
    <p:sldId id="2146848673" r:id="rId7"/>
    <p:sldId id="2146848681" r:id="rId8"/>
    <p:sldId id="2146848682" r:id="rId9"/>
    <p:sldId id="2146848683" r:id="rId10"/>
    <p:sldId id="2146848684" r:id="rId11"/>
    <p:sldId id="21468486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647090-CAC5-1D72-3712-8207E168BA7A}" name="Prithvi Sekhar Pagala " initials="PSP" userId="Prithvi Sekhar Pagala "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1177C-0A74-45BF-9C81-EB30EBC0210F}" v="11" dt="2022-07-31T10:44:38.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2" autoAdjust="0"/>
    <p:restoredTop sz="94660"/>
  </p:normalViewPr>
  <p:slideViewPr>
    <p:cSldViewPr snapToGrid="0">
      <p:cViewPr varScale="1">
        <p:scale>
          <a:sx n="72" d="100"/>
          <a:sy n="7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80F3C-E1CF-49A2-AA70-49102BAAAA7D}"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108AF-CA46-4FE2-8614-51B01A155A7E}" type="slidenum">
              <a:rPr lang="en-US" smtClean="0"/>
              <a:t>‹#›</a:t>
            </a:fld>
            <a:endParaRPr lang="en-US"/>
          </a:p>
        </p:txBody>
      </p:sp>
    </p:spTree>
    <p:extLst>
      <p:ext uri="{BB962C8B-B14F-4D97-AF65-F5344CB8AC3E}">
        <p14:creationId xmlns:p14="http://schemas.microsoft.com/office/powerpoint/2010/main" val="319337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3</a:t>
            </a:fld>
            <a:endParaRPr lang="en-IN"/>
          </a:p>
        </p:txBody>
      </p:sp>
    </p:spTree>
    <p:extLst>
      <p:ext uri="{BB962C8B-B14F-4D97-AF65-F5344CB8AC3E}">
        <p14:creationId xmlns:p14="http://schemas.microsoft.com/office/powerpoint/2010/main" val="300465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4</a:t>
            </a:fld>
            <a:endParaRPr lang="en-IN"/>
          </a:p>
        </p:txBody>
      </p:sp>
    </p:spTree>
    <p:extLst>
      <p:ext uri="{BB962C8B-B14F-4D97-AF65-F5344CB8AC3E}">
        <p14:creationId xmlns:p14="http://schemas.microsoft.com/office/powerpoint/2010/main" val="276251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5</a:t>
            </a:fld>
            <a:endParaRPr lang="en-IN"/>
          </a:p>
        </p:txBody>
      </p:sp>
    </p:spTree>
    <p:extLst>
      <p:ext uri="{BB962C8B-B14F-4D97-AF65-F5344CB8AC3E}">
        <p14:creationId xmlns:p14="http://schemas.microsoft.com/office/powerpoint/2010/main" val="191042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6</a:t>
            </a:fld>
            <a:endParaRPr lang="en-IN"/>
          </a:p>
        </p:txBody>
      </p:sp>
    </p:spTree>
    <p:extLst>
      <p:ext uri="{BB962C8B-B14F-4D97-AF65-F5344CB8AC3E}">
        <p14:creationId xmlns:p14="http://schemas.microsoft.com/office/powerpoint/2010/main" val="345657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7</a:t>
            </a:fld>
            <a:endParaRPr lang="en-IN"/>
          </a:p>
        </p:txBody>
      </p:sp>
    </p:spTree>
    <p:extLst>
      <p:ext uri="{BB962C8B-B14F-4D97-AF65-F5344CB8AC3E}">
        <p14:creationId xmlns:p14="http://schemas.microsoft.com/office/powerpoint/2010/main" val="207722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8</a:t>
            </a:fld>
            <a:endParaRPr lang="en-IN"/>
          </a:p>
        </p:txBody>
      </p:sp>
    </p:spTree>
    <p:extLst>
      <p:ext uri="{BB962C8B-B14F-4D97-AF65-F5344CB8AC3E}">
        <p14:creationId xmlns:p14="http://schemas.microsoft.com/office/powerpoint/2010/main" val="391681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9</a:t>
            </a:fld>
            <a:endParaRPr lang="en-IN"/>
          </a:p>
        </p:txBody>
      </p:sp>
    </p:spTree>
    <p:extLst>
      <p:ext uri="{BB962C8B-B14F-4D97-AF65-F5344CB8AC3E}">
        <p14:creationId xmlns:p14="http://schemas.microsoft.com/office/powerpoint/2010/main" val="394413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a:t>
            </a:r>
            <a:r>
              <a:rPr lang="en-US" baseline="0"/>
              <a:t> Slide</a:t>
            </a:r>
            <a:endParaRPr lang="en-US"/>
          </a:p>
        </p:txBody>
      </p:sp>
      <p:sp>
        <p:nvSpPr>
          <p:cNvPr id="4" name="Slide Number Placeholder 3"/>
          <p:cNvSpPr>
            <a:spLocks noGrp="1"/>
          </p:cNvSpPr>
          <p:nvPr>
            <p:ph type="sldNum" sz="quarter" idx="10"/>
          </p:nvPr>
        </p:nvSpPr>
        <p:spPr/>
        <p:txBody>
          <a:bodyPr/>
          <a:lstStyle/>
          <a:p>
            <a:fld id="{10A5A8A1-DC91-404B-B6EF-9243D3169412}" type="slidenum">
              <a:rPr lang="en-IN" smtClean="0"/>
              <a:pPr/>
              <a:t>10</a:t>
            </a:fld>
            <a:endParaRPr lang="en-IN"/>
          </a:p>
        </p:txBody>
      </p:sp>
    </p:spTree>
    <p:extLst>
      <p:ext uri="{BB962C8B-B14F-4D97-AF65-F5344CB8AC3E}">
        <p14:creationId xmlns:p14="http://schemas.microsoft.com/office/powerpoint/2010/main" val="239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517"/>
          <a:stretch/>
        </p:blipFill>
        <p:spPr>
          <a:xfrm>
            <a:off x="124987" y="-1"/>
            <a:ext cx="12067013" cy="6753924"/>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255848" y="850656"/>
            <a:ext cx="1393371" cy="4876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3974168" y="6581380"/>
            <a:ext cx="4273668" cy="276997"/>
          </a:xfrm>
          <a:prstGeom prst="rect">
            <a:avLst/>
          </a:prstGeom>
          <a:noFill/>
        </p:spPr>
        <p:txBody>
          <a:bodyPr wrap="none" lIns="91439" tIns="45719" rIns="91439" bIns="45719" rtlCol="0">
            <a:spAutoFit/>
          </a:bodyPr>
          <a:lstStyle/>
          <a:p>
            <a:pPr algn="ctr" defTabSz="914354">
              <a:defRPr/>
            </a:pPr>
            <a:r>
              <a:rPr lang="en-US" sz="120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11437495" y="6581379"/>
            <a:ext cx="614596" cy="276997"/>
          </a:xfrm>
          <a:prstGeom prst="rect">
            <a:avLst/>
          </a:prstGeom>
          <a:noFill/>
        </p:spPr>
        <p:txBody>
          <a:bodyPr wrap="square" lIns="91439" tIns="45719" rIns="91439" bIns="45719" rtlCol="0">
            <a:spAutoFit/>
          </a:bodyPr>
          <a:lstStyle/>
          <a:p>
            <a:pPr algn="r" defTabSz="914354"/>
            <a:fld id="{D1AD548E-8EA6-684F-9B89-4E9F5DC57BB8}" type="slidenum">
              <a:rPr lang="en-US" sz="1200" smtClean="0">
                <a:solidFill>
                  <a:schemeClr val="tx1">
                    <a:lumMod val="75000"/>
                    <a:lumOff val="25000"/>
                  </a:schemeClr>
                </a:solidFill>
                <a:latin typeface="Calibri"/>
              </a:rPr>
              <a:pPr algn="r" defTabSz="914354"/>
              <a:t>‹#›</a:t>
            </a:fld>
            <a:endParaRPr lang="en-US" sz="1200">
              <a:solidFill>
                <a:schemeClr val="tx1">
                  <a:lumMod val="75000"/>
                  <a:lumOff val="25000"/>
                </a:schemeClr>
              </a:solidFill>
              <a:latin typeface="Calibri"/>
            </a:endParaRP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255848" y="0"/>
            <a:ext cx="11736673" cy="843280"/>
          </a:xfrm>
          <a:prstGeom prst="rect">
            <a:avLst/>
          </a:prstGeom>
        </p:spPr>
        <p:txBody>
          <a:bodyPr lIns="0" rIns="0" anchor="b">
            <a:normAutofit/>
          </a:bodyPr>
          <a:lstStyle>
            <a:lvl1pPr>
              <a:defRPr sz="3200" b="1">
                <a:latin typeface="Calibri" charset="0"/>
                <a:ea typeface="Calibri" charset="0"/>
                <a:cs typeface="Calibri" charset="0"/>
              </a:defRPr>
            </a:lvl1pPr>
          </a:lstStyle>
          <a:p>
            <a:r>
              <a:rPr lang="en-US"/>
              <a:t>Click to edit Title Text</a:t>
            </a:r>
          </a:p>
        </p:txBody>
      </p:sp>
    </p:spTree>
    <p:extLst>
      <p:ext uri="{BB962C8B-B14F-4D97-AF65-F5344CB8AC3E}">
        <p14:creationId xmlns:p14="http://schemas.microsoft.com/office/powerpoint/2010/main" val="35454850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a:t>Abstract Title</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Tree>
    <p:extLst>
      <p:ext uri="{BB962C8B-B14F-4D97-AF65-F5344CB8AC3E}">
        <p14:creationId xmlns:p14="http://schemas.microsoft.com/office/powerpoint/2010/main" val="31291380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3" name="Group 1"/>
          <p:cNvGrpSpPr/>
          <p:nvPr userDrawn="1"/>
        </p:nvGrpSpPr>
        <p:grpSpPr>
          <a:xfrm>
            <a:off x="333331"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Tree>
    <p:extLst>
      <p:ext uri="{BB962C8B-B14F-4D97-AF65-F5344CB8AC3E}">
        <p14:creationId xmlns:p14="http://schemas.microsoft.com/office/powerpoint/2010/main" val="20962902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0F9D5-2F9C-4E55-B4F4-09E01E50F878}"/>
              </a:ext>
            </a:extLst>
          </p:cNvPr>
          <p:cNvSpPr txBox="1"/>
          <p:nvPr/>
        </p:nvSpPr>
        <p:spPr>
          <a:xfrm>
            <a:off x="2208810" y="2879827"/>
            <a:ext cx="8581110" cy="2259208"/>
          </a:xfrm>
          <a:prstGeom prst="rect">
            <a:avLst/>
          </a:prstGeom>
          <a:noFill/>
        </p:spPr>
        <p:txBody>
          <a:bodyPr wrap="square" rtlCol="0">
            <a:spAutoFit/>
          </a:body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en-US" sz="4267" b="1" i="0" u="none" strike="noStrike" kern="1200" cap="none" spc="0" normalizeH="0" baseline="0" noProof="0" dirty="0">
                <a:ln>
                  <a:noFill/>
                </a:ln>
                <a:solidFill>
                  <a:srgbClr val="4472C4"/>
                </a:solidFill>
                <a:effectLst/>
                <a:uLnTx/>
                <a:uFillTx/>
                <a:latin typeface="Calibri"/>
                <a:ea typeface="+mn-ea"/>
                <a:cs typeface="Calibri"/>
              </a:rPr>
              <a:t>Lead Title: Cyber Security Engineer</a:t>
            </a:r>
          </a:p>
          <a:p>
            <a:pPr marL="0" marR="0" lvl="0" indent="0" algn="l" defTabSz="914354" rtl="0" eaLnBrk="1" fontAlgn="auto" latinLnBrk="0" hangingPunct="1">
              <a:lnSpc>
                <a:spcPct val="90000"/>
              </a:lnSpc>
              <a:spcBef>
                <a:spcPct val="0"/>
              </a:spcBef>
              <a:spcAft>
                <a:spcPts val="0"/>
              </a:spcAft>
              <a:buClrTx/>
              <a:buSzTx/>
              <a:buFontTx/>
              <a:buNone/>
              <a:tabLst/>
              <a:defRPr/>
            </a:pPr>
            <a:r>
              <a:rPr lang="en-US" sz="4267" b="1" dirty="0">
                <a:solidFill>
                  <a:srgbClr val="4472C4"/>
                </a:solidFill>
                <a:latin typeface="Calibri"/>
                <a:cs typeface="Calibri"/>
              </a:rPr>
              <a:t>Year of Experience: 1.7Y </a:t>
            </a:r>
            <a:endParaRPr kumimoji="0" lang="en-US" sz="2400" b="1" i="0" u="none" strike="noStrike" kern="1200" cap="none" spc="0" normalizeH="0" baseline="0" noProof="0" dirty="0">
              <a:ln>
                <a:noFill/>
              </a:ln>
              <a:solidFill>
                <a:srgbClr val="4472C4"/>
              </a:solidFill>
              <a:effectLst/>
              <a:uLnTx/>
              <a:uFillTx/>
              <a:latin typeface="Calibri"/>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Calibri"/>
                <a:ea typeface="+mn-ea"/>
                <a:cs typeface="Calibri"/>
              </a:rPr>
              <a:t>Name : Sai Praneetha Bhaskaruni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Calibri"/>
                <a:ea typeface="+mn-ea"/>
                <a:cs typeface="Calibri"/>
              </a:rPr>
              <a:t>PS no: </a:t>
            </a:r>
            <a:r>
              <a:rPr lang="en-US" sz="3200" b="1" dirty="0">
                <a:solidFill>
                  <a:srgbClr val="FFC000"/>
                </a:solidFill>
                <a:latin typeface="Calibri"/>
                <a:cs typeface="Calibri"/>
              </a:rPr>
              <a:t>40018075</a:t>
            </a:r>
            <a:endParaRPr kumimoji="0" lang="en-US" sz="3200" b="1" i="0" u="none" strike="noStrike" kern="1200" cap="none" spc="0" normalizeH="0" baseline="0" noProof="0" dirty="0">
              <a:ln>
                <a:noFill/>
              </a:ln>
              <a:solidFill>
                <a:srgbClr val="FFC000"/>
              </a:solidFill>
              <a:effectLst/>
              <a:uLnTx/>
              <a:uFillTx/>
              <a:latin typeface="Calibri"/>
              <a:ea typeface="+mn-ea"/>
              <a:cs typeface="Calibri"/>
            </a:endParaRPr>
          </a:p>
        </p:txBody>
      </p:sp>
      <p:pic>
        <p:nvPicPr>
          <p:cNvPr id="7" name="Graphic 6">
            <a:extLst>
              <a:ext uri="{FF2B5EF4-FFF2-40B4-BE49-F238E27FC236}">
                <a16:creationId xmlns:a16="http://schemas.microsoft.com/office/drawing/2014/main" id="{A9ED843A-760B-42F0-BEE7-E75252FE0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565" y="6314685"/>
            <a:ext cx="2825683" cy="235475"/>
          </a:xfrm>
          <a:prstGeom prst="rect">
            <a:avLst/>
          </a:prstGeom>
        </p:spPr>
      </p:pic>
      <p:sp>
        <p:nvSpPr>
          <p:cNvPr id="8" name="TextBox 7">
            <a:extLst>
              <a:ext uri="{FF2B5EF4-FFF2-40B4-BE49-F238E27FC236}">
                <a16:creationId xmlns:a16="http://schemas.microsoft.com/office/drawing/2014/main" id="{8F25DD40-7EB6-48C9-B0CD-9E2BD7D1797C}"/>
              </a:ext>
            </a:extLst>
          </p:cNvPr>
          <p:cNvSpPr txBox="1"/>
          <p:nvPr/>
        </p:nvSpPr>
        <p:spPr>
          <a:xfrm>
            <a:off x="637978" y="1215029"/>
            <a:ext cx="35949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Calibri" panose="020F0502020204030204"/>
                <a:ea typeface="+mn-ea"/>
                <a:cs typeface="+mn-cs"/>
              </a:rPr>
              <a:t>Digital Products &amp; Services</a:t>
            </a:r>
            <a:endParaRPr kumimoji="0" lang="en-US" sz="1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BFDBD8AB-8DE7-42DC-A236-36B47BD048C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 y="395417"/>
            <a:ext cx="3903955" cy="717767"/>
          </a:xfrm>
          <a:prstGeom prst="rect">
            <a:avLst/>
          </a:prstGeom>
        </p:spPr>
      </p:pic>
    </p:spTree>
    <p:extLst>
      <p:ext uri="{BB962C8B-B14F-4D97-AF65-F5344CB8AC3E}">
        <p14:creationId xmlns:p14="http://schemas.microsoft.com/office/powerpoint/2010/main" val="426988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1044034" y="5006115"/>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1815627086"/>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CAD GHS Web Application VAPT</a:t>
                      </a:r>
                    </a:p>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API VAPT</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3035042"/>
            <a:ext cx="4995813" cy="954053"/>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dirty="0"/>
              <a:t>Conducted Vulnerability Assessment &amp; Penetration Testing (VAPT) for CAD GHS web app (new feature) and API.</a:t>
            </a:r>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549324"/>
            <a:ext cx="5000700" cy="984830"/>
          </a:xfrm>
          <a:prstGeom prst="rect">
            <a:avLst/>
          </a:prstGeom>
          <a:noFill/>
          <a:ln>
            <a:noFill/>
          </a:ln>
        </p:spPr>
        <p:txBody>
          <a:bodyPr spcFirstLastPara="1" wrap="square" lIns="121900" tIns="60933" rIns="121900" bIns="60933" anchor="t" anchorCtr="0">
            <a:spAutoFit/>
          </a:bodyPr>
          <a:lstStyle/>
          <a:p>
            <a:r>
              <a:rPr lang="en-US" dirty="0"/>
              <a:t>1. Used Web OWASP Top 10</a:t>
            </a:r>
          </a:p>
          <a:p>
            <a:r>
              <a:rPr lang="en-US" dirty="0"/>
              <a:t>2. Followed Web Application Security Checklist</a:t>
            </a:r>
          </a:p>
          <a:p>
            <a:endParaRPr lang="en-US" sz="2000" dirty="0"/>
          </a:p>
        </p:txBody>
      </p:sp>
      <p:graphicFrame>
        <p:nvGraphicFramePr>
          <p:cNvPr id="5" name="Table 14">
            <a:extLst>
              <a:ext uri="{FF2B5EF4-FFF2-40B4-BE49-F238E27FC236}">
                <a16:creationId xmlns:a16="http://schemas.microsoft.com/office/drawing/2014/main" id="{B107FA98-DF58-1A35-2857-FBEA0868B941}"/>
              </a:ext>
            </a:extLst>
          </p:cNvPr>
          <p:cNvGraphicFramePr>
            <a:graphicFrameLocks noGrp="1"/>
          </p:cNvGraphicFramePr>
          <p:nvPr>
            <p:extLst>
              <p:ext uri="{D42A27DB-BD31-4B8C-83A1-F6EECF244321}">
                <p14:modId xmlns:p14="http://schemas.microsoft.com/office/powerpoint/2010/main" val="128106280"/>
              </p:ext>
            </p:extLst>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endParaRPr lang="en-US" sz="1600" b="1" i="0" u="none" strike="noStrike" cap="none" dirty="0">
                        <a:solidFill>
                          <a:schemeClr val="bg1"/>
                        </a:solidFill>
                        <a:latin typeface="Calibri"/>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26" name="Group 25">
            <a:extLst>
              <a:ext uri="{FF2B5EF4-FFF2-40B4-BE49-F238E27FC236}">
                <a16:creationId xmlns:a16="http://schemas.microsoft.com/office/drawing/2014/main" id="{E135C573-32B9-4A7A-90FD-C7F5EBF5E330}"/>
              </a:ext>
            </a:extLst>
          </p:cNvPr>
          <p:cNvGrpSpPr/>
          <p:nvPr/>
        </p:nvGrpSpPr>
        <p:grpSpPr>
          <a:xfrm>
            <a:off x="6503204" y="4948211"/>
            <a:ext cx="4173711" cy="461665"/>
            <a:chOff x="1044034" y="3646798"/>
            <a:chExt cx="4173711" cy="461665"/>
          </a:xfrm>
        </p:grpSpPr>
        <p:grpSp>
          <p:nvGrpSpPr>
            <p:cNvPr id="27" name="Group 26">
              <a:extLst>
                <a:ext uri="{FF2B5EF4-FFF2-40B4-BE49-F238E27FC236}">
                  <a16:creationId xmlns:a16="http://schemas.microsoft.com/office/drawing/2014/main" id="{CFE2547B-8E81-4141-BD47-E864AF5955F6}"/>
                </a:ext>
              </a:extLst>
            </p:cNvPr>
            <p:cNvGrpSpPr/>
            <p:nvPr/>
          </p:nvGrpSpPr>
          <p:grpSpPr>
            <a:xfrm>
              <a:off x="1044034" y="3657628"/>
              <a:ext cx="4173711" cy="413365"/>
              <a:chOff x="6012160" y="2328204"/>
              <a:chExt cx="1373475" cy="242518"/>
            </a:xfrm>
          </p:grpSpPr>
          <p:sp>
            <p:nvSpPr>
              <p:cNvPr id="29" name="Freeform 8">
                <a:extLst>
                  <a:ext uri="{FF2B5EF4-FFF2-40B4-BE49-F238E27FC236}">
                    <a16:creationId xmlns:a16="http://schemas.microsoft.com/office/drawing/2014/main" id="{4D2914F8-7DD0-4CF7-81F9-F0CADC78DB8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5" name="Freeform 8">
                <a:extLst>
                  <a:ext uri="{FF2B5EF4-FFF2-40B4-BE49-F238E27FC236}">
                    <a16:creationId xmlns:a16="http://schemas.microsoft.com/office/drawing/2014/main" id="{B3C8BF5C-749D-459E-89AC-61ADD2D7AFD5}"/>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28" name="TextBox 27">
              <a:extLst>
                <a:ext uri="{FF2B5EF4-FFF2-40B4-BE49-F238E27FC236}">
                  <a16:creationId xmlns:a16="http://schemas.microsoft.com/office/drawing/2014/main" id="{B6B352C4-A185-43F7-9879-F86FD0BE351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Technology Used</a:t>
              </a:r>
              <a:endParaRPr lang="en-US" sz="1600" dirty="0">
                <a:solidFill>
                  <a:srgbClr val="F8C300"/>
                </a:solidFill>
                <a:latin typeface="Calibri" panose="020F0502020204030204" pitchFamily="34" charset="0"/>
                <a:cs typeface="Calibri" panose="020F0502020204030204" pitchFamily="34" charset="0"/>
              </a:endParaRPr>
            </a:p>
          </p:txBody>
        </p:sp>
      </p:grpSp>
      <p:sp>
        <p:nvSpPr>
          <p:cNvPr id="42" name="TextBox 41">
            <a:extLst>
              <a:ext uri="{FF2B5EF4-FFF2-40B4-BE49-F238E27FC236}">
                <a16:creationId xmlns:a16="http://schemas.microsoft.com/office/drawing/2014/main" id="{36BF36B6-28CF-42D6-A19B-0A4E70C035C7}"/>
              </a:ext>
            </a:extLst>
          </p:cNvPr>
          <p:cNvSpPr txBox="1"/>
          <p:nvPr/>
        </p:nvSpPr>
        <p:spPr>
          <a:xfrm>
            <a:off x="6054795" y="5672407"/>
            <a:ext cx="6098344" cy="369332"/>
          </a:xfrm>
          <a:prstGeom prst="rect">
            <a:avLst/>
          </a:prstGeom>
          <a:noFill/>
        </p:spPr>
        <p:txBody>
          <a:bodyPr wrap="square">
            <a:spAutoFit/>
          </a:bodyPr>
          <a:lstStyle/>
          <a:p>
            <a:pPr marL="228594" indent="-228594">
              <a:buFont typeface="Wingdings" panose="05000000000000000000" pitchFamily="2" charset="2"/>
              <a:buChar char="§"/>
            </a:pPr>
            <a:r>
              <a:rPr lang="en-US" dirty="0"/>
              <a:t>Tools and Technology-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Burp Suite, Nmap, Postman </a:t>
            </a:r>
            <a:endParaRPr lang="en-US" dirty="0"/>
          </a:p>
        </p:txBody>
      </p:sp>
      <p:sp>
        <p:nvSpPr>
          <p:cNvPr id="44" name="TextBox 43">
            <a:extLst>
              <a:ext uri="{FF2B5EF4-FFF2-40B4-BE49-F238E27FC236}">
                <a16:creationId xmlns:a16="http://schemas.microsoft.com/office/drawing/2014/main" id="{3C0D4830-BBB9-4019-BCCF-E6569C50F999}"/>
              </a:ext>
            </a:extLst>
          </p:cNvPr>
          <p:cNvSpPr txBox="1"/>
          <p:nvPr/>
        </p:nvSpPr>
        <p:spPr>
          <a:xfrm>
            <a:off x="6299585" y="2789396"/>
            <a:ext cx="5700157" cy="934389"/>
          </a:xfrm>
          <a:prstGeom prst="rect">
            <a:avLst/>
          </a:prstGeom>
          <a:noFill/>
        </p:spPr>
        <p:txBody>
          <a:bodyPr wrap="square">
            <a:spAutoFit/>
          </a:bodyPr>
          <a:lstStyle/>
          <a:p>
            <a:pPr algn="just"/>
            <a:r>
              <a:rPr lang="en-US" dirty="0"/>
              <a:t>The purpose of the assessment is to evaluate the security posture of the web application against common vulnerabilities.</a:t>
            </a:r>
          </a:p>
        </p:txBody>
      </p:sp>
    </p:spTree>
    <p:extLst>
      <p:ext uri="{BB962C8B-B14F-4D97-AF65-F5344CB8AC3E}">
        <p14:creationId xmlns:p14="http://schemas.microsoft.com/office/powerpoint/2010/main" val="293006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74E37-D3BF-44D5-A42F-CDA7A181A069}"/>
              </a:ext>
            </a:extLst>
          </p:cNvPr>
          <p:cNvSpPr txBox="1"/>
          <p:nvPr/>
        </p:nvSpPr>
        <p:spPr>
          <a:xfrm>
            <a:off x="883543" y="3063696"/>
            <a:ext cx="375161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Thank You</a:t>
            </a:r>
          </a:p>
        </p:txBody>
      </p:sp>
      <p:pic>
        <p:nvPicPr>
          <p:cNvPr id="12" name="Graphic 11">
            <a:extLst>
              <a:ext uri="{FF2B5EF4-FFF2-40B4-BE49-F238E27FC236}">
                <a16:creationId xmlns:a16="http://schemas.microsoft.com/office/drawing/2014/main" id="{FFEB4280-797A-5244-8B23-5EBFCBDA401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59410" y="2312610"/>
            <a:ext cx="2689399" cy="399335"/>
          </a:xfrm>
          <a:prstGeom prst="rect">
            <a:avLst/>
          </a:prstGeom>
        </p:spPr>
      </p:pic>
      <p:pic>
        <p:nvPicPr>
          <p:cNvPr id="7" name="Graphic 6">
            <a:extLst>
              <a:ext uri="{FF2B5EF4-FFF2-40B4-BE49-F238E27FC236}">
                <a16:creationId xmlns:a16="http://schemas.microsoft.com/office/drawing/2014/main" id="{4A385651-747A-4B88-9C36-BAE9A46899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5797" y="4324932"/>
            <a:ext cx="2825683" cy="235475"/>
          </a:xfrm>
          <a:prstGeom prst="rect">
            <a:avLst/>
          </a:prstGeom>
        </p:spPr>
      </p:pic>
    </p:spTree>
    <p:extLst>
      <p:ext uri="{BB962C8B-B14F-4D97-AF65-F5344CB8AC3E}">
        <p14:creationId xmlns:p14="http://schemas.microsoft.com/office/powerpoint/2010/main" val="122799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40" y="1"/>
            <a:ext cx="11379200" cy="673820"/>
          </a:xfrm>
        </p:spPr>
        <p:txBody>
          <a:bodyPr numCol="2">
            <a:no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Brief Profile of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Sai Praneetha Bhaskaruni</a:t>
            </a:r>
            <a:br>
              <a:rPr lang="en-US" sz="1333" dirty="0">
                <a:latin typeface="Tahoma" panose="020B0604030504040204" pitchFamily="34" charset="0"/>
                <a:ea typeface="Tahoma" panose="020B0604030504040204" pitchFamily="34" charset="0"/>
                <a:cs typeface="Tahoma" panose="020B0604030504040204" pitchFamily="34" charset="0"/>
              </a:rPr>
            </a:br>
            <a:r>
              <a:rPr lang="en-US" sz="1333" dirty="0">
                <a:latin typeface="Tahoma" panose="020B0604030504040204" pitchFamily="34" charset="0"/>
                <a:ea typeface="Tahoma" panose="020B0604030504040204" pitchFamily="34" charset="0"/>
                <a:cs typeface="Tahoma" panose="020B0604030504040204" pitchFamily="34" charset="0"/>
              </a:rPr>
              <a:t>L&amp;T Technology Services </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7"/>
          <p:cNvSpPr>
            <a:spLocks noChangeArrowheads="1"/>
          </p:cNvSpPr>
          <p:nvPr/>
        </p:nvSpPr>
        <p:spPr bwMode="auto">
          <a:xfrm>
            <a:off x="430972" y="904985"/>
            <a:ext cx="5302171" cy="2486087"/>
          </a:xfrm>
          <a:prstGeom prst="rect">
            <a:avLst/>
          </a:prstGeom>
          <a:noFill/>
          <a:ln w="9525">
            <a:noFill/>
            <a:miter lim="800000"/>
          </a:ln>
          <a:effectLst/>
        </p:spPr>
        <p:txBody>
          <a:bodyPr/>
          <a:lstStyle/>
          <a:p>
            <a:pPr marL="253994" indent="-253994">
              <a:lnSpc>
                <a:spcPct val="110000"/>
              </a:lnSpc>
              <a:spcBef>
                <a:spcPct val="20000"/>
              </a:spcBef>
              <a:buClr>
                <a:schemeClr val="tx1"/>
              </a:buClr>
            </a:pPr>
            <a:r>
              <a:rPr lang="en-US" b="1" u="sng" dirty="0">
                <a:solidFill>
                  <a:schemeClr val="accent5"/>
                </a:solidFill>
                <a:latin typeface="+mj-lt"/>
              </a:rPr>
              <a:t>Education</a:t>
            </a:r>
          </a:p>
          <a:p>
            <a:pPr marL="232828" indent="-232828">
              <a:lnSpc>
                <a:spcPct val="110000"/>
              </a:lnSpc>
              <a:spcBef>
                <a:spcPct val="20000"/>
              </a:spcBef>
              <a:buClr>
                <a:schemeClr val="tx1"/>
              </a:buClr>
              <a:buFont typeface="Arial" panose="020B0604020202020204" pitchFamily="34" charset="0"/>
              <a:buChar char="•"/>
            </a:pPr>
            <a:r>
              <a:rPr lang="en-US" dirty="0"/>
              <a:t>Graduated in M.Tech Cyber Security &amp; Digital Forensics </a:t>
            </a:r>
          </a:p>
          <a:p>
            <a:pPr marL="690028" lvl="1" indent="-232828">
              <a:lnSpc>
                <a:spcPct val="110000"/>
              </a:lnSpc>
              <a:spcBef>
                <a:spcPct val="20000"/>
              </a:spcBef>
              <a:buClr>
                <a:schemeClr val="tx1"/>
              </a:buClr>
              <a:buFont typeface="Arial" panose="020B0604020202020204" pitchFamily="34" charset="0"/>
              <a:buChar char="•"/>
            </a:pPr>
            <a:r>
              <a:rPr lang="en-US" dirty="0"/>
              <a:t>K L Deemed to be University, Vaddeswaram</a:t>
            </a:r>
          </a:p>
          <a:p>
            <a:pPr>
              <a:lnSpc>
                <a:spcPct val="110000"/>
              </a:lnSpc>
              <a:spcBef>
                <a:spcPct val="20000"/>
              </a:spcBef>
              <a:buClr>
                <a:schemeClr val="tx1"/>
              </a:buClr>
            </a:pPr>
            <a:r>
              <a:rPr lang="en-US" b="1" u="sng" dirty="0">
                <a:solidFill>
                  <a:schemeClr val="accent5"/>
                </a:solidFill>
                <a:latin typeface="+mj-lt"/>
              </a:rPr>
              <a:t>Experience</a:t>
            </a:r>
            <a:endParaRPr lang="en-US" dirty="0">
              <a:latin typeface="+mj-lt"/>
            </a:endParaRPr>
          </a:p>
          <a:p>
            <a:pPr marL="232828" indent="-232828">
              <a:lnSpc>
                <a:spcPct val="110000"/>
              </a:lnSpc>
              <a:spcBef>
                <a:spcPct val="20000"/>
              </a:spcBef>
              <a:buClr>
                <a:schemeClr val="tx1"/>
              </a:buClr>
              <a:buFont typeface="Arial" panose="020B0604020202020204" pitchFamily="34" charset="0"/>
              <a:buChar char="•"/>
            </a:pPr>
            <a:r>
              <a:rPr lang="en-US" dirty="0"/>
              <a:t>1.5 Years Hands on Experience as Cyber Security Engineer</a:t>
            </a:r>
          </a:p>
        </p:txBody>
      </p:sp>
      <p:sp>
        <p:nvSpPr>
          <p:cNvPr id="6" name="Rectangle 5"/>
          <p:cNvSpPr/>
          <p:nvPr/>
        </p:nvSpPr>
        <p:spPr>
          <a:xfrm>
            <a:off x="5986369" y="936135"/>
            <a:ext cx="6096000" cy="2865528"/>
          </a:xfrm>
          <a:prstGeom prst="rect">
            <a:avLst/>
          </a:prstGeom>
        </p:spPr>
        <p:txBody>
          <a:bodyPr>
            <a:spAutoFit/>
          </a:bodyPr>
          <a:lstStyle/>
          <a:p>
            <a:r>
              <a:rPr lang="en-US" b="1" u="sng" dirty="0">
                <a:solidFill>
                  <a:schemeClr val="accent5"/>
                </a:solidFill>
                <a:latin typeface="+mj-lt"/>
              </a:rPr>
              <a:t>Project Experience</a:t>
            </a:r>
          </a:p>
          <a:p>
            <a:pPr marL="380990" indent="-380990">
              <a:spcBef>
                <a:spcPct val="20000"/>
              </a:spcBef>
              <a:buClr>
                <a:schemeClr val="tx1"/>
              </a:buClr>
              <a:buFont typeface="Arial" panose="020B0604020202020204" pitchFamily="34" charset="0"/>
              <a:buChar char="•"/>
            </a:pPr>
            <a:r>
              <a:rPr lang="en-US" dirty="0"/>
              <a:t>Custom standard creation using NIST 800-53r5, IEC 62443 standard, OWASP and DNVGL rules</a:t>
            </a:r>
          </a:p>
          <a:p>
            <a:pPr marL="380990" indent="-380990">
              <a:spcBef>
                <a:spcPct val="20000"/>
              </a:spcBef>
              <a:buClr>
                <a:schemeClr val="tx1"/>
              </a:buClr>
              <a:buFont typeface="Arial" panose="020B0604020202020204" pitchFamily="34" charset="0"/>
              <a:buChar char="•"/>
            </a:pPr>
            <a:r>
              <a:rPr lang="en-US" dirty="0"/>
              <a:t>Performed IOT security risk assessment</a:t>
            </a:r>
          </a:p>
          <a:p>
            <a:pPr marL="380990" indent="-380990">
              <a:spcBef>
                <a:spcPct val="20000"/>
              </a:spcBef>
              <a:buClr>
                <a:schemeClr val="tx1"/>
              </a:buClr>
              <a:buFont typeface="Arial" panose="020B0604020202020204" pitchFamily="34" charset="0"/>
              <a:buChar char="•"/>
            </a:pPr>
            <a:r>
              <a:rPr lang="en-US" dirty="0"/>
              <a:t>Performed security risk assessment for iOS application</a:t>
            </a:r>
          </a:p>
          <a:p>
            <a:pPr>
              <a:lnSpc>
                <a:spcPct val="110000"/>
              </a:lnSpc>
              <a:spcBef>
                <a:spcPct val="20000"/>
              </a:spcBef>
              <a:buClr>
                <a:schemeClr val="tx1"/>
              </a:buClr>
            </a:pPr>
            <a:r>
              <a:rPr lang="en-US" sz="1400" dirty="0"/>
              <a:t>FYI: Worked for a customer for 8 months duration, worked on both IOT security project &amp; iOS application security project at a time.</a:t>
            </a:r>
          </a:p>
          <a:p>
            <a:pPr marL="285750" indent="-285750">
              <a:lnSpc>
                <a:spcPct val="110000"/>
              </a:lnSpc>
              <a:spcBef>
                <a:spcPct val="20000"/>
              </a:spcBef>
              <a:buClr>
                <a:schemeClr val="tx1"/>
              </a:buClr>
              <a:buFont typeface="Arial" panose="020B0604020202020204" pitchFamily="34" charset="0"/>
              <a:buChar char="•"/>
            </a:pPr>
            <a:r>
              <a:rPr lang="en-US" dirty="0"/>
              <a:t>  Performed VAPT for web application</a:t>
            </a:r>
          </a:p>
          <a:p>
            <a:pPr marL="285750" indent="-285750">
              <a:lnSpc>
                <a:spcPct val="110000"/>
              </a:lnSpc>
              <a:spcBef>
                <a:spcPct val="20000"/>
              </a:spcBef>
              <a:buClr>
                <a:schemeClr val="tx1"/>
              </a:buClr>
              <a:buFont typeface="Arial" panose="020B0604020202020204" pitchFamily="34" charset="0"/>
              <a:buChar char="•"/>
            </a:pPr>
            <a:r>
              <a:rPr lang="en-US" dirty="0"/>
              <a:t>  Performed VAPT for API</a:t>
            </a:r>
          </a:p>
        </p:txBody>
      </p:sp>
      <p:sp>
        <p:nvSpPr>
          <p:cNvPr id="7" name="Rectangle 6"/>
          <p:cNvSpPr/>
          <p:nvPr/>
        </p:nvSpPr>
        <p:spPr>
          <a:xfrm>
            <a:off x="5986369" y="3723470"/>
            <a:ext cx="6096000" cy="2514663"/>
          </a:xfrm>
          <a:prstGeom prst="rect">
            <a:avLst/>
          </a:prstGeom>
        </p:spPr>
        <p:txBody>
          <a:bodyPr anchor="t">
            <a:spAutoFit/>
          </a:bodyPr>
          <a:lstStyle/>
          <a:p>
            <a:r>
              <a:rPr lang="en-US" b="1" u="sng" dirty="0">
                <a:solidFill>
                  <a:schemeClr val="accent5"/>
                </a:solidFill>
                <a:latin typeface="+mj-lt"/>
              </a:rPr>
              <a:t>Capabilities </a:t>
            </a:r>
          </a:p>
          <a:p>
            <a:pPr marL="380990" indent="-380990">
              <a:lnSpc>
                <a:spcPct val="110000"/>
              </a:lnSpc>
              <a:spcBef>
                <a:spcPct val="20000"/>
              </a:spcBef>
              <a:buClr>
                <a:schemeClr val="tx1"/>
              </a:buClr>
              <a:buFont typeface="Arial" panose="020B0604020202020204" pitchFamily="34" charset="0"/>
              <a:buChar char="•"/>
            </a:pPr>
            <a:r>
              <a:rPr lang="en-US" dirty="0"/>
              <a:t>Quick learner, adaptable and hardworking</a:t>
            </a:r>
          </a:p>
          <a:p>
            <a:pPr marL="380990" indent="-380990">
              <a:lnSpc>
                <a:spcPct val="110000"/>
              </a:lnSpc>
              <a:spcBef>
                <a:spcPct val="20000"/>
              </a:spcBef>
              <a:buClr>
                <a:schemeClr val="tx1"/>
              </a:buClr>
              <a:buFont typeface="Arial" panose="020B0604020202020204" pitchFamily="34" charset="0"/>
              <a:buChar char="•"/>
            </a:pPr>
            <a:r>
              <a:rPr lang="en-US" dirty="0"/>
              <a:t>Good communication and multitasking skills</a:t>
            </a:r>
          </a:p>
          <a:p>
            <a:pPr marL="380990" indent="-380990">
              <a:lnSpc>
                <a:spcPct val="110000"/>
              </a:lnSpc>
              <a:spcBef>
                <a:spcPct val="20000"/>
              </a:spcBef>
              <a:buClr>
                <a:schemeClr val="tx1"/>
              </a:buClr>
              <a:buFont typeface="Arial" panose="020B0604020202020204" pitchFamily="34" charset="0"/>
              <a:buChar char="•"/>
            </a:pPr>
            <a:r>
              <a:rPr lang="en-US" dirty="0"/>
              <a:t>Ability to thrive in a fast-paced environment</a:t>
            </a:r>
          </a:p>
          <a:p>
            <a:pPr>
              <a:lnSpc>
                <a:spcPct val="110000"/>
              </a:lnSpc>
              <a:spcBef>
                <a:spcPct val="20000"/>
              </a:spcBef>
              <a:buClr>
                <a:schemeClr val="tx1"/>
              </a:buClr>
            </a:pPr>
            <a:endParaRPr lang="en-US" dirty="0">
              <a:latin typeface="+mj-lt"/>
            </a:endParaRPr>
          </a:p>
          <a:p>
            <a:pPr>
              <a:lnSpc>
                <a:spcPct val="110000"/>
              </a:lnSpc>
              <a:spcBef>
                <a:spcPct val="20000"/>
              </a:spcBef>
              <a:buClr>
                <a:schemeClr val="tx1"/>
              </a:buClr>
            </a:pPr>
            <a:endParaRPr lang="en-US" dirty="0">
              <a:latin typeface="+mj-lt"/>
            </a:endParaRPr>
          </a:p>
          <a:p>
            <a:pPr marL="380990" indent="-380990">
              <a:lnSpc>
                <a:spcPct val="110000"/>
              </a:lnSpc>
              <a:spcBef>
                <a:spcPct val="20000"/>
              </a:spcBef>
              <a:buClr>
                <a:schemeClr val="tx1"/>
              </a:buClr>
              <a:buFont typeface="Arial" panose="020B0604020202020204" pitchFamily="34" charset="0"/>
              <a:buChar char="•"/>
            </a:pPr>
            <a:endParaRPr lang="en-US" dirty="0">
              <a:latin typeface="+mj-lt"/>
            </a:endParaRPr>
          </a:p>
        </p:txBody>
      </p:sp>
      <p:sp>
        <p:nvSpPr>
          <p:cNvPr id="8" name="Rectangle 7"/>
          <p:cNvSpPr/>
          <p:nvPr/>
        </p:nvSpPr>
        <p:spPr>
          <a:xfrm>
            <a:off x="534733" y="3391072"/>
            <a:ext cx="5094647" cy="3179460"/>
          </a:xfrm>
          <a:prstGeom prst="rect">
            <a:avLst/>
          </a:prstGeom>
        </p:spPr>
        <p:txBody>
          <a:bodyPr wrap="square" numCol="1">
            <a:spAutoFit/>
          </a:bodyPr>
          <a:lstStyle/>
          <a:p>
            <a:r>
              <a:rPr lang="en-US" b="1" u="sng" dirty="0">
                <a:solidFill>
                  <a:schemeClr val="accent5"/>
                </a:solidFill>
                <a:latin typeface="+mj-lt"/>
              </a:rPr>
              <a:t>Skills</a:t>
            </a:r>
          </a:p>
          <a:p>
            <a:pPr marL="253994" indent="-253994">
              <a:lnSpc>
                <a:spcPct val="110000"/>
              </a:lnSpc>
              <a:spcBef>
                <a:spcPct val="20000"/>
              </a:spcBef>
              <a:buClr>
                <a:schemeClr val="tx1"/>
              </a:buClr>
              <a:buFont typeface="Arial" panose="020B0604020202020204" pitchFamily="34" charset="0"/>
              <a:buChar char="•"/>
            </a:pPr>
            <a:r>
              <a:rPr lang="en-US" dirty="0"/>
              <a:t>Security Risk Assessment</a:t>
            </a:r>
          </a:p>
          <a:p>
            <a:pPr marL="253994" indent="-253994">
              <a:lnSpc>
                <a:spcPct val="110000"/>
              </a:lnSpc>
              <a:spcBef>
                <a:spcPct val="20000"/>
              </a:spcBef>
              <a:buClr>
                <a:schemeClr val="tx1"/>
              </a:buClr>
              <a:buFont typeface="Arial" panose="020B0604020202020204" pitchFamily="34" charset="0"/>
              <a:buChar char="•"/>
            </a:pPr>
            <a:r>
              <a:rPr lang="en-US" dirty="0"/>
              <a:t>Security Standard Assessment</a:t>
            </a:r>
          </a:p>
          <a:p>
            <a:pPr marL="253994" indent="-253994">
              <a:lnSpc>
                <a:spcPct val="110000"/>
              </a:lnSpc>
              <a:spcBef>
                <a:spcPct val="20000"/>
              </a:spcBef>
              <a:buClr>
                <a:schemeClr val="tx1"/>
              </a:buClr>
              <a:buFont typeface="Arial" panose="020B0604020202020204" pitchFamily="34" charset="0"/>
              <a:buChar char="•"/>
            </a:pPr>
            <a:r>
              <a:rPr lang="en-US" dirty="0"/>
              <a:t>Threat Modelling</a:t>
            </a:r>
          </a:p>
          <a:p>
            <a:pPr marL="253994" indent="-253994">
              <a:lnSpc>
                <a:spcPct val="110000"/>
              </a:lnSpc>
              <a:spcBef>
                <a:spcPct val="20000"/>
              </a:spcBef>
              <a:buClr>
                <a:schemeClr val="tx1"/>
              </a:buClr>
              <a:buFont typeface="Arial" panose="020B0604020202020204" pitchFamily="34" charset="0"/>
              <a:buChar char="•"/>
            </a:pPr>
            <a:r>
              <a:rPr lang="en-US" dirty="0"/>
              <a:t>Security Manual Operations</a:t>
            </a:r>
          </a:p>
          <a:p>
            <a:pPr marL="253994" indent="-253994">
              <a:lnSpc>
                <a:spcPct val="110000"/>
              </a:lnSpc>
              <a:spcBef>
                <a:spcPct val="20000"/>
              </a:spcBef>
              <a:buClr>
                <a:schemeClr val="tx1"/>
              </a:buClr>
              <a:buFont typeface="Arial" panose="020B0604020202020204" pitchFamily="34" charset="0"/>
              <a:buChar char="•"/>
            </a:pPr>
            <a:r>
              <a:rPr lang="en-US" dirty="0"/>
              <a:t>Vulnerability Assessment and Penetration Testing (VAPT)</a:t>
            </a:r>
          </a:p>
          <a:p>
            <a:pPr>
              <a:lnSpc>
                <a:spcPct val="110000"/>
              </a:lnSpc>
              <a:spcBef>
                <a:spcPct val="20000"/>
              </a:spcBef>
              <a:buClr>
                <a:schemeClr val="tx1"/>
              </a:buClr>
            </a:pPr>
            <a:endParaRPr lang="en-US" dirty="0">
              <a:latin typeface="+mj-lt"/>
            </a:endParaRPr>
          </a:p>
          <a:p>
            <a:pPr>
              <a:lnSpc>
                <a:spcPct val="110000"/>
              </a:lnSpc>
              <a:spcBef>
                <a:spcPct val="20000"/>
              </a:spcBef>
              <a:buClr>
                <a:schemeClr val="tx1"/>
              </a:buClr>
            </a:pPr>
            <a:endParaRPr lang="en-US" dirty="0">
              <a:latin typeface="+mj-lt"/>
            </a:endParaRPr>
          </a:p>
        </p:txBody>
      </p:sp>
      <p:sp>
        <p:nvSpPr>
          <p:cNvPr id="9" name="Rectangle 8">
            <a:extLst>
              <a:ext uri="{FF2B5EF4-FFF2-40B4-BE49-F238E27FC236}">
                <a16:creationId xmlns:a16="http://schemas.microsoft.com/office/drawing/2014/main" id="{E819E78D-AD27-E2A1-12AB-5817A9FC1749}"/>
              </a:ext>
            </a:extLst>
          </p:cNvPr>
          <p:cNvSpPr/>
          <p:nvPr/>
        </p:nvSpPr>
        <p:spPr>
          <a:xfrm>
            <a:off x="10929257" y="15834"/>
            <a:ext cx="1262743" cy="129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 With White Background</a:t>
            </a:r>
          </a:p>
        </p:txBody>
      </p:sp>
      <p:pic>
        <p:nvPicPr>
          <p:cNvPr id="11" name="Picture 10" descr="A picture containing text, person, smiling, posing&#10;&#10;Description automatically generated">
            <a:extLst>
              <a:ext uri="{FF2B5EF4-FFF2-40B4-BE49-F238E27FC236}">
                <a16:creationId xmlns:a16="http://schemas.microsoft.com/office/drawing/2014/main" id="{D846F825-D314-400D-8246-D734D29F58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58" y="15834"/>
            <a:ext cx="1262742" cy="1296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Key Skills</a:t>
            </a:r>
          </a:p>
        </p:txBody>
      </p:sp>
      <p:sp>
        <p:nvSpPr>
          <p:cNvPr id="3" name="Rectangle 2">
            <a:extLst>
              <a:ext uri="{FF2B5EF4-FFF2-40B4-BE49-F238E27FC236}">
                <a16:creationId xmlns:a16="http://schemas.microsoft.com/office/drawing/2014/main" id="{F6601578-5FEE-4E5A-BF1F-C3F4646BCB7D}"/>
              </a:ext>
            </a:extLst>
          </p:cNvPr>
          <p:cNvSpPr/>
          <p:nvPr/>
        </p:nvSpPr>
        <p:spPr>
          <a:xfrm>
            <a:off x="0" y="33727"/>
            <a:ext cx="12189748"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30" name="Table 14"/>
          <p:cNvGraphicFramePr>
            <a:graphicFrameLocks noGrp="1"/>
          </p:cNvGraphicFramePr>
          <p:nvPr>
            <p:extLst>
              <p:ext uri="{D42A27DB-BD31-4B8C-83A1-F6EECF244321}">
                <p14:modId xmlns:p14="http://schemas.microsoft.com/office/powerpoint/2010/main" val="573572255"/>
              </p:ext>
            </p:extLst>
          </p:nvPr>
        </p:nvGraphicFramePr>
        <p:xfrm>
          <a:off x="146815" y="113217"/>
          <a:ext cx="5314378" cy="912436"/>
        </p:xfrm>
        <a:graphic>
          <a:graphicData uri="http://schemas.openxmlformats.org/drawingml/2006/table">
            <a:tbl>
              <a:tblPr firstRow="1" bandRow="1">
                <a:tableStyleId>{5C22544A-7EE6-4342-B048-85BDC9FD1C3A}</a:tableStyleId>
              </a:tblPr>
              <a:tblGrid>
                <a:gridCol w="969484">
                  <a:extLst>
                    <a:ext uri="{9D8B030D-6E8A-4147-A177-3AD203B41FA5}">
                      <a16:colId xmlns:a16="http://schemas.microsoft.com/office/drawing/2014/main" val="180248994"/>
                    </a:ext>
                  </a:extLst>
                </a:gridCol>
                <a:gridCol w="4344894">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Top 3 Skills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Security Risk Assessment</a:t>
                      </a:r>
                      <a:endParaRPr lang="en-US" sz="1600" b="0" i="0" u="none" strike="noStrike" cap="none" baseline="0" dirty="0">
                        <a:solidFill>
                          <a:schemeClr val="bg1"/>
                        </a:solidFill>
                        <a:latin typeface="Calibri" panose="020F0502020204030204" pitchFamily="34" charset="0"/>
                        <a:sym typeface="Arial"/>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sz="1600" b="0" i="0" u="none" strike="noStrike" kern="1200" cap="none" baseline="0" dirty="0">
                          <a:solidFill>
                            <a:schemeClr val="bg1"/>
                          </a:solidFill>
                          <a:latin typeface="Calibri"/>
                          <a:ea typeface="+mn-ea"/>
                          <a:cs typeface="+mn-cs"/>
                        </a:rPr>
                        <a:t>Security Standard Assessment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sz="1600" b="0" i="0" u="none" strike="noStrike" cap="none" baseline="0" dirty="0">
                          <a:solidFill>
                            <a:schemeClr val="bg1"/>
                          </a:solidFill>
                          <a:latin typeface="Calibri" panose="020F0502020204030204" pitchFamily="34" charset="0"/>
                          <a:sym typeface="Arial"/>
                        </a:rPr>
                        <a:t>Threat Modelling</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
        <p:nvSpPr>
          <p:cNvPr id="45" name="Google Shape;2360;p1">
            <a:extLst>
              <a:ext uri="{FF2B5EF4-FFF2-40B4-BE49-F238E27FC236}">
                <a16:creationId xmlns:a16="http://schemas.microsoft.com/office/drawing/2014/main" id="{537D2127-A752-4727-9BEF-B0B3A5E2BBD2}"/>
              </a:ext>
            </a:extLst>
          </p:cNvPr>
          <p:cNvSpPr/>
          <p:nvPr/>
        </p:nvSpPr>
        <p:spPr>
          <a:xfrm>
            <a:off x="6248415" y="1635929"/>
            <a:ext cx="5790613" cy="2339047"/>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2000" dirty="0"/>
              <a:t>As a Cyber Security Engineer I have good knowledge in MITRE ATT&amp;CK framework, CAPEC, CWE, CVE &amp; NIST 800-53</a:t>
            </a:r>
          </a:p>
          <a:p>
            <a:pPr marL="228594" indent="-228594" algn="just">
              <a:buFont typeface="Wingdings" panose="05000000000000000000" pitchFamily="2" charset="2"/>
              <a:buChar char="§"/>
            </a:pPr>
            <a:r>
              <a:rPr lang="en-US" sz="2000" dirty="0"/>
              <a:t>Hands on experience with IOT security assessment and iOS application security assessment</a:t>
            </a:r>
          </a:p>
          <a:p>
            <a:pPr marL="228594" indent="-228594" algn="just">
              <a:buFont typeface="Wingdings" panose="05000000000000000000" pitchFamily="2" charset="2"/>
              <a:buChar char="§"/>
            </a:pPr>
            <a:r>
              <a:rPr lang="en-US" sz="2000" dirty="0"/>
              <a:t>Good knowledge in Threat Modelling</a:t>
            </a:r>
          </a:p>
          <a:p>
            <a:endParaRPr lang="en-US" sz="2400" dirty="0"/>
          </a:p>
        </p:txBody>
      </p:sp>
      <p:grpSp>
        <p:nvGrpSpPr>
          <p:cNvPr id="51" name="Group 50">
            <a:extLst>
              <a:ext uri="{FF2B5EF4-FFF2-40B4-BE49-F238E27FC236}">
                <a16:creationId xmlns:a16="http://schemas.microsoft.com/office/drawing/2014/main" id="{5C60A1FC-6112-43AD-BF10-B9CB1DCC936E}"/>
              </a:ext>
            </a:extLst>
          </p:cNvPr>
          <p:cNvGrpSpPr/>
          <p:nvPr/>
        </p:nvGrpSpPr>
        <p:grpSpPr>
          <a:xfrm>
            <a:off x="6094874" y="4281167"/>
            <a:ext cx="4173711" cy="461665"/>
            <a:chOff x="1044034" y="3646798"/>
            <a:chExt cx="4173711" cy="461665"/>
          </a:xfrm>
        </p:grpSpPr>
        <p:grpSp>
          <p:nvGrpSpPr>
            <p:cNvPr id="52" name="Group 51">
              <a:extLst>
                <a:ext uri="{FF2B5EF4-FFF2-40B4-BE49-F238E27FC236}">
                  <a16:creationId xmlns:a16="http://schemas.microsoft.com/office/drawing/2014/main" id="{3FED871C-046A-4B63-AF2E-0A59E40E3FC3}"/>
                </a:ext>
              </a:extLst>
            </p:cNvPr>
            <p:cNvGrpSpPr/>
            <p:nvPr/>
          </p:nvGrpSpPr>
          <p:grpSpPr>
            <a:xfrm>
              <a:off x="1044034" y="3657628"/>
              <a:ext cx="4173711" cy="413365"/>
              <a:chOff x="6012160" y="2328204"/>
              <a:chExt cx="1373475" cy="242518"/>
            </a:xfrm>
          </p:grpSpPr>
          <p:sp>
            <p:nvSpPr>
              <p:cNvPr id="54" name="Freeform 8">
                <a:extLst>
                  <a:ext uri="{FF2B5EF4-FFF2-40B4-BE49-F238E27FC236}">
                    <a16:creationId xmlns:a16="http://schemas.microsoft.com/office/drawing/2014/main" id="{D61DB1BD-E917-4ADF-B574-EED59DF7C600}"/>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55" name="Freeform 8">
                <a:extLst>
                  <a:ext uri="{FF2B5EF4-FFF2-40B4-BE49-F238E27FC236}">
                    <a16:creationId xmlns:a16="http://schemas.microsoft.com/office/drawing/2014/main" id="{B380FB5F-021F-476A-B438-EACC175B630B}"/>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3" name="TextBox 52">
              <a:extLst>
                <a:ext uri="{FF2B5EF4-FFF2-40B4-BE49-F238E27FC236}">
                  <a16:creationId xmlns:a16="http://schemas.microsoft.com/office/drawing/2014/main" id="{4449F3D1-0788-4353-8107-65F6B376F7DF}"/>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Others</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56" name="Group 55">
            <a:extLst>
              <a:ext uri="{FF2B5EF4-FFF2-40B4-BE49-F238E27FC236}">
                <a16:creationId xmlns:a16="http://schemas.microsoft.com/office/drawing/2014/main" id="{1C2A4FBA-0955-4768-AA15-E5F444CF74BC}"/>
              </a:ext>
            </a:extLst>
          </p:cNvPr>
          <p:cNvGrpSpPr/>
          <p:nvPr/>
        </p:nvGrpSpPr>
        <p:grpSpPr>
          <a:xfrm>
            <a:off x="6294699" y="1222369"/>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Other Capabilities</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922319" y="1233199"/>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Top Skills details</a:t>
              </a:r>
              <a:endParaRPr lang="en-US" sz="2400" b="1" dirty="0" err="1">
                <a:solidFill>
                  <a:srgbClr val="F8C300"/>
                </a:solidFill>
                <a:latin typeface="Calibri" panose="020F0502020204030204" pitchFamily="34" charset="0"/>
                <a:cs typeface="Calibri" panose="020F0502020204030204" pitchFamily="34" charset="0"/>
                <a:sym typeface="Calibri"/>
              </a:endParaRPr>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1717" y="1629672"/>
            <a:ext cx="4995813" cy="1969715"/>
          </a:xfrm>
          <a:prstGeom prst="rect">
            <a:avLst/>
          </a:prstGeom>
          <a:noFill/>
          <a:ln>
            <a:noFill/>
          </a:ln>
        </p:spPr>
        <p:txBody>
          <a:bodyPr spcFirstLastPara="1" wrap="square" lIns="121900" tIns="60933" rIns="121900" bIns="60933" anchor="t" anchorCtr="0">
            <a:spAutoFit/>
          </a:bodyPr>
          <a:lstStyle/>
          <a:p>
            <a:pPr marL="228594" indent="-228594">
              <a:buFont typeface="Wingdings" panose="05000000000000000000" pitchFamily="2" charset="2"/>
              <a:buChar char="§"/>
            </a:pPr>
            <a:r>
              <a:rPr lang="en-US" sz="2000" dirty="0"/>
              <a:t>Experience in </a:t>
            </a:r>
          </a:p>
          <a:p>
            <a:pPr marL="685794" lvl="1" indent="-228594">
              <a:buFont typeface="Wingdings" panose="05000000000000000000" pitchFamily="2" charset="2"/>
              <a:buChar char="§"/>
            </a:pPr>
            <a:r>
              <a:rPr lang="en-US" sz="2000" dirty="0"/>
              <a:t>Security Risk Assessment</a:t>
            </a:r>
          </a:p>
          <a:p>
            <a:pPr marL="685794" lvl="1" indent="-228594">
              <a:buFont typeface="Wingdings" panose="05000000000000000000" pitchFamily="2" charset="2"/>
              <a:buChar char="§"/>
            </a:pPr>
            <a:r>
              <a:rPr lang="en-US" sz="2000" dirty="0"/>
              <a:t>Security Standard Assessment</a:t>
            </a:r>
          </a:p>
          <a:p>
            <a:pPr marL="685794" lvl="1" indent="-228594">
              <a:buFont typeface="Wingdings" panose="05000000000000000000" pitchFamily="2" charset="2"/>
              <a:buChar char="§"/>
            </a:pPr>
            <a:r>
              <a:rPr lang="en-US" sz="2000" dirty="0"/>
              <a:t>Security Manual Operations </a:t>
            </a:r>
          </a:p>
          <a:p>
            <a:pPr marL="685794" lvl="1" indent="-228594">
              <a:buFont typeface="Wingdings" panose="05000000000000000000" pitchFamily="2" charset="2"/>
              <a:buChar char="§"/>
            </a:pPr>
            <a:r>
              <a:rPr lang="en-US" sz="2000" dirty="0"/>
              <a:t>Threat Modelling</a:t>
            </a:r>
          </a:p>
          <a:p>
            <a:pPr marL="685794" lvl="1" indent="-228594">
              <a:buFont typeface="Wingdings" panose="05000000000000000000" pitchFamily="2" charset="2"/>
              <a:buChar char="§"/>
            </a:pPr>
            <a:r>
              <a:rPr lang="en-US" sz="2000" dirty="0"/>
              <a:t>VAPT</a:t>
            </a:r>
          </a:p>
        </p:txBody>
      </p:sp>
      <p:sp>
        <p:nvSpPr>
          <p:cNvPr id="67" name="Google Shape;2360;p1">
            <a:extLst>
              <a:ext uri="{FF2B5EF4-FFF2-40B4-BE49-F238E27FC236}">
                <a16:creationId xmlns:a16="http://schemas.microsoft.com/office/drawing/2014/main" id="{2E8672DE-1136-4CA4-969C-B5D37685E105}"/>
              </a:ext>
            </a:extLst>
          </p:cNvPr>
          <p:cNvSpPr/>
          <p:nvPr/>
        </p:nvSpPr>
        <p:spPr>
          <a:xfrm>
            <a:off x="6306248" y="4654304"/>
            <a:ext cx="5790613" cy="430833"/>
          </a:xfrm>
          <a:prstGeom prst="rect">
            <a:avLst/>
          </a:prstGeom>
          <a:noFill/>
          <a:ln>
            <a:noFill/>
          </a:ln>
        </p:spPr>
        <p:txBody>
          <a:bodyPr spcFirstLastPara="1" wrap="square" lIns="121900" tIns="60933" rIns="121900" bIns="60933" anchor="t" anchorCtr="0">
            <a:spAutoFit/>
          </a:bodyPr>
          <a:lstStyle/>
          <a:p>
            <a:pPr marL="228594" indent="-228594">
              <a:buFont typeface="Wingdings" panose="05000000000000000000" pitchFamily="2" charset="2"/>
              <a:buChar char="§"/>
            </a:pPr>
            <a:r>
              <a:rPr lang="en-US" sz="2000" dirty="0"/>
              <a:t>Tools – Burp Suite, Nmap, Postman</a:t>
            </a:r>
            <a:endParaRPr lang="en-US" sz="2400" dirty="0"/>
          </a:p>
        </p:txBody>
      </p:sp>
      <p:graphicFrame>
        <p:nvGraphicFramePr>
          <p:cNvPr id="37" name="Table 14">
            <a:extLst>
              <a:ext uri="{FF2B5EF4-FFF2-40B4-BE49-F238E27FC236}">
                <a16:creationId xmlns:a16="http://schemas.microsoft.com/office/drawing/2014/main" id="{152B2339-82A3-8E67-57AE-2CD14F813D04}"/>
              </a:ext>
            </a:extLst>
          </p:cNvPr>
          <p:cNvGraphicFramePr>
            <a:graphicFrameLocks noGrp="1"/>
          </p:cNvGraphicFramePr>
          <p:nvPr>
            <p:extLst>
              <p:ext uri="{D42A27DB-BD31-4B8C-83A1-F6EECF244321}">
                <p14:modId xmlns:p14="http://schemas.microsoft.com/office/powerpoint/2010/main" val="1522033901"/>
              </p:ext>
            </p:extLst>
          </p:nvPr>
        </p:nvGraphicFramePr>
        <p:xfrm>
          <a:off x="6254357" y="92245"/>
          <a:ext cx="5721507" cy="912436"/>
        </p:xfrm>
        <a:graphic>
          <a:graphicData uri="http://schemas.openxmlformats.org/drawingml/2006/table">
            <a:tbl>
              <a:tblPr firstRow="1" bandRow="1">
                <a:tableStyleId>{5C22544A-7EE6-4342-B048-85BDC9FD1C3A}</a:tableStyleId>
              </a:tblPr>
              <a:tblGrid>
                <a:gridCol w="1596276">
                  <a:extLst>
                    <a:ext uri="{9D8B030D-6E8A-4147-A177-3AD203B41FA5}">
                      <a16:colId xmlns:a16="http://schemas.microsoft.com/office/drawing/2014/main" val="180248994"/>
                    </a:ext>
                  </a:extLst>
                </a:gridCol>
                <a:gridCol w="4125231">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Additional  Skills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r>
                        <a:rPr lang="en-US" sz="1600" b="0" i="0" u="none" strike="noStrike" cap="none" baseline="0" dirty="0">
                          <a:solidFill>
                            <a:schemeClr val="bg1"/>
                          </a:solidFill>
                          <a:latin typeface="Calibri"/>
                          <a:sym typeface="Arial"/>
                        </a:rPr>
                        <a:t>1. VAPT</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Tree>
    <p:extLst>
      <p:ext uri="{BB962C8B-B14F-4D97-AF65-F5344CB8AC3E}">
        <p14:creationId xmlns:p14="http://schemas.microsoft.com/office/powerpoint/2010/main" val="144244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967332" y="3775203"/>
            <a:ext cx="4673875" cy="4133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3363961821"/>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mn-lt"/>
                          <a:sym typeface="Arial"/>
                        </a:rPr>
                        <a:t>Custom standard creation (Security GAP Analysis checklist)</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24" name="Table 14">
            <a:extLst>
              <a:ext uri="{FF2B5EF4-FFF2-40B4-BE49-F238E27FC236}">
                <a16:creationId xmlns:a16="http://schemas.microsoft.com/office/drawing/2014/main" id="{A23C0F54-D64D-4A66-9990-D323415184D0}"/>
              </a:ext>
            </a:extLst>
          </p:cNvPr>
          <p:cNvGraphicFramePr>
            <a:graphicFrameLocks noGrp="1"/>
          </p:cNvGraphicFramePr>
          <p:nvPr>
            <p:extLst>
              <p:ext uri="{D42A27DB-BD31-4B8C-83A1-F6EECF244321}">
                <p14:modId xmlns:p14="http://schemas.microsoft.com/office/powerpoint/2010/main" val="1738860545"/>
              </p:ext>
            </p:extLst>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r>
                        <a:rPr lang="en-US" sz="1600" b="1" i="0" u="none" strike="noStrike" cap="none" dirty="0">
                          <a:solidFill>
                            <a:schemeClr val="bg1"/>
                          </a:solidFill>
                          <a:latin typeface="Calibri"/>
                          <a:sym typeface="Arial"/>
                        </a:rPr>
                        <a:t>3 Months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extLst>
              <p:ext uri="{D42A27DB-BD31-4B8C-83A1-F6EECF244321}">
                <p14:modId xmlns:p14="http://schemas.microsoft.com/office/powerpoint/2010/main" val="1126703432"/>
              </p:ext>
            </p:extLst>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
        <p:nvSpPr>
          <p:cNvPr id="45" name="Google Shape;2360;p1">
            <a:extLst>
              <a:ext uri="{FF2B5EF4-FFF2-40B4-BE49-F238E27FC236}">
                <a16:creationId xmlns:a16="http://schemas.microsoft.com/office/drawing/2014/main" id="{537D2127-A752-4727-9BEF-B0B3A5E2BBD2}"/>
              </a:ext>
            </a:extLst>
          </p:cNvPr>
          <p:cNvSpPr/>
          <p:nvPr/>
        </p:nvSpPr>
        <p:spPr>
          <a:xfrm>
            <a:off x="6253301" y="2450995"/>
            <a:ext cx="5790613" cy="1046386"/>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2000" dirty="0"/>
              <a:t>Designed the document as per the requirements and we used NIST 800-53r5, IEC 62443 standard, OWASP and DNVGL rules</a:t>
            </a:r>
          </a:p>
        </p:txBody>
      </p:sp>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2450995"/>
            <a:ext cx="4995813" cy="738609"/>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2000" dirty="0"/>
              <a:t>A custom standard creation document for ships</a:t>
            </a:r>
          </a:p>
        </p:txBody>
      </p:sp>
      <p:sp>
        <p:nvSpPr>
          <p:cNvPr id="68" name="Google Shape;2360;p1">
            <a:extLst>
              <a:ext uri="{FF2B5EF4-FFF2-40B4-BE49-F238E27FC236}">
                <a16:creationId xmlns:a16="http://schemas.microsoft.com/office/drawing/2014/main" id="{48F605F7-03A1-4FDD-97FE-8E9F6756EE27}"/>
              </a:ext>
            </a:extLst>
          </p:cNvPr>
          <p:cNvSpPr/>
          <p:nvPr/>
        </p:nvSpPr>
        <p:spPr>
          <a:xfrm>
            <a:off x="891716" y="4198265"/>
            <a:ext cx="5000700" cy="1046386"/>
          </a:xfrm>
          <a:prstGeom prst="rect">
            <a:avLst/>
          </a:prstGeom>
          <a:noFill/>
          <a:ln>
            <a:noFill/>
          </a:ln>
        </p:spPr>
        <p:txBody>
          <a:bodyPr spcFirstLastPara="1" wrap="square" lIns="121900" tIns="60933" rIns="121900" bIns="60933" anchor="t" anchorCtr="0">
            <a:spAutoFit/>
          </a:bodyPr>
          <a:lstStyle/>
          <a:p>
            <a:pPr algn="just"/>
            <a:r>
              <a:rPr lang="en-US" sz="2000" dirty="0"/>
              <a:t>NIST 800-53r5 is used as baseline and mapped to IEC-62443, DNVGL and OWASP with relevance of applicability to AWS Cloud</a:t>
            </a:r>
          </a:p>
        </p:txBody>
      </p:sp>
    </p:spTree>
    <p:extLst>
      <p:ext uri="{BB962C8B-B14F-4D97-AF65-F5344CB8AC3E}">
        <p14:creationId xmlns:p14="http://schemas.microsoft.com/office/powerpoint/2010/main" val="25808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952192" y="4979462"/>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2010167728"/>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IOT security</a:t>
                      </a:r>
                      <a:endParaRPr lang="en-US" sz="1600" b="0" i="0" u="none" strike="noStrike" cap="none" baseline="0" dirty="0">
                        <a:solidFill>
                          <a:schemeClr val="bg1"/>
                        </a:solidFill>
                        <a:latin typeface="Calibri" panose="020F0502020204030204" pitchFamily="34" charset="0"/>
                        <a:sym typeface="Arial"/>
                      </a:endParaRPr>
                    </a:p>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Device, Tablet, Nurse station &amp; Cloud</a:t>
                      </a:r>
                      <a:endParaRPr lang="en-US" sz="1600" b="0" i="0" u="none" strike="noStrike" cap="none"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extLst>
              <p:ext uri="{D42A27DB-BD31-4B8C-83A1-F6EECF244321}">
                <p14:modId xmlns:p14="http://schemas.microsoft.com/office/powerpoint/2010/main" val="1326841583"/>
              </p:ext>
            </p:extLst>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
        <p:nvSpPr>
          <p:cNvPr id="45" name="Google Shape;2360;p1">
            <a:extLst>
              <a:ext uri="{FF2B5EF4-FFF2-40B4-BE49-F238E27FC236}">
                <a16:creationId xmlns:a16="http://schemas.microsoft.com/office/drawing/2014/main" id="{537D2127-A752-4727-9BEF-B0B3A5E2BBD2}"/>
              </a:ext>
            </a:extLst>
          </p:cNvPr>
          <p:cNvSpPr/>
          <p:nvPr/>
        </p:nvSpPr>
        <p:spPr>
          <a:xfrm>
            <a:off x="6253301" y="2450995"/>
            <a:ext cx="5790613" cy="4124151"/>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2000" dirty="0"/>
              <a:t>Prepared Product Security Risk Table and performed security risk assessment to evaluate the security risk level.</a:t>
            </a:r>
          </a:p>
          <a:p>
            <a:pPr marL="228594" indent="-228594" algn="just">
              <a:buFont typeface="Wingdings" panose="05000000000000000000" pitchFamily="2" charset="2"/>
              <a:buChar char="§"/>
            </a:pPr>
            <a:r>
              <a:rPr lang="en-US" sz="2000" dirty="0"/>
              <a:t>Based on risk level we suggested security controls/mitigations to reduce the security risk level.</a:t>
            </a:r>
          </a:p>
          <a:p>
            <a:pPr marL="228594" indent="-228594" algn="just">
              <a:buFont typeface="Wingdings" panose="05000000000000000000" pitchFamily="2" charset="2"/>
              <a:buChar char="§"/>
            </a:pPr>
            <a:r>
              <a:rPr lang="en-US" sz="2000" dirty="0"/>
              <a:t>Prepared Product Security Standard Assessment and performed capabilities assessment, security controls assessment to select applicable security controls, or to justify not implementing them in the design</a:t>
            </a:r>
          </a:p>
          <a:p>
            <a:pPr marL="228594" indent="-228594" algn="just">
              <a:buFont typeface="Wingdings" panose="05000000000000000000" pitchFamily="2" charset="2"/>
              <a:buChar char="§"/>
            </a:pPr>
            <a:r>
              <a:rPr lang="en-US" sz="2000" dirty="0"/>
              <a:t>Worked on Security Operation Manual as per requirements</a:t>
            </a:r>
          </a:p>
        </p:txBody>
      </p:sp>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2444738"/>
            <a:ext cx="4995813" cy="2585269"/>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1600" dirty="0">
                <a:solidFill>
                  <a:srgbClr val="181717"/>
                </a:solidFill>
                <a:ea typeface="Arial" panose="020B0604020202020204" pitchFamily="34" charset="0"/>
                <a:cs typeface="Arial" panose="020B0604020202020204" pitchFamily="34" charset="0"/>
              </a:rPr>
              <a:t>D</a:t>
            </a:r>
            <a:r>
              <a:rPr lang="en-US" sz="1600" dirty="0">
                <a:solidFill>
                  <a:srgbClr val="181717"/>
                </a:solidFill>
                <a:effectLst/>
                <a:ea typeface="Arial" panose="020B0604020202020204" pitchFamily="34" charset="0"/>
                <a:cs typeface="Arial" panose="020B0604020202020204" pitchFamily="34" charset="0"/>
              </a:rPr>
              <a:t>evice intended for use on Hospital Beds. It is designed to provide improved patient care in the hospital facility. The device is secured in place on top of the bed frame and under the bed’s mattress. The device can provide patient weight, turn indication and share information with authorized hospital nurse station. The system shares and displays information on hospital’s Nurse station through cloud application. The device also supports functionality for placing x-ray cassette without moving the patient on bed. </a:t>
            </a:r>
            <a:endParaRPr lang="en-US" sz="1600" dirty="0"/>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464640"/>
            <a:ext cx="5000700" cy="1354162"/>
          </a:xfrm>
          <a:prstGeom prst="rect">
            <a:avLst/>
          </a:prstGeom>
          <a:noFill/>
          <a:ln>
            <a:noFill/>
          </a:ln>
        </p:spPr>
        <p:txBody>
          <a:bodyPr spcFirstLastPara="1" wrap="square" lIns="121900" tIns="60933" rIns="121900" bIns="60933" anchor="t" anchorCtr="0">
            <a:spAutoFit/>
          </a:bodyPr>
          <a:lstStyle/>
          <a:p>
            <a:pPr marL="457200" indent="-457200" algn="just">
              <a:buFont typeface="+mj-lt"/>
              <a:buAutoNum type="arabicPeriod"/>
            </a:pPr>
            <a:r>
              <a:rPr lang="en-US" sz="2000" dirty="0"/>
              <a:t>Using Threat model, STRIDE, CAPEC for Product Security Risk Table.</a:t>
            </a:r>
          </a:p>
          <a:p>
            <a:pPr marL="457200" indent="-457200" algn="just">
              <a:buFont typeface="+mj-lt"/>
              <a:buAutoNum type="arabicPeriod"/>
            </a:pPr>
            <a:r>
              <a:rPr lang="en-US" sz="2000" dirty="0"/>
              <a:t>NIST 800-53 for Product Security Standard Assessment.</a:t>
            </a:r>
          </a:p>
        </p:txBody>
      </p:sp>
    </p:spTree>
    <p:extLst>
      <p:ext uri="{BB962C8B-B14F-4D97-AF65-F5344CB8AC3E}">
        <p14:creationId xmlns:p14="http://schemas.microsoft.com/office/powerpoint/2010/main" val="8420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1044034" y="5006115"/>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3436212021"/>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iOS application security</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extLst>
              <p:ext uri="{D42A27DB-BD31-4B8C-83A1-F6EECF244321}">
                <p14:modId xmlns:p14="http://schemas.microsoft.com/office/powerpoint/2010/main" val="3468165765"/>
              </p:ext>
            </p:extLst>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
        <p:nvSpPr>
          <p:cNvPr id="45" name="Google Shape;2360;p1">
            <a:extLst>
              <a:ext uri="{FF2B5EF4-FFF2-40B4-BE49-F238E27FC236}">
                <a16:creationId xmlns:a16="http://schemas.microsoft.com/office/drawing/2014/main" id="{537D2127-A752-4727-9BEF-B0B3A5E2BBD2}"/>
              </a:ext>
            </a:extLst>
          </p:cNvPr>
          <p:cNvSpPr/>
          <p:nvPr/>
        </p:nvSpPr>
        <p:spPr>
          <a:xfrm>
            <a:off x="6253301" y="2450995"/>
            <a:ext cx="5790613" cy="4124151"/>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sz="2000" dirty="0"/>
              <a:t>Prepared Product Security Risk Table and performed security risk assessment to evaluate the security risk level.</a:t>
            </a:r>
          </a:p>
          <a:p>
            <a:pPr marL="228594" indent="-228594" algn="just">
              <a:buFont typeface="Wingdings" panose="05000000000000000000" pitchFamily="2" charset="2"/>
              <a:buChar char="§"/>
            </a:pPr>
            <a:r>
              <a:rPr lang="en-US" sz="2000" dirty="0"/>
              <a:t>Based on risk level we suggested security controls/mitigations to reduce the security risk level.</a:t>
            </a:r>
          </a:p>
          <a:p>
            <a:pPr marL="228594" indent="-228594" algn="just">
              <a:buFont typeface="Wingdings" panose="05000000000000000000" pitchFamily="2" charset="2"/>
              <a:buChar char="§"/>
            </a:pPr>
            <a:r>
              <a:rPr lang="en-US" sz="2000" dirty="0"/>
              <a:t>Prepared Product Security Standard Assessment and performed capabilities assessment, security controls assessment to select applicable security controls, or to justify not implementing them in the design</a:t>
            </a:r>
          </a:p>
          <a:p>
            <a:pPr marL="228594" indent="-228594" algn="just">
              <a:buFont typeface="Wingdings" panose="05000000000000000000" pitchFamily="2" charset="2"/>
              <a:buChar char="§"/>
            </a:pPr>
            <a:r>
              <a:rPr lang="en-US" sz="2000" dirty="0"/>
              <a:t>Worked on Security Operation Manual as per requirements</a:t>
            </a:r>
          </a:p>
        </p:txBody>
      </p:sp>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2447973"/>
            <a:ext cx="4995813" cy="2616046"/>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dirty="0">
                <a:effectLst/>
                <a:ea typeface="Calibri" panose="020F0502020204030204" pitchFamily="34" charset="0"/>
                <a:cs typeface="Arial" panose="020B0604020202020204" pitchFamily="34" charset="0"/>
              </a:rPr>
              <a:t>The application is intended to improve the efficiency that is involved with calculating the implant movements required during TKA intra-operative balancing. The app is a clinical decision support software tool which provides on demand, an automated intra operative plan to the Orthopaedic surgeon based on pre-operative data, captured soft tissue information and surgeon preferences.</a:t>
            </a:r>
            <a:endParaRPr lang="en-US" sz="2000" dirty="0"/>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409876"/>
            <a:ext cx="5000700" cy="1723494"/>
          </a:xfrm>
          <a:prstGeom prst="rect">
            <a:avLst/>
          </a:prstGeom>
          <a:noFill/>
          <a:ln>
            <a:noFill/>
          </a:ln>
        </p:spPr>
        <p:txBody>
          <a:bodyPr spcFirstLastPara="1" wrap="square" lIns="121900" tIns="60933" rIns="121900" bIns="60933" anchor="t" anchorCtr="0">
            <a:spAutoFit/>
          </a:bodyPr>
          <a:lstStyle/>
          <a:p>
            <a:pPr marL="457200" indent="-457200" algn="just">
              <a:buFont typeface="+mj-lt"/>
              <a:buAutoNum type="arabicPeriod"/>
            </a:pPr>
            <a:r>
              <a:rPr lang="en-US" sz="2000" dirty="0"/>
              <a:t>Using Threat model, STRIDE, CAPEC for Product Security Risk Table.</a:t>
            </a:r>
          </a:p>
          <a:p>
            <a:pPr marL="457200" indent="-457200" algn="just">
              <a:buFont typeface="+mj-lt"/>
              <a:buAutoNum type="arabicPeriod"/>
            </a:pPr>
            <a:r>
              <a:rPr lang="en-US" sz="2000" dirty="0"/>
              <a:t>NIST 800-53 for Product Security Standard Assessment.</a:t>
            </a:r>
          </a:p>
          <a:p>
            <a:pPr marL="457200" indent="-457200">
              <a:buFont typeface="+mj-lt"/>
              <a:buAutoNum type="arabicPeriod"/>
            </a:pPr>
            <a:endParaRPr lang="en-US" sz="2400" dirty="0"/>
          </a:p>
        </p:txBody>
      </p:sp>
      <p:graphicFrame>
        <p:nvGraphicFramePr>
          <p:cNvPr id="5" name="Table 14">
            <a:extLst>
              <a:ext uri="{FF2B5EF4-FFF2-40B4-BE49-F238E27FC236}">
                <a16:creationId xmlns:a16="http://schemas.microsoft.com/office/drawing/2014/main" id="{B107FA98-DF58-1A35-2857-FBEA0868B941}"/>
              </a:ext>
            </a:extLst>
          </p:cNvPr>
          <p:cNvGraphicFramePr>
            <a:graphicFrameLocks noGrp="1"/>
          </p:cNvGraphicFramePr>
          <p:nvPr>
            <p:extLst>
              <p:ext uri="{D42A27DB-BD31-4B8C-83A1-F6EECF244321}">
                <p14:modId xmlns:p14="http://schemas.microsoft.com/office/powerpoint/2010/main" val="1138857298"/>
              </p:ext>
            </p:extLst>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r>
                        <a:rPr lang="en-US" sz="1600" b="1" i="0" u="none" strike="noStrike" cap="none" dirty="0">
                          <a:solidFill>
                            <a:schemeClr val="bg1"/>
                          </a:solidFill>
                          <a:latin typeface="Calibri"/>
                          <a:sym typeface="Arial"/>
                        </a:rPr>
                        <a:t>8 Months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spTree>
    <p:extLst>
      <p:ext uri="{BB962C8B-B14F-4D97-AF65-F5344CB8AC3E}">
        <p14:creationId xmlns:p14="http://schemas.microsoft.com/office/powerpoint/2010/main" val="6293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1044034" y="5006115"/>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Web application security testing (VAPT)</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2771699"/>
            <a:ext cx="4995813" cy="954053"/>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dirty="0"/>
              <a:t>Conducted Vulnerability Assessment &amp; Penetration Testing (VAPT) for SmartCare Remote Management Web Application.</a:t>
            </a:r>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552537"/>
            <a:ext cx="5000700" cy="1046386"/>
          </a:xfrm>
          <a:prstGeom prst="rect">
            <a:avLst/>
          </a:prstGeom>
          <a:noFill/>
          <a:ln>
            <a:noFill/>
          </a:ln>
        </p:spPr>
        <p:txBody>
          <a:bodyPr spcFirstLastPara="1" wrap="square" lIns="121900" tIns="60933" rIns="121900" bIns="60933" anchor="t" anchorCtr="0">
            <a:spAutoFit/>
          </a:bodyPr>
          <a:lstStyle/>
          <a:p>
            <a:r>
              <a:rPr lang="en-US" dirty="0"/>
              <a:t>1. Used Web OWASP Top 10</a:t>
            </a:r>
          </a:p>
          <a:p>
            <a:r>
              <a:rPr lang="en-US" dirty="0"/>
              <a:t>2. Followed Web Application Security Checklist</a:t>
            </a:r>
          </a:p>
          <a:p>
            <a:endParaRPr lang="en-US" sz="2400" dirty="0"/>
          </a:p>
        </p:txBody>
      </p:sp>
      <p:graphicFrame>
        <p:nvGraphicFramePr>
          <p:cNvPr id="5" name="Table 14">
            <a:extLst>
              <a:ext uri="{FF2B5EF4-FFF2-40B4-BE49-F238E27FC236}">
                <a16:creationId xmlns:a16="http://schemas.microsoft.com/office/drawing/2014/main" id="{B107FA98-DF58-1A35-2857-FBEA0868B941}"/>
              </a:ext>
            </a:extLst>
          </p:cNvPr>
          <p:cNvGraphicFramePr>
            <a:graphicFrameLocks noGrp="1"/>
          </p:cNvGraphicFramePr>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r>
                        <a:rPr lang="en-US" sz="1600" b="1" i="0" u="none" strike="noStrike" cap="none" dirty="0">
                          <a:solidFill>
                            <a:schemeClr val="bg1"/>
                          </a:solidFill>
                          <a:latin typeface="Calibri"/>
                          <a:sym typeface="Arial"/>
                        </a:rPr>
                        <a:t>5 Weeks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26" name="Group 25">
            <a:extLst>
              <a:ext uri="{FF2B5EF4-FFF2-40B4-BE49-F238E27FC236}">
                <a16:creationId xmlns:a16="http://schemas.microsoft.com/office/drawing/2014/main" id="{E135C573-32B9-4A7A-90FD-C7F5EBF5E330}"/>
              </a:ext>
            </a:extLst>
          </p:cNvPr>
          <p:cNvGrpSpPr/>
          <p:nvPr/>
        </p:nvGrpSpPr>
        <p:grpSpPr>
          <a:xfrm>
            <a:off x="6503204" y="4948211"/>
            <a:ext cx="4173711" cy="461665"/>
            <a:chOff x="1044034" y="3646798"/>
            <a:chExt cx="4173711" cy="461665"/>
          </a:xfrm>
        </p:grpSpPr>
        <p:grpSp>
          <p:nvGrpSpPr>
            <p:cNvPr id="27" name="Group 26">
              <a:extLst>
                <a:ext uri="{FF2B5EF4-FFF2-40B4-BE49-F238E27FC236}">
                  <a16:creationId xmlns:a16="http://schemas.microsoft.com/office/drawing/2014/main" id="{CFE2547B-8E81-4141-BD47-E864AF5955F6}"/>
                </a:ext>
              </a:extLst>
            </p:cNvPr>
            <p:cNvGrpSpPr/>
            <p:nvPr/>
          </p:nvGrpSpPr>
          <p:grpSpPr>
            <a:xfrm>
              <a:off x="1044034" y="3657628"/>
              <a:ext cx="4173711" cy="413365"/>
              <a:chOff x="6012160" y="2328204"/>
              <a:chExt cx="1373475" cy="242518"/>
            </a:xfrm>
          </p:grpSpPr>
          <p:sp>
            <p:nvSpPr>
              <p:cNvPr id="29" name="Freeform 8">
                <a:extLst>
                  <a:ext uri="{FF2B5EF4-FFF2-40B4-BE49-F238E27FC236}">
                    <a16:creationId xmlns:a16="http://schemas.microsoft.com/office/drawing/2014/main" id="{4D2914F8-7DD0-4CF7-81F9-F0CADC78DB8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5" name="Freeform 8">
                <a:extLst>
                  <a:ext uri="{FF2B5EF4-FFF2-40B4-BE49-F238E27FC236}">
                    <a16:creationId xmlns:a16="http://schemas.microsoft.com/office/drawing/2014/main" id="{B3C8BF5C-749D-459E-89AC-61ADD2D7AFD5}"/>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28" name="TextBox 27">
              <a:extLst>
                <a:ext uri="{FF2B5EF4-FFF2-40B4-BE49-F238E27FC236}">
                  <a16:creationId xmlns:a16="http://schemas.microsoft.com/office/drawing/2014/main" id="{B6B352C4-A185-43F7-9879-F86FD0BE351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Technology Used</a:t>
              </a:r>
              <a:endParaRPr lang="en-US" sz="1600" dirty="0">
                <a:solidFill>
                  <a:srgbClr val="F8C300"/>
                </a:solidFill>
                <a:latin typeface="Calibri" panose="020F0502020204030204" pitchFamily="34" charset="0"/>
                <a:cs typeface="Calibri" panose="020F0502020204030204" pitchFamily="34" charset="0"/>
              </a:endParaRPr>
            </a:p>
          </p:txBody>
        </p:sp>
      </p:grpSp>
      <p:sp>
        <p:nvSpPr>
          <p:cNvPr id="42" name="TextBox 41">
            <a:extLst>
              <a:ext uri="{FF2B5EF4-FFF2-40B4-BE49-F238E27FC236}">
                <a16:creationId xmlns:a16="http://schemas.microsoft.com/office/drawing/2014/main" id="{36BF36B6-28CF-42D6-A19B-0A4E70C035C7}"/>
              </a:ext>
            </a:extLst>
          </p:cNvPr>
          <p:cNvSpPr txBox="1"/>
          <p:nvPr/>
        </p:nvSpPr>
        <p:spPr>
          <a:xfrm>
            <a:off x="6054795" y="5672407"/>
            <a:ext cx="6098344" cy="369332"/>
          </a:xfrm>
          <a:prstGeom prst="rect">
            <a:avLst/>
          </a:prstGeom>
          <a:noFill/>
        </p:spPr>
        <p:txBody>
          <a:bodyPr wrap="square">
            <a:spAutoFit/>
          </a:bodyPr>
          <a:lstStyle/>
          <a:p>
            <a:pPr marL="228594" indent="-228594">
              <a:buFont typeface="Wingdings" panose="05000000000000000000" pitchFamily="2" charset="2"/>
              <a:buChar char="§"/>
            </a:pPr>
            <a:r>
              <a:rPr lang="en-US" dirty="0"/>
              <a:t>Tools and Technology-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Burp Suite, Nmap, DirBuster, ZAP </a:t>
            </a:r>
            <a:endParaRPr lang="en-US" dirty="0"/>
          </a:p>
        </p:txBody>
      </p:sp>
      <p:sp>
        <p:nvSpPr>
          <p:cNvPr id="44" name="TextBox 43">
            <a:extLst>
              <a:ext uri="{FF2B5EF4-FFF2-40B4-BE49-F238E27FC236}">
                <a16:creationId xmlns:a16="http://schemas.microsoft.com/office/drawing/2014/main" id="{3C0D4830-BBB9-4019-BCCF-E6569C50F999}"/>
              </a:ext>
            </a:extLst>
          </p:cNvPr>
          <p:cNvSpPr txBox="1"/>
          <p:nvPr/>
        </p:nvSpPr>
        <p:spPr>
          <a:xfrm>
            <a:off x="6299585" y="2789396"/>
            <a:ext cx="5700157" cy="934389"/>
          </a:xfrm>
          <a:prstGeom prst="rect">
            <a:avLst/>
          </a:prstGeom>
          <a:noFill/>
        </p:spPr>
        <p:txBody>
          <a:bodyPr wrap="square">
            <a:spAutoFit/>
          </a:bodyPr>
          <a:lstStyle/>
          <a:p>
            <a:pPr algn="just"/>
            <a:r>
              <a:rPr lang="en-US" dirty="0"/>
              <a:t>The purpose of the assessment is to evaluate the security posture of the web application against common vulnerabilities.</a:t>
            </a:r>
          </a:p>
        </p:txBody>
      </p:sp>
    </p:spTree>
    <p:extLst>
      <p:ext uri="{BB962C8B-B14F-4D97-AF65-F5344CB8AC3E}">
        <p14:creationId xmlns:p14="http://schemas.microsoft.com/office/powerpoint/2010/main" val="32576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1044034" y="5006115"/>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4163464769"/>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ESM Web Application VAPT</a:t>
                      </a:r>
                    </a:p>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API VAPT</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3035042"/>
            <a:ext cx="4995813" cy="677054"/>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dirty="0"/>
              <a:t>Conducted Vulnerability Assessment &amp; Penetration Testing (VAPT) for ESM API’s.</a:t>
            </a:r>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549324"/>
            <a:ext cx="5000700" cy="984830"/>
          </a:xfrm>
          <a:prstGeom prst="rect">
            <a:avLst/>
          </a:prstGeom>
          <a:noFill/>
          <a:ln>
            <a:noFill/>
          </a:ln>
        </p:spPr>
        <p:txBody>
          <a:bodyPr spcFirstLastPara="1" wrap="square" lIns="121900" tIns="60933" rIns="121900" bIns="60933" anchor="t" anchorCtr="0">
            <a:spAutoFit/>
          </a:bodyPr>
          <a:lstStyle/>
          <a:p>
            <a:r>
              <a:rPr lang="en-US" dirty="0"/>
              <a:t>1. Used Web OWASP Top 10</a:t>
            </a:r>
          </a:p>
          <a:p>
            <a:r>
              <a:rPr lang="en-US" dirty="0"/>
              <a:t>2. Followed Web Application Security Checklist</a:t>
            </a:r>
          </a:p>
          <a:p>
            <a:endParaRPr lang="en-US" sz="2000" dirty="0"/>
          </a:p>
        </p:txBody>
      </p:sp>
      <p:graphicFrame>
        <p:nvGraphicFramePr>
          <p:cNvPr id="5" name="Table 14">
            <a:extLst>
              <a:ext uri="{FF2B5EF4-FFF2-40B4-BE49-F238E27FC236}">
                <a16:creationId xmlns:a16="http://schemas.microsoft.com/office/drawing/2014/main" id="{B107FA98-DF58-1A35-2857-FBEA0868B941}"/>
              </a:ext>
            </a:extLst>
          </p:cNvPr>
          <p:cNvGraphicFramePr>
            <a:graphicFrameLocks noGrp="1"/>
          </p:cNvGraphicFramePr>
          <p:nvPr>
            <p:extLst>
              <p:ext uri="{D42A27DB-BD31-4B8C-83A1-F6EECF244321}">
                <p14:modId xmlns:p14="http://schemas.microsoft.com/office/powerpoint/2010/main" val="4105228390"/>
              </p:ext>
            </p:extLst>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r>
                        <a:rPr lang="en-US" sz="1600" b="1" i="0" u="none" strike="noStrike" cap="none" dirty="0">
                          <a:solidFill>
                            <a:schemeClr val="bg1"/>
                          </a:solidFill>
                          <a:latin typeface="Calibri"/>
                          <a:sym typeface="Arial"/>
                        </a:rPr>
                        <a:t>4 Weeks</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26" name="Group 25">
            <a:extLst>
              <a:ext uri="{FF2B5EF4-FFF2-40B4-BE49-F238E27FC236}">
                <a16:creationId xmlns:a16="http://schemas.microsoft.com/office/drawing/2014/main" id="{E135C573-32B9-4A7A-90FD-C7F5EBF5E330}"/>
              </a:ext>
            </a:extLst>
          </p:cNvPr>
          <p:cNvGrpSpPr/>
          <p:nvPr/>
        </p:nvGrpSpPr>
        <p:grpSpPr>
          <a:xfrm>
            <a:off x="6503204" y="4948211"/>
            <a:ext cx="4173711" cy="461665"/>
            <a:chOff x="1044034" y="3646798"/>
            <a:chExt cx="4173711" cy="461665"/>
          </a:xfrm>
        </p:grpSpPr>
        <p:grpSp>
          <p:nvGrpSpPr>
            <p:cNvPr id="27" name="Group 26">
              <a:extLst>
                <a:ext uri="{FF2B5EF4-FFF2-40B4-BE49-F238E27FC236}">
                  <a16:creationId xmlns:a16="http://schemas.microsoft.com/office/drawing/2014/main" id="{CFE2547B-8E81-4141-BD47-E864AF5955F6}"/>
                </a:ext>
              </a:extLst>
            </p:cNvPr>
            <p:cNvGrpSpPr/>
            <p:nvPr/>
          </p:nvGrpSpPr>
          <p:grpSpPr>
            <a:xfrm>
              <a:off x="1044034" y="3657628"/>
              <a:ext cx="4173711" cy="413365"/>
              <a:chOff x="6012160" y="2328204"/>
              <a:chExt cx="1373475" cy="242518"/>
            </a:xfrm>
          </p:grpSpPr>
          <p:sp>
            <p:nvSpPr>
              <p:cNvPr id="29" name="Freeform 8">
                <a:extLst>
                  <a:ext uri="{FF2B5EF4-FFF2-40B4-BE49-F238E27FC236}">
                    <a16:creationId xmlns:a16="http://schemas.microsoft.com/office/drawing/2014/main" id="{4D2914F8-7DD0-4CF7-81F9-F0CADC78DB8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5" name="Freeform 8">
                <a:extLst>
                  <a:ext uri="{FF2B5EF4-FFF2-40B4-BE49-F238E27FC236}">
                    <a16:creationId xmlns:a16="http://schemas.microsoft.com/office/drawing/2014/main" id="{B3C8BF5C-749D-459E-89AC-61ADD2D7AFD5}"/>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28" name="TextBox 27">
              <a:extLst>
                <a:ext uri="{FF2B5EF4-FFF2-40B4-BE49-F238E27FC236}">
                  <a16:creationId xmlns:a16="http://schemas.microsoft.com/office/drawing/2014/main" id="{B6B352C4-A185-43F7-9879-F86FD0BE351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Technology Used</a:t>
              </a:r>
              <a:endParaRPr lang="en-US" sz="1600" dirty="0">
                <a:solidFill>
                  <a:srgbClr val="F8C300"/>
                </a:solidFill>
                <a:latin typeface="Calibri" panose="020F0502020204030204" pitchFamily="34" charset="0"/>
                <a:cs typeface="Calibri" panose="020F0502020204030204" pitchFamily="34" charset="0"/>
              </a:endParaRPr>
            </a:p>
          </p:txBody>
        </p:sp>
      </p:grpSp>
      <p:sp>
        <p:nvSpPr>
          <p:cNvPr id="42" name="TextBox 41">
            <a:extLst>
              <a:ext uri="{FF2B5EF4-FFF2-40B4-BE49-F238E27FC236}">
                <a16:creationId xmlns:a16="http://schemas.microsoft.com/office/drawing/2014/main" id="{36BF36B6-28CF-42D6-A19B-0A4E70C035C7}"/>
              </a:ext>
            </a:extLst>
          </p:cNvPr>
          <p:cNvSpPr txBox="1"/>
          <p:nvPr/>
        </p:nvSpPr>
        <p:spPr>
          <a:xfrm>
            <a:off x="6054795" y="5672407"/>
            <a:ext cx="6098344" cy="369332"/>
          </a:xfrm>
          <a:prstGeom prst="rect">
            <a:avLst/>
          </a:prstGeom>
          <a:noFill/>
        </p:spPr>
        <p:txBody>
          <a:bodyPr wrap="square">
            <a:spAutoFit/>
          </a:bodyPr>
          <a:lstStyle/>
          <a:p>
            <a:pPr marL="228594" indent="-228594">
              <a:buFont typeface="Wingdings" panose="05000000000000000000" pitchFamily="2" charset="2"/>
              <a:buChar char="§"/>
            </a:pPr>
            <a:r>
              <a:rPr lang="en-US" dirty="0"/>
              <a:t>Tools and Technology-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Burp Suite, Nmap, Postman </a:t>
            </a:r>
            <a:endParaRPr lang="en-US" dirty="0"/>
          </a:p>
        </p:txBody>
      </p:sp>
      <p:sp>
        <p:nvSpPr>
          <p:cNvPr id="44" name="TextBox 43">
            <a:extLst>
              <a:ext uri="{FF2B5EF4-FFF2-40B4-BE49-F238E27FC236}">
                <a16:creationId xmlns:a16="http://schemas.microsoft.com/office/drawing/2014/main" id="{3C0D4830-BBB9-4019-BCCF-E6569C50F999}"/>
              </a:ext>
            </a:extLst>
          </p:cNvPr>
          <p:cNvSpPr txBox="1"/>
          <p:nvPr/>
        </p:nvSpPr>
        <p:spPr>
          <a:xfrm>
            <a:off x="6299585" y="2789396"/>
            <a:ext cx="5700157" cy="934389"/>
          </a:xfrm>
          <a:prstGeom prst="rect">
            <a:avLst/>
          </a:prstGeom>
          <a:noFill/>
        </p:spPr>
        <p:txBody>
          <a:bodyPr wrap="square">
            <a:spAutoFit/>
          </a:bodyPr>
          <a:lstStyle/>
          <a:p>
            <a:pPr algn="just"/>
            <a:r>
              <a:rPr lang="en-US" dirty="0"/>
              <a:t>The purpose of the assessment is to evaluate the security posture of the web application against common vulnerabilities.</a:t>
            </a:r>
          </a:p>
        </p:txBody>
      </p:sp>
    </p:spTree>
    <p:extLst>
      <p:ext uri="{BB962C8B-B14F-4D97-AF65-F5344CB8AC3E}">
        <p14:creationId xmlns:p14="http://schemas.microsoft.com/office/powerpoint/2010/main" val="168682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0" y="259077"/>
            <a:ext cx="5168735" cy="542691"/>
          </a:xfrm>
        </p:spPr>
        <p:txBody>
          <a:bodyPr vert="horz" lIns="121920" tIns="60960" rIns="121920" bIns="60960" rtlCol="0" anchor="b">
            <a:noAutofit/>
          </a:bodyPr>
          <a:lstStyle/>
          <a:p>
            <a:r>
              <a:rPr lang="en-IN" sz="2667" b="1" dirty="0">
                <a:solidFill>
                  <a:schemeClr val="bg2">
                    <a:lumMod val="25000"/>
                  </a:schemeClr>
                </a:solidFill>
                <a:latin typeface="Calibri"/>
                <a:cs typeface="Calibri"/>
              </a:rPr>
              <a:t>Project Summary </a:t>
            </a:r>
          </a:p>
        </p:txBody>
      </p:sp>
      <p:sp>
        <p:nvSpPr>
          <p:cNvPr id="3" name="Rectangle 2">
            <a:extLst>
              <a:ext uri="{FF2B5EF4-FFF2-40B4-BE49-F238E27FC236}">
                <a16:creationId xmlns:a16="http://schemas.microsoft.com/office/drawing/2014/main" id="{F6601578-5FEE-4E5A-BF1F-C3F4646BCB7D}"/>
              </a:ext>
            </a:extLst>
          </p:cNvPr>
          <p:cNvSpPr/>
          <p:nvPr/>
        </p:nvSpPr>
        <p:spPr>
          <a:xfrm>
            <a:off x="1" y="816261"/>
            <a:ext cx="12192000" cy="1029472"/>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 name="Group 5">
            <a:extLst>
              <a:ext uri="{FF2B5EF4-FFF2-40B4-BE49-F238E27FC236}">
                <a16:creationId xmlns:a16="http://schemas.microsoft.com/office/drawing/2014/main" id="{EA6A3E81-B1BA-4287-BAA0-E0D1DCA04CDE}"/>
              </a:ext>
            </a:extLst>
          </p:cNvPr>
          <p:cNvGrpSpPr/>
          <p:nvPr/>
        </p:nvGrpSpPr>
        <p:grpSpPr>
          <a:xfrm>
            <a:off x="1044034" y="5006115"/>
            <a:ext cx="4817017" cy="461665"/>
            <a:chOff x="1044034" y="3646798"/>
            <a:chExt cx="4173711" cy="461665"/>
          </a:xfrm>
        </p:grpSpPr>
        <p:grpSp>
          <p:nvGrpSpPr>
            <p:cNvPr id="31" name="Group 30">
              <a:extLst>
                <a:ext uri="{FF2B5EF4-FFF2-40B4-BE49-F238E27FC236}">
                  <a16:creationId xmlns:a16="http://schemas.microsoft.com/office/drawing/2014/main" id="{3D9317DA-F319-4278-AF65-D98A6C4D8E6C}"/>
                </a:ext>
              </a:extLst>
            </p:cNvPr>
            <p:cNvGrpSpPr/>
            <p:nvPr/>
          </p:nvGrpSpPr>
          <p:grpSpPr>
            <a:xfrm>
              <a:off x="1044034" y="3657628"/>
              <a:ext cx="4173711" cy="413365"/>
              <a:chOff x="6012160" y="2328204"/>
              <a:chExt cx="1373475" cy="242518"/>
            </a:xfrm>
          </p:grpSpPr>
          <p:sp>
            <p:nvSpPr>
              <p:cNvPr id="32" name="Freeform 8">
                <a:extLst>
                  <a:ext uri="{FF2B5EF4-FFF2-40B4-BE49-F238E27FC236}">
                    <a16:creationId xmlns:a16="http://schemas.microsoft.com/office/drawing/2014/main" id="{9D0EA067-544D-4416-BC2D-CF74EE7B2CCA}"/>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3" name="Freeform 8">
                <a:extLst>
                  <a:ext uri="{FF2B5EF4-FFF2-40B4-BE49-F238E27FC236}">
                    <a16:creationId xmlns:a16="http://schemas.microsoft.com/office/drawing/2014/main" id="{1D73F6C6-4C03-4100-B361-6DDFA44C1CAA}"/>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34" name="TextBox 33">
              <a:extLst>
                <a:ext uri="{FF2B5EF4-FFF2-40B4-BE49-F238E27FC236}">
                  <a16:creationId xmlns:a16="http://schemas.microsoft.com/office/drawing/2014/main" id="{EF1915F7-DB79-42B0-9EB7-8F06C3E28FB8}"/>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Method Used – </a:t>
              </a:r>
              <a:r>
                <a:rPr lang="en-US" b="1" dirty="0">
                  <a:solidFill>
                    <a:srgbClr val="F8C300"/>
                  </a:solidFill>
                  <a:latin typeface="Calibri" panose="020F0502020204030204" pitchFamily="34" charset="0"/>
                  <a:cs typeface="Calibri" panose="020F0502020204030204" pitchFamily="34" charset="0"/>
                  <a:sym typeface="Calibri"/>
                </a:rPr>
                <a:t>High Level Steps</a:t>
              </a:r>
              <a:endParaRPr lang="en-US" sz="1600" dirty="0">
                <a:solidFill>
                  <a:srgbClr val="F8C300"/>
                </a:solidFill>
                <a:latin typeface="Calibri" panose="020F0502020204030204" pitchFamily="34" charset="0"/>
                <a:cs typeface="Calibri" panose="020F0502020204030204" pitchFamily="34" charset="0"/>
              </a:endParaRPr>
            </a:p>
          </p:txBody>
        </p:sp>
      </p:grpSp>
      <p:pic>
        <p:nvPicPr>
          <p:cNvPr id="36" name="Graphic 35">
            <a:extLst>
              <a:ext uri="{FF2B5EF4-FFF2-40B4-BE49-F238E27FC236}">
                <a16:creationId xmlns:a16="http://schemas.microsoft.com/office/drawing/2014/main" id="{680AB32B-B151-4A4F-B33F-5CB91BFDB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86" y="1975662"/>
            <a:ext cx="748517" cy="748517"/>
          </a:xfrm>
          <a:prstGeom prst="rect">
            <a:avLst/>
          </a:prstGeom>
        </p:spPr>
      </p:pic>
      <p:graphicFrame>
        <p:nvGraphicFramePr>
          <p:cNvPr id="30" name="Table 14"/>
          <p:cNvGraphicFramePr>
            <a:graphicFrameLocks noGrp="1"/>
          </p:cNvGraphicFramePr>
          <p:nvPr>
            <p:extLst>
              <p:ext uri="{D42A27DB-BD31-4B8C-83A1-F6EECF244321}">
                <p14:modId xmlns:p14="http://schemas.microsoft.com/office/powerpoint/2010/main" val="2159300673"/>
              </p:ext>
            </p:extLst>
          </p:nvPr>
        </p:nvGraphicFramePr>
        <p:xfrm>
          <a:off x="148085" y="895751"/>
          <a:ext cx="9053972" cy="912436"/>
        </p:xfrm>
        <a:graphic>
          <a:graphicData uri="http://schemas.openxmlformats.org/drawingml/2006/table">
            <a:tbl>
              <a:tblPr firstRow="1" bandRow="1">
                <a:tableStyleId>{5C22544A-7EE6-4342-B048-85BDC9FD1C3A}</a:tableStyleId>
              </a:tblPr>
              <a:tblGrid>
                <a:gridCol w="1651686">
                  <a:extLst>
                    <a:ext uri="{9D8B030D-6E8A-4147-A177-3AD203B41FA5}">
                      <a16:colId xmlns:a16="http://schemas.microsoft.com/office/drawing/2014/main" val="180248994"/>
                    </a:ext>
                  </a:extLst>
                </a:gridCol>
                <a:gridCol w="7402286">
                  <a:extLst>
                    <a:ext uri="{9D8B030D-6E8A-4147-A177-3AD203B41FA5}">
                      <a16:colId xmlns:a16="http://schemas.microsoft.com/office/drawing/2014/main" val="51565144"/>
                    </a:ext>
                  </a:extLst>
                </a:gridCol>
              </a:tblGrid>
              <a:tr h="912436">
                <a:tc>
                  <a:txBody>
                    <a:bodyPr/>
                    <a:lstStyle/>
                    <a:p>
                      <a:pPr marL="0" marR="0" lvl="0" indent="0" algn="l" rtl="0" eaLnBrk="1" fontAlgn="auto" latinLnBrk="0" hangingPunct="1">
                        <a:lnSpc>
                          <a:spcPct val="100000"/>
                        </a:lnSpc>
                        <a:spcBef>
                          <a:spcPts val="0"/>
                        </a:spcBef>
                        <a:spcAft>
                          <a:spcPts val="0"/>
                        </a:spcAft>
                        <a:buClrTx/>
                        <a:buSzTx/>
                        <a:buFontTx/>
                        <a:buNone/>
                      </a:pPr>
                      <a:r>
                        <a:rPr lang="en-US" sz="1600" b="1" i="0" u="none" strike="noStrike" dirty="0">
                          <a:solidFill>
                            <a:schemeClr val="tx1"/>
                          </a:solidFill>
                          <a:effectLst/>
                          <a:latin typeface="Calibri"/>
                          <a:cs typeface="Calibri"/>
                        </a:rPr>
                        <a:t>Key Deliverables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MEMO Web Application VAPT</a:t>
                      </a:r>
                    </a:p>
                    <a:p>
                      <a:pPr marL="228600" indent="-228600">
                        <a:buFont typeface="Arial" panose="020B0604020202020204" pitchFamily="34" charset="0"/>
                        <a:buAutoNum type="arabicPeriod"/>
                      </a:pPr>
                      <a:r>
                        <a:rPr lang="en-US" sz="1600" b="0" i="0" u="none" strike="noStrike" cap="none" baseline="0" dirty="0">
                          <a:solidFill>
                            <a:schemeClr val="bg1"/>
                          </a:solidFill>
                          <a:latin typeface="Calibri"/>
                          <a:sym typeface="Arial"/>
                        </a:rPr>
                        <a:t>API VAPT</a:t>
                      </a:r>
                      <a:endParaRPr lang="en-US" sz="1600" b="0" i="0" u="none" strike="noStrike" cap="none" baseline="0" dirty="0">
                        <a:solidFill>
                          <a:schemeClr val="bg1"/>
                        </a:solidFill>
                        <a:latin typeface="Calibri" panose="020F0502020204030204" pitchFamily="34" charset="0"/>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aphicFrame>
        <p:nvGraphicFramePr>
          <p:cNvPr id="43" name="Table 14">
            <a:extLst>
              <a:ext uri="{FF2B5EF4-FFF2-40B4-BE49-F238E27FC236}">
                <a16:creationId xmlns:a16="http://schemas.microsoft.com/office/drawing/2014/main" id="{E513D61A-6FD9-4739-8A78-0A310032A290}"/>
              </a:ext>
            </a:extLst>
          </p:cNvPr>
          <p:cNvGraphicFramePr>
            <a:graphicFrameLocks noGrp="1"/>
          </p:cNvGraphicFramePr>
          <p:nvPr/>
        </p:nvGraphicFramePr>
        <p:xfrm>
          <a:off x="7516907" y="88844"/>
          <a:ext cx="4289097" cy="461635"/>
        </p:xfrm>
        <a:graphic>
          <a:graphicData uri="http://schemas.openxmlformats.org/drawingml/2006/table">
            <a:tbl>
              <a:tblPr firstRow="1" bandRow="1">
                <a:tableStyleId>{5C22544A-7EE6-4342-B048-85BDC9FD1C3A}</a:tableStyleId>
              </a:tblPr>
              <a:tblGrid>
                <a:gridCol w="1546411">
                  <a:extLst>
                    <a:ext uri="{9D8B030D-6E8A-4147-A177-3AD203B41FA5}">
                      <a16:colId xmlns:a16="http://schemas.microsoft.com/office/drawing/2014/main" val="180248994"/>
                    </a:ext>
                  </a:extLst>
                </a:gridCol>
                <a:gridCol w="2742686">
                  <a:extLst>
                    <a:ext uri="{9D8B030D-6E8A-4147-A177-3AD203B41FA5}">
                      <a16:colId xmlns:a16="http://schemas.microsoft.com/office/drawing/2014/main" val="51565144"/>
                    </a:ext>
                  </a:extLst>
                </a:gridCol>
              </a:tblGrid>
              <a:tr h="461635">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Current Status </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u="none" strike="noStrike" cap="none" dirty="0">
                          <a:solidFill>
                            <a:schemeClr val="bg1"/>
                          </a:solidFill>
                          <a:latin typeface="+mn-lt"/>
                          <a:sym typeface="Arial"/>
                        </a:rPr>
                        <a:t>Completed</a:t>
                      </a: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56" name="Group 55">
            <a:extLst>
              <a:ext uri="{FF2B5EF4-FFF2-40B4-BE49-F238E27FC236}">
                <a16:creationId xmlns:a16="http://schemas.microsoft.com/office/drawing/2014/main" id="{1C2A4FBA-0955-4768-AA15-E5F444CF74BC}"/>
              </a:ext>
            </a:extLst>
          </p:cNvPr>
          <p:cNvGrpSpPr/>
          <p:nvPr/>
        </p:nvGrpSpPr>
        <p:grpSpPr>
          <a:xfrm>
            <a:off x="6299585" y="2037435"/>
            <a:ext cx="4173711" cy="461665"/>
            <a:chOff x="1044034" y="3646798"/>
            <a:chExt cx="4173711" cy="461665"/>
          </a:xfrm>
        </p:grpSpPr>
        <p:grpSp>
          <p:nvGrpSpPr>
            <p:cNvPr id="57" name="Group 56">
              <a:extLst>
                <a:ext uri="{FF2B5EF4-FFF2-40B4-BE49-F238E27FC236}">
                  <a16:creationId xmlns:a16="http://schemas.microsoft.com/office/drawing/2014/main" id="{AD4EEC51-AA7E-4EAA-8FA5-B4D8FD7264B9}"/>
                </a:ext>
              </a:extLst>
            </p:cNvPr>
            <p:cNvGrpSpPr/>
            <p:nvPr/>
          </p:nvGrpSpPr>
          <p:grpSpPr>
            <a:xfrm>
              <a:off x="1044034" y="3657628"/>
              <a:ext cx="4173711" cy="413365"/>
              <a:chOff x="6012160" y="2328204"/>
              <a:chExt cx="1373475" cy="242518"/>
            </a:xfrm>
          </p:grpSpPr>
          <p:sp>
            <p:nvSpPr>
              <p:cNvPr id="59" name="Freeform 8">
                <a:extLst>
                  <a:ext uri="{FF2B5EF4-FFF2-40B4-BE49-F238E27FC236}">
                    <a16:creationId xmlns:a16="http://schemas.microsoft.com/office/drawing/2014/main" id="{287630C6-0738-4EAE-8D91-AAD5BF6BB2D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0" name="Freeform 8">
                <a:extLst>
                  <a:ext uri="{FF2B5EF4-FFF2-40B4-BE49-F238E27FC236}">
                    <a16:creationId xmlns:a16="http://schemas.microsoft.com/office/drawing/2014/main" id="{A4158176-93A2-4ACA-AC14-1A8FDC3E8697}"/>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58" name="TextBox 57">
              <a:extLst>
                <a:ext uri="{FF2B5EF4-FFF2-40B4-BE49-F238E27FC236}">
                  <a16:creationId xmlns:a16="http://schemas.microsoft.com/office/drawing/2014/main" id="{F2E559AE-64EA-4818-A97A-05341A6FBC2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Impact &amp; Outcome</a:t>
              </a:r>
              <a:endParaRPr lang="en-US" sz="1600" dirty="0">
                <a:solidFill>
                  <a:srgbClr val="F8C30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30DF6C2A-D212-4390-876F-C55D829ADA84}"/>
              </a:ext>
            </a:extLst>
          </p:cNvPr>
          <p:cNvGrpSpPr/>
          <p:nvPr/>
        </p:nvGrpSpPr>
        <p:grpSpPr>
          <a:xfrm>
            <a:off x="1100222" y="2004711"/>
            <a:ext cx="4760829" cy="461665"/>
            <a:chOff x="1044034" y="3646798"/>
            <a:chExt cx="4173711" cy="461665"/>
          </a:xfrm>
        </p:grpSpPr>
        <p:grpSp>
          <p:nvGrpSpPr>
            <p:cNvPr id="62" name="Group 61">
              <a:extLst>
                <a:ext uri="{FF2B5EF4-FFF2-40B4-BE49-F238E27FC236}">
                  <a16:creationId xmlns:a16="http://schemas.microsoft.com/office/drawing/2014/main" id="{8062B91C-CAA9-4E11-B497-6E734050E365}"/>
                </a:ext>
              </a:extLst>
            </p:cNvPr>
            <p:cNvGrpSpPr/>
            <p:nvPr/>
          </p:nvGrpSpPr>
          <p:grpSpPr>
            <a:xfrm>
              <a:off x="1044034" y="3657628"/>
              <a:ext cx="4173711" cy="413365"/>
              <a:chOff x="6012160" y="2328204"/>
              <a:chExt cx="1373475" cy="242518"/>
            </a:xfrm>
          </p:grpSpPr>
          <p:sp>
            <p:nvSpPr>
              <p:cNvPr id="64" name="Freeform 8">
                <a:extLst>
                  <a:ext uri="{FF2B5EF4-FFF2-40B4-BE49-F238E27FC236}">
                    <a16:creationId xmlns:a16="http://schemas.microsoft.com/office/drawing/2014/main" id="{5C73F08C-0C9E-431A-95E9-45E7B7B273B1}"/>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65" name="Freeform 8">
                <a:extLst>
                  <a:ext uri="{FF2B5EF4-FFF2-40B4-BE49-F238E27FC236}">
                    <a16:creationId xmlns:a16="http://schemas.microsoft.com/office/drawing/2014/main" id="{93AFEF00-1819-4991-A5EB-333678B0389E}"/>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63" name="TextBox 62">
              <a:extLst>
                <a:ext uri="{FF2B5EF4-FFF2-40B4-BE49-F238E27FC236}">
                  <a16:creationId xmlns:a16="http://schemas.microsoft.com/office/drawing/2014/main" id="{FE5063FB-26D5-4B65-8D2C-4B5B293F6F4A}"/>
                </a:ext>
              </a:extLst>
            </p:cNvPr>
            <p:cNvSpPr txBox="1"/>
            <p:nvPr/>
          </p:nvSpPr>
          <p:spPr>
            <a:xfrm>
              <a:off x="1247653" y="3646798"/>
              <a:ext cx="3374223" cy="461665"/>
            </a:xfrm>
            <a:prstGeom prst="rect">
              <a:avLst/>
            </a:prstGeom>
            <a:noFill/>
          </p:spPr>
          <p:txBody>
            <a:bodyPr wrap="square" lIns="91440" tIns="45720" rIns="91440" bIns="45720" anchor="t">
              <a:spAutoFit/>
            </a:bodyPr>
            <a:lstStyle/>
            <a:p>
              <a:pPr algn="ctr"/>
              <a:r>
                <a:rPr lang="en-US" sz="2400" b="1" dirty="0">
                  <a:solidFill>
                    <a:srgbClr val="F8C300"/>
                  </a:solidFill>
                  <a:latin typeface="Calibri"/>
                  <a:cs typeface="Calibri"/>
                  <a:sym typeface="Calibri"/>
                </a:rPr>
                <a:t>Problem statement</a:t>
              </a:r>
              <a:endParaRPr lang="en-US" dirty="0"/>
            </a:p>
          </p:txBody>
        </p:sp>
      </p:grpSp>
      <p:sp>
        <p:nvSpPr>
          <p:cNvPr id="66" name="Google Shape;2360;p1">
            <a:extLst>
              <a:ext uri="{FF2B5EF4-FFF2-40B4-BE49-F238E27FC236}">
                <a16:creationId xmlns:a16="http://schemas.microsoft.com/office/drawing/2014/main" id="{CE9625A0-8F5D-4A0A-B9F9-E1A1B484A9B1}"/>
              </a:ext>
            </a:extLst>
          </p:cNvPr>
          <p:cNvSpPr/>
          <p:nvPr/>
        </p:nvSpPr>
        <p:spPr>
          <a:xfrm>
            <a:off x="896603" y="3035042"/>
            <a:ext cx="4995813" cy="954053"/>
          </a:xfrm>
          <a:prstGeom prst="rect">
            <a:avLst/>
          </a:prstGeom>
          <a:noFill/>
          <a:ln>
            <a:noFill/>
          </a:ln>
        </p:spPr>
        <p:txBody>
          <a:bodyPr spcFirstLastPara="1" wrap="square" lIns="121900" tIns="60933" rIns="121900" bIns="60933" anchor="t" anchorCtr="0">
            <a:spAutoFit/>
          </a:bodyPr>
          <a:lstStyle/>
          <a:p>
            <a:pPr marL="228594" indent="-228594" algn="just">
              <a:buFont typeface="Wingdings" panose="05000000000000000000" pitchFamily="2" charset="2"/>
              <a:buChar char="§"/>
            </a:pPr>
            <a:r>
              <a:rPr lang="en-US" dirty="0"/>
              <a:t>Conducted Vulnerability Assessment &amp; Penetration Testing (VAPT) for MEMO web app </a:t>
            </a:r>
            <a:r>
              <a:rPr lang="en-US"/>
              <a:t>and API.</a:t>
            </a:r>
            <a:endParaRPr lang="en-US" dirty="0"/>
          </a:p>
        </p:txBody>
      </p:sp>
      <p:sp>
        <p:nvSpPr>
          <p:cNvPr id="68" name="Google Shape;2360;p1">
            <a:extLst>
              <a:ext uri="{FF2B5EF4-FFF2-40B4-BE49-F238E27FC236}">
                <a16:creationId xmlns:a16="http://schemas.microsoft.com/office/drawing/2014/main" id="{48F605F7-03A1-4FDD-97FE-8E9F6756EE27}"/>
              </a:ext>
            </a:extLst>
          </p:cNvPr>
          <p:cNvSpPr/>
          <p:nvPr/>
        </p:nvSpPr>
        <p:spPr>
          <a:xfrm>
            <a:off x="860351" y="5549324"/>
            <a:ext cx="5000700" cy="984830"/>
          </a:xfrm>
          <a:prstGeom prst="rect">
            <a:avLst/>
          </a:prstGeom>
          <a:noFill/>
          <a:ln>
            <a:noFill/>
          </a:ln>
        </p:spPr>
        <p:txBody>
          <a:bodyPr spcFirstLastPara="1" wrap="square" lIns="121900" tIns="60933" rIns="121900" bIns="60933" anchor="t" anchorCtr="0">
            <a:spAutoFit/>
          </a:bodyPr>
          <a:lstStyle/>
          <a:p>
            <a:r>
              <a:rPr lang="en-US" dirty="0"/>
              <a:t>1. Used Web OWASP Top 10</a:t>
            </a:r>
          </a:p>
          <a:p>
            <a:r>
              <a:rPr lang="en-US" dirty="0"/>
              <a:t>2. Followed Web Application Security Checklist</a:t>
            </a:r>
          </a:p>
          <a:p>
            <a:endParaRPr lang="en-US" sz="2000" dirty="0"/>
          </a:p>
        </p:txBody>
      </p:sp>
      <p:graphicFrame>
        <p:nvGraphicFramePr>
          <p:cNvPr id="5" name="Table 14">
            <a:extLst>
              <a:ext uri="{FF2B5EF4-FFF2-40B4-BE49-F238E27FC236}">
                <a16:creationId xmlns:a16="http://schemas.microsoft.com/office/drawing/2014/main" id="{B107FA98-DF58-1A35-2857-FBEA0868B941}"/>
              </a:ext>
            </a:extLst>
          </p:cNvPr>
          <p:cNvGraphicFramePr>
            <a:graphicFrameLocks noGrp="1"/>
          </p:cNvGraphicFramePr>
          <p:nvPr>
            <p:extLst>
              <p:ext uri="{D42A27DB-BD31-4B8C-83A1-F6EECF244321}">
                <p14:modId xmlns:p14="http://schemas.microsoft.com/office/powerpoint/2010/main" val="216200413"/>
              </p:ext>
            </p:extLst>
          </p:nvPr>
        </p:nvGraphicFramePr>
        <p:xfrm>
          <a:off x="9468555" y="874888"/>
          <a:ext cx="2656122" cy="890636"/>
        </p:xfrm>
        <a:graphic>
          <a:graphicData uri="http://schemas.openxmlformats.org/drawingml/2006/table">
            <a:tbl>
              <a:tblPr firstRow="1" bandRow="1">
                <a:tableStyleId>{5C22544A-7EE6-4342-B048-85BDC9FD1C3A}</a:tableStyleId>
              </a:tblPr>
              <a:tblGrid>
                <a:gridCol w="1030111">
                  <a:extLst>
                    <a:ext uri="{9D8B030D-6E8A-4147-A177-3AD203B41FA5}">
                      <a16:colId xmlns:a16="http://schemas.microsoft.com/office/drawing/2014/main" val="180248994"/>
                    </a:ext>
                  </a:extLst>
                </a:gridCol>
                <a:gridCol w="1626011">
                  <a:extLst>
                    <a:ext uri="{9D8B030D-6E8A-4147-A177-3AD203B41FA5}">
                      <a16:colId xmlns:a16="http://schemas.microsoft.com/office/drawing/2014/main" val="51565144"/>
                    </a:ext>
                  </a:extLst>
                </a:gridCol>
              </a:tblGrid>
              <a:tr h="8906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Calibri"/>
                          <a:cs typeface="Calibri"/>
                        </a:rPr>
                        <a:t>Duration</a:t>
                      </a:r>
                      <a:endParaRPr lang="en-US" sz="1600" b="1" i="0" u="none" strike="noStrike" dirty="0">
                        <a:solidFill>
                          <a:schemeClr val="tx1"/>
                        </a:solidFill>
                        <a:effectLst/>
                        <a:latin typeface="Calibri" panose="020F0502020204030204" pitchFamily="34" charset="0"/>
                        <a:cs typeface="Calibri" panose="020F0502020204030204" pitchFamily="34" charset="0"/>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C300"/>
                    </a:solidFill>
                  </a:tcPr>
                </a:tc>
                <a:tc>
                  <a:txBody>
                    <a:bodyPr/>
                    <a:lstStyle/>
                    <a:p>
                      <a:pPr marL="0" indent="0">
                        <a:buFont typeface="Arial" panose="020B0604020202020204" pitchFamily="34" charset="0"/>
                        <a:buNone/>
                      </a:pPr>
                      <a:endParaRPr lang="en-US" sz="1600" b="1" i="0" u="none" strike="noStrike" cap="none" dirty="0">
                        <a:solidFill>
                          <a:schemeClr val="bg1"/>
                        </a:solidFill>
                        <a:latin typeface="Calibri"/>
                        <a:sym typeface="Arial"/>
                      </a:endParaRPr>
                    </a:p>
                  </a:txBody>
                  <a:tcPr marL="121920" marR="121920" marT="60960" marB="6096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8FD5"/>
                    </a:solidFill>
                  </a:tcPr>
                </a:tc>
                <a:extLst>
                  <a:ext uri="{0D108BD9-81ED-4DB2-BD59-A6C34878D82A}">
                    <a16:rowId xmlns:a16="http://schemas.microsoft.com/office/drawing/2014/main" val="46270084"/>
                  </a:ext>
                </a:extLst>
              </a:tr>
            </a:tbl>
          </a:graphicData>
        </a:graphic>
      </p:graphicFrame>
      <p:grpSp>
        <p:nvGrpSpPr>
          <p:cNvPr id="26" name="Group 25">
            <a:extLst>
              <a:ext uri="{FF2B5EF4-FFF2-40B4-BE49-F238E27FC236}">
                <a16:creationId xmlns:a16="http://schemas.microsoft.com/office/drawing/2014/main" id="{E135C573-32B9-4A7A-90FD-C7F5EBF5E330}"/>
              </a:ext>
            </a:extLst>
          </p:cNvPr>
          <p:cNvGrpSpPr/>
          <p:nvPr/>
        </p:nvGrpSpPr>
        <p:grpSpPr>
          <a:xfrm>
            <a:off x="6503204" y="4948211"/>
            <a:ext cx="4173711" cy="461665"/>
            <a:chOff x="1044034" y="3646798"/>
            <a:chExt cx="4173711" cy="461665"/>
          </a:xfrm>
        </p:grpSpPr>
        <p:grpSp>
          <p:nvGrpSpPr>
            <p:cNvPr id="27" name="Group 26">
              <a:extLst>
                <a:ext uri="{FF2B5EF4-FFF2-40B4-BE49-F238E27FC236}">
                  <a16:creationId xmlns:a16="http://schemas.microsoft.com/office/drawing/2014/main" id="{CFE2547B-8E81-4141-BD47-E864AF5955F6}"/>
                </a:ext>
              </a:extLst>
            </p:cNvPr>
            <p:cNvGrpSpPr/>
            <p:nvPr/>
          </p:nvGrpSpPr>
          <p:grpSpPr>
            <a:xfrm>
              <a:off x="1044034" y="3657628"/>
              <a:ext cx="4173711" cy="413365"/>
              <a:chOff x="6012160" y="2328204"/>
              <a:chExt cx="1373475" cy="242518"/>
            </a:xfrm>
          </p:grpSpPr>
          <p:sp>
            <p:nvSpPr>
              <p:cNvPr id="29" name="Freeform 8">
                <a:extLst>
                  <a:ext uri="{FF2B5EF4-FFF2-40B4-BE49-F238E27FC236}">
                    <a16:creationId xmlns:a16="http://schemas.microsoft.com/office/drawing/2014/main" id="{4D2914F8-7DD0-4CF7-81F9-F0CADC78DB89}"/>
                  </a:ext>
                </a:extLst>
              </p:cNvPr>
              <p:cNvSpPr>
                <a:spLocks/>
              </p:cNvSpPr>
              <p:nvPr/>
            </p:nvSpPr>
            <p:spPr bwMode="gray">
              <a:xfrm>
                <a:off x="6012160"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sp>
            <p:nvSpPr>
              <p:cNvPr id="35" name="Freeform 8">
                <a:extLst>
                  <a:ext uri="{FF2B5EF4-FFF2-40B4-BE49-F238E27FC236}">
                    <a16:creationId xmlns:a16="http://schemas.microsoft.com/office/drawing/2014/main" id="{B3C8BF5C-749D-459E-89AC-61ADD2D7AFD5}"/>
                  </a:ext>
                </a:extLst>
              </p:cNvPr>
              <p:cNvSpPr>
                <a:spLocks/>
              </p:cNvSpPr>
              <p:nvPr/>
            </p:nvSpPr>
            <p:spPr bwMode="gray">
              <a:xfrm>
                <a:off x="6616032" y="2328204"/>
                <a:ext cx="769603" cy="242518"/>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solidFill>
                <a:srgbClr val="003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795" tIns="60897" rIns="121795" bIns="60897" numCol="1" anchor="t" anchorCtr="0" compatLnSpc="1">
                <a:prstTxWarp prst="textNoShape">
                  <a:avLst/>
                </a:prstTxWarp>
              </a:bodyPr>
              <a:lstStyle/>
              <a:p>
                <a:pPr defTabSz="913393"/>
                <a:endParaRPr lang="en-IN" sz="1797">
                  <a:solidFill>
                    <a:prstClr val="black"/>
                  </a:solidFill>
                </a:endParaRPr>
              </a:p>
            </p:txBody>
          </p:sp>
        </p:grpSp>
        <p:sp>
          <p:nvSpPr>
            <p:cNvPr id="28" name="TextBox 27">
              <a:extLst>
                <a:ext uri="{FF2B5EF4-FFF2-40B4-BE49-F238E27FC236}">
                  <a16:creationId xmlns:a16="http://schemas.microsoft.com/office/drawing/2014/main" id="{B6B352C4-A185-43F7-9879-F86FD0BE351A}"/>
                </a:ext>
              </a:extLst>
            </p:cNvPr>
            <p:cNvSpPr txBox="1"/>
            <p:nvPr/>
          </p:nvSpPr>
          <p:spPr>
            <a:xfrm>
              <a:off x="1247653" y="3646798"/>
              <a:ext cx="3374223" cy="461665"/>
            </a:xfrm>
            <a:prstGeom prst="rect">
              <a:avLst/>
            </a:prstGeom>
            <a:noFill/>
          </p:spPr>
          <p:txBody>
            <a:bodyPr wrap="square">
              <a:spAutoFit/>
            </a:bodyPr>
            <a:lstStyle/>
            <a:p>
              <a:pPr algn="ctr"/>
              <a:r>
                <a:rPr lang="en-US" sz="2400" b="1" dirty="0">
                  <a:solidFill>
                    <a:srgbClr val="F8C300"/>
                  </a:solidFill>
                  <a:latin typeface="Calibri" panose="020F0502020204030204" pitchFamily="34" charset="0"/>
                  <a:cs typeface="Calibri" panose="020F0502020204030204" pitchFamily="34" charset="0"/>
                  <a:sym typeface="Calibri"/>
                </a:rPr>
                <a:t>Technology Used</a:t>
              </a:r>
              <a:endParaRPr lang="en-US" sz="1600" dirty="0">
                <a:solidFill>
                  <a:srgbClr val="F8C300"/>
                </a:solidFill>
                <a:latin typeface="Calibri" panose="020F0502020204030204" pitchFamily="34" charset="0"/>
                <a:cs typeface="Calibri" panose="020F0502020204030204" pitchFamily="34" charset="0"/>
              </a:endParaRPr>
            </a:p>
          </p:txBody>
        </p:sp>
      </p:grpSp>
      <p:sp>
        <p:nvSpPr>
          <p:cNvPr id="42" name="TextBox 41">
            <a:extLst>
              <a:ext uri="{FF2B5EF4-FFF2-40B4-BE49-F238E27FC236}">
                <a16:creationId xmlns:a16="http://schemas.microsoft.com/office/drawing/2014/main" id="{36BF36B6-28CF-42D6-A19B-0A4E70C035C7}"/>
              </a:ext>
            </a:extLst>
          </p:cNvPr>
          <p:cNvSpPr txBox="1"/>
          <p:nvPr/>
        </p:nvSpPr>
        <p:spPr>
          <a:xfrm>
            <a:off x="6054795" y="5672407"/>
            <a:ext cx="6098344" cy="369332"/>
          </a:xfrm>
          <a:prstGeom prst="rect">
            <a:avLst/>
          </a:prstGeom>
          <a:noFill/>
        </p:spPr>
        <p:txBody>
          <a:bodyPr wrap="square">
            <a:spAutoFit/>
          </a:bodyPr>
          <a:lstStyle/>
          <a:p>
            <a:pPr marL="228594" indent="-228594">
              <a:buFont typeface="Wingdings" panose="05000000000000000000" pitchFamily="2" charset="2"/>
              <a:buChar char="§"/>
            </a:pPr>
            <a:r>
              <a:rPr lang="en-US" dirty="0"/>
              <a:t>Tools and Technology-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Burp Suite, Nmap, Postman </a:t>
            </a:r>
            <a:endParaRPr lang="en-US" dirty="0"/>
          </a:p>
        </p:txBody>
      </p:sp>
      <p:sp>
        <p:nvSpPr>
          <p:cNvPr id="44" name="TextBox 43">
            <a:extLst>
              <a:ext uri="{FF2B5EF4-FFF2-40B4-BE49-F238E27FC236}">
                <a16:creationId xmlns:a16="http://schemas.microsoft.com/office/drawing/2014/main" id="{3C0D4830-BBB9-4019-BCCF-E6569C50F999}"/>
              </a:ext>
            </a:extLst>
          </p:cNvPr>
          <p:cNvSpPr txBox="1"/>
          <p:nvPr/>
        </p:nvSpPr>
        <p:spPr>
          <a:xfrm>
            <a:off x="6299585" y="2789396"/>
            <a:ext cx="5700157" cy="934389"/>
          </a:xfrm>
          <a:prstGeom prst="rect">
            <a:avLst/>
          </a:prstGeom>
          <a:noFill/>
        </p:spPr>
        <p:txBody>
          <a:bodyPr wrap="square">
            <a:spAutoFit/>
          </a:bodyPr>
          <a:lstStyle/>
          <a:p>
            <a:pPr algn="just"/>
            <a:r>
              <a:rPr lang="en-US" dirty="0"/>
              <a:t>The purpose of the assessment is to evaluate the security posture of the web application against common vulnerabilities.</a:t>
            </a:r>
          </a:p>
        </p:txBody>
      </p:sp>
    </p:spTree>
    <p:extLst>
      <p:ext uri="{BB962C8B-B14F-4D97-AF65-F5344CB8AC3E}">
        <p14:creationId xmlns:p14="http://schemas.microsoft.com/office/powerpoint/2010/main" val="2923692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3353</TotalTime>
  <Words>1095</Words>
  <Application>Microsoft Office PowerPoint</Application>
  <PresentationFormat>Widescreen</PresentationFormat>
  <Paragraphs>178</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Tahoma</vt:lpstr>
      <vt:lpstr>Wingdings</vt:lpstr>
      <vt:lpstr>office theme</vt:lpstr>
      <vt:lpstr>PowerPoint Presentation</vt:lpstr>
      <vt:lpstr>Brief Profile of Sai Praneetha Bhaskaruni L&amp;T Technology Services </vt:lpstr>
      <vt:lpstr>Key Skills</vt:lpstr>
      <vt:lpstr>Project Summary </vt:lpstr>
      <vt:lpstr>Project Summary </vt:lpstr>
      <vt:lpstr>Project Summary </vt:lpstr>
      <vt:lpstr>Project Summary </vt:lpstr>
      <vt:lpstr>Project Summary </vt:lpstr>
      <vt:lpstr>Project Summary </vt:lpstr>
      <vt:lpstr>Project 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Ariprasath T</dc:creator>
  <cp:lastModifiedBy>Sai Praneetha Bhaskaruni</cp:lastModifiedBy>
  <cp:revision>285</cp:revision>
  <dcterms:created xsi:type="dcterms:W3CDTF">2022-07-28T11:22:53Z</dcterms:created>
  <dcterms:modified xsi:type="dcterms:W3CDTF">2023-08-04T08:57:13Z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993bd6-1ede-4830-9dba-3224251d6855_Enabled">
    <vt:lpwstr>true</vt:lpwstr>
  </property>
  <property fmtid="{D5CDD505-2E9C-101B-9397-08002B2CF9AE}" pid="3" name="MSIP_Label_40993bd6-1ede-4830-9dba-3224251d6855_SetDate">
    <vt:lpwstr>2022-07-28T11:40:53Z</vt:lpwstr>
  </property>
  <property fmtid="{D5CDD505-2E9C-101B-9397-08002B2CF9AE}" pid="4" name="MSIP_Label_40993bd6-1ede-4830-9dba-3224251d6855_Method">
    <vt:lpwstr>Privileged</vt:lpwstr>
  </property>
  <property fmtid="{D5CDD505-2E9C-101B-9397-08002B2CF9AE}" pid="5" name="MSIP_Label_40993bd6-1ede-4830-9dba-3224251d6855_Name">
    <vt:lpwstr>Business</vt:lpwstr>
  </property>
  <property fmtid="{D5CDD505-2E9C-101B-9397-08002B2CF9AE}" pid="6" name="MSIP_Label_40993bd6-1ede-4830-9dba-3224251d6855_SiteId">
    <vt:lpwstr>311b3378-8e8a-4b5e-a33f-e80a3d8ba60a</vt:lpwstr>
  </property>
  <property fmtid="{D5CDD505-2E9C-101B-9397-08002B2CF9AE}" pid="7" name="MSIP_Label_40993bd6-1ede-4830-9dba-3224251d6855_ActionId">
    <vt:lpwstr>9194a29b-1e3f-4616-a05a-9cb88b73a9f9</vt:lpwstr>
  </property>
  <property fmtid="{D5CDD505-2E9C-101B-9397-08002B2CF9AE}" pid="8" name="MSIP_Label_40993bd6-1ede-4830-9dba-3224251d6855_ContentBits">
    <vt:lpwstr>0</vt:lpwstr>
  </property>
</Properties>
</file>