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6" r:id="rId5"/>
    <p:sldId id="257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7089-B511-49EF-91CD-30DC4E198BA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F0F9-443E-4330-8120-FF6CF5A4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3,3i &amp; EOL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Stryker Apps &amp; Risk calculation</a:t>
            </a:r>
          </a:p>
        </p:txBody>
      </p:sp>
    </p:spTree>
    <p:extLst>
      <p:ext uri="{BB962C8B-B14F-4D97-AF65-F5344CB8AC3E}">
        <p14:creationId xmlns:p14="http://schemas.microsoft.com/office/powerpoint/2010/main" val="295287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1" y="154110"/>
            <a:ext cx="8741898" cy="3663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End-of-Life: Background &amp;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1" y="928469"/>
            <a:ext cx="11878993" cy="5542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As we all know Nav3 , Nav3i  runs on Windows 8.1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Windows 8.1 </a:t>
            </a:r>
            <a:r>
              <a:rPr lang="en-US" dirty="0"/>
              <a:t>reached the end of Mainstream support on January 9 , 2018</a:t>
            </a:r>
          </a:p>
          <a:p>
            <a:pPr marL="0" indent="0">
              <a:buNone/>
            </a:pPr>
            <a:r>
              <a:rPr lang="en-US" dirty="0"/>
              <a:t>and will reach end of Extended support on January 10, 2023.</a:t>
            </a:r>
          </a:p>
          <a:p>
            <a:endParaRPr lang="en-US" dirty="0"/>
          </a:p>
          <a:p>
            <a:r>
              <a:rPr lang="en-US" dirty="0"/>
              <a:t>Businesses that continue to use outdated software risk exposure to </a:t>
            </a:r>
            <a:r>
              <a:rPr lang="en-US" b="1" u="sng" dirty="0"/>
              <a:t>security vulnerabilities.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Data breaches are one risk, as a hacker could take advantage of known vulnerabilities that are </a:t>
            </a:r>
            <a:r>
              <a:rPr lang="en-US" b="1" u="sng" dirty="0"/>
              <a:t>no longer being patched by the manufacturer </a:t>
            </a:r>
            <a:r>
              <a:rPr lang="en-US" dirty="0"/>
              <a:t>to access sensitive information</a:t>
            </a:r>
          </a:p>
          <a:p>
            <a:endParaRPr lang="en-US" dirty="0"/>
          </a:p>
          <a:p>
            <a:r>
              <a:rPr lang="en-US" dirty="0"/>
              <a:t>The point is, you can’t count on any OEM(Microsoft) support once product reaches EOL. You’re on your own at that point for repairs, replacements, and/or upgrades.</a:t>
            </a:r>
          </a:p>
        </p:txBody>
      </p:sp>
    </p:spTree>
    <p:extLst>
      <p:ext uri="{BB962C8B-B14F-4D97-AF65-F5344CB8AC3E}">
        <p14:creationId xmlns:p14="http://schemas.microsoft.com/office/powerpoint/2010/main" val="3219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2" y="140042"/>
            <a:ext cx="5590735" cy="5774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Cart Vuln(s) &amp; Remed(s)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234" y="5978771"/>
            <a:ext cx="8243668" cy="703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Red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Vulnerability ;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000" b="1" u="sng" dirty="0">
                <a:solidFill>
                  <a:srgbClr val="00B050"/>
                </a:solidFill>
              </a:rPr>
              <a:t>Green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Remediation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4" y="1132119"/>
            <a:ext cx="106675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V1</a:t>
            </a:r>
            <a:r>
              <a:rPr lang="en-US" dirty="0"/>
              <a:t>. Apps from different sources (Stryker &amp; 3</a:t>
            </a:r>
            <a:r>
              <a:rPr lang="en-US" baseline="30000" dirty="0"/>
              <a:t>rd</a:t>
            </a:r>
            <a:r>
              <a:rPr lang="en-US" dirty="0"/>
              <a:t> party) can be installed  &amp; executed on Nav3i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R1</a:t>
            </a:r>
            <a:r>
              <a:rPr lang="en-US" dirty="0"/>
              <a:t>. Using Application whitelisting, Ensure only authorized applications can be installed &amp; Runs on Nav3i.        Recommendation : Microsoft AppLocker3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V2</a:t>
            </a:r>
            <a:r>
              <a:rPr lang="en-US" dirty="0"/>
              <a:t>. Unused/Unnecessary Services (or) daemons existing in Nav3i system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R2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/>
              <a:t>The Nav3i OS Current configuration deactivate only couple of services (Browser &amp; Distributed Link Tracking Client ) for the platform to be installed. Using Policy Settings (GPO (or)LPO) block more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V3</a:t>
            </a:r>
            <a:r>
              <a:rPr lang="en-US" dirty="0"/>
              <a:t>. Enabling of Remote Desktop support for Remote Service from Stryker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R3</a:t>
            </a:r>
            <a:r>
              <a:rPr lang="en-US" b="1" dirty="0">
                <a:solidFill>
                  <a:srgbClr val="00B050"/>
                </a:solidFill>
              </a:rPr>
              <a:t>.  </a:t>
            </a:r>
            <a:r>
              <a:rPr lang="en-US" dirty="0"/>
              <a:t>Local Support instead of Remote Desktop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882" y="140042"/>
            <a:ext cx="5590735" cy="5774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Cart Vuln(s) &amp; Remed(s)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851" y="1141636"/>
            <a:ext cx="10853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V4</a:t>
            </a:r>
            <a:r>
              <a:rPr lang="en-US" dirty="0"/>
              <a:t>. Unauthorized Removable Device &amp; Unrestricted access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92D050"/>
                </a:solidFill>
              </a:rPr>
              <a:t>R4</a:t>
            </a:r>
            <a:r>
              <a:rPr lang="en-US" dirty="0"/>
              <a:t>. Virus scan ‘On Access’ shall be enabled for all drives including the DVD drive. Currently, it is not enabled for DVD Drive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V5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Unauthorized BIOS changes 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R5.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The BIOS setting already protected by password in current design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V6</a:t>
            </a:r>
            <a:r>
              <a:rPr lang="en-US" dirty="0"/>
              <a:t>. Open Access to all the OS System Settings (Control Panel, Registry, command line &amp; Others) with out restriction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92D050"/>
                </a:solidFill>
              </a:rPr>
              <a:t>R6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/>
              <a:t>Admin access restriction to perform any system settings operation other than the HDO Operations (Even for Staff)</a:t>
            </a:r>
          </a:p>
          <a:p>
            <a:endParaRPr lang="en-US" dirty="0"/>
          </a:p>
          <a:p>
            <a:endParaRPr lang="en-US" b="1" u="sng" dirty="0">
              <a:solidFill>
                <a:srgbClr val="FF0000"/>
              </a:solidFill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V7</a:t>
            </a:r>
            <a:r>
              <a:rPr lang="en-US" dirty="0"/>
              <a:t>. Open/Unrestricted Access to perform any operation other than the Nav3i Operations (Even for Hospital Staff)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92D050"/>
                </a:solidFill>
              </a:rPr>
              <a:t>R7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/>
              <a:t>Admin access restriction to perform any operation other than the HDO Operations (Even for Staff)</a:t>
            </a:r>
          </a:p>
        </p:txBody>
      </p:sp>
    </p:spTree>
    <p:extLst>
      <p:ext uri="{BB962C8B-B14F-4D97-AF65-F5344CB8AC3E}">
        <p14:creationId xmlns:p14="http://schemas.microsoft.com/office/powerpoint/2010/main" val="389699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19480"/>
              </p:ext>
            </p:extLst>
          </p:nvPr>
        </p:nvGraphicFramePr>
        <p:xfrm>
          <a:off x="253217" y="1312602"/>
          <a:ext cx="10846191" cy="4258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2746">
                  <a:extLst>
                    <a:ext uri="{9D8B030D-6E8A-4147-A177-3AD203B41FA5}">
                      <a16:colId xmlns:a16="http://schemas.microsoft.com/office/drawing/2014/main" val="2296189492"/>
                    </a:ext>
                  </a:extLst>
                </a:gridCol>
                <a:gridCol w="4421922">
                  <a:extLst>
                    <a:ext uri="{9D8B030D-6E8A-4147-A177-3AD203B41FA5}">
                      <a16:colId xmlns:a16="http://schemas.microsoft.com/office/drawing/2014/main" val="2492206030"/>
                    </a:ext>
                  </a:extLst>
                </a:gridCol>
                <a:gridCol w="2291523">
                  <a:extLst>
                    <a:ext uri="{9D8B030D-6E8A-4147-A177-3AD203B41FA5}">
                      <a16:colId xmlns:a16="http://schemas.microsoft.com/office/drawing/2014/main" val="1948951792"/>
                    </a:ext>
                  </a:extLst>
                </a:gridCol>
              </a:tblGrid>
              <a:tr h="482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Attack Vector (Threat)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 Effect on Application with End-of-Life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effectLst/>
                        </a:rPr>
                        <a:t> OS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       Remarks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47150"/>
                  </a:ext>
                </a:extLst>
              </a:tr>
              <a:tr h="6023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Internet Connectivity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Avoid Internet Connectivity to Nav3i</a:t>
                      </a: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1743407483"/>
                  </a:ext>
                </a:extLst>
              </a:tr>
              <a:tr h="857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OS Updates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No Effect on Appl. functionality as Updates already blocked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571617527"/>
                  </a:ext>
                </a:extLst>
              </a:tr>
              <a:tr h="6023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 Unauthorized USB/DVD Plugin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Microsoft Defender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provides the scanning for connected devices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892730028"/>
                  </a:ext>
                </a:extLst>
              </a:tr>
              <a:tr h="857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 Outdated/Unsupported 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 party Components in OS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OS team needs a plan to identify and not use them (or) implement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alternatives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781858429"/>
                  </a:ext>
                </a:extLst>
              </a:tr>
              <a:tr h="857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 Remote Access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 the Remote Desktop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support and provide local support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1267655801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26610"/>
            <a:ext cx="10022059" cy="6055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Application Running on Nav3i &amp; Risk calculation</a:t>
            </a:r>
          </a:p>
        </p:txBody>
      </p:sp>
    </p:spTree>
    <p:extLst>
      <p:ext uri="{BB962C8B-B14F-4D97-AF65-F5344CB8AC3E}">
        <p14:creationId xmlns:p14="http://schemas.microsoft.com/office/powerpoint/2010/main" val="38744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6052"/>
              </p:ext>
            </p:extLst>
          </p:nvPr>
        </p:nvGraphicFramePr>
        <p:xfrm>
          <a:off x="168811" y="99732"/>
          <a:ext cx="11310425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9634">
                  <a:extLst>
                    <a:ext uri="{9D8B030D-6E8A-4147-A177-3AD203B41FA5}">
                      <a16:colId xmlns:a16="http://schemas.microsoft.com/office/drawing/2014/main" val="2296189492"/>
                    </a:ext>
                  </a:extLst>
                </a:gridCol>
                <a:gridCol w="4611187">
                  <a:extLst>
                    <a:ext uri="{9D8B030D-6E8A-4147-A177-3AD203B41FA5}">
                      <a16:colId xmlns:a16="http://schemas.microsoft.com/office/drawing/2014/main" val="2492206030"/>
                    </a:ext>
                  </a:extLst>
                </a:gridCol>
                <a:gridCol w="2389604">
                  <a:extLst>
                    <a:ext uri="{9D8B030D-6E8A-4147-A177-3AD203B41FA5}">
                      <a16:colId xmlns:a16="http://schemas.microsoft.com/office/drawing/2014/main" val="1948951792"/>
                    </a:ext>
                  </a:extLst>
                </a:gridCol>
              </a:tblGrid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Attack Vector (Threat)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Effect on Application with End-of-Life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effectLst/>
                        </a:rPr>
                        <a:t> OS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Remarks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47150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10530232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86324"/>
              </p:ext>
            </p:extLst>
          </p:nvPr>
        </p:nvGraphicFramePr>
        <p:xfrm>
          <a:off x="168812" y="736040"/>
          <a:ext cx="11310424" cy="3231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6759">
                  <a:extLst>
                    <a:ext uri="{9D8B030D-6E8A-4147-A177-3AD203B41FA5}">
                      <a16:colId xmlns:a16="http://schemas.microsoft.com/office/drawing/2014/main" val="4155977574"/>
                    </a:ext>
                  </a:extLst>
                </a:gridCol>
                <a:gridCol w="4618811">
                  <a:extLst>
                    <a:ext uri="{9D8B030D-6E8A-4147-A177-3AD203B41FA5}">
                      <a16:colId xmlns:a16="http://schemas.microsoft.com/office/drawing/2014/main" val="784758842"/>
                    </a:ext>
                  </a:extLst>
                </a:gridCol>
                <a:gridCol w="2374854">
                  <a:extLst>
                    <a:ext uri="{9D8B030D-6E8A-4147-A177-3AD203B41FA5}">
                      <a16:colId xmlns:a16="http://schemas.microsoft.com/office/drawing/2014/main" val="1600636523"/>
                    </a:ext>
                  </a:extLst>
                </a:gridCol>
              </a:tblGrid>
              <a:tr h="78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6.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feature with system restore points 	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 has no dependency to create restore points</a:t>
                      </a:r>
                    </a:p>
                  </a:txBody>
                  <a:tcPr marL="67245" marR="6724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50509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 Firewall &amp; Virus Scanner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Effect on Application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252964536"/>
                  </a:ext>
                </a:extLst>
              </a:tr>
              <a:tr h="872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8. Active &amp; </a:t>
                      </a:r>
                      <a:r>
                        <a:rPr lang="en-US" sz="1600" dirty="0" err="1">
                          <a:effectLst/>
                        </a:rPr>
                        <a:t>UnUsed</a:t>
                      </a:r>
                      <a:r>
                        <a:rPr lang="en-US" sz="1600" dirty="0">
                          <a:effectLst/>
                        </a:rPr>
                        <a:t> Services/Drivers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OS team needs a plan to identify and remove them (or) implement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alternatives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623040304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 Outdated Crypto algorithms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Outdated &amp; Weak Algorithms need to be identified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</a:rPr>
                        <a:t> and removed from OS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125409464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10. Plain Sensitive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sensitive data(Crypto &amp; PHI) existing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</a:rPr>
                        <a:t> in the cart needs to be encrypted (Info Leakage)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3243507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01295"/>
              </p:ext>
            </p:extLst>
          </p:nvPr>
        </p:nvGraphicFramePr>
        <p:xfrm>
          <a:off x="168812" y="4308995"/>
          <a:ext cx="11310424" cy="2370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9634">
                  <a:extLst>
                    <a:ext uri="{9D8B030D-6E8A-4147-A177-3AD203B41FA5}">
                      <a16:colId xmlns:a16="http://schemas.microsoft.com/office/drawing/2014/main" val="3906335213"/>
                    </a:ext>
                  </a:extLst>
                </a:gridCol>
                <a:gridCol w="4611187">
                  <a:extLst>
                    <a:ext uri="{9D8B030D-6E8A-4147-A177-3AD203B41FA5}">
                      <a16:colId xmlns:a16="http://schemas.microsoft.com/office/drawing/2014/main" val="740179953"/>
                    </a:ext>
                  </a:extLst>
                </a:gridCol>
                <a:gridCol w="2389603">
                  <a:extLst>
                    <a:ext uri="{9D8B030D-6E8A-4147-A177-3AD203B41FA5}">
                      <a16:colId xmlns:a16="http://schemas.microsoft.com/office/drawing/2014/main" val="810273412"/>
                    </a:ext>
                  </a:extLst>
                </a:gridCol>
              </a:tblGrid>
              <a:tr h="471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Backup/Restore system configuration and data 	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Appl. Can</a:t>
                      </a:r>
                      <a:r>
                        <a:rPr lang="en-US" sz="16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 be restored with this process. 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039075"/>
                  </a:ext>
                </a:extLst>
              </a:tr>
              <a:tr h="500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 Unnoticed</a:t>
                      </a:r>
                      <a:r>
                        <a:rPr lang="en-US" sz="1600" baseline="0" dirty="0">
                          <a:effectLst/>
                        </a:rPr>
                        <a:t> malware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Regular scanning needs to be scheduled</a:t>
                      </a: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1961582545"/>
                  </a:ext>
                </a:extLst>
              </a:tr>
              <a:tr h="500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 Virus scanner Rules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Update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Regular update needed through local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support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2961802285"/>
                  </a:ext>
                </a:extLst>
              </a:tr>
              <a:tr h="500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 Virus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scanner Schedule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Regular</a:t>
                      </a:r>
                      <a:r>
                        <a:rPr lang="en-US" sz="1600" baseline="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scheduling required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45" marR="67245" marT="0" marB="0"/>
                </a:tc>
                <a:extLst>
                  <a:ext uri="{0D108BD9-81ED-4DB2-BD59-A6C34878D82A}">
                    <a16:rowId xmlns:a16="http://schemas.microsoft.com/office/drawing/2014/main" val="361900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28" y="252583"/>
            <a:ext cx="9135794" cy="4648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Nav3i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28" y="928468"/>
            <a:ext cx="11050172" cy="524849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defenderupdate.bat</a:t>
            </a:r>
            <a:r>
              <a:rPr lang="en-US" dirty="0"/>
              <a:t>: updates virus scanner on login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disable_auto_signin.bat</a:t>
            </a:r>
            <a:r>
              <a:rPr lang="en-US" dirty="0"/>
              <a:t>: disables auto-login on system shutdown for next system start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rc_dis.bat / rc_ena.bat</a:t>
            </a:r>
            <a:r>
              <a:rPr lang="en-US" dirty="0"/>
              <a:t>: disables or enables remote keyboard and mouse on login / logout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wifi_on.bat / wifi_off.bat</a:t>
            </a:r>
            <a:r>
              <a:rPr lang="en-US" dirty="0"/>
              <a:t>: enables / disables WLAN service from Application Manager</a:t>
            </a:r>
          </a:p>
        </p:txBody>
      </p:sp>
    </p:spTree>
    <p:extLst>
      <p:ext uri="{BB962C8B-B14F-4D97-AF65-F5344CB8AC3E}">
        <p14:creationId xmlns:p14="http://schemas.microsoft.com/office/powerpoint/2010/main" val="243437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258" y="2655619"/>
            <a:ext cx="4873283" cy="115672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8713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737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Times New Roman</vt:lpstr>
      <vt:lpstr>Office Theme</vt:lpstr>
      <vt:lpstr>Nav 3,3i &amp; EOL OS</vt:lpstr>
      <vt:lpstr> End-of-Life: Background &amp; Details</vt:lpstr>
      <vt:lpstr>Cart Vuln(s) &amp; Remed(s)</vt:lpstr>
      <vt:lpstr>Cart Vuln(s) &amp; Remed(s)</vt:lpstr>
      <vt:lpstr> Application Running on Nav3i &amp; Risk calculation</vt:lpstr>
      <vt:lpstr>PowerPoint Presentation</vt:lpstr>
      <vt:lpstr>Current Nav3i scripts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 3,3i &amp; Influence</dc:title>
  <dc:creator>P Muni Sai Sivakumar</dc:creator>
  <cp:lastModifiedBy>P Muni Sai Sivakumar</cp:lastModifiedBy>
  <cp:revision>40</cp:revision>
  <dcterms:created xsi:type="dcterms:W3CDTF">2022-04-11T18:02:59Z</dcterms:created>
  <dcterms:modified xsi:type="dcterms:W3CDTF">2022-04-13T09:00:15Z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2022-04-11T18:11:49Z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ab7d34d9-a109-4c9c-8c4c-9941adb9de34</vt:lpwstr>
  </property>
  <property fmtid="{D5CDD505-2E9C-101B-9397-08002B2CF9AE}" pid="8" name="MSIP_Label_3bb46c77-3b58-4101-b463-cd3b3d516e4a_ContentBits">
    <vt:lpwstr>0</vt:lpwstr>
  </property>
</Properties>
</file>