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B857-4F51-4E17-9D87-679E0BBD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7C95-3B2C-4776-A4CD-683A4F17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9BDA-76A1-4F53-9BAB-0FCDF2CB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5269-63DB-41AD-8F8D-ACA4E43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FDB8-C7F0-451A-8CC4-F4F46A54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7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E27C-27C3-44E9-8978-40933BA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4C35C-C728-43AC-8145-F175A19E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EC75-792E-4E04-8F82-4D1333E4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FD9-14FC-4088-BFDA-B8408830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9964-2131-461B-92D7-D2C803F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9F36-72C2-4BDA-A1A3-BFF1D8B0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B445-66CC-4770-BFD2-7E05E59E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7B68-1492-44A4-B033-9E3C5822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1B2F-6A12-443E-BAFB-06F79C75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AA00-EFA0-4668-B3F1-701B54F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3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5737-ABF9-4FCF-98C6-BAE0293B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DBEC-C3E1-4034-8D93-1D596AA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7FB1-5901-46B6-BD73-875BFB3B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CE31-1A59-42D8-9AB5-DE0E1A4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CB9E-64B7-42B2-A14A-9A9A2A5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B744-74B0-4FC4-BD98-0B3610D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DEDC-75BA-4127-81A9-B46868CC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FD86-988C-4AB4-9CE0-510479B9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77FD-19D8-4846-B0D3-1FFBEB75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8E38-1E9C-4671-BCC4-9FF11C67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BBC8-E6B1-4F03-BBF0-7027A2B6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1AC3-BF8A-4879-958C-767223CA2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B856-51A1-4098-B60F-C4F5EEC6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614A-0B0A-4554-9EEE-7480D2DE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2FD44-7E8E-4E02-9D7E-43772799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0F79-238C-4B59-85AC-520856A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3028-63EB-4DEC-8B52-BE6129DE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F501-221A-4E57-8C6A-78AEAF29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E37B-F3FD-436A-998F-0EDAF3BC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86AD0-25C7-4E33-BB1C-6C843A8E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58F7F-B41A-475B-BCC6-95E4AE0E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F46DD-B897-47A7-90D9-DBF3DFF1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A99D0-13F2-4354-9115-6F3DF0C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2A649-5205-4AE0-89FE-289B9FC2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7593-98F2-4F53-A8F3-4AF92116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94B08-220F-4906-87C3-7250539A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5169D-D0B3-4A01-86CC-CF2BB53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434D9-3584-477B-ABC5-53CC5D2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A8634-4A66-4AC3-8480-52DD32C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FB1B-FFC8-4232-94F5-1241FCC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33A4-D9F8-4FE9-A445-4BF23527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2970-EDA2-4594-98DE-33B1F2DF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E719-63A7-4DD6-ACA6-9018353D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E643-BDFF-4D0D-8375-3D63AF15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159E-3B95-4CAD-B625-B6D478AC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070A-A408-4EBE-B693-AAA1865A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29AA-B28A-4FCA-B14B-9056DBE4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EDD3-4882-4D3D-8EFD-DF1B8BFB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C6C68-534B-49C8-BB16-0940610D7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DFE7E-3950-4D94-8107-09912C83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D6C1-A724-456D-B440-2203880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6BB57-C4EC-436D-A918-62554614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3C52-897E-4A38-9686-1D56B63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7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99CDD-EEEC-4179-80F5-3B728B10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55DF-596E-4101-9177-2F7CF955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90B4-8935-4831-A0F6-2230C3B3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911B-D55C-4B72-B617-A702C6A04283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D858-BBC8-484B-A6CF-628139ED0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09EA-BA79-4F3A-B386-2674BB5DC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AC0F-D175-4176-98E9-E1776FD7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D846-E4ED-40F3-908D-2E992CDB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1BE6-E809-4F11-86DC-485F0C89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Define and Evaluate your Assets</a:t>
            </a:r>
          </a:p>
          <a:p>
            <a:r>
              <a:rPr lang="en-US" b="0" i="0" dirty="0">
                <a:effectLst/>
              </a:rPr>
              <a:t>Define Data Flow over your DFD</a:t>
            </a:r>
          </a:p>
          <a:p>
            <a:r>
              <a:rPr lang="en-IN" b="0" i="0" dirty="0">
                <a:effectLst/>
              </a:rPr>
              <a:t>Define Trust Boundaries</a:t>
            </a:r>
          </a:p>
          <a:p>
            <a:r>
              <a:rPr lang="en-US" b="0" i="0" dirty="0">
                <a:effectLst/>
              </a:rPr>
              <a:t>Define applications user roles and trust levels</a:t>
            </a:r>
          </a:p>
          <a:p>
            <a:r>
              <a:rPr lang="en-IN" b="0" i="0" dirty="0">
                <a:effectLst/>
              </a:rPr>
              <a:t>Define Application Entry points</a:t>
            </a:r>
          </a:p>
          <a:p>
            <a:r>
              <a:rPr lang="en-IN" b="0" i="0" dirty="0">
                <a:effectLst/>
              </a:rPr>
              <a:t>Define all possible threats</a:t>
            </a:r>
          </a:p>
          <a:p>
            <a:r>
              <a:rPr lang="en-US" b="0" i="0" dirty="0">
                <a:effectLst/>
              </a:rPr>
              <a:t>Define the Impact and Probability for each threat</a:t>
            </a:r>
          </a:p>
          <a:p>
            <a:r>
              <a:rPr lang="en-IN" b="0" i="0" dirty="0">
                <a:effectLst/>
              </a:rPr>
              <a:t>Determine countermeasures and mitigation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FDAD0E-A7CE-4396-AD4C-F50C23DC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253"/>
          </a:xfrm>
        </p:spPr>
        <p:txBody>
          <a:bodyPr/>
          <a:lstStyle/>
          <a:p>
            <a:r>
              <a:rPr lang="en-US" dirty="0"/>
              <a:t>Level 1: Diagram </a:t>
            </a:r>
            <a:r>
              <a:rPr lang="en-US" sz="3200" dirty="0"/>
              <a:t>(Decompose the application)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C0C3F-0D5E-4726-BCF8-2A5EC9E4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Step 1: Identify Entry points</a:t>
            </a:r>
          </a:p>
          <a:p>
            <a:pPr lvl="2"/>
            <a:r>
              <a:rPr lang="en-US" dirty="0"/>
              <a:t>Where data enters the system (i.e. input fields, methods)</a:t>
            </a:r>
            <a:endParaRPr lang="en-IN" dirty="0"/>
          </a:p>
          <a:p>
            <a:pPr lvl="2"/>
            <a:r>
              <a:rPr lang="fr-FR" dirty="0"/>
              <a:t>Ports, Pages, Components, APIs, Stored Procedures etc</a:t>
            </a:r>
            <a:endParaRPr lang="en-IN" dirty="0"/>
          </a:p>
          <a:p>
            <a:r>
              <a:rPr lang="en-IN" dirty="0"/>
              <a:t>Step 2: Identify Exit points</a:t>
            </a:r>
          </a:p>
          <a:p>
            <a:pPr lvl="2"/>
            <a:r>
              <a:rPr lang="en-US" dirty="0"/>
              <a:t>Where it leaves the system (i.e. dynamic output, methods)</a:t>
            </a:r>
            <a:endParaRPr lang="en-IN" dirty="0"/>
          </a:p>
          <a:p>
            <a:pPr lvl="2"/>
            <a:r>
              <a:rPr lang="en-US" dirty="0"/>
              <a:t>Pages that display data, functions sending out values</a:t>
            </a:r>
            <a:endParaRPr lang="en-IN" dirty="0"/>
          </a:p>
          <a:p>
            <a:r>
              <a:rPr lang="en-IN" dirty="0"/>
              <a:t>Step 3: Identify Assets</a:t>
            </a:r>
          </a:p>
          <a:p>
            <a:pPr lvl="2"/>
            <a:r>
              <a:rPr lang="en-US" dirty="0"/>
              <a:t>Items or areas that the attacker would be interested in.</a:t>
            </a:r>
          </a:p>
          <a:p>
            <a:pPr lvl="2"/>
            <a:r>
              <a:rPr lang="en-US" dirty="0"/>
              <a:t>Assets can be both physical assets and abstract assets.</a:t>
            </a:r>
            <a:endParaRPr lang="en-IN" dirty="0"/>
          </a:p>
          <a:p>
            <a:r>
              <a:rPr lang="en-IN" dirty="0"/>
              <a:t>Step 4: Identify Trust level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Identifying trust levels that represent the access rights that the application will grant to external entities.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66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47E3-3F91-4EDD-BB81-E313E4E3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2"/>
            <a:ext cx="10515600" cy="957238"/>
          </a:xfrm>
        </p:spPr>
        <p:txBody>
          <a:bodyPr/>
          <a:lstStyle/>
          <a:p>
            <a:r>
              <a:rPr lang="en-US" dirty="0"/>
              <a:t>Level 2: Identify Threats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4C50-99F9-4165-9480-710F21D9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90"/>
            <a:ext cx="10515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1: Identify Threats</a:t>
            </a:r>
          </a:p>
          <a:p>
            <a:pPr lvl="2"/>
            <a:r>
              <a:rPr lang="en-US" dirty="0"/>
              <a:t>Based on diagrams</a:t>
            </a:r>
          </a:p>
          <a:p>
            <a:pPr lvl="2"/>
            <a:r>
              <a:rPr lang="en-US" dirty="0"/>
              <a:t>Threat categorization such as STRIDE or Application Security Frame (ASF) can be used</a:t>
            </a:r>
          </a:p>
          <a:p>
            <a:pPr lvl="2"/>
            <a:r>
              <a:rPr lang="en-US" dirty="0"/>
              <a:t>Use Attack Trees</a:t>
            </a:r>
          </a:p>
          <a:p>
            <a:pPr lvl="2"/>
            <a:r>
              <a:rPr lang="en-US" dirty="0"/>
              <a:t>Create the threat list</a:t>
            </a:r>
          </a:p>
          <a:p>
            <a:pPr lvl="2"/>
            <a:r>
              <a:rPr lang="en-US" dirty="0"/>
              <a:t>Apply the relevant parts of STRIDE to each item on the diagram</a:t>
            </a:r>
          </a:p>
          <a:p>
            <a:r>
              <a:rPr lang="en-US" dirty="0"/>
              <a:t>Step 2: Addressing each threat</a:t>
            </a:r>
          </a:p>
          <a:p>
            <a:pPr lvl="2"/>
            <a:r>
              <a:rPr lang="en-US" dirty="0"/>
              <a:t>Ex: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3: Identify Vulnerabilities</a:t>
            </a:r>
          </a:p>
          <a:p>
            <a:r>
              <a:rPr lang="en-US" dirty="0"/>
              <a:t>Step 4: Rank the Threats</a:t>
            </a:r>
          </a:p>
          <a:p>
            <a:pPr lvl="2"/>
            <a:r>
              <a:rPr lang="en-US" dirty="0"/>
              <a:t>Risk ranking (security risk for each threat)</a:t>
            </a:r>
          </a:p>
          <a:p>
            <a:pPr lvl="2"/>
            <a:r>
              <a:rPr lang="en-US" dirty="0"/>
              <a:t>Two methods for ranking </a:t>
            </a:r>
          </a:p>
          <a:p>
            <a:pPr marL="1371600" lvl="3" indent="0">
              <a:buNone/>
            </a:pPr>
            <a:r>
              <a:rPr lang="en-US" dirty="0"/>
              <a:t>	1. Probability * Impact Ranking  	2. DREAD Average Ranking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8F2160-6965-4184-8CB0-13380DA2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7" y="3533289"/>
            <a:ext cx="3826413" cy="9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0E28-460B-428A-A882-0C30BCBA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Countermeasures &amp; Mitigation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E6CF-A2BA-49D4-B758-EABFC246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Step 1: Mitigation Patterns</a:t>
            </a:r>
          </a:p>
          <a:p>
            <a:pPr lvl="2"/>
            <a:r>
              <a:rPr lang="en-US" dirty="0"/>
              <a:t>Apply appropriate secure design strategies</a:t>
            </a:r>
          </a:p>
          <a:p>
            <a:pPr lvl="2"/>
            <a:r>
              <a:rPr lang="en-US" dirty="0"/>
              <a:t>Leverage proven best practices</a:t>
            </a:r>
          </a:p>
          <a:p>
            <a:pPr lvl="2"/>
            <a:r>
              <a:rPr lang="en-US" dirty="0"/>
              <a:t>Reuse organization security services, e.g., – Single-Sign-On, Log Server</a:t>
            </a:r>
          </a:p>
          <a:p>
            <a:pPr lvl="2"/>
            <a:r>
              <a:rPr lang="en-US" dirty="0"/>
              <a:t>Do not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386071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2BBF-B2BB-4DE0-80C7-06EFC37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108B-82CA-4173-A9FB-E9E14303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  <a:p>
            <a:r>
              <a:rPr lang="en-US" dirty="0"/>
              <a:t>Threats</a:t>
            </a:r>
          </a:p>
          <a:p>
            <a:r>
              <a:rPr lang="en-US" dirty="0"/>
              <a:t>Vulnerabilities</a:t>
            </a:r>
          </a:p>
          <a:p>
            <a:r>
              <a:rPr lang="en-US" dirty="0"/>
              <a:t>Threat agents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7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299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Objectives</vt:lpstr>
      <vt:lpstr>Level 1: Diagram (Decompose the application)</vt:lpstr>
      <vt:lpstr>Level 2: Identify Threats</vt:lpstr>
      <vt:lpstr>Level 3: Countermeasures &amp; Mitigation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Praneetha Bhaskaruni</dc:creator>
  <cp:lastModifiedBy>Sai Praneetha Bhaskaruni</cp:lastModifiedBy>
  <cp:revision>100</cp:revision>
  <dcterms:created xsi:type="dcterms:W3CDTF">2022-07-11T06:11:33Z</dcterms:created>
  <dcterms:modified xsi:type="dcterms:W3CDTF">2022-07-28T09:47:10Z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993bd6-1ede-4830-9dba-3224251d6855_Enabled">
    <vt:lpwstr>true</vt:lpwstr>
  </property>
  <property fmtid="{D5CDD505-2E9C-101B-9397-08002B2CF9AE}" pid="3" name="MSIP_Label_40993bd6-1ede-4830-9dba-3224251d6855_SetDate">
    <vt:lpwstr>2022-07-11T06:11:55Z</vt:lpwstr>
  </property>
  <property fmtid="{D5CDD505-2E9C-101B-9397-08002B2CF9AE}" pid="4" name="MSIP_Label_40993bd6-1ede-4830-9dba-3224251d6855_Method">
    <vt:lpwstr>Privileged</vt:lpwstr>
  </property>
  <property fmtid="{D5CDD505-2E9C-101B-9397-08002B2CF9AE}" pid="5" name="MSIP_Label_40993bd6-1ede-4830-9dba-3224251d6855_Name">
    <vt:lpwstr>Business</vt:lpwstr>
  </property>
  <property fmtid="{D5CDD505-2E9C-101B-9397-08002B2CF9AE}" pid="6" name="MSIP_Label_40993bd6-1ede-4830-9dba-3224251d6855_SiteId">
    <vt:lpwstr>311b3378-8e8a-4b5e-a33f-e80a3d8ba60a</vt:lpwstr>
  </property>
  <property fmtid="{D5CDD505-2E9C-101B-9397-08002B2CF9AE}" pid="7" name="MSIP_Label_40993bd6-1ede-4830-9dba-3224251d6855_ActionId">
    <vt:lpwstr>ff36cd78-6a11-4532-86dc-9fc5742f2938</vt:lpwstr>
  </property>
  <property fmtid="{D5CDD505-2E9C-101B-9397-08002B2CF9AE}" pid="8" name="MSIP_Label_40993bd6-1ede-4830-9dba-3224251d6855_ContentBits">
    <vt:lpwstr>0</vt:lpwstr>
  </property>
</Properties>
</file>