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2"/>
  </p:notesMasterIdLst>
  <p:sldIdLst>
    <p:sldId id="256" r:id="rId3"/>
    <p:sldId id="264" r:id="rId4"/>
    <p:sldId id="258" r:id="rId5"/>
    <p:sldId id="259" r:id="rId6"/>
    <p:sldId id="277" r:id="rId7"/>
    <p:sldId id="303" r:id="rId8"/>
    <p:sldId id="304" r:id="rId9"/>
    <p:sldId id="305" r:id="rId10"/>
    <p:sldId id="322" r:id="rId11"/>
    <p:sldId id="323" r:id="rId12"/>
    <p:sldId id="306" r:id="rId13"/>
    <p:sldId id="337" r:id="rId14"/>
    <p:sldId id="308" r:id="rId15"/>
    <p:sldId id="330" r:id="rId16"/>
    <p:sldId id="331" r:id="rId17"/>
    <p:sldId id="332" r:id="rId18"/>
    <p:sldId id="333" r:id="rId19"/>
    <p:sldId id="334" r:id="rId20"/>
    <p:sldId id="335" r:id="rId21"/>
    <p:sldId id="309" r:id="rId22"/>
    <p:sldId id="336" r:id="rId23"/>
    <p:sldId id="311" r:id="rId24"/>
    <p:sldId id="292" r:id="rId25"/>
    <p:sldId id="278" r:id="rId26"/>
    <p:sldId id="279" r:id="rId27"/>
    <p:sldId id="280" r:id="rId28"/>
    <p:sldId id="324" r:id="rId29"/>
    <p:sldId id="325" r:id="rId30"/>
    <p:sldId id="326" r:id="rId31"/>
    <p:sldId id="320" r:id="rId32"/>
    <p:sldId id="328" r:id="rId33"/>
    <p:sldId id="327" r:id="rId34"/>
    <p:sldId id="329" r:id="rId35"/>
    <p:sldId id="321" r:id="rId36"/>
    <p:sldId id="317" r:id="rId37"/>
    <p:sldId id="318" r:id="rId38"/>
    <p:sldId id="316" r:id="rId39"/>
    <p:sldId id="281" r:id="rId40"/>
    <p:sldId id="270" r:id="rId41"/>
    <p:sldId id="315" r:id="rId42"/>
    <p:sldId id="338" r:id="rId43"/>
    <p:sldId id="339" r:id="rId44"/>
    <p:sldId id="265" r:id="rId45"/>
    <p:sldId id="276" r:id="rId46"/>
    <p:sldId id="285" r:id="rId47"/>
    <p:sldId id="284" r:id="rId48"/>
    <p:sldId id="290" r:id="rId49"/>
    <p:sldId id="319" r:id="rId50"/>
    <p:sldId id="263" r:id="rId5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0" autoAdjust="0"/>
    <p:restoredTop sz="94660"/>
  </p:normalViewPr>
  <p:slideViewPr>
    <p:cSldViewPr>
      <p:cViewPr varScale="1">
        <p:scale>
          <a:sx n="105" d="100"/>
          <a:sy n="105" d="100"/>
        </p:scale>
        <p:origin x="-1614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97831-D5F7-49F2-8C42-04988EF8AD5A}" type="doc">
      <dgm:prSet loTypeId="urn:microsoft.com/office/officeart/2005/8/layout/cycle2" loCatId="cycle" qsTypeId="urn:microsoft.com/office/officeart/2005/8/quickstyle/simple1#9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725BD2F-CF9D-4C56-88A3-1F78BBD8D8D7}">
      <dgm:prSet phldrT="[Text]"/>
      <dgm:spPr/>
      <dgm:t>
        <a:bodyPr/>
        <a:lstStyle/>
        <a:p>
          <a:r>
            <a:rPr lang="en-US" b="1" dirty="0" smtClean="0"/>
            <a:t>Step 1:</a:t>
          </a:r>
          <a:r>
            <a:rPr lang="en-US" dirty="0" smtClean="0"/>
            <a:t> Model</a:t>
          </a:r>
          <a:endParaRPr lang="en-US" dirty="0"/>
        </a:p>
      </dgm:t>
    </dgm:pt>
    <dgm:pt modelId="{D9D19C67-DC66-4C01-B234-BD5046C075E1}" type="parTrans" cxnId="{3AFB9538-CCC1-4991-BC05-627B1B6AFEBC}">
      <dgm:prSet/>
      <dgm:spPr/>
      <dgm:t>
        <a:bodyPr/>
        <a:lstStyle/>
        <a:p>
          <a:endParaRPr lang="en-US"/>
        </a:p>
      </dgm:t>
    </dgm:pt>
    <dgm:pt modelId="{EAF73F0E-B51A-4346-91B9-027B334DAD07}" type="sibTrans" cxnId="{3AFB9538-CCC1-4991-BC05-627B1B6AFEBC}">
      <dgm:prSet/>
      <dgm:spPr/>
      <dgm:t>
        <a:bodyPr/>
        <a:lstStyle/>
        <a:p>
          <a:endParaRPr lang="en-US" dirty="0"/>
        </a:p>
      </dgm:t>
    </dgm:pt>
    <dgm:pt modelId="{96EBA03E-4E20-4982-9FB9-87E981E666FF}">
      <dgm:prSet phldrT="[Text]"/>
      <dgm:spPr/>
      <dgm:t>
        <a:bodyPr/>
        <a:lstStyle/>
        <a:p>
          <a:r>
            <a:rPr lang="en-US" b="1" dirty="0" smtClean="0"/>
            <a:t>Step 2: </a:t>
          </a:r>
          <a:r>
            <a:rPr lang="en-US" b="0" dirty="0" smtClean="0"/>
            <a:t>Enumerate Threats</a:t>
          </a:r>
          <a:endParaRPr lang="en-US" b="0" dirty="0"/>
        </a:p>
      </dgm:t>
    </dgm:pt>
    <dgm:pt modelId="{44229323-64A4-47A4-B16B-2DC05A879436}" type="parTrans" cxnId="{54CA99F8-04CE-41DB-A406-6B859BA77AD6}">
      <dgm:prSet/>
      <dgm:spPr/>
      <dgm:t>
        <a:bodyPr/>
        <a:lstStyle/>
        <a:p>
          <a:endParaRPr lang="en-US"/>
        </a:p>
      </dgm:t>
    </dgm:pt>
    <dgm:pt modelId="{DC2AAA64-00B0-4CB4-BF7F-E347506C85BD}" type="sibTrans" cxnId="{54CA99F8-04CE-41DB-A406-6B859BA77AD6}">
      <dgm:prSet/>
      <dgm:spPr/>
      <dgm:t>
        <a:bodyPr/>
        <a:lstStyle/>
        <a:p>
          <a:endParaRPr lang="en-US" dirty="0"/>
        </a:p>
      </dgm:t>
    </dgm:pt>
    <dgm:pt modelId="{98F00630-4E63-441E-9714-F39296A305DD}">
      <dgm:prSet phldrT="[Text]"/>
      <dgm:spPr/>
      <dgm:t>
        <a:bodyPr/>
        <a:lstStyle/>
        <a:p>
          <a:r>
            <a:rPr lang="en-US" b="1" dirty="0" smtClean="0"/>
            <a:t>Step 3:</a:t>
          </a:r>
          <a:r>
            <a:rPr lang="en-US" dirty="0" smtClean="0"/>
            <a:t> Mitigate</a:t>
          </a:r>
          <a:endParaRPr lang="en-US" dirty="0"/>
        </a:p>
      </dgm:t>
    </dgm:pt>
    <dgm:pt modelId="{CDD5E12B-4F0B-48F2-95F9-92D611B345B6}" type="parTrans" cxnId="{C580372A-46B7-425D-9B2C-5D7F9D0A6C28}">
      <dgm:prSet/>
      <dgm:spPr/>
      <dgm:t>
        <a:bodyPr/>
        <a:lstStyle/>
        <a:p>
          <a:endParaRPr lang="en-US"/>
        </a:p>
      </dgm:t>
    </dgm:pt>
    <dgm:pt modelId="{11035797-F6E7-4BDC-8C9B-43A1353C4268}" type="sibTrans" cxnId="{C580372A-46B7-425D-9B2C-5D7F9D0A6C28}">
      <dgm:prSet/>
      <dgm:spPr/>
      <dgm:t>
        <a:bodyPr/>
        <a:lstStyle/>
        <a:p>
          <a:endParaRPr lang="en-US" dirty="0"/>
        </a:p>
      </dgm:t>
    </dgm:pt>
    <dgm:pt modelId="{5A919D3A-E554-47D9-8B42-D7026ED677DE}">
      <dgm:prSet phldrT="[Text]"/>
      <dgm:spPr/>
      <dgm:t>
        <a:bodyPr/>
        <a:lstStyle/>
        <a:p>
          <a:r>
            <a:rPr lang="en-US" b="1" dirty="0" smtClean="0"/>
            <a:t>Step 4:</a:t>
          </a:r>
          <a:r>
            <a:rPr lang="en-US" dirty="0" smtClean="0"/>
            <a:t> Validate</a:t>
          </a:r>
          <a:endParaRPr lang="en-US" dirty="0"/>
        </a:p>
      </dgm:t>
    </dgm:pt>
    <dgm:pt modelId="{B41B0BA8-BE86-4E69-800E-9498D4343922}" type="parTrans" cxnId="{E1712E58-ADD4-41DC-9179-F126E36CCF35}">
      <dgm:prSet/>
      <dgm:spPr/>
      <dgm:t>
        <a:bodyPr/>
        <a:lstStyle/>
        <a:p>
          <a:endParaRPr lang="en-US"/>
        </a:p>
      </dgm:t>
    </dgm:pt>
    <dgm:pt modelId="{B0D356AE-895A-4143-8A93-9F7B7293B3E2}" type="sibTrans" cxnId="{E1712E58-ADD4-41DC-9179-F126E36CCF35}">
      <dgm:prSet/>
      <dgm:spPr/>
      <dgm:t>
        <a:bodyPr/>
        <a:lstStyle/>
        <a:p>
          <a:endParaRPr lang="en-US" dirty="0"/>
        </a:p>
      </dgm:t>
    </dgm:pt>
    <dgm:pt modelId="{02273CC6-79C1-474B-A3A6-7C306DDAD36B}" type="pres">
      <dgm:prSet presAssocID="{31697831-D5F7-49F2-8C42-04988EF8AD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77434-2552-409B-B19F-401A9B89E080}" type="pres">
      <dgm:prSet presAssocID="{C725BD2F-CF9D-4C56-88A3-1F78BBD8D8D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B6DB3-5737-4AFB-B056-35F5B2678B09}" type="pres">
      <dgm:prSet presAssocID="{EAF73F0E-B51A-4346-91B9-027B334DAD0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BADE876-8F08-479D-BE24-89FDE2413977}" type="pres">
      <dgm:prSet presAssocID="{EAF73F0E-B51A-4346-91B9-027B334DAD0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E6BC78E-AADE-437C-9C3C-EFFD9E0F7A1D}" type="pres">
      <dgm:prSet presAssocID="{96EBA03E-4E20-4982-9FB9-87E981E666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F8DC-64B1-4658-9205-58270DCA8197}" type="pres">
      <dgm:prSet presAssocID="{DC2AAA64-00B0-4CB4-BF7F-E347506C85B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F740045-A2DA-423D-AC59-3644933E1504}" type="pres">
      <dgm:prSet presAssocID="{DC2AAA64-00B0-4CB4-BF7F-E347506C85B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766F436-7D29-4461-AFD4-8D39ABDDFF83}" type="pres">
      <dgm:prSet presAssocID="{98F00630-4E63-441E-9714-F39296A305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242C2-7609-40BD-995C-3B19149CAA08}" type="pres">
      <dgm:prSet presAssocID="{11035797-F6E7-4BDC-8C9B-43A1353C426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4FB6350-87FB-4458-81B2-0AD02AC11CE9}" type="pres">
      <dgm:prSet presAssocID="{11035797-F6E7-4BDC-8C9B-43A1353C426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4F66D2-3031-4E61-AA32-819CC087D9F9}" type="pres">
      <dgm:prSet presAssocID="{5A919D3A-E554-47D9-8B42-D7026ED677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630D7-A3CB-4460-8A18-A21EEF4CB86E}" type="pres">
      <dgm:prSet presAssocID="{B0D356AE-895A-4143-8A93-9F7B7293B3E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FA084B8-9E0C-4933-B614-E347C5463820}" type="pres">
      <dgm:prSet presAssocID="{B0D356AE-895A-4143-8A93-9F7B7293B3E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9DD91A6-FBFD-4693-90A0-3FC7B1F02DF5}" type="presOf" srcId="{11035797-F6E7-4BDC-8C9B-43A1353C4268}" destId="{64FB6350-87FB-4458-81B2-0AD02AC11CE9}" srcOrd="1" destOrd="0" presId="urn:microsoft.com/office/officeart/2005/8/layout/cycle2"/>
    <dgm:cxn modelId="{C43904ED-9A2A-49D7-9BDF-EA5B0FC2287E}" type="presOf" srcId="{5A919D3A-E554-47D9-8B42-D7026ED677DE}" destId="{3B4F66D2-3031-4E61-AA32-819CC087D9F9}" srcOrd="0" destOrd="0" presId="urn:microsoft.com/office/officeart/2005/8/layout/cycle2"/>
    <dgm:cxn modelId="{36A6B810-5440-4F8F-A610-F4339E9D3858}" type="presOf" srcId="{B0D356AE-895A-4143-8A93-9F7B7293B3E2}" destId="{D2C630D7-A3CB-4460-8A18-A21EEF4CB86E}" srcOrd="0" destOrd="0" presId="urn:microsoft.com/office/officeart/2005/8/layout/cycle2"/>
    <dgm:cxn modelId="{DE49CD39-2715-461A-B2D2-C7ABA85FD46F}" type="presOf" srcId="{11035797-F6E7-4BDC-8C9B-43A1353C4268}" destId="{B9B242C2-7609-40BD-995C-3B19149CAA08}" srcOrd="0" destOrd="0" presId="urn:microsoft.com/office/officeart/2005/8/layout/cycle2"/>
    <dgm:cxn modelId="{57C3BF35-F583-4C10-9195-4704634BFFCD}" type="presOf" srcId="{DC2AAA64-00B0-4CB4-BF7F-E347506C85BD}" destId="{EF740045-A2DA-423D-AC59-3644933E1504}" srcOrd="1" destOrd="0" presId="urn:microsoft.com/office/officeart/2005/8/layout/cycle2"/>
    <dgm:cxn modelId="{47EC1A77-2819-45A4-BE9E-90FC162F6B7A}" type="presOf" srcId="{98F00630-4E63-441E-9714-F39296A305DD}" destId="{C766F436-7D29-4461-AFD4-8D39ABDDFF83}" srcOrd="0" destOrd="0" presId="urn:microsoft.com/office/officeart/2005/8/layout/cycle2"/>
    <dgm:cxn modelId="{F8CCF3CF-48B5-42B0-A4F6-5DEC074E058E}" type="presOf" srcId="{B0D356AE-895A-4143-8A93-9F7B7293B3E2}" destId="{AFA084B8-9E0C-4933-B614-E347C5463820}" srcOrd="1" destOrd="0" presId="urn:microsoft.com/office/officeart/2005/8/layout/cycle2"/>
    <dgm:cxn modelId="{DF23A40A-F216-4A79-A9AD-39FC1BA4A280}" type="presOf" srcId="{EAF73F0E-B51A-4346-91B9-027B334DAD07}" destId="{1BADE876-8F08-479D-BE24-89FDE2413977}" srcOrd="1" destOrd="0" presId="urn:microsoft.com/office/officeart/2005/8/layout/cycle2"/>
    <dgm:cxn modelId="{BAA42C25-258F-4F13-A1A0-82EDDAEDBEBF}" type="presOf" srcId="{DC2AAA64-00B0-4CB4-BF7F-E347506C85BD}" destId="{48FCF8DC-64B1-4658-9205-58270DCA8197}" srcOrd="0" destOrd="0" presId="urn:microsoft.com/office/officeart/2005/8/layout/cycle2"/>
    <dgm:cxn modelId="{9890FD5B-3B09-4B4F-A269-1FFAE0B28086}" type="presOf" srcId="{96EBA03E-4E20-4982-9FB9-87E981E666FF}" destId="{0E6BC78E-AADE-437C-9C3C-EFFD9E0F7A1D}" srcOrd="0" destOrd="0" presId="urn:microsoft.com/office/officeart/2005/8/layout/cycle2"/>
    <dgm:cxn modelId="{E1712E58-ADD4-41DC-9179-F126E36CCF35}" srcId="{31697831-D5F7-49F2-8C42-04988EF8AD5A}" destId="{5A919D3A-E554-47D9-8B42-D7026ED677DE}" srcOrd="3" destOrd="0" parTransId="{B41B0BA8-BE86-4E69-800E-9498D4343922}" sibTransId="{B0D356AE-895A-4143-8A93-9F7B7293B3E2}"/>
    <dgm:cxn modelId="{18DC7A0C-EB8C-4B8F-84F3-887161CDC310}" type="presOf" srcId="{31697831-D5F7-49F2-8C42-04988EF8AD5A}" destId="{02273CC6-79C1-474B-A3A6-7C306DDAD36B}" srcOrd="0" destOrd="0" presId="urn:microsoft.com/office/officeart/2005/8/layout/cycle2"/>
    <dgm:cxn modelId="{C580372A-46B7-425D-9B2C-5D7F9D0A6C28}" srcId="{31697831-D5F7-49F2-8C42-04988EF8AD5A}" destId="{98F00630-4E63-441E-9714-F39296A305DD}" srcOrd="2" destOrd="0" parTransId="{CDD5E12B-4F0B-48F2-95F9-92D611B345B6}" sibTransId="{11035797-F6E7-4BDC-8C9B-43A1353C4268}"/>
    <dgm:cxn modelId="{65EF912F-CF5A-4FCF-9A56-E1D5230DF16A}" type="presOf" srcId="{C725BD2F-CF9D-4C56-88A3-1F78BBD8D8D7}" destId="{C1977434-2552-409B-B19F-401A9B89E080}" srcOrd="0" destOrd="0" presId="urn:microsoft.com/office/officeart/2005/8/layout/cycle2"/>
    <dgm:cxn modelId="{54CA99F8-04CE-41DB-A406-6B859BA77AD6}" srcId="{31697831-D5F7-49F2-8C42-04988EF8AD5A}" destId="{96EBA03E-4E20-4982-9FB9-87E981E666FF}" srcOrd="1" destOrd="0" parTransId="{44229323-64A4-47A4-B16B-2DC05A879436}" sibTransId="{DC2AAA64-00B0-4CB4-BF7F-E347506C85BD}"/>
    <dgm:cxn modelId="{3AFB9538-CCC1-4991-BC05-627B1B6AFEBC}" srcId="{31697831-D5F7-49F2-8C42-04988EF8AD5A}" destId="{C725BD2F-CF9D-4C56-88A3-1F78BBD8D8D7}" srcOrd="0" destOrd="0" parTransId="{D9D19C67-DC66-4C01-B234-BD5046C075E1}" sibTransId="{EAF73F0E-B51A-4346-91B9-027B334DAD07}"/>
    <dgm:cxn modelId="{0EACEDC6-296B-4E1A-AA15-FB64CAF91388}" type="presOf" srcId="{EAF73F0E-B51A-4346-91B9-027B334DAD07}" destId="{B9AB6DB3-5737-4AFB-B056-35F5B2678B09}" srcOrd="0" destOrd="0" presId="urn:microsoft.com/office/officeart/2005/8/layout/cycle2"/>
    <dgm:cxn modelId="{3B58B7AA-809C-4206-9E28-D5D8BA092687}" type="presParOf" srcId="{02273CC6-79C1-474B-A3A6-7C306DDAD36B}" destId="{C1977434-2552-409B-B19F-401A9B89E080}" srcOrd="0" destOrd="0" presId="urn:microsoft.com/office/officeart/2005/8/layout/cycle2"/>
    <dgm:cxn modelId="{DDAD7D20-5628-4BB2-956D-10291996217F}" type="presParOf" srcId="{02273CC6-79C1-474B-A3A6-7C306DDAD36B}" destId="{B9AB6DB3-5737-4AFB-B056-35F5B2678B09}" srcOrd="1" destOrd="0" presId="urn:microsoft.com/office/officeart/2005/8/layout/cycle2"/>
    <dgm:cxn modelId="{32F90C57-6306-40FF-9647-7914C8182967}" type="presParOf" srcId="{B9AB6DB3-5737-4AFB-B056-35F5B2678B09}" destId="{1BADE876-8F08-479D-BE24-89FDE2413977}" srcOrd="0" destOrd="0" presId="urn:microsoft.com/office/officeart/2005/8/layout/cycle2"/>
    <dgm:cxn modelId="{9665BDC9-60B3-4EED-8EEB-D6FD886CA4C8}" type="presParOf" srcId="{02273CC6-79C1-474B-A3A6-7C306DDAD36B}" destId="{0E6BC78E-AADE-437C-9C3C-EFFD9E0F7A1D}" srcOrd="2" destOrd="0" presId="urn:microsoft.com/office/officeart/2005/8/layout/cycle2"/>
    <dgm:cxn modelId="{A67E7CAB-DF9C-4E54-A8E5-22B06D6C7E08}" type="presParOf" srcId="{02273CC6-79C1-474B-A3A6-7C306DDAD36B}" destId="{48FCF8DC-64B1-4658-9205-58270DCA8197}" srcOrd="3" destOrd="0" presId="urn:microsoft.com/office/officeart/2005/8/layout/cycle2"/>
    <dgm:cxn modelId="{A9EBE71A-EBFB-478A-A19D-E52BB379445A}" type="presParOf" srcId="{48FCF8DC-64B1-4658-9205-58270DCA8197}" destId="{EF740045-A2DA-423D-AC59-3644933E1504}" srcOrd="0" destOrd="0" presId="urn:microsoft.com/office/officeart/2005/8/layout/cycle2"/>
    <dgm:cxn modelId="{A5683078-E515-4733-958B-B528083DC89E}" type="presParOf" srcId="{02273CC6-79C1-474B-A3A6-7C306DDAD36B}" destId="{C766F436-7D29-4461-AFD4-8D39ABDDFF83}" srcOrd="4" destOrd="0" presId="urn:microsoft.com/office/officeart/2005/8/layout/cycle2"/>
    <dgm:cxn modelId="{A8811453-E005-49D8-97FB-EBFF908CBCAA}" type="presParOf" srcId="{02273CC6-79C1-474B-A3A6-7C306DDAD36B}" destId="{B9B242C2-7609-40BD-995C-3B19149CAA08}" srcOrd="5" destOrd="0" presId="urn:microsoft.com/office/officeart/2005/8/layout/cycle2"/>
    <dgm:cxn modelId="{76FCD128-771C-4783-9159-6FCECD8CF67C}" type="presParOf" srcId="{B9B242C2-7609-40BD-995C-3B19149CAA08}" destId="{64FB6350-87FB-4458-81B2-0AD02AC11CE9}" srcOrd="0" destOrd="0" presId="urn:microsoft.com/office/officeart/2005/8/layout/cycle2"/>
    <dgm:cxn modelId="{A84EDF9E-3604-494F-A440-EA04769E90D2}" type="presParOf" srcId="{02273CC6-79C1-474B-A3A6-7C306DDAD36B}" destId="{3B4F66D2-3031-4E61-AA32-819CC087D9F9}" srcOrd="6" destOrd="0" presId="urn:microsoft.com/office/officeart/2005/8/layout/cycle2"/>
    <dgm:cxn modelId="{864F882D-82CE-4CB6-9A83-F3E9CE3EAC0C}" type="presParOf" srcId="{02273CC6-79C1-474B-A3A6-7C306DDAD36B}" destId="{D2C630D7-A3CB-4460-8A18-A21EEF4CB86E}" srcOrd="7" destOrd="0" presId="urn:microsoft.com/office/officeart/2005/8/layout/cycle2"/>
    <dgm:cxn modelId="{BC757208-6715-4F50-8D85-99AD274BF940}" type="presParOf" srcId="{D2C630D7-A3CB-4460-8A18-A21EEF4CB86E}" destId="{AFA084B8-9E0C-4933-B614-E347C546382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77434-2552-409B-B19F-401A9B89E080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1:</a:t>
          </a:r>
          <a:r>
            <a:rPr lang="en-US" sz="1400" kern="1200" dirty="0" smtClean="0"/>
            <a:t> Model</a:t>
          </a:r>
          <a:endParaRPr lang="en-US" sz="1400" kern="1200" dirty="0"/>
        </a:p>
      </dsp:txBody>
      <dsp:txXfrm>
        <a:off x="2588112" y="191572"/>
        <a:ext cx="919775" cy="919775"/>
      </dsp:txXfrm>
    </dsp:sp>
    <dsp:sp modelId="{B9AB6DB3-5737-4AFB-B056-35F5B2678B09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573852" y="1166485"/>
        <a:ext cx="241751" cy="263403"/>
      </dsp:txXfrm>
    </dsp:sp>
    <dsp:sp modelId="{0E6BC78E-AADE-437C-9C3C-EFFD9E0F7A1D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solidFill>
          <a:schemeClr val="accent1">
            <a:shade val="50000"/>
            <a:hueOff val="-318854"/>
            <a:satOff val="-25590"/>
            <a:lumOff val="253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2: </a:t>
          </a:r>
          <a:r>
            <a:rPr lang="en-US" sz="1400" b="0" kern="1200" dirty="0" smtClean="0"/>
            <a:t>Enumerate Threats</a:t>
          </a:r>
          <a:endParaRPr lang="en-US" sz="1400" b="0" kern="1200" dirty="0"/>
        </a:p>
      </dsp:txBody>
      <dsp:txXfrm>
        <a:off x="3968651" y="1572112"/>
        <a:ext cx="919775" cy="919775"/>
      </dsp:txXfrm>
    </dsp:sp>
    <dsp:sp modelId="{48FCF8DC-64B1-4658-9205-58270DCA8197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38121"/>
            <a:satOff val="-25944"/>
            <a:lumOff val="219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3660935" y="2547025"/>
        <a:ext cx="241751" cy="263403"/>
      </dsp:txXfrm>
    </dsp:sp>
    <dsp:sp modelId="{C766F436-7D29-4461-AFD4-8D39ABDDFF83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solidFill>
          <a:schemeClr val="accent1">
            <a:shade val="50000"/>
            <a:hueOff val="-637709"/>
            <a:satOff val="-51179"/>
            <a:lumOff val="506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3:</a:t>
          </a:r>
          <a:r>
            <a:rPr lang="en-US" sz="1400" kern="1200" dirty="0" smtClean="0"/>
            <a:t> Mitigate</a:t>
          </a:r>
          <a:endParaRPr lang="en-US" sz="1400" kern="1200" dirty="0"/>
        </a:p>
      </dsp:txBody>
      <dsp:txXfrm>
        <a:off x="2588112" y="2952651"/>
        <a:ext cx="919775" cy="919775"/>
      </dsp:txXfrm>
    </dsp:sp>
    <dsp:sp modelId="{B9B242C2-7609-40BD-995C-3B19149CAA08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76241"/>
            <a:satOff val="-51888"/>
            <a:lumOff val="439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2280396" y="2634110"/>
        <a:ext cx="241751" cy="263403"/>
      </dsp:txXfrm>
    </dsp:sp>
    <dsp:sp modelId="{3B4F66D2-3031-4E61-AA32-819CC087D9F9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solidFill>
          <a:schemeClr val="accent1">
            <a:shade val="50000"/>
            <a:hueOff val="-318854"/>
            <a:satOff val="-25590"/>
            <a:lumOff val="253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Step 4:</a:t>
          </a:r>
          <a:r>
            <a:rPr lang="en-US" sz="1400" kern="1200" dirty="0" smtClean="0"/>
            <a:t> Validate</a:t>
          </a:r>
          <a:endParaRPr lang="en-US" sz="1400" kern="1200" dirty="0"/>
        </a:p>
      </dsp:txBody>
      <dsp:txXfrm>
        <a:off x="1207572" y="1572112"/>
        <a:ext cx="919775" cy="919775"/>
      </dsp:txXfrm>
    </dsp:sp>
    <dsp:sp modelId="{D2C630D7-A3CB-4460-8A18-A21EEF4CB86E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38121"/>
            <a:satOff val="-25944"/>
            <a:lumOff val="219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193312" y="1253570"/>
        <a:ext cx="241751" cy="26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A6E5B54D-B6E2-4868-9246-5D876A9B24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ADA587-79DA-47E1-A527-A937600AD305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511A6-0EB3-4D86-A68A-63EE72AEAF5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CA1661-05D6-4752-908F-E3BD0A89F23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09A68B-9C4F-4387-BA7E-88057B4269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65EA2-7689-4E6C-853B-91910221301B}" type="slidenum">
              <a:rPr lang="en-US"/>
              <a:pPr/>
              <a:t>25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Graph represents decision-making process of attacker.</a:t>
            </a:r>
          </a:p>
          <a:p>
            <a:r>
              <a:rPr lang="en-US"/>
              <a:t>Root node represents goal; leaves represent methods of achieving goals.</a:t>
            </a:r>
          </a:p>
          <a:p>
            <a:r>
              <a:rPr lang="en-US"/>
              <a:t>Leaves become more specific lower in tree.</a:t>
            </a:r>
          </a:p>
          <a:p>
            <a:r>
              <a:rPr lang="en-US"/>
              <a:t>Most child nodes represent logical ORs, but some represent ANDs (get encrypted key file AND password used to encrypt it.)</a:t>
            </a:r>
          </a:p>
          <a:p>
            <a:r>
              <a:rPr lang="en-US"/>
              <a:t>Assign values to nodes, representing perceived risk, i.e. how feasible is the attack.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http://blog.ivanristic.com/2009/09/ssl-threat-model.html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E5B54D-B6E2-4868-9246-5D876A9B24B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698E62-1839-4D04-A4C2-696630882489}" type="slidenum">
              <a:rPr lang="en-US">
                <a:solidFill>
                  <a:prstClr val="white"/>
                </a:solidFill>
              </a:rPr>
              <a:pPr/>
              <a:t>41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E3D71-D09B-4478-B138-57A628752F32}" type="slidenum">
              <a:rPr lang="en-US">
                <a:solidFill>
                  <a:prstClr val="white"/>
                </a:solidFill>
              </a:rPr>
              <a:pPr/>
              <a:t>42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http://jeremiahgrossman.blogspot.com/2008/12/budgeting-for-web-application-security.html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377D3-0DA5-4D38-BFB1-674BB6F32B89}" type="slidenum">
              <a:rPr lang="en-US"/>
              <a:pPr/>
              <a:t>43</a:t>
            </a:fld>
            <a:endParaRPr lang="en-US"/>
          </a:p>
        </p:txBody>
      </p:sp>
      <p:sp>
        <p:nvSpPr>
          <p:cNvPr id="235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ln/>
        </p:spPr>
        <p:txBody>
          <a:bodyPr wrap="none" anchor="ctr"/>
          <a:lstStyle/>
          <a:p>
            <a:r>
              <a:rPr lang="en-US"/>
              <a:t>Image from bsi3-risk.pdf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D413DD-4E57-46DB-A669-9B569EDEA501}" type="slidenum">
              <a:rPr lang="en-US"/>
              <a:pPr/>
              <a:t>44</a:t>
            </a:fld>
            <a:endParaRPr lang="en-US"/>
          </a:p>
        </p:txBody>
      </p:sp>
      <p:sp>
        <p:nvSpPr>
          <p:cNvPr id="389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7DF8A2-2A20-4531-A33E-43AD21C885E6}" type="slidenum">
              <a:rPr lang="en-US"/>
              <a:pPr/>
              <a:t>45</a:t>
            </a:fld>
            <a:endParaRPr lang="en-US"/>
          </a:p>
        </p:txBody>
      </p:sp>
      <p:sp>
        <p:nvSpPr>
          <p:cNvPr id="532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BED564-794A-450D-846F-A26F0078F111}" type="slidenum">
              <a:rPr lang="en-US"/>
              <a:pPr/>
              <a:t>3</a:t>
            </a:fld>
            <a:endParaRPr 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D13D4B-6AD7-4EA0-9541-6EAD9703D6E8}" type="slidenum">
              <a:rPr lang="en-US"/>
              <a:pPr/>
              <a:t>46</a:t>
            </a:fld>
            <a:endParaRPr lang="en-US"/>
          </a:p>
        </p:txBody>
      </p:sp>
      <p:sp>
        <p:nvSpPr>
          <p:cNvPr id="512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1EE3E-C681-4225-A725-6F4725854CE5}" type="slidenum">
              <a:rPr lang="en-US"/>
              <a:pPr/>
              <a:t>47</a:t>
            </a:fld>
            <a:endParaRPr lang="en-US"/>
          </a:p>
        </p:txBody>
      </p:sp>
      <p:sp>
        <p:nvSpPr>
          <p:cNvPr id="614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14360-A8BE-4982-A05A-7A575354F470}" type="slidenum">
              <a:rPr lang="en-US"/>
              <a:pPr/>
              <a:t>49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63BF6C-54DD-4758-BA80-6665A23E2515}" type="slidenum">
              <a:rPr lang="en-US"/>
              <a:pPr/>
              <a:t>4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B37884-8220-4B99-99B8-6B895DC35AD9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from http://www.owasp.org/index.php/Threat_Risk_Modeling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019762-4AB6-4415-ADBA-A9C734700F8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121847-826C-4CD3-B312-BAD395A4B6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370EFE-B4A2-4106-8B16-AA66AA71BD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80DFE9-990D-475A-BE6A-099709E3665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E5B54D-B6E2-4868-9246-5D876A9B24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D1CB8EB-8C40-45CA-B47D-975C280FE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2399DB6-5466-4A6C-A335-843EC77A4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050"/>
            <a:ext cx="2055813" cy="6288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019800" cy="6288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53B0C50-DDF4-4A61-BD49-61A02FBD92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822801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19200"/>
            <a:ext cx="8228013" cy="52149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>
          <a:xfrm>
            <a:off x="3387725" y="6537325"/>
            <a:ext cx="3024188" cy="319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8196263" y="6584950"/>
            <a:ext cx="946150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DB4A608-AA5B-428B-92E3-AB8B525D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63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4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9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76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3476CF0-8EEC-46AB-8759-6A18B81D8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13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485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7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541A794-38C5-4897-AE85-A82AB33F91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8600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8B1FF01-7286-4879-B23A-D69F6E0D1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03A9A8-548B-4900-8F49-7C70E48295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04B1D10-E63E-4E6D-A665-C39FE7D910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A1B40E8-3BAE-4132-8274-68CFF9BBC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ADA120C-E87D-466D-9ADA-2F11CF297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286C2A9-8C5A-4140-B2AE-81717A8DCE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6050"/>
            <a:ext cx="8228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8013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3366FF">
              <a:alpha val="25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87725" y="6537325"/>
            <a:ext cx="3024188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196263" y="6584950"/>
            <a:ext cx="946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Slide #</a:t>
            </a:r>
            <a:fld id="{80CE8D34-8059-4449-BEBE-13573E048A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</p:sldLayoutIdLst>
  <p:hf sldNum="0" hdr="0" dt="0"/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66FF">
              <a:alpha val="25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ve.mitre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apec.mitre.org/data/definitions/103.html" TargetMode="External"/><Relationship Id="rId3" Type="http://schemas.openxmlformats.org/officeDocument/2006/relationships/hyperlink" Target="https://capec.mitre.org/data/definitions/61.html" TargetMode="External"/><Relationship Id="rId7" Type="http://schemas.openxmlformats.org/officeDocument/2006/relationships/hyperlink" Target="https://capec.mitre.org/data/definitions/100.html" TargetMode="External"/><Relationship Id="rId2" Type="http://schemas.openxmlformats.org/officeDocument/2006/relationships/hyperlink" Target="https://capec.mitre.org/data/definitions/3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pec.mitre.org/data/definitions/63.html" TargetMode="External"/><Relationship Id="rId5" Type="http://schemas.openxmlformats.org/officeDocument/2006/relationships/hyperlink" Target="https://capec.mitre.org/data/definitions/66.html" TargetMode="External"/><Relationship Id="rId10" Type="http://schemas.openxmlformats.org/officeDocument/2006/relationships/hyperlink" Target="https://capec.mitre.org/data/definitions/229.html" TargetMode="External"/><Relationship Id="rId4" Type="http://schemas.openxmlformats.org/officeDocument/2006/relationships/hyperlink" Target="https://capec.mitre.org/data/definitions/62.html" TargetMode="External"/><Relationship Id="rId9" Type="http://schemas.openxmlformats.org/officeDocument/2006/relationships/hyperlink" Target="https://capec.mitre.org/data/definitions/139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dymaxion.org/trike/" TargetMode="External"/><Relationship Id="rId3" Type="http://schemas.openxmlformats.org/officeDocument/2006/relationships/hyperlink" Target="http://www.owasp.org/index.php/Category:OWASP_CLASP_Project" TargetMode="External"/><Relationship Id="rId7" Type="http://schemas.openxmlformats.org/officeDocument/2006/relationships/hyperlink" Target="http://blog.ivanristic.com/2009/09/ssl-threat-model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wasp.org/index.php/Threat_Risk_Modeling" TargetMode="External"/><Relationship Id="rId5" Type="http://schemas.openxmlformats.org/officeDocument/2006/relationships/hyperlink" Target="http://jeremiahgrossman.blogspot.com/2008/12/budgeting-for-web-application-security.html" TargetMode="External"/><Relationship Id="rId4" Type="http://schemas.openxmlformats.org/officeDocument/2006/relationships/hyperlink" Target="https://www.thedacs.com/techs/enhanced_life_cycl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130425"/>
            <a:ext cx="8534400" cy="1470025"/>
          </a:xfrm>
          <a:ln/>
        </p:spPr>
        <p:txBody>
          <a:bodyPr/>
          <a:lstStyle/>
          <a:p>
            <a:pPr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333399"/>
                </a:solidFill>
              </a:rPr>
              <a:t>Risk Analysis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James Walden</a:t>
            </a:r>
          </a:p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Northern Kentucky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for File Integrity Checker</a:t>
            </a:r>
            <a:endParaRPr lang="en-US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23" y="1219200"/>
            <a:ext cx="7140166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551174"/>
            <a:ext cx="368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r>
              <a:rPr lang="en-US" sz="1200" dirty="0" smtClean="0">
                <a:solidFill>
                  <a:schemeClr val="tx1"/>
                </a:solidFill>
              </a:rPr>
              <a:t>, Figure E-6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Threat Enumeration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3010468"/>
            <a:ext cx="8229600" cy="3306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Experts:</a:t>
            </a:r>
            <a:r>
              <a:rPr lang="en-US" dirty="0" smtClean="0"/>
              <a:t> Brainstorming and other informal methods</a:t>
            </a:r>
          </a:p>
          <a:p>
            <a:r>
              <a:rPr lang="en-US" b="1" dirty="0" smtClean="0"/>
              <a:t>Experts and Non-Experts:</a:t>
            </a:r>
            <a:r>
              <a:rPr lang="en-US" dirty="0" smtClean="0"/>
              <a:t> STRIDE threat types</a:t>
            </a:r>
          </a:p>
          <a:p>
            <a:pPr lvl="1"/>
            <a:r>
              <a:rPr lang="en-US" dirty="0" smtClean="0"/>
              <a:t>Based on Microsoft Security Response Center (MSRC) issues and Common Vulnerability and Exposures (CVE) (see </a:t>
            </a:r>
            <a:r>
              <a:rPr lang="en-US" dirty="0" smtClean="0">
                <a:hlinkClick r:id="rId3"/>
              </a:rPr>
              <a:t>http://cve.mitre.org</a:t>
            </a:r>
            <a:r>
              <a:rPr lang="en-US" dirty="0" smtClean="0"/>
              <a:t> for more information)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4089E0-00E5-4D1C-BD65-DF1F07BBF3B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752" y="1516038"/>
            <a:ext cx="8023746" cy="144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identify threats for each data flow diagram element in the threat </a:t>
            </a:r>
            <a:r>
              <a:rPr lang="en-US" sz="3200" dirty="0" smtClean="0">
                <a:solidFill>
                  <a:schemeClr val="tx1"/>
                </a:solidFill>
              </a:rPr>
              <a:t>model.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Threat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451125"/>
              </p:ext>
            </p:extLst>
          </p:nvPr>
        </p:nvGraphicFramePr>
        <p:xfrm>
          <a:off x="228600" y="1752600"/>
          <a:ext cx="8686800" cy="43573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24384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Times New Roman"/>
                          <a:cs typeface="Times New Roman"/>
                        </a:rPr>
                        <a:t>Desired Property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="1" dirty="0" smtClean="0">
                          <a:latin typeface="Calibri"/>
                          <a:ea typeface="Times New Roman"/>
                          <a:cs typeface="Times New Roman"/>
                        </a:rPr>
                        <a:t>Definition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poofing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Impersonating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something or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someone else.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ampering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Modifying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code or 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data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without authorization</a:t>
                      </a:r>
                      <a:endParaRPr lang="en-US" sz="1800" dirty="0" smtClean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Non-repudiation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epudiation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to claim to have not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erformed some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action against </a:t>
                      </a:r>
                      <a:endParaRPr lang="en-US" sz="1800" baseline="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an application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nformation Disclosure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exposure of information to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unauthorized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users.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enial of Service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to deny or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degrade</a:t>
                      </a:r>
                      <a:endParaRPr lang="en-US" sz="1800" baseline="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a service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to legitimate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users.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levation of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Privilege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Ability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user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elevate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privileges without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authorization.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2590800"/>
            <a:ext cx="7162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3505200"/>
            <a:ext cx="7162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24023"/>
              </p:ext>
            </p:extLst>
          </p:nvPr>
        </p:nvGraphicFramePr>
        <p:xfrm>
          <a:off x="914400" y="1676400"/>
          <a:ext cx="7162800" cy="455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070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External entity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Data Store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Data 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4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by DFD Element 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D0A393-2D94-4A87-94D6-364FD02292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667000"/>
            <a:ext cx="9906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6800" y="3581400"/>
            <a:ext cx="533400" cy="533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4648200"/>
            <a:ext cx="990600" cy="304800"/>
            <a:chOff x="2743200" y="3962400"/>
            <a:chExt cx="1143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3962400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 rot="19075897">
            <a:off x="679450" y="554990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098244"/>
              </p:ext>
            </p:extLst>
          </p:nvPr>
        </p:nvGraphicFramePr>
        <p:xfrm>
          <a:off x="457200" y="1219200"/>
          <a:ext cx="8228013" cy="485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 a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process name to “</a:t>
                      </a:r>
                      <a:r>
                        <a:rPr lang="en-US" dirty="0" err="1" smtClean="0"/>
                        <a:t>sshd</a:t>
                      </a:r>
                      <a:r>
                        <a:rPr lang="en-US" dirty="0" smtClean="0"/>
                        <a:t>” to look innocuous.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file with expected name.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Trojan</a:t>
                      </a:r>
                      <a:r>
                        <a:rPr lang="en-US" baseline="0" dirty="0" smtClean="0"/>
                        <a:t> Horse “</a:t>
                      </a:r>
                      <a:r>
                        <a:rPr lang="en-US" baseline="0" dirty="0" err="1" smtClean="0"/>
                        <a:t>ls</a:t>
                      </a:r>
                      <a:r>
                        <a:rPr lang="en-US" baseline="0" dirty="0" smtClean="0"/>
                        <a:t>” in a directory.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many files in expected directory.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1000s of files in 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 named </a:t>
                      </a:r>
                      <a:r>
                        <a:rPr lang="en-US" dirty="0" err="1" smtClean="0"/>
                        <a:t>pid.NNNN</a:t>
                      </a:r>
                      <a:r>
                        <a:rPr lang="en-US" dirty="0" smtClean="0"/>
                        <a:t> to match</a:t>
                      </a:r>
                      <a:r>
                        <a:rPr lang="en-US" baseline="0" dirty="0" smtClean="0"/>
                        <a:t> name used.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 a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spoofing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 another device’s MAC to use wireless.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spoofing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DoS</a:t>
                      </a:r>
                      <a:r>
                        <a:rPr lang="en-US" baseline="0" dirty="0" smtClean="0"/>
                        <a:t> attack appear to come from other PC.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 a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 address spoofing.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e-mails that appear to come from target.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over real account.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twitter spam.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Tampering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519182"/>
              </p:ext>
            </p:extLst>
          </p:nvPr>
        </p:nvGraphicFramePr>
        <p:xfrm>
          <a:off x="457200" y="1219200"/>
          <a:ext cx="8228013" cy="475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r>
                        <a:rPr lang="en-US" baseline="0" dirty="0" smtClean="0"/>
                        <a:t> with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a file owned by attacker that you rely 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file included by many sites.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a file owned by you.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malware to modify your hosts file to redirect browser.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 with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code in memory.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buffer overflow to inject malicious code.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Modifies data</a:t>
                      </a:r>
                      <a:r>
                        <a:rPr lang="en-US" baseline="0" dirty="0" smtClean="0"/>
                        <a:t> in memory.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access level to permit attacker access.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r>
                        <a:rPr lang="en-US" baseline="0" dirty="0" smtClean="0"/>
                        <a:t> with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flow of data to their machine.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1 of a MITM attack.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</a:t>
                      </a:r>
                      <a:r>
                        <a:rPr lang="en-US" baseline="0" dirty="0" smtClean="0"/>
                        <a:t> data flowing over network.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malware into</a:t>
                      </a:r>
                      <a:r>
                        <a:rPr lang="en-US" baseline="0" dirty="0" smtClean="0"/>
                        <a:t> legitimate web page viewed by victim.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Repudiation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87422"/>
              </p:ext>
            </p:extLst>
          </p:nvPr>
        </p:nvGraphicFramePr>
        <p:xfrm>
          <a:off x="457200" y="1219200"/>
          <a:ext cx="8228013" cy="458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Repudiating an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 to not have clicked.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claims not have purchased.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 to have not received.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claims payment or item not delivered.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Claims to be fraud victim.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another person’s account to do action.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another person’s credit card.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Attacking the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transaction logs.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Injects</a:t>
                      </a:r>
                      <a:r>
                        <a:rPr lang="en-US" baseline="0" dirty="0" smtClean="0"/>
                        <a:t> fake transactions into transaction logs.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Disclosure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617033"/>
              </p:ext>
            </p:extLst>
          </p:nvPr>
        </p:nvGraphicFramePr>
        <p:xfrm>
          <a:off x="457200" y="1219200"/>
          <a:ext cx="8228013" cy="512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Disclosure from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Extracts secrets from error messages.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</a:t>
                      </a:r>
                      <a:r>
                        <a:rPr lang="en-US" baseline="0" dirty="0" smtClean="0"/>
                        <a:t> learns SQL table and column names from DB error.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Extracts secrets from memory.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format string attack to read stack</a:t>
                      </a:r>
                      <a:r>
                        <a:rPr lang="en-US" baseline="0" dirty="0" smtClean="0"/>
                        <a:t> memory.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Disclosure</a:t>
                      </a:r>
                      <a:r>
                        <a:rPr lang="en-US" baseline="0" dirty="0" smtClean="0"/>
                        <a:t> from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advantage of incorrect ACLs.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files with confidential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files protected only by</a:t>
                      </a:r>
                      <a:r>
                        <a:rPr lang="en-US" baseline="0" dirty="0" smtClean="0"/>
                        <a:t> obscurity.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Guesses</a:t>
                      </a:r>
                      <a:r>
                        <a:rPr lang="en-US" baseline="0" dirty="0" smtClean="0"/>
                        <a:t> admin interface URL for web app.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</a:t>
                      </a:r>
                      <a:r>
                        <a:rPr lang="en-US" baseline="0" dirty="0" smtClean="0"/>
                        <a:t> cryptographic keys on disk.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Disclosure 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Sniffs network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cleartext telnet or ftp passwords.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Learns who’s talking to whom by watching</a:t>
                      </a:r>
                      <a:r>
                        <a:rPr lang="en-US" baseline="0" dirty="0" smtClean="0"/>
                        <a:t> DNS.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Sometimes metadata is</a:t>
                      </a:r>
                      <a:r>
                        <a:rPr lang="en-US" baseline="0" dirty="0" smtClean="0"/>
                        <a:t> as important as data.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73252"/>
              </p:ext>
            </p:extLst>
          </p:nvPr>
        </p:nvGraphicFramePr>
        <p:xfrm>
          <a:off x="457200" y="1219200"/>
          <a:ext cx="8228013" cy="459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DoS</a:t>
                      </a:r>
                      <a:r>
                        <a:rPr lang="en-US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all memory.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malloc</a:t>
                      </a:r>
                      <a:r>
                        <a:rPr lang="en-US" dirty="0" smtClean="0"/>
                        <a:t>(ALL_RAM)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all CPU.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while(1) fork();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DoS</a:t>
                      </a:r>
                      <a:r>
                        <a:rPr lang="en-US" dirty="0" smtClean="0"/>
                        <a:t> data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 disk.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baseline="0" dirty="0" smtClean="0"/>
                        <a:t> if=/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/zero of=/target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many requests to database</a:t>
                      </a:r>
                      <a:r>
                        <a:rPr lang="en-US" baseline="0" dirty="0" smtClean="0"/>
                        <a:t> or SAN.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Prevents DB from servicing legitimate requests.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DoS</a:t>
                      </a:r>
                      <a:r>
                        <a:rPr lang="en-US" dirty="0" smtClean="0"/>
                        <a:t> data</a:t>
                      </a:r>
                      <a:r>
                        <a:rPr lang="en-US" baseline="0" dirty="0" smtClean="0"/>
                        <a:t>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</a:t>
                      </a:r>
                      <a:r>
                        <a:rPr lang="en-US" baseline="0" dirty="0" smtClean="0"/>
                        <a:t> many packets from many hosts (DDoS).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many requests</a:t>
                      </a:r>
                      <a:r>
                        <a:rPr lang="en-US" baseline="0" dirty="0" smtClean="0"/>
                        <a:t> to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RST sniping to terminate TCP connections.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 of Privilege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514986"/>
              </p:ext>
            </p:extLst>
          </p:nvPr>
        </p:nvGraphicFramePr>
        <p:xfrm>
          <a:off x="457200" y="1219200"/>
          <a:ext cx="8228013" cy="503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671"/>
                <a:gridCol w="2742671"/>
                <a:gridCol w="2742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Elevate</a:t>
                      </a:r>
                      <a:r>
                        <a:rPr lang="en-US" baseline="0" dirty="0" smtClean="0"/>
                        <a:t> process privilege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</a:t>
                      </a:r>
                      <a:r>
                        <a:rPr lang="en-US" baseline="0" dirty="0" smtClean="0"/>
                        <a:t> privileged process from dropping privilege.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malformed data to make </a:t>
                      </a:r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perform unauthorized actions.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 uses buffer overflow exploit to inject malicious code.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Exploit incorrect ACLs to access admin interface.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Exploit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malformed data to inject code into data flow send to third component.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injection.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Cross-domain</a:t>
                      </a:r>
                      <a:r>
                        <a:rPr lang="en-US" baseline="0" dirty="0" smtClean="0"/>
                        <a:t> attacks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</a:t>
                      </a:r>
                      <a:r>
                        <a:rPr lang="en-US" baseline="0" dirty="0" smtClean="0"/>
                        <a:t> user input into a different context.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Reflected cross-site scripting attacks.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Exploit data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user permission</a:t>
                      </a:r>
                      <a:r>
                        <a:rPr lang="en-US" baseline="0" dirty="0" smtClean="0"/>
                        <a:t> bits in data store.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new root account into /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passwd</a:t>
                      </a:r>
                      <a:r>
                        <a:rPr lang="en-US" dirty="0" smtClean="0"/>
                        <a:t> file.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Methodologies and Terminology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Microsoft Threat Modeling (STRIDE)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Flow </a:t>
            </a:r>
            <a:r>
              <a:rPr lang="en-US" dirty="0" smtClean="0"/>
              <a:t>Diagrams (DFDs)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Threat Modeling Tools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Attack Trees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Attack Libraries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Risk Evaluation (DREAD)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Cigital</a:t>
            </a:r>
            <a:r>
              <a:rPr lang="en-US" dirty="0" smtClean="0"/>
              <a:t> Risk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Mitigation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AEEB9A-12DF-4815-AB8D-375A37ECC9D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77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address identified threats to an application </a:t>
            </a:r>
            <a:r>
              <a:rPr lang="en-US" sz="3200" dirty="0" smtClean="0">
                <a:solidFill>
                  <a:schemeClr val="tx1"/>
                </a:solidFill>
              </a:rPr>
              <a:t>design.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Approaches to threat mitigation (in order </a:t>
            </a:r>
            <a:r>
              <a:rPr lang="en-US" dirty="0" smtClean="0"/>
              <a:t>of preference</a:t>
            </a:r>
            <a:r>
              <a:rPr lang="en-US" dirty="0" smtClean="0"/>
              <a:t>):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Redesign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Use standard mitigations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Use unique mitigations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Accept risk in accordance with policies</a:t>
            </a:r>
          </a:p>
        </p:txBody>
      </p:sp>
    </p:spTree>
    <p:extLst>
      <p:ext uri="{BB962C8B-B14F-4D97-AF65-F5344CB8AC3E}">
        <p14:creationId xmlns:p14="http://schemas.microsoft.com/office/powerpoint/2010/main" val="6576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Mitigations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758198"/>
              </p:ext>
            </p:extLst>
          </p:nvPr>
        </p:nvGraphicFramePr>
        <p:xfrm>
          <a:off x="457200" y="1219200"/>
          <a:ext cx="8228014" cy="502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007"/>
                <a:gridCol w="4114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Spoofing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IPsec</a:t>
                      </a:r>
                      <a:endParaRPr kumimoji="0" lang="en-US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Digital signatures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Message authentication codes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Hashes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Tampering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ACLs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Digital signatures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Message Authentication Codes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Repudiation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Strong Authentication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Secure logging and auditing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Information Disclosure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Encryption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ACLs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Denial of Service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ACLs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Quotas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High availability designs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Elevation of Privilege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ACLs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Group or role membership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validation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6DDD9A-40BC-44CF-9B2D-1B4493ADC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77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help ensure that threat models accurately reflect application design and potential threats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smtClean="0"/>
              <a:t>Validation of the model</a:t>
            </a:r>
          </a:p>
          <a:p>
            <a:r>
              <a:rPr lang="en-US" smtClean="0"/>
              <a:t>Validation of enumerated threats</a:t>
            </a:r>
          </a:p>
          <a:p>
            <a:r>
              <a:rPr lang="en-US" smtClean="0"/>
              <a:t>Validation of mitigations</a:t>
            </a:r>
          </a:p>
          <a:p>
            <a:r>
              <a:rPr lang="en-US" smtClean="0"/>
              <a:t>Validation of assumptions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94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 Modeling Tools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228013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Microsoft Threat Modeling Tool 2014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9634" name="Picture 2" descr="http://www.myappsecurity.com/wp-content/uploads/2011/02/ThreatModeler-300x11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0" y="2438400"/>
            <a:ext cx="28575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2" y="3429000"/>
            <a:ext cx="3190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28841"/>
            <a:ext cx="1676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37424"/>
            <a:ext cx="2200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47" y="5029200"/>
            <a:ext cx="1104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733800" y="5410200"/>
            <a:ext cx="194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400" kern="0" dirty="0" smtClean="0"/>
              <a:t>Sea Sponge</a:t>
            </a:r>
          </a:p>
          <a:p>
            <a:endParaRPr lang="en-US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010400" y="462915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400" kern="0" dirty="0" err="1" smtClean="0"/>
              <a:t>OctoTrike</a:t>
            </a:r>
            <a:endParaRPr lang="en-US" sz="2400" kern="0" dirty="0" smtClean="0"/>
          </a:p>
          <a:p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Decompose threats into individual, testable conditions using attack trees.</a:t>
            </a:r>
          </a:p>
          <a:p>
            <a:r>
              <a:rPr lang="en-US"/>
              <a:t>Attack Trees</a:t>
            </a:r>
          </a:p>
          <a:p>
            <a:pPr lvl="1"/>
            <a:r>
              <a:rPr lang="en-US"/>
              <a:t>Hierarchical decomposition of a threat.</a:t>
            </a:r>
          </a:p>
          <a:p>
            <a:pPr lvl="1"/>
            <a:r>
              <a:rPr lang="en-US"/>
              <a:t>Root of tree is adversary’s goal in the attack.</a:t>
            </a:r>
          </a:p>
          <a:p>
            <a:pPr lvl="1"/>
            <a:r>
              <a:rPr lang="en-US"/>
              <a:t>Each level below root decomposes the attack into finer approaches.</a:t>
            </a:r>
          </a:p>
          <a:p>
            <a:pPr lvl="1"/>
            <a:r>
              <a:rPr lang="en-US"/>
              <a:t>Child nodes are ORed together by default.</a:t>
            </a:r>
          </a:p>
          <a:p>
            <a:pPr lvl="1"/>
            <a:r>
              <a:rPr lang="en-US"/>
              <a:t>Special notes may indicate to AND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Trees—Graph Notation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8148638" cy="98901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/>
              <a:t>Goal: Read file from password-protected PC.</a:t>
            </a:r>
          </a:p>
        </p:txBody>
      </p:sp>
      <p:grpSp>
        <p:nvGrpSpPr>
          <p:cNvPr id="2" name="SmartArt Placeholder 43011"/>
          <p:cNvGrpSpPr>
            <a:grpSpLocks/>
          </p:cNvGrpSpPr>
          <p:nvPr/>
        </p:nvGrpSpPr>
        <p:grpSpPr bwMode="auto">
          <a:xfrm>
            <a:off x="457200" y="2184400"/>
            <a:ext cx="8228013" cy="4232275"/>
            <a:chOff x="288" y="1536"/>
            <a:chExt cx="3888" cy="2313"/>
          </a:xfrm>
        </p:grpSpPr>
        <p:cxnSp>
          <p:nvCxnSpPr>
            <p:cNvPr id="43014" name="_s43014"/>
            <p:cNvCxnSpPr>
              <a:cxnSpLocks noChangeShapeType="1"/>
              <a:stCxn id="11" idx="0"/>
              <a:endCxn id="7" idx="2"/>
            </p:cNvCxnSpPr>
            <p:nvPr/>
          </p:nvCxnSpPr>
          <p:spPr bwMode="auto">
            <a:xfrm rot="5400000" flipH="1">
              <a:off x="3421" y="2461"/>
              <a:ext cx="144" cy="50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5" name="_s43015"/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rot="16200000">
              <a:off x="2917" y="2460"/>
              <a:ext cx="144" cy="50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6" name="_s43016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rot="5400000" flipH="1">
              <a:off x="1405" y="2461"/>
              <a:ext cx="144" cy="50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7" name="_s43017"/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16200000">
              <a:off x="901" y="2460"/>
              <a:ext cx="144" cy="50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8" name="_s43018"/>
            <p:cNvCxnSpPr>
              <a:cxnSpLocks noChangeShapeType="1"/>
              <a:stCxn id="7" idx="0"/>
              <a:endCxn id="3" idx="2"/>
            </p:cNvCxnSpPr>
            <p:nvPr/>
          </p:nvCxnSpPr>
          <p:spPr bwMode="auto">
            <a:xfrm rot="5400000" flipH="1">
              <a:off x="2665" y="1776"/>
              <a:ext cx="144" cy="100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9" name="_s43019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16200000">
              <a:off x="2161" y="2280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_s43020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657" y="1777"/>
              <a:ext cx="144" cy="100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43021"/>
            <p:cNvSpPr>
              <a:spLocks noChangeArrowheads="1"/>
            </p:cNvSpPr>
            <p:nvPr/>
          </p:nvSpPr>
          <p:spPr bwMode="auto">
            <a:xfrm>
              <a:off x="1800" y="192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Read File</a:t>
              </a:r>
            </a:p>
          </p:txBody>
        </p:sp>
        <p:sp>
          <p:nvSpPr>
            <p:cNvPr id="4" name="_s43022"/>
            <p:cNvSpPr>
              <a:spLocks noChangeArrowheads="1"/>
            </p:cNvSpPr>
            <p:nvPr/>
          </p:nvSpPr>
          <p:spPr bwMode="auto">
            <a:xfrm>
              <a:off x="793" y="235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Get Password</a:t>
              </a:r>
            </a:p>
          </p:txBody>
        </p:sp>
        <p:sp>
          <p:nvSpPr>
            <p:cNvPr id="6" name="_s43023"/>
            <p:cNvSpPr>
              <a:spLocks noChangeArrowheads="1"/>
            </p:cNvSpPr>
            <p:nvPr/>
          </p:nvSpPr>
          <p:spPr bwMode="auto">
            <a:xfrm>
              <a:off x="1800" y="235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Network Access</a:t>
              </a:r>
            </a:p>
          </p:txBody>
        </p:sp>
        <p:sp>
          <p:nvSpPr>
            <p:cNvPr id="7" name="_s43024"/>
            <p:cNvSpPr>
              <a:spLocks noChangeArrowheads="1"/>
            </p:cNvSpPr>
            <p:nvPr/>
          </p:nvSpPr>
          <p:spPr bwMode="auto">
            <a:xfrm>
              <a:off x="2809" y="235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Physical Access</a:t>
              </a:r>
            </a:p>
          </p:txBody>
        </p:sp>
        <p:sp>
          <p:nvSpPr>
            <p:cNvPr id="8" name="_s43025"/>
            <p:cNvSpPr>
              <a:spLocks noChangeArrowheads="1"/>
            </p:cNvSpPr>
            <p:nvPr/>
          </p:nvSpPr>
          <p:spPr bwMode="auto">
            <a:xfrm>
              <a:off x="288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Search Desk</a:t>
              </a:r>
            </a:p>
          </p:txBody>
        </p:sp>
        <p:sp>
          <p:nvSpPr>
            <p:cNvPr id="9" name="_s43026"/>
            <p:cNvSpPr>
              <a:spLocks noChangeArrowheads="1"/>
            </p:cNvSpPr>
            <p:nvPr/>
          </p:nvSpPr>
          <p:spPr bwMode="auto">
            <a:xfrm>
              <a:off x="1296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1479" tIns="30739" rIns="61479" bIns="3073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Social Engineer</a:t>
              </a:r>
            </a:p>
          </p:txBody>
        </p:sp>
        <p:sp>
          <p:nvSpPr>
            <p:cNvPr id="10" name="_s43027"/>
            <p:cNvSpPr>
              <a:spLocks noChangeArrowheads="1"/>
            </p:cNvSpPr>
            <p:nvPr/>
          </p:nvSpPr>
          <p:spPr bwMode="auto">
            <a:xfrm>
              <a:off x="2304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3189" tIns="36594" rIns="73189" bIns="3659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Boot with CD</a:t>
              </a:r>
            </a:p>
          </p:txBody>
        </p:sp>
        <p:sp>
          <p:nvSpPr>
            <p:cNvPr id="11" name="_s43028"/>
            <p:cNvSpPr>
              <a:spLocks noChangeArrowheads="1"/>
            </p:cNvSpPr>
            <p:nvPr/>
          </p:nvSpPr>
          <p:spPr bwMode="auto">
            <a:xfrm>
              <a:off x="3312" y="278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3189" tIns="36594" rIns="73189" bIns="3659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Remove hard disk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Trees—Text Notation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410200"/>
          </a:xfrm>
        </p:spPr>
        <p:txBody>
          <a:bodyPr/>
          <a:lstStyle/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Goal: Read message sent from one PC to another.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800"/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1. Convince sender to reveal message.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Blackmail.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Bribe.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2. Read message when entered on sender’s PC.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Visually monitor PC screen.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Monitor EM radiation from screen.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3. Read message when stored on receiver’s PC.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Get physical access to hard drive.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Infect user with spyware.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/>
              <a:t>4. Read message in transit.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1.1 Sniff network.</a:t>
            </a:r>
          </a:p>
          <a:p>
            <a:pPr marL="609600" indent="-609600" defTabSz="9144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1.2 Usurp control of mail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Tree: Spoofing Client</a:t>
            </a:r>
            <a:endParaRPr lang="en-US" dirty="0"/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46" y="1219200"/>
            <a:ext cx="480752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6538586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Tree: Tamper Process</a:t>
            </a:r>
            <a:endParaRPr lang="en-US" dirty="0"/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19" y="2031206"/>
            <a:ext cx="53625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6538586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Tamper Data Store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6538586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94" y="1388269"/>
            <a:ext cx="61436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9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6050"/>
            <a:ext cx="8229600" cy="7635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Architectural Risk Analysis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216525"/>
          </a:xfrm>
          <a:ln/>
        </p:spPr>
        <p:txBody>
          <a:bodyPr/>
          <a:lstStyle/>
          <a:p>
            <a:pPr marL="608013" indent="-608013">
              <a:buFont typeface="Wingdings" pitchFamily="2" charset="2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Fix design flaws, not implementation bugs.</a:t>
            </a:r>
          </a:p>
          <a:p>
            <a:pPr marL="608013" indent="-608013">
              <a:buFont typeface="Wingdings" pitchFamily="2" charset="2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Risk analysis steps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Develop an architecture model.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Identify threats and possible vulnerabilities.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Develop attack scenarios.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Rank risks based on probability and impact.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Develop mitigation strategy.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dirty="0"/>
              <a:t>Report findings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Tree: Repudiation</a:t>
            </a:r>
            <a:endParaRPr lang="en-US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486400" cy="526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551174"/>
            <a:ext cx="364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r>
              <a:rPr lang="en-US" sz="1200" dirty="0" smtClean="0">
                <a:solidFill>
                  <a:schemeClr val="tx1"/>
                </a:solidFill>
              </a:rPr>
              <a:t>, Figure 4.3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Information Disclosure</a:t>
            </a:r>
            <a:endParaRPr lang="en-US" dirty="0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5" y="1219200"/>
            <a:ext cx="5539743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6538586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Denial of 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6538586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88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1054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4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Elevation of Privilege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6538586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81" y="2316956"/>
            <a:ext cx="58102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0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Tree: ACFE Fraud</a:t>
            </a:r>
            <a:endParaRPr lang="en-US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72" y="1219200"/>
            <a:ext cx="3807269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551174"/>
            <a:ext cx="364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r>
              <a:rPr lang="en-US" sz="1200" dirty="0" smtClean="0">
                <a:solidFill>
                  <a:schemeClr val="tx1"/>
                </a:solidFill>
              </a:rPr>
              <a:t>, Figure 4.4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2149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Common Attack Pattern Enumeration and Classification</a:t>
            </a:r>
          </a:p>
          <a:p>
            <a:pPr lvl="1"/>
            <a:r>
              <a:rPr lang="en-US" sz="2000" dirty="0" smtClean="0"/>
              <a:t>Structured library of attacks.</a:t>
            </a:r>
          </a:p>
          <a:p>
            <a:pPr lvl="1"/>
            <a:r>
              <a:rPr lang="en-US" sz="2000" dirty="0"/>
              <a:t>Found at https://capec.mitre.org</a:t>
            </a:r>
            <a:r>
              <a:rPr lang="en-US" sz="2000" dirty="0" smtClean="0"/>
              <a:t>/.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Examples</a:t>
            </a:r>
          </a:p>
          <a:p>
            <a:pPr lvl="1"/>
            <a:r>
              <a:rPr lang="en-US" sz="2000" dirty="0"/>
              <a:t>HTTP Response Splitting (</a:t>
            </a:r>
            <a:r>
              <a:rPr lang="en-US" sz="2000" dirty="0">
                <a:hlinkClick r:id="rId2"/>
              </a:rPr>
              <a:t>CAPEC-34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Session Fixation (</a:t>
            </a:r>
            <a:r>
              <a:rPr lang="en-US" sz="2000" dirty="0">
                <a:hlinkClick r:id="rId3"/>
              </a:rPr>
              <a:t>CAPEC-61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Cross Site Request Forgery (</a:t>
            </a:r>
            <a:r>
              <a:rPr lang="en-US" sz="2000" dirty="0" smtClean="0">
                <a:hlinkClick r:id="rId4"/>
              </a:rPr>
              <a:t>CAPEC-62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SQL </a:t>
            </a:r>
            <a:r>
              <a:rPr lang="en-US" sz="2000" dirty="0"/>
              <a:t>Injection (</a:t>
            </a:r>
            <a:r>
              <a:rPr lang="en-US" sz="2000" dirty="0">
                <a:hlinkClick r:id="rId5"/>
              </a:rPr>
              <a:t>CAPEC-66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Simple Script Injection (</a:t>
            </a:r>
            <a:r>
              <a:rPr lang="en-US" sz="2000" dirty="0" smtClean="0">
                <a:hlinkClick r:id="rId6"/>
              </a:rPr>
              <a:t>CAPEC-63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Buffer </a:t>
            </a:r>
            <a:r>
              <a:rPr lang="en-US" sz="2000" dirty="0"/>
              <a:t>Overflow (</a:t>
            </a:r>
            <a:r>
              <a:rPr lang="en-US" sz="2000" dirty="0">
                <a:hlinkClick r:id="rId7"/>
              </a:rPr>
              <a:t>CAPEC-100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Clickjacking (</a:t>
            </a:r>
            <a:r>
              <a:rPr lang="en-US" sz="2000" dirty="0">
                <a:hlinkClick r:id="rId8"/>
              </a:rPr>
              <a:t>CAPEC-103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Relative Path Traversal (</a:t>
            </a:r>
            <a:r>
              <a:rPr lang="en-US" sz="2000" dirty="0">
                <a:hlinkClick r:id="rId9"/>
              </a:rPr>
              <a:t>CAPEC-139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XML Attribute Blowup (</a:t>
            </a:r>
            <a:r>
              <a:rPr lang="en-US" sz="2000" dirty="0" smtClean="0">
                <a:hlinkClick r:id="rId10"/>
              </a:rPr>
              <a:t>CAPEC-229</a:t>
            </a:r>
            <a:r>
              <a:rPr lang="en-US" sz="20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29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CAPEC Example Attack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24" y="1219200"/>
            <a:ext cx="5995165" cy="5214938"/>
          </a:xfrm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 as Mind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>
          <a:xfrm>
            <a:off x="2895600" y="6477000"/>
            <a:ext cx="3546475" cy="319088"/>
          </a:xfrm>
        </p:spPr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Ristic’s</a:t>
            </a:r>
            <a:r>
              <a:rPr lang="en-US" dirty="0" smtClean="0"/>
              <a:t> SSL Threat Model Mind Map</a:t>
            </a:r>
            <a:endParaRPr 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" y="1295401"/>
            <a:ext cx="897659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Quantifying Threats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5029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 dirty="0"/>
              <a:t>Calculate risk value for nodes in attack tree</a:t>
            </a:r>
          </a:p>
          <a:p>
            <a:pPr lvl="1"/>
            <a:r>
              <a:rPr lang="en-US" sz="2400" dirty="0"/>
              <a:t>Start at bottom of tree.</a:t>
            </a:r>
          </a:p>
          <a:p>
            <a:pPr lvl="1"/>
            <a:r>
              <a:rPr lang="en-US" sz="2400" dirty="0"/>
              <a:t>Assign </a:t>
            </a:r>
            <a:r>
              <a:rPr lang="en-US" sz="2400" dirty="0" smtClean="0"/>
              <a:t>value </a:t>
            </a:r>
            <a:r>
              <a:rPr lang="en-US" sz="2400" dirty="0"/>
              <a:t>to each node.</a:t>
            </a:r>
          </a:p>
          <a:p>
            <a:pPr lvl="1"/>
            <a:r>
              <a:rPr lang="en-US" sz="2400" dirty="0"/>
              <a:t>Propagate risk values to parent nodes.</a:t>
            </a:r>
          </a:p>
          <a:p>
            <a:pPr lvl="2"/>
            <a:r>
              <a:rPr lang="en-US" sz="2000" dirty="0"/>
              <a:t>Sum risk values if child nodes are </a:t>
            </a:r>
            <a:r>
              <a:rPr lang="en-US" sz="2000" dirty="0" err="1"/>
              <a:t>ANDed</a:t>
            </a:r>
            <a:r>
              <a:rPr lang="en-US" sz="2000" dirty="0"/>
              <a:t> together.</a:t>
            </a:r>
          </a:p>
          <a:p>
            <a:pPr lvl="2"/>
            <a:r>
              <a:rPr lang="en-US" sz="2000" dirty="0"/>
              <a:t>Use highest risk value of all children if nodes are </a:t>
            </a:r>
            <a:r>
              <a:rPr lang="en-US" sz="2000" dirty="0" err="1"/>
              <a:t>ORed</a:t>
            </a:r>
            <a:r>
              <a:rPr lang="en-US" sz="2000" dirty="0"/>
              <a:t> together.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 dirty="0"/>
              <a:t>Alternate technique: monetary evaluation</a:t>
            </a:r>
          </a:p>
          <a:p>
            <a:pPr lvl="1"/>
            <a:r>
              <a:rPr lang="en-US" sz="2400" dirty="0"/>
              <a:t>Estimate monetary value to carry out attacks.</a:t>
            </a:r>
          </a:p>
          <a:p>
            <a:pPr lvl="1"/>
            <a:r>
              <a:rPr lang="en-US" sz="2400" dirty="0"/>
              <a:t>Propagate values to parent nodes as above.</a:t>
            </a:r>
          </a:p>
          <a:p>
            <a:pPr lvl="1"/>
            <a:r>
              <a:rPr lang="en-US" sz="2400" dirty="0"/>
              <a:t>Note: smaller values are higher risks in this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DREAD = (D + R + E + A + D)/5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214938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D</a:t>
            </a:r>
            <a:r>
              <a:rPr lang="en-US" sz="2800"/>
              <a:t>amage Potential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Extent of damage if vulnerability exploited.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Nothing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Individual user data compromised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Complete system or data destruction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R</a:t>
            </a:r>
            <a:r>
              <a:rPr lang="en-US" sz="2800"/>
              <a:t>eproducibility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How often attempt at exploitation works.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Very hard or impossible, even for admins.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One or two steps required, may need authorized user.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Just a web browser required, not auth needed.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/>
              <a:t>E</a:t>
            </a:r>
            <a:r>
              <a:rPr lang="en-US" sz="2800"/>
              <a:t>xploitability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Amount of effort required to exploit vulnerability.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0 = Advanced programming and network knowledge required.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5 = Malware exists on Internet or exploit with known tools.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/>
              <a:t>10 = Just a web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Risk Analysis Methodologies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5486400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Commercial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STRIDE</a:t>
            </a:r>
            <a:r>
              <a:rPr lang="en-US" sz="2400"/>
              <a:t> (Spoofing, Tampering, Repudiation, Information disclosure, Denial of service, and Elevation of privilege) from Microsoft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ACSM/SAR</a:t>
            </a:r>
            <a:r>
              <a:rPr lang="en-US" sz="2400"/>
              <a:t> (Adaptive Countermeasure Selection Mechanism/Security Adequacy Review) from Sun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Cigital</a:t>
            </a:r>
            <a:r>
              <a:rPr lang="en-US" sz="2400"/>
              <a:t>'s architectural risk analysis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Standards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ASSET</a:t>
            </a:r>
            <a:r>
              <a:rPr lang="en-US" sz="2400"/>
              <a:t> (Automated Security Self-Evaluation Tool) from NIST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OCTAVE</a:t>
            </a:r>
            <a:r>
              <a:rPr lang="en-US" sz="2400"/>
              <a:t> (Operationally Critical Threat, Asset, and Vulnerability Evaluation) from SEI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/>
              <a:t>COBIT</a:t>
            </a:r>
            <a:r>
              <a:rPr lang="en-US" sz="2400"/>
              <a:t> (Control Objectives for Information and Related Technology) from ISACA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DREAD = (D + R + E + A + D)/5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 dirty="0"/>
              <a:t>A</a:t>
            </a:r>
            <a:r>
              <a:rPr lang="en-US" sz="2800" dirty="0"/>
              <a:t>ffected Users.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Ratio </a:t>
            </a:r>
            <a:r>
              <a:rPr lang="en-US" sz="2400" dirty="0"/>
              <a:t>of installed instances of system that would be affected if exploit became widely available.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0 = None.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5 = Some users, but not all.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10 = All users.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 dirty="0"/>
              <a:t>D</a:t>
            </a:r>
            <a:r>
              <a:rPr lang="en-US" sz="2800" dirty="0"/>
              <a:t>iscoverability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Likelihood that vulnerability will be discovered.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0 = Very hard, requires source code or admin access.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5 = Can figure out by guessing or sniffing network.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9 = Details of faults like this already in public domain.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10 = Information visible in web browser.</a:t>
            </a:r>
          </a:p>
        </p:txBody>
      </p:sp>
    </p:spTree>
    <p:extLst>
      <p:ext uri="{BB962C8B-B14F-4D97-AF65-F5344CB8AC3E}">
        <p14:creationId xmlns:p14="http://schemas.microsoft.com/office/powerpoint/2010/main" val="30279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Annualized Loss Expectancy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26038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ALE = SLO * ARO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SLO = Single Loss Occurrence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ARO = Annualized Rate of Occurrence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Example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SLO = $200 for a single account's data breach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ARO = 10,000 per year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ALE = $2,000,000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Qualitative risk assessment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SLO = High(100), medium(50), low(10).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ARO = High(1.0), medium(0.5), low(0.1).</a:t>
            </a:r>
          </a:p>
        </p:txBody>
      </p:sp>
    </p:spTree>
    <p:extLst>
      <p:ext uri="{BB962C8B-B14F-4D97-AF65-F5344CB8AC3E}">
        <p14:creationId xmlns:p14="http://schemas.microsoft.com/office/powerpoint/2010/main" val="1552427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Justifying Security Spending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 sz="2800"/>
              <a:t>Risk Analysis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If we spend $X, it will reduce loss of $Y by Z%.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Due Diligence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because it’s industry standard.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Incident Response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so Z never happens again.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Regulatory Compliance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because PCI says so.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Competitive Advantage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We must spend $X on Y to make customer happy.</a:t>
            </a:r>
          </a:p>
        </p:txBody>
      </p:sp>
    </p:spTree>
    <p:extLst>
      <p:ext uri="{BB962C8B-B14F-4D97-AF65-F5344CB8AC3E}">
        <p14:creationId xmlns:p14="http://schemas.microsoft.com/office/powerpoint/2010/main" val="3856500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Cigital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126038"/>
          </a:xfrm>
          <a:ln/>
        </p:spPr>
        <p:txBody>
          <a:bodyPr lIns="0" tIns="0" rIns="0" bIns="0"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Understand business context.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business risks.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Identify technical risks.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Prioritize risks.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Define risk mitigation strategy.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343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Risk Analysis Phases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495800" cy="5126038"/>
          </a:xfrm>
          <a:ln/>
        </p:spPr>
        <p:txBody>
          <a:bodyPr lIns="0" tIns="0" rIns="0" bIns="0"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Develop architectural overview.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Attack resistance analysis.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Ambiguity analysis.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Weakness analysis.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4655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Attack Resistance Analysis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/>
              <a:t>Find known problems with system.</a:t>
            </a:r>
          </a:p>
          <a:p>
            <a:pPr lvl="1"/>
            <a:r>
              <a:rPr lang="en-US"/>
              <a:t>Use STRIDE-type categorization.</a:t>
            </a:r>
          </a:p>
          <a:p>
            <a:pPr lvl="1"/>
            <a:r>
              <a:rPr lang="en-US"/>
              <a:t>Use checklists and attack patterns.</a:t>
            </a:r>
          </a:p>
          <a:p>
            <a:pPr>
              <a:buFont typeface="Wingdings" pitchFamily="2" charset="2"/>
              <a:buNone/>
            </a:pPr>
            <a:r>
              <a:rPr lang="en-US"/>
              <a:t>Types of flaws found.</a:t>
            </a:r>
          </a:p>
          <a:p>
            <a:pPr lvl="1"/>
            <a:r>
              <a:rPr lang="en-US"/>
              <a:t>Authentication tokens can be guessed/misused.</a:t>
            </a:r>
          </a:p>
          <a:p>
            <a:pPr lvl="1"/>
            <a:r>
              <a:rPr lang="en-US"/>
              <a:t>Misuse of cryptographic primitives.</a:t>
            </a:r>
          </a:p>
          <a:p>
            <a:pPr lvl="1"/>
            <a:r>
              <a:rPr lang="en-US"/>
              <a:t>Absence of a single point of entry.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Ambiguity Analysis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/>
              <a:t>Discover new risks in the software.</a:t>
            </a:r>
          </a:p>
          <a:p>
            <a:pPr lvl="1"/>
            <a:r>
              <a:rPr lang="en-US"/>
              <a:t>Architects develop own understanding of system.</a:t>
            </a:r>
          </a:p>
          <a:p>
            <a:pPr lvl="1"/>
            <a:r>
              <a:rPr lang="en-US"/>
              <a:t>Identify conflicts between different architects.</a:t>
            </a:r>
          </a:p>
          <a:p>
            <a:pPr>
              <a:buFont typeface="Wingdings" pitchFamily="2" charset="2"/>
              <a:buNone/>
            </a:pPr>
            <a:r>
              <a:rPr lang="en-US"/>
              <a:t>Types of flaws found.</a:t>
            </a:r>
          </a:p>
          <a:p>
            <a:pPr lvl="1"/>
            <a:r>
              <a:rPr lang="en-US"/>
              <a:t>Protocol, authentication problems.</a:t>
            </a:r>
          </a:p>
          <a:p>
            <a:pPr lvl="1"/>
            <a:r>
              <a:rPr lang="en-US"/>
              <a:t>Password retrieval, fitness, and strength.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74688"/>
          </a:xfrm>
          <a:ln/>
        </p:spPr>
        <p:txBody>
          <a:bodyPr lIns="0" tIns="0" rIns="0" bIns="0"/>
          <a:lstStyle/>
          <a:p>
            <a:r>
              <a:rPr lang="en-US"/>
              <a:t>Weakness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26038"/>
          </a:xfrm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 sz="2800"/>
              <a:t>Impact of external software dependencies.</a:t>
            </a:r>
          </a:p>
          <a:p>
            <a:pPr lvl="1"/>
            <a:r>
              <a:rPr lang="en-US" sz="2400"/>
              <a:t>Frameworks and shared libraries.</a:t>
            </a:r>
          </a:p>
          <a:p>
            <a:pPr lvl="1"/>
            <a:r>
              <a:rPr lang="en-US" sz="2400"/>
              <a:t>Network topology.</a:t>
            </a:r>
          </a:p>
          <a:p>
            <a:pPr lvl="1"/>
            <a:r>
              <a:rPr lang="en-US" sz="2400"/>
              <a:t>Platform.</a:t>
            </a:r>
          </a:p>
          <a:p>
            <a:pPr lvl="1"/>
            <a:r>
              <a:rPr lang="en-US" sz="2400"/>
              <a:t>Build environment.</a:t>
            </a:r>
          </a:p>
          <a:p>
            <a:pPr lvl="1"/>
            <a:r>
              <a:rPr lang="en-US" sz="2400"/>
              <a:t>Physical environment.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Types of flaws found.</a:t>
            </a:r>
          </a:p>
          <a:p>
            <a:pPr lvl="1"/>
            <a:r>
              <a:rPr lang="en-US" sz="2400"/>
              <a:t>Browser and VM sandboxing failures.</a:t>
            </a:r>
          </a:p>
          <a:p>
            <a:pPr lvl="1"/>
            <a:r>
              <a:rPr lang="en-US" sz="2400"/>
              <a:t>Insecure service provision—RMI, COM, etc.</a:t>
            </a:r>
          </a:p>
          <a:p>
            <a:pPr lvl="1"/>
            <a:r>
              <a:rPr lang="en-US" sz="2400"/>
              <a:t>Debug interfaces.</a:t>
            </a:r>
          </a:p>
          <a:p>
            <a:pPr lvl="1"/>
            <a:r>
              <a:rPr lang="en-US" sz="2400"/>
              <a:t>Interposition attacks—libraries, client spoofing.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Risk Analysis Steps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/>
              <a:t>Develop an architecture </a:t>
            </a:r>
            <a:r>
              <a:rPr lang="en-US" sz="2400" dirty="0" smtClean="0"/>
              <a:t>model (DFD).</a:t>
            </a:r>
            <a:endParaRPr lang="en-US" sz="2400" dirty="0"/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/>
              <a:t>Identify threats and possible vulnerabilities.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/>
              <a:t>Develop attack scenarios.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/>
              <a:t>Rank risks based on probability and impact.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/>
              <a:t>Develop mitigation strategy.</a:t>
            </a:r>
          </a:p>
          <a:p>
            <a:pPr marL="989013" lvl="1" indent="-531813">
              <a:buFont typeface="Arial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/>
              <a:t>Report </a:t>
            </a:r>
            <a:r>
              <a:rPr lang="en-US" sz="2400" dirty="0" smtClean="0"/>
              <a:t>findings</a:t>
            </a:r>
          </a:p>
          <a:p>
            <a:r>
              <a:rPr lang="en-US" sz="2800" dirty="0" smtClean="0"/>
              <a:t>DFD diagram construction</a:t>
            </a:r>
          </a:p>
          <a:p>
            <a:r>
              <a:rPr lang="en-US" sz="2800" dirty="0" smtClean="0"/>
              <a:t>Attack tree construction</a:t>
            </a:r>
          </a:p>
          <a:p>
            <a:r>
              <a:rPr lang="en-US" sz="2800" dirty="0" smtClean="0"/>
              <a:t>STRIDE risk categorization</a:t>
            </a:r>
          </a:p>
          <a:p>
            <a:r>
              <a:rPr lang="en-US" sz="2800" dirty="0" smtClean="0"/>
              <a:t>DREAD risk evaluation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01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508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References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410200"/>
          </a:xfrm>
          <a:ln/>
        </p:spPr>
        <p:txBody>
          <a:bodyPr/>
          <a:lstStyle/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/>
              <a:t>CLASP, OWASP CLASP Project, </a:t>
            </a:r>
            <a:r>
              <a:rPr lang="en-US" sz="1600" dirty="0">
                <a:solidFill>
                  <a:srgbClr val="009999"/>
                </a:solidFill>
                <a:hlinkClick r:id="rId3"/>
              </a:rPr>
              <a:t>http://www.owasp.org/index.php/Category:OWASP_CLASP_Project</a:t>
            </a:r>
            <a:r>
              <a:rPr lang="en-US" sz="1600" dirty="0"/>
              <a:t>, 2008.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/>
              <a:t>Karen </a:t>
            </a:r>
            <a:r>
              <a:rPr lang="en-US" sz="1600" dirty="0" err="1"/>
              <a:t>Goertzel</a:t>
            </a:r>
            <a:r>
              <a:rPr lang="en-US" sz="1600" dirty="0"/>
              <a:t>, Theodore </a:t>
            </a:r>
            <a:r>
              <a:rPr lang="en-US" sz="1600" dirty="0" err="1"/>
              <a:t>Winograd</a:t>
            </a:r>
            <a:r>
              <a:rPr lang="en-US" sz="1600" dirty="0"/>
              <a:t>, et al. for Department of Homeland Security and Department of Defense Data and Analysis Center for Software. </a:t>
            </a:r>
            <a:r>
              <a:rPr lang="en-US" sz="1600" i="1" dirty="0">
                <a:solidFill>
                  <a:srgbClr val="009999"/>
                </a:solidFill>
                <a:hlinkClick r:id="rId4"/>
              </a:rPr>
              <a:t>Enhancing the Development Life Cycle to Produce Secure Software</a:t>
            </a:r>
            <a:r>
              <a:rPr lang="en-US" sz="1600" i="1" dirty="0"/>
              <a:t>: A Reference Guidebook on Software Assurance,</a:t>
            </a:r>
            <a:r>
              <a:rPr lang="en-US" sz="1600" dirty="0"/>
              <a:t> October 2008. 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/>
              <a:t>Jeremiah Grossman, “Budgeting for Web Application Security,” </a:t>
            </a:r>
            <a:r>
              <a:rPr lang="en-US" sz="1600" dirty="0">
                <a:hlinkClick r:id="rId5"/>
              </a:rPr>
              <a:t>http://jeremiahgrossman.blogspot.com/2008/12/budgeting-for-web-application-security.html</a:t>
            </a:r>
            <a:r>
              <a:rPr lang="en-US" sz="1600" dirty="0"/>
              <a:t>, 2008.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/>
              <a:t>Michael Howard and Steve </a:t>
            </a:r>
            <a:r>
              <a:rPr lang="en-US" sz="1600" dirty="0" err="1"/>
              <a:t>Lipner</a:t>
            </a:r>
            <a:r>
              <a:rPr lang="en-US" sz="1600" dirty="0"/>
              <a:t>, </a:t>
            </a:r>
            <a:r>
              <a:rPr lang="en-US" sz="1600" i="1" dirty="0"/>
              <a:t>The Security Development Lifecycle</a:t>
            </a:r>
            <a:r>
              <a:rPr lang="en-US" sz="1600" dirty="0"/>
              <a:t>, Microsoft Press, 2006.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/>
              <a:t>Gary McGraw, </a:t>
            </a:r>
            <a:r>
              <a:rPr lang="en-US" sz="1600" i="1" dirty="0"/>
              <a:t>Software Security, Addison-Wesley</a:t>
            </a:r>
            <a:r>
              <a:rPr lang="en-US" sz="1600" dirty="0"/>
              <a:t>, 2006</a:t>
            </a:r>
            <a:r>
              <a:rPr lang="en-US" sz="1600" dirty="0" smtClean="0"/>
              <a:t>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 smtClean="0"/>
              <a:t>Microsoft, Threat Modeling Tool 2014 SDK, 2014.</a:t>
            </a:r>
            <a:endParaRPr lang="en-US" sz="1600" dirty="0"/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/>
              <a:t>NIST, Risk Management Guide for Information Technology Systems, NIST SP 800-30, 2002.</a:t>
            </a:r>
          </a:p>
          <a:p>
            <a:pPr marL="608013" indent="-608013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/>
              <a:t>OWASP, Threat Risk Modeling. </a:t>
            </a:r>
            <a:r>
              <a:rPr lang="en-US" sz="1600" dirty="0">
                <a:hlinkClick r:id="rId6"/>
              </a:rPr>
              <a:t>http://www.owasp.org/index.php/Threat_Risk_Modeling</a:t>
            </a:r>
            <a:r>
              <a:rPr lang="en-US" sz="1600" dirty="0"/>
              <a:t>, 2009.</a:t>
            </a:r>
          </a:p>
          <a:p>
            <a:pPr marL="608013" indent="-608013">
              <a:lnSpc>
                <a:spcPct val="80000"/>
              </a:lnSpc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 smtClean="0"/>
              <a:t>Ivan </a:t>
            </a:r>
            <a:r>
              <a:rPr lang="en-US" sz="1600" dirty="0" err="1" smtClean="0"/>
              <a:t>Ristic</a:t>
            </a:r>
            <a:r>
              <a:rPr lang="en-US" sz="1600" dirty="0" smtClean="0"/>
              <a:t>, </a:t>
            </a:r>
            <a:r>
              <a:rPr lang="en-US" sz="1600" dirty="0"/>
              <a:t>SSL Threat Model, </a:t>
            </a:r>
            <a:r>
              <a:rPr lang="en-US" sz="1600" dirty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blog.ivanristic.com/2009/09/ssl-threat-model.html</a:t>
            </a:r>
            <a:r>
              <a:rPr lang="en-US" sz="1600" dirty="0" smtClean="0"/>
              <a:t>, 2009.</a:t>
            </a:r>
            <a:endParaRPr lang="en-US" sz="1600" dirty="0"/>
          </a:p>
          <a:p>
            <a:pPr marL="608013" indent="-608013">
              <a:lnSpc>
                <a:spcPct val="80000"/>
              </a:lnSpc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 smtClean="0"/>
              <a:t>Paul </a:t>
            </a:r>
            <a:r>
              <a:rPr lang="en-US" sz="1600" dirty="0" err="1"/>
              <a:t>Saitta</a:t>
            </a:r>
            <a:r>
              <a:rPr lang="en-US" sz="1600" dirty="0"/>
              <a:t>, Brenda </a:t>
            </a:r>
            <a:r>
              <a:rPr lang="en-US" sz="1600" dirty="0" err="1"/>
              <a:t>Larcom</a:t>
            </a:r>
            <a:r>
              <a:rPr lang="en-US" sz="1600" dirty="0"/>
              <a:t>, and Michael </a:t>
            </a:r>
            <a:r>
              <a:rPr lang="en-US" sz="1600" dirty="0" err="1"/>
              <a:t>Eddington</a:t>
            </a:r>
            <a:r>
              <a:rPr lang="en-US" sz="1600" dirty="0"/>
              <a:t>, “Trike v.1 Methodology Document [draft],” </a:t>
            </a:r>
            <a:r>
              <a:rPr lang="en-US" sz="1600" dirty="0">
                <a:hlinkClick r:id="rId8"/>
              </a:rPr>
              <a:t>http://dymaxion.org/trike/</a:t>
            </a:r>
            <a:r>
              <a:rPr lang="en-US" sz="1600" dirty="0"/>
              <a:t>, 2005</a:t>
            </a:r>
            <a:r>
              <a:rPr lang="en-US" sz="1600" dirty="0" smtClean="0"/>
              <a:t>.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dirty="0" smtClean="0"/>
              <a:t>Adam </a:t>
            </a:r>
            <a:r>
              <a:rPr lang="en-US" sz="1600" dirty="0" err="1" smtClean="0"/>
              <a:t>Shostack</a:t>
            </a:r>
            <a:r>
              <a:rPr lang="en-US" sz="1600" dirty="0" smtClean="0"/>
              <a:t>, </a:t>
            </a:r>
            <a:r>
              <a:rPr lang="en-US" sz="1600" i="1" dirty="0" smtClean="0"/>
              <a:t>Threat Modeling: Designing for Security</a:t>
            </a:r>
            <a:r>
              <a:rPr lang="en-US" sz="1600" dirty="0" smtClean="0"/>
              <a:t>, Wiley, 2014.</a:t>
            </a:r>
            <a:endParaRPr lang="en-US" sz="1600" dirty="0" smtClean="0"/>
          </a:p>
          <a:p>
            <a:pPr marL="608013" indent="-608013">
              <a:lnSpc>
                <a:spcPct val="80000"/>
              </a:lnSpc>
              <a:buClr>
                <a:schemeClr val="tx1"/>
              </a:buClr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Threat Modeling Process</a:t>
            </a:r>
            <a:endParaRPr lang="en-US" dirty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172200" y="60960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OWASP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49682701"/>
              </p:ext>
            </p:extLst>
          </p:nvPr>
        </p:nvGraphicFramePr>
        <p:xfrm>
          <a:off x="16002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Diagramming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6257" y="3010468"/>
            <a:ext cx="8229600" cy="3306763"/>
          </a:xfrm>
        </p:spPr>
        <p:txBody>
          <a:bodyPr/>
          <a:lstStyle/>
          <a:p>
            <a:r>
              <a:rPr lang="en-US" dirty="0" smtClean="0"/>
              <a:t>Data flow diagrams (DFDs)</a:t>
            </a:r>
          </a:p>
          <a:p>
            <a:pPr lvl="1"/>
            <a:r>
              <a:rPr lang="en-US" dirty="0" smtClean="0"/>
              <a:t>Widely used and easily understood graphical representation</a:t>
            </a:r>
          </a:p>
          <a:p>
            <a:pPr lvl="1"/>
            <a:r>
              <a:rPr lang="en-US" dirty="0" smtClean="0"/>
              <a:t>Most attacks based on data flowing through an application or system</a:t>
            </a:r>
          </a:p>
          <a:p>
            <a:r>
              <a:rPr lang="en-US" dirty="0" smtClean="0"/>
              <a:t>Trust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2AF178-9593-4C5C-BDFD-CC476FB8CD2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799"/>
            <a:ext cx="7996451" cy="147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model an application design as a data flow diagram to drive threat analysis</a:t>
            </a:r>
          </a:p>
        </p:txBody>
      </p:sp>
    </p:spTree>
    <p:extLst>
      <p:ext uri="{BB962C8B-B14F-4D97-AF65-F5344CB8AC3E}">
        <p14:creationId xmlns:p14="http://schemas.microsoft.com/office/powerpoint/2010/main" val="2386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000" dirty="0" smtClean="0"/>
              <a:t>Data Flow </a:t>
            </a:r>
            <a:r>
              <a:rPr lang="en-US" sz="4000" dirty="0" smtClean="0"/>
              <a:t>Diagram Elements</a:t>
            </a:r>
            <a:endParaRPr lang="en-US" sz="4000" dirty="0" smtClean="0"/>
          </a:p>
        </p:txBody>
      </p:sp>
      <p:graphicFrame>
        <p:nvGraphicFramePr>
          <p:cNvPr id="14373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41187"/>
              </p:ext>
            </p:extLst>
          </p:nvPr>
        </p:nvGraphicFramePr>
        <p:xfrm>
          <a:off x="609600" y="1600200"/>
          <a:ext cx="7848600" cy="4354195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  <a:gridCol w="41148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Represented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External Entity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Any entity not within the control of the application, such as people and external systems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Code, such as native code executables and .NET assemblies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 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 at rest, such as registry keys and databases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 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How data flows between elements, such as function calls and network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781300" y="2480480"/>
            <a:ext cx="106680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075897">
            <a:off x="2467769" y="5474072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43200" y="4461680"/>
            <a:ext cx="1143000" cy="304800"/>
            <a:chOff x="2743200" y="3962400"/>
            <a:chExt cx="1143000" cy="3048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62400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2982478" y="3318680"/>
            <a:ext cx="685800" cy="685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</a:t>
            </a:r>
            <a:r>
              <a:rPr lang="en-US" dirty="0" smtClean="0"/>
              <a:t>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5FF548-4CEF-4C04-8A22-33E50D6862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5380" name="Group 20"/>
          <p:cNvGraphicFramePr>
            <a:graphicFrameLocks noGrp="1"/>
          </p:cNvGraphicFramePr>
          <p:nvPr/>
        </p:nvGraphicFramePr>
        <p:xfrm>
          <a:off x="685800" y="1752600"/>
          <a:ext cx="7848600" cy="1885315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  <a:gridCol w="41148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Represented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Trust Boundary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point within an application where data flows from one privilege level to another, such as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network sockets, external entities and processes with different trust levels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048000" y="2362200"/>
            <a:ext cx="685800" cy="609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for a DB-driven Application</a:t>
            </a:r>
            <a:endParaRPr lang="en-US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23687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551174"/>
            <a:ext cx="364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Threat Modeling: Designing for Security</a:t>
            </a:r>
            <a:r>
              <a:rPr lang="en-US" sz="1200" dirty="0" smtClean="0">
                <a:solidFill>
                  <a:schemeClr val="tx1"/>
                </a:solidFill>
              </a:rPr>
              <a:t>, Figure 2.4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2583</Words>
  <Application>Microsoft Office PowerPoint</Application>
  <PresentationFormat>On-screen Show (4:3)</PresentationFormat>
  <Paragraphs>532</Paragraphs>
  <Slides>49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Default Design</vt:lpstr>
      <vt:lpstr>Risk Analysis</vt:lpstr>
      <vt:lpstr>Topics</vt:lpstr>
      <vt:lpstr>Architectural Risk Analysis</vt:lpstr>
      <vt:lpstr>Risk Analysis Methodologies</vt:lpstr>
      <vt:lpstr>MS Threat Modeling Process</vt:lpstr>
      <vt:lpstr>Step 1: Diagramming</vt:lpstr>
      <vt:lpstr>Data Flow Diagram Elements</vt:lpstr>
      <vt:lpstr>Trust Boundaries</vt:lpstr>
      <vt:lpstr>DFD for a DB-driven Application</vt:lpstr>
      <vt:lpstr>DFD for File Integrity Checker</vt:lpstr>
      <vt:lpstr>Step 2: Threat Enumeration</vt:lpstr>
      <vt:lpstr>STRIDE Threat Types</vt:lpstr>
      <vt:lpstr>STRIDE by DFD Element Type</vt:lpstr>
      <vt:lpstr>Spoofing</vt:lpstr>
      <vt:lpstr>Tampering</vt:lpstr>
      <vt:lpstr>Repudiation</vt:lpstr>
      <vt:lpstr>Information Disclosure</vt:lpstr>
      <vt:lpstr>Denial of Service</vt:lpstr>
      <vt:lpstr>Elevation of Privilege</vt:lpstr>
      <vt:lpstr>Step 3: Mitigation</vt:lpstr>
      <vt:lpstr>Examples of Mitigations</vt:lpstr>
      <vt:lpstr>Step 4: Validation</vt:lpstr>
      <vt:lpstr>Threat Modeling Tools</vt:lpstr>
      <vt:lpstr>Attack Trees</vt:lpstr>
      <vt:lpstr>Attack Trees—Graph Notation</vt:lpstr>
      <vt:lpstr>Attack Trees—Text Notation</vt:lpstr>
      <vt:lpstr>Example Tree: Spoofing Client</vt:lpstr>
      <vt:lpstr>Example Tree: Tamper Process</vt:lpstr>
      <vt:lpstr>Example: Tamper Data Store</vt:lpstr>
      <vt:lpstr>Example Tree: Repudiation</vt:lpstr>
      <vt:lpstr>Example: Information Disclosure</vt:lpstr>
      <vt:lpstr>Example: Denial of Service</vt:lpstr>
      <vt:lpstr>Example: Elevation of Privilege</vt:lpstr>
      <vt:lpstr>Example Tree: ACFE Fraud</vt:lpstr>
      <vt:lpstr>CAPEC</vt:lpstr>
      <vt:lpstr>CAPEC Example Attack</vt:lpstr>
      <vt:lpstr>Threat Model as Mind Map</vt:lpstr>
      <vt:lpstr>Quantifying Threats</vt:lpstr>
      <vt:lpstr>DREAD = (D + R + E + A + D)/5</vt:lpstr>
      <vt:lpstr>DREAD = (D + R + E + A + D)/5</vt:lpstr>
      <vt:lpstr>Annualized Loss Expectancy</vt:lpstr>
      <vt:lpstr>Justifying Security Spending</vt:lpstr>
      <vt:lpstr>Cigital</vt:lpstr>
      <vt:lpstr>Risk Analysis Phases</vt:lpstr>
      <vt:lpstr>Attack Resistance Analysis</vt:lpstr>
      <vt:lpstr>Ambiguity Analysis</vt:lpstr>
      <vt:lpstr>Weakness Analysis</vt:lpstr>
      <vt:lpstr>Key Points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of Electronic Voting</dc:title>
  <dc:creator>waldenj</dc:creator>
  <cp:lastModifiedBy>waldenj</cp:lastModifiedBy>
  <cp:revision>38</cp:revision>
  <dcterms:modified xsi:type="dcterms:W3CDTF">2015-01-25T22:57:43Z</dcterms:modified>
</cp:coreProperties>
</file>