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9" r:id="rId2"/>
  </p:sldMasterIdLst>
  <p:notesMasterIdLst>
    <p:notesMasterId r:id="rId25"/>
  </p:notesMasterIdLst>
  <p:sldIdLst>
    <p:sldId id="256" r:id="rId3"/>
    <p:sldId id="257" r:id="rId4"/>
    <p:sldId id="258" r:id="rId5"/>
    <p:sldId id="259" r:id="rId6"/>
    <p:sldId id="260" r:id="rId7"/>
    <p:sldId id="261" r:id="rId8"/>
    <p:sldId id="262" r:id="rId9"/>
    <p:sldId id="263" r:id="rId10"/>
    <p:sldId id="277" r:id="rId11"/>
    <p:sldId id="264" r:id="rId12"/>
    <p:sldId id="278" r:id="rId13"/>
    <p:sldId id="279" r:id="rId14"/>
    <p:sldId id="287" r:id="rId15"/>
    <p:sldId id="281" r:id="rId16"/>
    <p:sldId id="282" r:id="rId17"/>
    <p:sldId id="283" r:id="rId18"/>
    <p:sldId id="284" r:id="rId19"/>
    <p:sldId id="285" r:id="rId20"/>
    <p:sldId id="286" r:id="rId21"/>
    <p:sldId id="288" r:id="rId22"/>
    <p:sldId id="275" r:id="rId23"/>
    <p:sldId id="276" r:id="rId24"/>
  </p:sldIdLst>
  <p:sldSz cx="9144000" cy="6858000" type="screen4x3"/>
  <p:notesSz cx="7077075" cy="9363075"/>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9" roundtripDataSignature="AMtx7mhvqEWR66zLjc4TSfSJ0iXAmOCQo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F0F9B28-8419-4A7E-94D2-04F1001284C7}">
  <a:tblStyle styleId="{9F0F9B28-8419-4A7E-94D2-04F1001284C7}" styleName="Table_0">
    <a:wholeTbl>
      <a:tcTxStyle b="off" i="off">
        <a:font>
          <a:latin typeface="Calibri"/>
          <a:ea typeface="Calibri"/>
          <a:cs typeface="Calibri"/>
        </a:font>
        <a:schemeClr val="dk1"/>
      </a:tcTxStyle>
      <a:tcStyle>
        <a:tcBdr>
          <a:left>
            <a:ln w="12700" cap="flat" cmpd="sng">
              <a:solidFill>
                <a:schemeClr val="dk1"/>
              </a:solidFill>
              <a:prstDash val="solid"/>
              <a:round/>
              <a:headEnd type="none" w="sm" len="sm"/>
              <a:tailEnd type="none" w="sm" len="sm"/>
            </a:ln>
          </a:left>
          <a:right>
            <a:ln w="12700" cap="flat" cmpd="sng">
              <a:solidFill>
                <a:schemeClr val="dk1"/>
              </a:solidFill>
              <a:prstDash val="solid"/>
              <a:round/>
              <a:headEnd type="none" w="sm" len="sm"/>
              <a:tailEnd type="none" w="sm" len="sm"/>
            </a:ln>
          </a:right>
          <a:top>
            <a:ln w="12700" cap="flat" cmpd="sng">
              <a:solidFill>
                <a:schemeClr val="dk1"/>
              </a:solidFill>
              <a:prstDash val="solid"/>
              <a:round/>
              <a:headEnd type="none" w="sm" len="sm"/>
              <a:tailEnd type="none" w="sm" len="sm"/>
            </a:ln>
          </a:top>
          <a:bottom>
            <a:ln w="12700" cap="flat" cmpd="sng">
              <a:solidFill>
                <a:schemeClr val="dk1"/>
              </a:solidFill>
              <a:prstDash val="solid"/>
              <a:round/>
              <a:headEnd type="none" w="sm" len="sm"/>
              <a:tailEnd type="none" w="sm" len="sm"/>
            </a:ln>
          </a:bottom>
          <a:insideH>
            <a:ln w="12700" cap="flat" cmpd="sng">
              <a:solidFill>
                <a:schemeClr val="dk1"/>
              </a:solidFill>
              <a:prstDash val="solid"/>
              <a:round/>
              <a:headEnd type="none" w="sm" len="sm"/>
              <a:tailEnd type="none" w="sm" len="sm"/>
            </a:ln>
          </a:insideH>
          <a:insideV>
            <a:ln w="12700" cap="flat" cmpd="sng">
              <a:solidFill>
                <a:schemeClr val="dk1"/>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122"/>
    <p:restoredTop sz="83161"/>
  </p:normalViewPr>
  <p:slideViewPr>
    <p:cSldViewPr snapToGrid="0">
      <p:cViewPr varScale="1">
        <p:scale>
          <a:sx n="111" d="100"/>
          <a:sy n="111" d="100"/>
        </p:scale>
        <p:origin x="1336"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notesMaster" Target="notesMasters/notesMaster1.xml"/><Relationship Id="rId33"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067050" cy="4699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4008438" y="0"/>
            <a:ext cx="3067050" cy="4699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708025" y="4505325"/>
            <a:ext cx="5661025" cy="3687763"/>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93175"/>
            <a:ext cx="3067050" cy="4699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4008438" y="8893175"/>
            <a:ext cx="3067050" cy="4699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1: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6" name="Google Shape;66;p1: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44668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System assumptions</a:t>
            </a: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0907533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75186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a:effectLst/>
                <a:latin typeface="Helvetica" pitchFamily="2" charset="0"/>
              </a:rPr>
              <a:t>we designed the replay memory to be random access instead of sequential, since user requests are coming from different heterogeneous networks that are in nature representing a non-</a:t>
            </a:r>
            <a:r>
              <a:rPr lang="en-US" dirty="0" err="1">
                <a:effectLst/>
                <a:latin typeface="Helvetica" pitchFamily="2" charset="0"/>
              </a:rPr>
              <a:t>i.i.d.</a:t>
            </a:r>
            <a:r>
              <a:rPr lang="en-US" dirty="0">
                <a:effectLst/>
                <a:latin typeface="Helvetica" pitchFamily="2" charset="0"/>
              </a:rPr>
              <a:t> distribution.</a:t>
            </a:r>
          </a:p>
          <a:p>
            <a:endParaRPr lang="en-US" dirty="0">
              <a:effectLst/>
              <a:latin typeface="Helvetica" pitchFamily="2" charset="0"/>
            </a:endParaRPr>
          </a:p>
          <a:p>
            <a:pPr marL="0" lvl="0" indent="0" algn="l" rtl="0">
              <a:spcBef>
                <a:spcPts val="0"/>
              </a:spcBef>
              <a:spcAft>
                <a:spcPts val="0"/>
              </a:spcAft>
              <a:buNone/>
            </a:pPr>
            <a:endParaRPr dirty="0"/>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41850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The simplicity of our reward design lies behind the fact that normalized latency is sensitive to both network throughput and content size. When </a:t>
            </a:r>
            <a:r>
              <a:rPr lang="en-US" dirty="0" err="1"/>
              <a:t>DeePref</a:t>
            </a:r>
            <a:r>
              <a:rPr lang="en-US" dirty="0"/>
              <a:t> makes a prefetching decision that yields a cache miss, it gets punished more if the content that caused a cache miss is large. This allows </a:t>
            </a:r>
            <a:r>
              <a:rPr lang="en-US" dirty="0" err="1"/>
              <a:t>DeePref</a:t>
            </a:r>
            <a:r>
              <a:rPr lang="en-US" dirty="0"/>
              <a:t> to carefully prefetch large files, since they are associated with an increased cost in an uncertain environment. </a:t>
            </a: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723843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To observe how </a:t>
            </a:r>
            <a:r>
              <a:rPr lang="en-US" dirty="0" err="1"/>
              <a:t>DeePref</a:t>
            </a:r>
            <a:r>
              <a:rPr lang="en-US" dirty="0"/>
              <a:t> learns an auto-aggressive prefetching policy, we trained </a:t>
            </a:r>
            <a:r>
              <a:rPr lang="en-US" dirty="0" err="1"/>
              <a:t>DeePref</a:t>
            </a:r>
            <a:r>
              <a:rPr lang="en-US" dirty="0"/>
              <a:t> using different edge capacities EC = (10,50,100).</a:t>
            </a:r>
          </a:p>
          <a:p>
            <a:pPr marL="0" lvl="0" indent="0" algn="l" rtl="0">
              <a:spcBef>
                <a:spcPts val="0"/>
              </a:spcBef>
              <a:spcAft>
                <a:spcPts val="0"/>
              </a:spcAft>
              <a:buNone/>
            </a:pPr>
            <a:r>
              <a:rPr lang="en-US" dirty="0" err="1"/>
              <a:t>DeePref</a:t>
            </a:r>
            <a:r>
              <a:rPr lang="en-US" dirty="0"/>
              <a:t> learns how to minimize end-to-end latency at different edge capacities by leveraging the trade-off between prefetching accuracy and prefetching coverage through fine-tuning its aggressiveness. When edge capacity is relatively small (i.e., EC = 10), </a:t>
            </a:r>
            <a:r>
              <a:rPr lang="en-US" dirty="0" err="1"/>
              <a:t>DeePref</a:t>
            </a:r>
            <a:r>
              <a:rPr lang="en-US" dirty="0"/>
              <a:t> makes prefetching decisions more frequently (i.e., plays aggressively) in order to minimize end-to-end latency and compensate for limited storage. In contrast, when the edge capacity is moderately large $EC=50$ or relatively large $EC = 100$, </a:t>
            </a:r>
            <a:r>
              <a:rPr lang="en-US" dirty="0" err="1"/>
              <a:t>DeePref</a:t>
            </a:r>
            <a:r>
              <a:rPr lang="en-US" dirty="0"/>
              <a:t> prefetches items more conservatively (i.e., less aggressively) from the cloud network, since there is an abundance of storage at the edge network/.</a:t>
            </a: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32898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err="1"/>
              <a:t>DeePref</a:t>
            </a:r>
            <a:r>
              <a:rPr lang="en-US" dirty="0"/>
              <a:t> learns how to minimize end-to-end latency at different edge capacities by leveraging the trade-off between prefetching accuracy and prefetching coverage through fine-tuning its aggressiveness. When edge capacity is relatively small (i.e., EC = 10), </a:t>
            </a:r>
            <a:r>
              <a:rPr lang="en-US" dirty="0" err="1"/>
              <a:t>DeePref</a:t>
            </a:r>
            <a:r>
              <a:rPr lang="en-US" dirty="0"/>
              <a:t> makes prefetching decisions more frequently (i.e., plays aggressively) in order to minimize end-to-end latency and compensate for limited storage. In contrast, when the edge capacity is moderately large EC=50 or relatively large EC = 100, </a:t>
            </a:r>
            <a:r>
              <a:rPr lang="en-US" dirty="0" err="1"/>
              <a:t>DeePref</a:t>
            </a:r>
            <a:r>
              <a:rPr lang="en-US" dirty="0"/>
              <a:t> prefetches items more conservatively (i.e., less aggressively) from the cloud network, since there is an abundance of storage at the edge network.</a:t>
            </a: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948726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r>
              <a:rPr lang="en-US" dirty="0">
                <a:effectLst/>
                <a:latin typeface="Helvetica" pitchFamily="2" charset="0"/>
              </a:rPr>
              <a:t>We split the dataset of each cluster (i.e., edge network) into a training set 80% and a test set 20. Using the test set, we evaluate the performance of </a:t>
            </a:r>
            <a:r>
              <a:rPr lang="en-US" dirty="0" err="1">
                <a:effectLst/>
                <a:latin typeface="Helvetica" pitchFamily="2" charset="0"/>
              </a:rPr>
              <a:t>DeePref</a:t>
            </a:r>
            <a:r>
              <a:rPr lang="en-US" dirty="0">
                <a:effectLst/>
                <a:latin typeface="Helvetica" pitchFamily="2" charset="0"/>
              </a:rPr>
              <a:t> on unseen user requests that are received from multiple users on the same edge network. </a:t>
            </a:r>
            <a:r>
              <a:rPr lang="en-US" dirty="0" err="1">
                <a:effectLst/>
                <a:latin typeface="Helvetica" pitchFamily="2" charset="0"/>
              </a:rPr>
              <a:t>DeePref</a:t>
            </a:r>
            <a:r>
              <a:rPr lang="en-US" dirty="0">
                <a:effectLst/>
                <a:latin typeface="Helvetica" pitchFamily="2" charset="0"/>
              </a:rPr>
              <a:t> outperforms traditional prefetching schemes such as Top-k Popularity and Popularity Recent in terms of prefetching accuracy and prefetching coverage. </a:t>
            </a:r>
            <a:r>
              <a:rPr lang="en-US" dirty="0" err="1">
                <a:effectLst/>
                <a:latin typeface="Helvetica" pitchFamily="2" charset="0"/>
              </a:rPr>
              <a:t>DeePref</a:t>
            </a:r>
            <a:r>
              <a:rPr lang="en-US" dirty="0">
                <a:effectLst/>
                <a:latin typeface="Helvetica" pitchFamily="2" charset="0"/>
              </a:rPr>
              <a:t> outperforms baseline approaches with an increase of at least [17%, 28%] in terms of prefetching accuracy and coverage, respectively.</a:t>
            </a:r>
          </a:p>
          <a:p>
            <a:endParaRPr lang="en-US" dirty="0">
              <a:effectLst/>
              <a:latin typeface="Helvetica" pitchFamily="2" charset="0"/>
            </a:endParaRP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0152992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dirty="0"/>
              <a:t>We study distribution shift where the user requests received are sufficiently different from what </a:t>
            </a:r>
            <a:r>
              <a:rPr lang="en-US" dirty="0" err="1"/>
              <a:t>DeePref</a:t>
            </a:r>
            <a:r>
              <a:rPr lang="en-US" dirty="0"/>
              <a:t> was trained on. We apply transfer learning methods to transfer the statistical model of </a:t>
            </a:r>
            <a:r>
              <a:rPr lang="en-US" dirty="0" err="1"/>
              <a:t>DeePref</a:t>
            </a:r>
            <a:r>
              <a:rPr lang="en-US" dirty="0"/>
              <a:t> from a trained edge network (e.g., Edge ID = 1) to an entirely new edge network (e.g., Edge ID = 2). This exposes </a:t>
            </a:r>
            <a:r>
              <a:rPr lang="en-US" dirty="0" err="1"/>
              <a:t>DeePref</a:t>
            </a:r>
            <a:r>
              <a:rPr lang="en-US" dirty="0"/>
              <a:t> to unseen data that are sufficiently different from the training dataset, which represents a different statistical distribution. </a:t>
            </a:r>
            <a:r>
              <a:rPr lang="en-US" dirty="0" err="1"/>
              <a:t>DeePref</a:t>
            </a:r>
            <a:r>
              <a:rPr lang="en-US" dirty="0"/>
              <a:t> improves both prefetching accuracy and coverage compared to the baseline approaches with an increase of [30%, 10%] in terms of prefetching accuracy and coverage, respectively.</a:t>
            </a:r>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6913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2: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 name="Google Shape;73;p2: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lang="en-US" dirty="0"/>
          </a:p>
        </p:txBody>
      </p:sp>
      <p:sp>
        <p:nvSpPr>
          <p:cNvPr id="117" name="Google Shape;117;p6: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33977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p17: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6" name="Google Shape;206;p17: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p18: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2" name="Google Shape;212;p18: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 name="Google Shape;79;p3: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4: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4: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ee863c8801_0_18:notes"/>
          <p:cNvSpPr txBox="1">
            <a:spLocks noGrp="1"/>
          </p:cNvSpPr>
          <p:nvPr>
            <p:ph type="body" idx="1"/>
          </p:nvPr>
        </p:nvSpPr>
        <p:spPr>
          <a:xfrm>
            <a:off x="708025" y="4505325"/>
            <a:ext cx="5661000" cy="3687900"/>
          </a:xfrm>
          <a:prstGeom prst="rect">
            <a:avLst/>
          </a:prstGeom>
        </p:spPr>
        <p:txBody>
          <a:bodyPr spcFirstLastPara="1" wrap="square" lIns="91425" tIns="45700" rIns="91425" bIns="45700" anchor="t" anchorCtr="0">
            <a:noAutofit/>
          </a:bodyPr>
          <a:lstStyle/>
          <a:p>
            <a:pPr marL="228600" lvl="0" indent="-228600" algn="l" rtl="0">
              <a:spcBef>
                <a:spcPts val="0"/>
              </a:spcBef>
              <a:spcAft>
                <a:spcPts val="0"/>
              </a:spcAft>
              <a:buAutoNum type="arabicParenR"/>
            </a:pPr>
            <a:r>
              <a:rPr lang="en-US" dirty="0"/>
              <a:t>What items should be prefetched, considering the large volume of video content residing on video streaming platforms (e.g., Netflix) and millions of end users connected to thousands of edge devices? This question is similar to what items to suggest to end users by the recommendation system.</a:t>
            </a:r>
          </a:p>
          <a:p>
            <a:pPr marL="228600" lvl="0" indent="-228600" algn="l" rtl="0">
              <a:spcBef>
                <a:spcPts val="0"/>
              </a:spcBef>
              <a:spcAft>
                <a:spcPts val="0"/>
              </a:spcAft>
              <a:buAutoNum type="arabicParenR"/>
            </a:pPr>
            <a:r>
              <a:rPr lang="en-US" dirty="0"/>
              <a:t>And, when should a prefetching action occur? This question needs to be answered because prefetching items very frequently indicates more eviction actions to be taken by the edge network which increases cache pollution, network traffic, and server load on the cloud network, thereby reducing the overall system performance. On the other hand, prefetching items on rare occasions reduces the prefetching coverage, which reduces the overall prefetching efficacy.</a:t>
            </a:r>
            <a:endParaRPr dirty="0"/>
          </a:p>
        </p:txBody>
      </p:sp>
      <p:sp>
        <p:nvSpPr>
          <p:cNvPr id="93" name="Google Shape;93;g2ee863c8801_0_18: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ee863c8801_0_25:notes"/>
          <p:cNvSpPr txBox="1">
            <a:spLocks noGrp="1"/>
          </p:cNvSpPr>
          <p:nvPr>
            <p:ph type="body" idx="1"/>
          </p:nvPr>
        </p:nvSpPr>
        <p:spPr>
          <a:xfrm>
            <a:off x="708025" y="4505325"/>
            <a:ext cx="5661000" cy="3687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9" name="Google Shape;99;g2ee863c8801_0_25:notes"/>
          <p:cNvSpPr>
            <a:spLocks noGrp="1" noRot="1" noChangeAspect="1"/>
          </p:cNvSpPr>
          <p:nvPr>
            <p:ph type="sldImg" idx="2"/>
          </p:nvPr>
        </p:nvSpPr>
        <p:spPr>
          <a:xfrm>
            <a:off x="1431925" y="1169988"/>
            <a:ext cx="4213200" cy="31608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e863c8801_0_39:notes"/>
          <p:cNvSpPr txBox="1">
            <a:spLocks noGrp="1"/>
          </p:cNvSpPr>
          <p:nvPr>
            <p:ph type="body" idx="1"/>
          </p:nvPr>
        </p:nvSpPr>
        <p:spPr>
          <a:xfrm>
            <a:off x="708025" y="4505325"/>
            <a:ext cx="5661000" cy="36879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g2ee863c8801_0_39: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5: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txBox="1">
            <a:spLocks noGrp="1"/>
          </p:cNvSpPr>
          <p:nvPr>
            <p:ph type="body" idx="1"/>
          </p:nvPr>
        </p:nvSpPr>
        <p:spPr>
          <a:xfrm>
            <a:off x="708025" y="4505325"/>
            <a:ext cx="5661025" cy="3687763"/>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1" name="Google Shape;111;p5:notes"/>
          <p:cNvSpPr>
            <a:spLocks noGrp="1" noRot="1" noChangeAspect="1"/>
          </p:cNvSpPr>
          <p:nvPr>
            <p:ph type="sldImg" idx="2"/>
          </p:nvPr>
        </p:nvSpPr>
        <p:spPr>
          <a:xfrm>
            <a:off x="1431925" y="1169988"/>
            <a:ext cx="4213225" cy="3160712"/>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006434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0"/>
          <p:cNvSpPr txBox="1">
            <a:spLocks noGrp="1"/>
          </p:cNvSpPr>
          <p:nvPr>
            <p:ph type="ctrTitle"/>
          </p:nvPr>
        </p:nvSpPr>
        <p:spPr>
          <a:xfrm>
            <a:off x="685800" y="2130427"/>
            <a:ext cx="7772400" cy="1470025"/>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20"/>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R="0" lvl="1" algn="ctr" rtl="0">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R="0" lvl="2" algn="ctr" rtl="0">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R="0" lvl="3"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R="0" lvl="4"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R="0" lvl="5"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R="0" lvl="6"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R="0" lvl="7"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R="0" lvl="8" algn="ctr"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1"/>
        <p:cNvGrpSpPr/>
        <p:nvPr/>
      </p:nvGrpSpPr>
      <p:grpSpPr>
        <a:xfrm>
          <a:off x="0" y="0"/>
          <a:ext cx="0" cy="0"/>
          <a:chOff x="0" y="0"/>
          <a:chExt cx="0" cy="0"/>
        </a:xfrm>
      </p:grpSpPr>
      <p:sp>
        <p:nvSpPr>
          <p:cNvPr id="42" name="Google Shape;42;p34"/>
          <p:cNvSpPr txBox="1">
            <a:spLocks noGrp="1"/>
          </p:cNvSpPr>
          <p:nvPr>
            <p:ph type="ctrTitle"/>
          </p:nvPr>
        </p:nvSpPr>
        <p:spPr>
          <a:xfrm>
            <a:off x="685800" y="4220752"/>
            <a:ext cx="7772400" cy="91673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457200" y="1143000"/>
            <a:ext cx="8229600" cy="1069848"/>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Clr>
                <a:schemeClr val="dk2"/>
              </a:buClr>
              <a:buSzPts val="4000"/>
              <a:buFont typeface="Calibri"/>
              <a:buNone/>
              <a:defRPr sz="4000" b="0" i="0" u="none" strike="noStrike" cap="none">
                <a:solidFill>
                  <a:schemeClr val="dk2"/>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24"/>
          <p:cNvSpPr txBox="1">
            <a:spLocks noGrp="1"/>
          </p:cNvSpPr>
          <p:nvPr>
            <p:ph type="dt" idx="10"/>
          </p:nvPr>
        </p:nvSpPr>
        <p:spPr>
          <a:xfrm>
            <a:off x="6583680" y="612648"/>
            <a:ext cx="957264"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8" name="Google Shape;48;p24"/>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9" name="Google Shape;49;p24"/>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50"/>
        <p:cNvGrpSpPr/>
        <p:nvPr/>
      </p:nvGrpSpPr>
      <p:grpSpPr>
        <a:xfrm>
          <a:off x="0" y="0"/>
          <a:ext cx="0" cy="0"/>
          <a:chOff x="0" y="0"/>
          <a:chExt cx="0" cy="0"/>
        </a:xfrm>
      </p:grpSpPr>
      <p:sp>
        <p:nvSpPr>
          <p:cNvPr id="51" name="Google Shape;51;p25"/>
          <p:cNvSpPr txBox="1">
            <a:spLocks noGrp="1"/>
          </p:cNvSpPr>
          <p:nvPr>
            <p:ph type="ctrTitle"/>
          </p:nvPr>
        </p:nvSpPr>
        <p:spPr>
          <a:xfrm>
            <a:off x="685800" y="4220752"/>
            <a:ext cx="7772400" cy="916737"/>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1_Title Slide" type="title">
  <p:cSld name="TITLE">
    <p:spTree>
      <p:nvGrpSpPr>
        <p:cNvPr id="1" name="Shape 52"/>
        <p:cNvGrpSpPr/>
        <p:nvPr/>
      </p:nvGrpSpPr>
      <p:grpSpPr>
        <a:xfrm>
          <a:off x="0" y="0"/>
          <a:ext cx="0" cy="0"/>
          <a:chOff x="0" y="0"/>
          <a:chExt cx="0" cy="0"/>
        </a:xfrm>
      </p:grpSpPr>
      <p:sp>
        <p:nvSpPr>
          <p:cNvPr id="53" name="Google Shape;53;p26"/>
          <p:cNvSpPr txBox="1">
            <a:spLocks noGrp="1"/>
          </p:cNvSpPr>
          <p:nvPr>
            <p:ph type="ctrTitle"/>
          </p:nvPr>
        </p:nvSpPr>
        <p:spPr>
          <a:xfrm>
            <a:off x="457200" y="2401889"/>
            <a:ext cx="8458200" cy="1470025"/>
          </a:xfrm>
          <a:prstGeom prst="rect">
            <a:avLst/>
          </a:prstGeom>
          <a:noFill/>
          <a:ln>
            <a:noFill/>
          </a:ln>
        </p:spPr>
        <p:txBody>
          <a:bodyPr spcFirstLastPara="1" wrap="square" lIns="91425" tIns="45700" rIns="91425" bIns="45700" anchor="b" anchorCtr="0">
            <a:noAutofit/>
          </a:bodyPr>
          <a:lstStyle>
            <a:lvl1pPr marR="0" lvl="0" algn="ctr" rtl="0">
              <a:spcBef>
                <a:spcPts val="0"/>
              </a:spcBef>
              <a:spcAft>
                <a:spcPts val="0"/>
              </a:spcAft>
              <a:buClr>
                <a:schemeClr val="lt1"/>
              </a:buClr>
              <a:buSzPts val="4400"/>
              <a:buFont typeface="Calibri"/>
              <a:buNone/>
              <a:defRPr sz="4400" b="0" i="0" u="none" strike="noStrike" cap="none">
                <a:solidFill>
                  <a:schemeClr val="lt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26"/>
          <p:cNvSpPr txBox="1">
            <a:spLocks noGrp="1"/>
          </p:cNvSpPr>
          <p:nvPr>
            <p:ph type="subTitle" idx="1"/>
          </p:nvPr>
        </p:nvSpPr>
        <p:spPr>
          <a:xfrm>
            <a:off x="457200" y="3899938"/>
            <a:ext cx="4953000" cy="1752600"/>
          </a:xfrm>
          <a:prstGeom prst="rect">
            <a:avLst/>
          </a:prstGeom>
          <a:noFill/>
          <a:ln>
            <a:noFill/>
          </a:ln>
        </p:spPr>
        <p:txBody>
          <a:bodyPr spcFirstLastPara="1" wrap="square" lIns="91425" tIns="45700" rIns="91425" bIns="45700" anchor="t" anchorCtr="0">
            <a:noAutofit/>
          </a:bodyPr>
          <a:lstStyle>
            <a:lvl1pPr marR="0" lvl="0" algn="l" rtl="0">
              <a:spcBef>
                <a:spcPts val="480"/>
              </a:spcBef>
              <a:spcAft>
                <a:spcPts val="0"/>
              </a:spcAft>
              <a:buClr>
                <a:schemeClr val="dk2"/>
              </a:buClr>
              <a:buSzPts val="2400"/>
              <a:buFont typeface="Arial"/>
              <a:buNone/>
              <a:defRPr sz="2400" b="0" i="0" u="none" strike="noStrike" cap="none">
                <a:solidFill>
                  <a:schemeClr val="dk2"/>
                </a:solidFill>
                <a:latin typeface="Calibri"/>
                <a:ea typeface="Calibri"/>
                <a:cs typeface="Calibri"/>
                <a:sym typeface="Calibri"/>
              </a:defRPr>
            </a:lvl1pPr>
            <a:lvl2pPr marR="0" lvl="1" algn="ctr" rtl="0">
              <a:spcBef>
                <a:spcPts val="560"/>
              </a:spcBef>
              <a:spcAft>
                <a:spcPts val="0"/>
              </a:spcAft>
              <a:buClr>
                <a:schemeClr val="dk1"/>
              </a:buClr>
              <a:buSzPts val="2800"/>
              <a:buFont typeface="Arial"/>
              <a:buNone/>
              <a:defRPr sz="2800" b="0" i="0" u="none" strike="noStrike" cap="none">
                <a:solidFill>
                  <a:schemeClr val="dk1"/>
                </a:solidFill>
                <a:latin typeface="Calibri"/>
                <a:ea typeface="Calibri"/>
                <a:cs typeface="Calibri"/>
                <a:sym typeface="Calibri"/>
              </a:defRPr>
            </a:lvl2pPr>
            <a:lvl3pPr marR="0" lvl="2" algn="ctr" rtl="0">
              <a:spcBef>
                <a:spcPts val="480"/>
              </a:spcBef>
              <a:spcAft>
                <a:spcPts val="0"/>
              </a:spcAft>
              <a:buClr>
                <a:schemeClr val="dk1"/>
              </a:buClr>
              <a:buSzPts val="2400"/>
              <a:buFont typeface="Arial"/>
              <a:buNone/>
              <a:defRPr sz="2400" b="0" i="0" u="none" strike="noStrike" cap="none">
                <a:solidFill>
                  <a:schemeClr val="dk1"/>
                </a:solidFill>
                <a:latin typeface="Calibri"/>
                <a:ea typeface="Calibri"/>
                <a:cs typeface="Calibri"/>
                <a:sym typeface="Calibri"/>
              </a:defRPr>
            </a:lvl3pPr>
            <a:lvl4pPr marR="0" lvl="3"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4pPr>
            <a:lvl5pPr marR="0" lvl="4"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5pPr>
            <a:lvl6pPr marR="0" lvl="5"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ctr" rtl="0">
              <a:spcBef>
                <a:spcPts val="4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55" name="Google Shape;55;p26"/>
          <p:cNvSpPr txBox="1">
            <a:spLocks noGrp="1"/>
          </p:cNvSpPr>
          <p:nvPr>
            <p:ph type="dt" idx="10"/>
          </p:nvPr>
        </p:nvSpPr>
        <p:spPr>
          <a:xfrm>
            <a:off x="6705600" y="4206240"/>
            <a:ext cx="96012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6" name="Google Shape;56;p26"/>
          <p:cNvSpPr txBox="1">
            <a:spLocks noGrp="1"/>
          </p:cNvSpPr>
          <p:nvPr>
            <p:ph type="ftr" idx="11"/>
          </p:nvPr>
        </p:nvSpPr>
        <p:spPr>
          <a:xfrm>
            <a:off x="5410200" y="4205288"/>
            <a:ext cx="12954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26"/>
          <p:cNvSpPr txBox="1">
            <a:spLocks noGrp="1"/>
          </p:cNvSpPr>
          <p:nvPr>
            <p:ph type="sldNum" idx="12"/>
          </p:nvPr>
        </p:nvSpPr>
        <p:spPr>
          <a:xfrm>
            <a:off x="8320089" y="1136"/>
            <a:ext cx="747712" cy="365760"/>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buNone/>
              <a:defRPr sz="1800">
                <a:solidFill>
                  <a:schemeClr val="lt1"/>
                </a:solidFill>
                <a:latin typeface="Calibri"/>
                <a:ea typeface="Calibri"/>
                <a:cs typeface="Calibri"/>
                <a:sym typeface="Calibri"/>
              </a:defRPr>
            </a:lvl1pPr>
            <a:lvl2pPr marL="0" marR="0" lvl="1" indent="0" algn="r" rtl="0">
              <a:spcBef>
                <a:spcPts val="0"/>
              </a:spcBef>
              <a:buNone/>
              <a:defRPr sz="1800">
                <a:solidFill>
                  <a:schemeClr val="lt1"/>
                </a:solidFill>
                <a:latin typeface="Calibri"/>
                <a:ea typeface="Calibri"/>
                <a:cs typeface="Calibri"/>
                <a:sym typeface="Calibri"/>
              </a:defRPr>
            </a:lvl2pPr>
            <a:lvl3pPr marL="0" marR="0" lvl="2" indent="0" algn="r" rtl="0">
              <a:spcBef>
                <a:spcPts val="0"/>
              </a:spcBef>
              <a:buNone/>
              <a:defRPr sz="1800">
                <a:solidFill>
                  <a:schemeClr val="lt1"/>
                </a:solidFill>
                <a:latin typeface="Calibri"/>
                <a:ea typeface="Calibri"/>
                <a:cs typeface="Calibri"/>
                <a:sym typeface="Calibri"/>
              </a:defRPr>
            </a:lvl3pPr>
            <a:lvl4pPr marL="0" marR="0" lvl="3" indent="0" algn="r" rtl="0">
              <a:spcBef>
                <a:spcPts val="0"/>
              </a:spcBef>
              <a:buNone/>
              <a:defRPr sz="1800">
                <a:solidFill>
                  <a:schemeClr val="lt1"/>
                </a:solidFill>
                <a:latin typeface="Calibri"/>
                <a:ea typeface="Calibri"/>
                <a:cs typeface="Calibri"/>
                <a:sym typeface="Calibri"/>
              </a:defRPr>
            </a:lvl4pPr>
            <a:lvl5pPr marL="0" marR="0" lvl="4" indent="0" algn="r" rtl="0">
              <a:spcBef>
                <a:spcPts val="0"/>
              </a:spcBef>
              <a:buNone/>
              <a:defRPr sz="1800">
                <a:solidFill>
                  <a:schemeClr val="lt1"/>
                </a:solidFill>
                <a:latin typeface="Calibri"/>
                <a:ea typeface="Calibri"/>
                <a:cs typeface="Calibri"/>
                <a:sym typeface="Calibri"/>
              </a:defRPr>
            </a:lvl5pPr>
            <a:lvl6pPr marL="0" marR="0" lvl="5" indent="0" algn="r" rtl="0">
              <a:spcBef>
                <a:spcPts val="0"/>
              </a:spcBef>
              <a:buNone/>
              <a:defRPr sz="1800">
                <a:solidFill>
                  <a:schemeClr val="lt1"/>
                </a:solidFill>
                <a:latin typeface="Calibri"/>
                <a:ea typeface="Calibri"/>
                <a:cs typeface="Calibri"/>
                <a:sym typeface="Calibri"/>
              </a:defRPr>
            </a:lvl6pPr>
            <a:lvl7pPr marL="0" marR="0" lvl="6" indent="0" algn="r" rtl="0">
              <a:spcBef>
                <a:spcPts val="0"/>
              </a:spcBef>
              <a:buNone/>
              <a:defRPr sz="1800">
                <a:solidFill>
                  <a:schemeClr val="lt1"/>
                </a:solidFill>
                <a:latin typeface="Calibri"/>
                <a:ea typeface="Calibri"/>
                <a:cs typeface="Calibri"/>
                <a:sym typeface="Calibri"/>
              </a:defRPr>
            </a:lvl7pPr>
            <a:lvl8pPr marL="0" marR="0" lvl="7" indent="0" algn="r" rtl="0">
              <a:spcBef>
                <a:spcPts val="0"/>
              </a:spcBef>
              <a:buNone/>
              <a:defRPr sz="1800">
                <a:solidFill>
                  <a:schemeClr val="lt1"/>
                </a:solidFill>
                <a:latin typeface="Calibri"/>
                <a:ea typeface="Calibri"/>
                <a:cs typeface="Calibri"/>
                <a:sym typeface="Calibri"/>
              </a:defRPr>
            </a:lvl8pPr>
            <a:lvl9pPr marL="0" marR="0" lvl="8" indent="0" algn="r" rtl="0">
              <a:spcBef>
                <a:spcPts val="0"/>
              </a:spcBef>
              <a:buNone/>
              <a:defRPr sz="18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457200" y="1143000"/>
            <a:ext cx="8229600" cy="10668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60" name="Google Shape;60;p27"/>
          <p:cNvSpPr txBox="1">
            <a:spLocks noGrp="1"/>
          </p:cNvSpPr>
          <p:nvPr>
            <p:ph type="body" idx="1"/>
          </p:nvPr>
        </p:nvSpPr>
        <p:spPr>
          <a:xfrm>
            <a:off x="457200" y="2249424"/>
            <a:ext cx="8229600" cy="4325112"/>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61" name="Google Shape;61;p27"/>
          <p:cNvSpPr txBox="1">
            <a:spLocks noGrp="1"/>
          </p:cNvSpPr>
          <p:nvPr>
            <p:ph type="dt" idx="10"/>
          </p:nvPr>
        </p:nvSpPr>
        <p:spPr>
          <a:xfrm>
            <a:off x="6586536" y="612648"/>
            <a:ext cx="957264"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2" name="Google Shape;62;p27"/>
          <p:cNvSpPr txBox="1">
            <a:spLocks noGrp="1"/>
          </p:cNvSpPr>
          <p:nvPr>
            <p:ph type="ftr" idx="11"/>
          </p:nvPr>
        </p:nvSpPr>
        <p:spPr>
          <a:xfrm>
            <a:off x="5257800" y="612648"/>
            <a:ext cx="132588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3" name="Google Shape;63;p27"/>
          <p:cNvSpPr txBox="1">
            <a:spLocks noGrp="1"/>
          </p:cNvSpPr>
          <p:nvPr>
            <p:ph type="sldNum" idx="12"/>
          </p:nvPr>
        </p:nvSpPr>
        <p:spPr>
          <a:xfrm>
            <a:off x="8174736" y="2272"/>
            <a:ext cx="762000" cy="365760"/>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1"/>
          <p:cNvSpPr txBox="1">
            <a:spLocks noGrp="1"/>
          </p:cNvSpPr>
          <p:nvPr>
            <p:ph type="title"/>
          </p:nvPr>
        </p:nvSpPr>
        <p:spPr>
          <a:xfrm>
            <a:off x="457200" y="1172576"/>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21"/>
          <p:cNvSpPr txBox="1">
            <a:spLocks noGrp="1"/>
          </p:cNvSpPr>
          <p:nvPr>
            <p:ph type="body" idx="1"/>
          </p:nvPr>
        </p:nvSpPr>
        <p:spPr>
          <a:xfrm>
            <a:off x="457200" y="2498139"/>
            <a:ext cx="8229600" cy="3954186"/>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7"/>
        <p:cNvGrpSpPr/>
        <p:nvPr/>
      </p:nvGrpSpPr>
      <p:grpSpPr>
        <a:xfrm>
          <a:off x="0" y="0"/>
          <a:ext cx="0" cy="0"/>
          <a:chOff x="0" y="0"/>
          <a:chExt cx="0" cy="0"/>
        </a:xfrm>
      </p:grpSpPr>
      <p:sp>
        <p:nvSpPr>
          <p:cNvPr id="18" name="Google Shape;18;p22"/>
          <p:cNvSpPr txBox="1">
            <a:spLocks noGrp="1"/>
          </p:cNvSpPr>
          <p:nvPr>
            <p:ph type="title"/>
          </p:nvPr>
        </p:nvSpPr>
        <p:spPr>
          <a:xfrm>
            <a:off x="457200" y="1243129"/>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28"/>
          <p:cNvSpPr txBox="1">
            <a:spLocks noGrp="1"/>
          </p:cNvSpPr>
          <p:nvPr>
            <p:ph type="title"/>
          </p:nvPr>
        </p:nvSpPr>
        <p:spPr>
          <a:xfrm>
            <a:off x="683829" y="4406902"/>
            <a:ext cx="7772400" cy="13620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Clr>
                <a:schemeClr val="dk1"/>
              </a:buClr>
              <a:buSzPts val="4000"/>
              <a:buFont typeface="Calibri"/>
              <a:buNone/>
              <a:defRPr sz="4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28"/>
          <p:cNvSpPr txBox="1">
            <a:spLocks noGrp="1"/>
          </p:cNvSpPr>
          <p:nvPr>
            <p:ph type="body" idx="1"/>
          </p:nvPr>
        </p:nvSpPr>
        <p:spPr>
          <a:xfrm>
            <a:off x="683829" y="2906713"/>
            <a:ext cx="7772400" cy="1500187"/>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1pPr>
            <a:lvl2pPr marL="914400" marR="0" lvl="1" indent="-228600" algn="l" rtl="0">
              <a:spcBef>
                <a:spcPts val="36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2pPr>
            <a:lvl3pPr marL="1371600" marR="0" lvl="2" indent="-228600" algn="l" rtl="0">
              <a:spcBef>
                <a:spcPts val="320"/>
              </a:spcBef>
              <a:spcAft>
                <a:spcPts val="0"/>
              </a:spcAft>
              <a:buClr>
                <a:srgbClr val="888888"/>
              </a:buClr>
              <a:buSzPts val="1600"/>
              <a:buFont typeface="Arial"/>
              <a:buNone/>
              <a:defRPr sz="1600" b="0" i="0" u="none" strike="noStrike" cap="none">
                <a:solidFill>
                  <a:srgbClr val="888888"/>
                </a:solidFill>
                <a:latin typeface="Calibri"/>
                <a:ea typeface="Calibri"/>
                <a:cs typeface="Calibri"/>
                <a:sym typeface="Calibri"/>
              </a:defRPr>
            </a:lvl3pPr>
            <a:lvl4pPr marL="1828800" marR="0" lvl="3"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4pPr>
            <a:lvl5pPr marL="2286000" marR="0" lvl="4"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5pPr>
            <a:lvl6pPr marL="2743200" marR="0" lvl="5"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6pPr>
            <a:lvl7pPr marL="3200400" marR="0" lvl="6"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7pPr>
            <a:lvl8pPr marL="3657600" marR="0" lvl="7"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8pPr>
            <a:lvl9pPr marL="4114800" marR="0" lvl="8" indent="-228600" algn="l" rtl="0">
              <a:spcBef>
                <a:spcPts val="28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2"/>
        <p:cNvGrpSpPr/>
        <p:nvPr/>
      </p:nvGrpSpPr>
      <p:grpSpPr>
        <a:xfrm>
          <a:off x="0" y="0"/>
          <a:ext cx="0" cy="0"/>
          <a:chOff x="0" y="0"/>
          <a:chExt cx="0" cy="0"/>
        </a:xfrm>
      </p:grpSpPr>
      <p:sp>
        <p:nvSpPr>
          <p:cNvPr id="23" name="Google Shape;23;p29"/>
          <p:cNvSpPr txBox="1">
            <a:spLocks noGrp="1"/>
          </p:cNvSpPr>
          <p:nvPr>
            <p:ph type="title"/>
          </p:nvPr>
        </p:nvSpPr>
        <p:spPr>
          <a:xfrm>
            <a:off x="457200" y="1134093"/>
            <a:ext cx="8229600" cy="1143000"/>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4" name="Google Shape;24;p29"/>
          <p:cNvSpPr txBox="1">
            <a:spLocks noGrp="1"/>
          </p:cNvSpPr>
          <p:nvPr>
            <p:ph type="body" idx="1"/>
          </p:nvPr>
        </p:nvSpPr>
        <p:spPr>
          <a:xfrm>
            <a:off x="457200" y="2459656"/>
            <a:ext cx="4038600" cy="4050394"/>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25" name="Google Shape;25;p29"/>
          <p:cNvSpPr txBox="1">
            <a:spLocks noGrp="1"/>
          </p:cNvSpPr>
          <p:nvPr>
            <p:ph type="body" idx="2"/>
          </p:nvPr>
        </p:nvSpPr>
        <p:spPr>
          <a:xfrm>
            <a:off x="4648200" y="2459657"/>
            <a:ext cx="4038600" cy="4050395"/>
          </a:xfrm>
          <a:prstGeom prst="rect">
            <a:avLst/>
          </a:prstGeom>
          <a:noFill/>
          <a:ln>
            <a:noFill/>
          </a:ln>
        </p:spPr>
        <p:txBody>
          <a:bodyPr spcFirstLastPara="1" wrap="square" lIns="91425" tIns="45700" rIns="91425" bIns="45700" anchor="t" anchorCtr="0">
            <a:noAutofit/>
          </a:bodyPr>
          <a:lstStyle>
            <a:lvl1pPr marL="457200" marR="0" lvl="0"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457200" y="1160905"/>
            <a:ext cx="8229600" cy="1039222"/>
          </a:xfrm>
          <a:prstGeom prst="rect">
            <a:avLst/>
          </a:prstGeom>
          <a:noFill/>
          <a:ln>
            <a:noFill/>
          </a:ln>
        </p:spPr>
        <p:txBody>
          <a:bodyPr spcFirstLastPara="1" wrap="square" lIns="91425" tIns="45700" rIns="91425" bIns="45700" anchor="t" anchorCtr="0">
            <a:no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8" name="Google Shape;28;p30"/>
          <p:cNvSpPr txBox="1">
            <a:spLocks noGrp="1"/>
          </p:cNvSpPr>
          <p:nvPr>
            <p:ph type="body" idx="1"/>
          </p:nvPr>
        </p:nvSpPr>
        <p:spPr>
          <a:xfrm>
            <a:off x="457200" y="2317602"/>
            <a:ext cx="4040188"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29" name="Google Shape;29;p30"/>
          <p:cNvSpPr txBox="1">
            <a:spLocks noGrp="1"/>
          </p:cNvSpPr>
          <p:nvPr>
            <p:ph type="body" idx="2"/>
          </p:nvPr>
        </p:nvSpPr>
        <p:spPr>
          <a:xfrm>
            <a:off x="457200" y="2957366"/>
            <a:ext cx="4040188" cy="3571927"/>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
        <p:nvSpPr>
          <p:cNvPr id="30" name="Google Shape;30;p30"/>
          <p:cNvSpPr txBox="1">
            <a:spLocks noGrp="1"/>
          </p:cNvSpPr>
          <p:nvPr>
            <p:ph type="body" idx="3"/>
          </p:nvPr>
        </p:nvSpPr>
        <p:spPr>
          <a:xfrm>
            <a:off x="4645026" y="2317602"/>
            <a:ext cx="4041775" cy="63976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dk1"/>
              </a:buClr>
              <a:buSzPts val="2400"/>
              <a:buFont typeface="Arial"/>
              <a:buNone/>
              <a:defRPr sz="2400" b="1" i="0" u="none" strike="noStrike" cap="none">
                <a:solidFill>
                  <a:schemeClr val="dk1"/>
                </a:solidFill>
                <a:latin typeface="Calibri"/>
                <a:ea typeface="Calibri"/>
                <a:cs typeface="Calibri"/>
                <a:sym typeface="Calibri"/>
              </a:defRPr>
            </a:lvl1pPr>
            <a:lvl2pPr marL="914400" marR="0" lvl="1" indent="-228600" algn="l" rtl="0">
              <a:spcBef>
                <a:spcPts val="400"/>
              </a:spcBef>
              <a:spcAft>
                <a:spcPts val="0"/>
              </a:spcAft>
              <a:buClr>
                <a:schemeClr val="dk1"/>
              </a:buClr>
              <a:buSzPts val="2000"/>
              <a:buFont typeface="Arial"/>
              <a:buNone/>
              <a:defRPr sz="2000" b="1" i="0" u="none" strike="noStrike" cap="none">
                <a:solidFill>
                  <a:schemeClr val="dk1"/>
                </a:solidFill>
                <a:latin typeface="Calibri"/>
                <a:ea typeface="Calibri"/>
                <a:cs typeface="Calibri"/>
                <a:sym typeface="Calibri"/>
              </a:defRPr>
            </a:lvl2pPr>
            <a:lvl3pPr marL="1371600" marR="0" lvl="2" indent="-228600" algn="l" rtl="0">
              <a:spcBef>
                <a:spcPts val="360"/>
              </a:spcBef>
              <a:spcAft>
                <a:spcPts val="0"/>
              </a:spcAft>
              <a:buClr>
                <a:schemeClr val="dk1"/>
              </a:buClr>
              <a:buSzPts val="1800"/>
              <a:buFont typeface="Arial"/>
              <a:buNone/>
              <a:defRPr sz="1800" b="1" i="0" u="none" strike="noStrike" cap="none">
                <a:solidFill>
                  <a:schemeClr val="dk1"/>
                </a:solidFill>
                <a:latin typeface="Calibri"/>
                <a:ea typeface="Calibri"/>
                <a:cs typeface="Calibri"/>
                <a:sym typeface="Calibri"/>
              </a:defRPr>
            </a:lvl3pPr>
            <a:lvl4pPr marL="1828800" marR="0" lvl="3"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4pPr>
            <a:lvl5pPr marL="2286000" marR="0" lvl="4"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5pPr>
            <a:lvl6pPr marL="2743200" marR="0" lvl="5"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6pPr>
            <a:lvl7pPr marL="3200400" marR="0" lvl="6"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7pPr>
            <a:lvl8pPr marL="3657600" marR="0" lvl="7"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8pPr>
            <a:lvl9pPr marL="4114800" marR="0" lvl="8" indent="-228600" algn="l" rtl="0">
              <a:spcBef>
                <a:spcPts val="320"/>
              </a:spcBef>
              <a:spcAft>
                <a:spcPts val="0"/>
              </a:spcAft>
              <a:buClr>
                <a:schemeClr val="dk1"/>
              </a:buClr>
              <a:buSzPts val="1600"/>
              <a:buFont typeface="Arial"/>
              <a:buNone/>
              <a:defRPr sz="1600" b="1" i="0" u="none" strike="noStrike" cap="none">
                <a:solidFill>
                  <a:schemeClr val="dk1"/>
                </a:solidFill>
                <a:latin typeface="Calibri"/>
                <a:ea typeface="Calibri"/>
                <a:cs typeface="Calibri"/>
                <a:sym typeface="Calibri"/>
              </a:defRPr>
            </a:lvl9pPr>
          </a:lstStyle>
          <a:p>
            <a:endParaRPr/>
          </a:p>
        </p:txBody>
      </p:sp>
      <p:sp>
        <p:nvSpPr>
          <p:cNvPr id="31" name="Google Shape;31;p30"/>
          <p:cNvSpPr txBox="1">
            <a:spLocks noGrp="1"/>
          </p:cNvSpPr>
          <p:nvPr>
            <p:ph type="body" idx="4"/>
          </p:nvPr>
        </p:nvSpPr>
        <p:spPr>
          <a:xfrm>
            <a:off x="4645026" y="2957366"/>
            <a:ext cx="4041775" cy="3571927"/>
          </a:xfrm>
          <a:prstGeom prst="rect">
            <a:avLst/>
          </a:prstGeom>
          <a:noFill/>
          <a:ln>
            <a:noFill/>
          </a:ln>
        </p:spPr>
        <p:txBody>
          <a:bodyPr spcFirstLastPara="1" wrap="square" lIns="91425" tIns="45700" rIns="91425" bIns="45700" anchor="t" anchorCtr="0">
            <a:no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5pPr>
            <a:lvl6pPr marL="2743200" marR="0" lvl="5"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6pPr>
            <a:lvl7pPr marL="3200400" marR="0" lvl="6"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7pPr>
            <a:lvl8pPr marL="3657600" marR="0" lvl="7"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8pPr>
            <a:lvl9pPr marL="4114800" marR="0" lvl="8" indent="-330200" algn="l" rtl="0">
              <a:spcBef>
                <a:spcPts val="320"/>
              </a:spcBef>
              <a:spcAft>
                <a:spcPts val="0"/>
              </a:spcAft>
              <a:buClr>
                <a:schemeClr val="dk1"/>
              </a:buClr>
              <a:buSzPts val="1600"/>
              <a:buFont typeface="Arial"/>
              <a:buChar char="•"/>
              <a:defRPr sz="16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57201" y="1228713"/>
            <a:ext cx="3008313" cy="116205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31"/>
          <p:cNvSpPr txBox="1">
            <a:spLocks noGrp="1"/>
          </p:cNvSpPr>
          <p:nvPr>
            <p:ph type="body" idx="1"/>
          </p:nvPr>
        </p:nvSpPr>
        <p:spPr>
          <a:xfrm>
            <a:off x="3575050" y="1228715"/>
            <a:ext cx="5111750" cy="5262095"/>
          </a:xfrm>
          <a:prstGeom prst="rect">
            <a:avLst/>
          </a:prstGeom>
          <a:noFill/>
          <a:ln>
            <a:noFill/>
          </a:ln>
        </p:spPr>
        <p:txBody>
          <a:bodyPr spcFirstLastPara="1" wrap="square" lIns="91425" tIns="45700" rIns="91425" bIns="45700" anchor="t" anchorCtr="0">
            <a:no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35" name="Google Shape;35;p31"/>
          <p:cNvSpPr txBox="1">
            <a:spLocks noGrp="1"/>
          </p:cNvSpPr>
          <p:nvPr>
            <p:ph type="body" idx="2"/>
          </p:nvPr>
        </p:nvSpPr>
        <p:spPr>
          <a:xfrm>
            <a:off x="457201" y="2390764"/>
            <a:ext cx="3008313" cy="410004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6"/>
        <p:cNvGrpSpPr/>
        <p:nvPr/>
      </p:nvGrpSpPr>
      <p:grpSpPr>
        <a:xfrm>
          <a:off x="0" y="0"/>
          <a:ext cx="0" cy="0"/>
          <a:chOff x="0" y="0"/>
          <a:chExt cx="0" cy="0"/>
        </a:xfrm>
      </p:grpSpPr>
      <p:sp>
        <p:nvSpPr>
          <p:cNvPr id="37" name="Google Shape;37;p32"/>
          <p:cNvSpPr txBox="1">
            <a:spLocks noGrp="1"/>
          </p:cNvSpPr>
          <p:nvPr>
            <p:ph type="title"/>
          </p:nvPr>
        </p:nvSpPr>
        <p:spPr>
          <a:xfrm>
            <a:off x="1824358" y="5018661"/>
            <a:ext cx="5486400" cy="56673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Clr>
                <a:schemeClr val="dk1"/>
              </a:buClr>
              <a:buSzPts val="2000"/>
              <a:buFont typeface="Calibri"/>
              <a:buNone/>
              <a:defRPr sz="2000" b="1"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8" name="Google Shape;38;p32"/>
          <p:cNvSpPr>
            <a:spLocks noGrp="1"/>
          </p:cNvSpPr>
          <p:nvPr>
            <p:ph type="pic" idx="2"/>
          </p:nvPr>
        </p:nvSpPr>
        <p:spPr>
          <a:xfrm>
            <a:off x="1824358" y="1190022"/>
            <a:ext cx="5486400" cy="3671671"/>
          </a:xfrm>
          <a:prstGeom prst="rect">
            <a:avLst/>
          </a:prstGeom>
          <a:noFill/>
          <a:ln>
            <a:noFill/>
          </a:ln>
        </p:spPr>
      </p:sp>
      <p:sp>
        <p:nvSpPr>
          <p:cNvPr id="39" name="Google Shape;39;p32"/>
          <p:cNvSpPr txBox="1">
            <a:spLocks noGrp="1"/>
          </p:cNvSpPr>
          <p:nvPr>
            <p:ph type="body" idx="1"/>
          </p:nvPr>
        </p:nvSpPr>
        <p:spPr>
          <a:xfrm>
            <a:off x="1824358" y="5585399"/>
            <a:ext cx="5486400" cy="804862"/>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280"/>
              </a:spcBef>
              <a:spcAft>
                <a:spcPts val="0"/>
              </a:spcAft>
              <a:buClr>
                <a:schemeClr val="dk1"/>
              </a:buClr>
              <a:buSzPts val="1400"/>
              <a:buFont typeface="Arial"/>
              <a:buNone/>
              <a:defRPr sz="1400" b="0" i="0" u="none" strike="noStrike" cap="none">
                <a:solidFill>
                  <a:schemeClr val="dk1"/>
                </a:solidFill>
                <a:latin typeface="Calibri"/>
                <a:ea typeface="Calibri"/>
                <a:cs typeface="Calibri"/>
                <a:sym typeface="Calibri"/>
              </a:defRPr>
            </a:lvl1pPr>
            <a:lvl2pPr marL="914400" marR="0" lvl="1" indent="-228600" algn="l" rtl="0">
              <a:spcBef>
                <a:spcPts val="240"/>
              </a:spcBef>
              <a:spcAft>
                <a:spcPts val="0"/>
              </a:spcAft>
              <a:buClr>
                <a:schemeClr val="dk1"/>
              </a:buClr>
              <a:buSzPts val="12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spcBef>
                <a:spcPts val="200"/>
              </a:spcBef>
              <a:spcAft>
                <a:spcPts val="0"/>
              </a:spcAft>
              <a:buClr>
                <a:schemeClr val="dk1"/>
              </a:buClr>
              <a:buSzPts val="1000"/>
              <a:buFont typeface="Arial"/>
              <a:buNone/>
              <a:defRPr sz="1000" b="0" i="0" u="none" strike="noStrike" cap="none">
                <a:solidFill>
                  <a:schemeClr val="dk1"/>
                </a:solidFill>
                <a:latin typeface="Calibri"/>
                <a:ea typeface="Calibri"/>
                <a:cs typeface="Calibri"/>
                <a:sym typeface="Calibri"/>
              </a:defRPr>
            </a:lvl3pPr>
            <a:lvl4pPr marL="1828800" marR="0" lvl="3"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4pPr>
            <a:lvl5pPr marL="2286000" marR="0" lvl="4"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5pPr>
            <a:lvl6pPr marL="2743200" marR="0" lvl="5"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6pPr>
            <a:lvl7pPr marL="3200400" marR="0" lvl="6"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7pPr>
            <a:lvl8pPr marL="3657600" marR="0" lvl="7"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8pPr>
            <a:lvl9pPr marL="4114800" marR="0" lvl="8" indent="-228600" algn="l" rtl="0">
              <a:spcBef>
                <a:spcPts val="180"/>
              </a:spcBef>
              <a:spcAft>
                <a:spcPts val="0"/>
              </a:spcAft>
              <a:buClr>
                <a:schemeClr val="dk1"/>
              </a:buClr>
              <a:buSzPts val="900"/>
              <a:buFont typeface="Arial"/>
              <a:buNone/>
              <a:defRPr sz="900" b="0" i="0" u="none" strike="noStrike" cap="none">
                <a:solidFill>
                  <a:schemeClr val="dk1"/>
                </a:solidFill>
                <a:latin typeface="Calibri"/>
                <a:ea typeface="Calibri"/>
                <a:cs typeface="Calibri"/>
                <a:sym typeface="Calibri"/>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4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image" Target="../media/image2.png"/><Relationship Id="rId5" Type="http://schemas.openxmlformats.org/officeDocument/2006/relationships/theme" Target="../theme/theme2.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9" descr="top garnet bar.png"/>
          <p:cNvPicPr preferRelativeResize="0"/>
          <p:nvPr/>
        </p:nvPicPr>
        <p:blipFill rotWithShape="1">
          <a:blip r:embed="rId12">
            <a:alphaModFix/>
          </a:blip>
          <a:srcRect/>
          <a:stretch/>
        </p:blipFill>
        <p:spPr>
          <a:xfrm>
            <a:off x="0" y="2"/>
            <a:ext cx="9144000" cy="883105"/>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3"/>
        <p:cNvGrpSpPr/>
        <p:nvPr/>
      </p:nvGrpSpPr>
      <p:grpSpPr>
        <a:xfrm>
          <a:off x="0" y="0"/>
          <a:ext cx="0" cy="0"/>
          <a:chOff x="0" y="0"/>
          <a:chExt cx="0" cy="0"/>
        </a:xfrm>
      </p:grpSpPr>
      <p:pic>
        <p:nvPicPr>
          <p:cNvPr id="44" name="Google Shape;44;p23" descr="Logo Up bar.png"/>
          <p:cNvPicPr preferRelativeResize="0"/>
          <p:nvPr/>
        </p:nvPicPr>
        <p:blipFill rotWithShape="1">
          <a:blip r:embed="rId6">
            <a:alphaModFix/>
          </a:blip>
          <a:srcRect/>
          <a:stretch/>
        </p:blipFill>
        <p:spPr>
          <a:xfrm>
            <a:off x="0" y="0"/>
            <a:ext cx="9142572" cy="6858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
          <p:cNvSpPr txBox="1">
            <a:spLocks noGrp="1"/>
          </p:cNvSpPr>
          <p:nvPr>
            <p:ph type="ctrTitle"/>
          </p:nvPr>
        </p:nvSpPr>
        <p:spPr>
          <a:xfrm>
            <a:off x="228600" y="1905000"/>
            <a:ext cx="8686800" cy="2362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4000"/>
              <a:buFont typeface="Calibri"/>
              <a:buNone/>
            </a:pPr>
            <a:r>
              <a:rPr lang="en-US" sz="4000" b="1"/>
              <a:t>DeePref: </a:t>
            </a:r>
            <a:r>
              <a:rPr lang="en-US" sz="4000" b="1" u="sng"/>
              <a:t>Dee</a:t>
            </a:r>
            <a:r>
              <a:rPr lang="en-US" sz="4000" b="1"/>
              <a:t>p Reinforcement Learning For Video </a:t>
            </a:r>
            <a:r>
              <a:rPr lang="en-US" sz="4000" b="1" u="sng"/>
              <a:t>Pref</a:t>
            </a:r>
            <a:r>
              <a:rPr lang="en-US" sz="4000" b="1"/>
              <a:t>etching In Content Delivery Networks</a:t>
            </a:r>
            <a:endParaRPr/>
          </a:p>
        </p:txBody>
      </p:sp>
      <p:sp>
        <p:nvSpPr>
          <p:cNvPr id="69" name="Google Shape;69;p1"/>
          <p:cNvSpPr txBox="1">
            <a:spLocks noGrp="1"/>
          </p:cNvSpPr>
          <p:nvPr>
            <p:ph type="subTitle" idx="1"/>
          </p:nvPr>
        </p:nvSpPr>
        <p:spPr>
          <a:xfrm>
            <a:off x="990600" y="4343400"/>
            <a:ext cx="7010400" cy="1219200"/>
          </a:xfrm>
          <a:prstGeom prst="rect">
            <a:avLst/>
          </a:prstGeom>
          <a:noFill/>
          <a:ln>
            <a:noFill/>
          </a:ln>
        </p:spPr>
        <p:txBody>
          <a:bodyPr spcFirstLastPara="1" wrap="square" lIns="0" tIns="45700" rIns="0" bIns="45700" anchor="t" anchorCtr="0">
            <a:noAutofit/>
          </a:bodyPr>
          <a:lstStyle/>
          <a:p>
            <a:pPr marL="0" lvl="0" indent="0" algn="ctr" rtl="0">
              <a:spcBef>
                <a:spcPts val="0"/>
              </a:spcBef>
              <a:spcAft>
                <a:spcPts val="0"/>
              </a:spcAft>
              <a:buClr>
                <a:srgbClr val="888888"/>
              </a:buClr>
              <a:buSzPts val="2800"/>
              <a:buNone/>
            </a:pPr>
            <a:r>
              <a:rPr lang="en-US" sz="2800"/>
              <a:t>Nawras Alkassab, Chin-Tser Huang (University of South Carolina), Tania Lorido Botran (Roblox)</a:t>
            </a:r>
            <a:endParaRPr/>
          </a:p>
        </p:txBody>
      </p:sp>
      <p:pic>
        <p:nvPicPr>
          <p:cNvPr id="70" name="Google Shape;70;p1"/>
          <p:cNvPicPr preferRelativeResize="0"/>
          <p:nvPr/>
        </p:nvPicPr>
        <p:blipFill rotWithShape="1">
          <a:blip r:embed="rId3">
            <a:alphaModFix/>
          </a:blip>
          <a:srcRect/>
          <a:stretch/>
        </p:blipFill>
        <p:spPr>
          <a:xfrm>
            <a:off x="7296150" y="0"/>
            <a:ext cx="1847850" cy="914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Background (3)</a:t>
            </a:r>
            <a:endParaRPr dirty="0"/>
          </a:p>
        </p:txBody>
      </p:sp>
      <mc:AlternateContent xmlns:mc="http://schemas.openxmlformats.org/markup-compatibility/2006">
        <mc:Choice xmlns:a14="http://schemas.microsoft.com/office/drawing/2010/main" Requires="a14">
          <p:sp>
            <p:nvSpPr>
              <p:cNvPr id="120" name="Google Shape;120;p6"/>
              <p:cNvSpPr txBox="1"/>
              <p:nvPr/>
            </p:nvSpPr>
            <p:spPr>
              <a:xfrm>
                <a:off x="428762" y="1752601"/>
                <a:ext cx="8148079" cy="4493497"/>
              </a:xfrm>
              <a:prstGeom prst="rect">
                <a:avLst/>
              </a:prstGeom>
              <a:noFill/>
              <a:ln>
                <a:noFill/>
              </a:ln>
            </p:spPr>
            <p:txBody>
              <a:bodyPr spcFirstLastPara="1" wrap="square" lIns="91425" tIns="45700" rIns="91425" bIns="45700" anchor="t" anchorCtr="0">
                <a:spAutoFit/>
              </a:bodyPr>
              <a:lstStyle/>
              <a:p>
                <a:pPr marL="285750" marR="0" lvl="0" indent="-285750" algn="just" rtl="0">
                  <a:spcBef>
                    <a:spcPts val="0"/>
                  </a:spcBef>
                  <a:spcAft>
                    <a:spcPts val="0"/>
                  </a:spcAft>
                  <a:buClr>
                    <a:schemeClr val="dk1"/>
                  </a:buClr>
                  <a:buSzPts val="2000"/>
                  <a:buFont typeface="Arial"/>
                  <a:buChar char="•"/>
                </a:pPr>
                <a:r>
                  <a:rPr lang="en-US" sz="2200" b="1" i="1" u="none" strike="noStrike" cap="none" dirty="0">
                    <a:solidFill>
                      <a:schemeClr val="dk1"/>
                    </a:solidFill>
                    <a:latin typeface="Calibri"/>
                    <a:ea typeface="Calibri"/>
                    <a:cs typeface="Calibri"/>
                    <a:sym typeface="Calibri"/>
                  </a:rPr>
                  <a:t>Q-learning: </a:t>
                </a:r>
                <a:r>
                  <a:rPr lang="en-US" sz="2200" u="none" strike="noStrike" cap="none" dirty="0">
                    <a:solidFill>
                      <a:schemeClr val="dk1"/>
                    </a:solidFill>
                    <a:latin typeface="Calibri"/>
                    <a:ea typeface="Calibri"/>
                    <a:cs typeface="Calibri"/>
                    <a:sym typeface="Calibri"/>
                  </a:rPr>
                  <a:t>is an </a:t>
                </a:r>
                <a:r>
                  <a:rPr lang="en-US" sz="2200" b="1" u="none" strike="noStrike" cap="none" dirty="0">
                    <a:solidFill>
                      <a:schemeClr val="dk1"/>
                    </a:solidFill>
                    <a:latin typeface="Calibri"/>
                    <a:ea typeface="Calibri"/>
                    <a:cs typeface="Calibri"/>
                    <a:sym typeface="Calibri"/>
                  </a:rPr>
                  <a:t>off-policy Temporal Difference (TD) </a:t>
                </a:r>
                <a:r>
                  <a:rPr lang="en-US" sz="2200" u="none" strike="noStrike" cap="none" dirty="0">
                    <a:solidFill>
                      <a:schemeClr val="dk1"/>
                    </a:solidFill>
                    <a:latin typeface="Calibri"/>
                    <a:ea typeface="Calibri"/>
                    <a:cs typeface="Calibri"/>
                    <a:sym typeface="Calibri"/>
                  </a:rPr>
                  <a:t>learning algorithm that may converge to an optimal policy </a:t>
                </a:r>
                <a14:m>
                  <m:oMath xmlns:m="http://schemas.openxmlformats.org/officeDocument/2006/math">
                    <m:sSup>
                      <m:sSupPr>
                        <m:ctrlPr>
                          <a:rPr lang="ar-SA" sz="2200" b="1" i="1" u="none" strike="noStrike" cap="none" smtClean="0">
                            <a:solidFill>
                              <a:schemeClr val="dk1"/>
                            </a:solidFill>
                            <a:latin typeface="Cambria Math" panose="02040503050406030204" pitchFamily="18" charset="0"/>
                            <a:cs typeface="Calibri"/>
                            <a:sym typeface="Calibri"/>
                          </a:rPr>
                        </m:ctrlPr>
                      </m:sSupPr>
                      <m:e>
                        <m:r>
                          <a:rPr lang="ar-SA" sz="2200" b="1" i="1" u="none" strike="noStrike" cap="none" smtClean="0">
                            <a:solidFill>
                              <a:schemeClr val="dk1"/>
                            </a:solidFill>
                            <a:latin typeface="Cambria Math" panose="02040503050406030204" pitchFamily="18" charset="0"/>
                            <a:ea typeface="Cambria Math" panose="02040503050406030204" pitchFamily="18" charset="0"/>
                            <a:cs typeface="Calibri"/>
                            <a:sym typeface="Calibri"/>
                          </a:rPr>
                          <m:t>𝝅</m:t>
                        </m:r>
                      </m:e>
                      <m:sup>
                        <m:r>
                          <a:rPr lang="ar-SA" sz="2200" b="1" i="1" u="none" strike="noStrike" cap="none" smtClean="0">
                            <a:solidFill>
                              <a:schemeClr val="dk1"/>
                            </a:solidFill>
                            <a:latin typeface="Cambria Math" panose="02040503050406030204" pitchFamily="18" charset="0"/>
                            <a:cs typeface="Calibri"/>
                            <a:sym typeface="Calibri"/>
                          </a:rPr>
                          <m:t>∗</m:t>
                        </m:r>
                      </m:sup>
                    </m:sSup>
                  </m:oMath>
                </a14:m>
                <a:r>
                  <a:rPr lang="en-US" sz="2200" u="none" strike="noStrike" cap="none" dirty="0">
                    <a:solidFill>
                      <a:schemeClr val="dk1"/>
                    </a:solidFill>
                    <a:latin typeface="Calibri"/>
                    <a:ea typeface="Calibri"/>
                    <a:cs typeface="Calibri"/>
                    <a:sym typeface="Calibri"/>
                  </a:rPr>
                  <a:t>by performing the following update rule:</a:t>
                </a:r>
                <a:endParaRPr lang="en-US" sz="22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endParaRPr lang="en-US" sz="22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endParaRPr lang="en-US" sz="22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endParaRPr lang="en-US" sz="2200" b="0" i="0" u="none" strike="noStrike" cap="none"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200" dirty="0">
                    <a:solidFill>
                      <a:schemeClr val="dk1"/>
                    </a:solidFill>
                    <a:latin typeface="Calibri"/>
                    <a:ea typeface="Calibri"/>
                    <a:cs typeface="Calibri"/>
                    <a:sym typeface="Calibri"/>
                  </a:rPr>
                  <a:t>The state space and/or the action space can be huge to learn the exact </a:t>
                </a:r>
                <a:r>
                  <a:rPr lang="en-US" sz="2200" b="1" i="1" dirty="0">
                    <a:solidFill>
                      <a:schemeClr val="dk1"/>
                    </a:solidFill>
                    <a:latin typeface="Calibri"/>
                    <a:ea typeface="Calibri"/>
                    <a:cs typeface="Calibri"/>
                    <a:sym typeface="Calibri"/>
                  </a:rPr>
                  <a:t>Q-value</a:t>
                </a:r>
                <a:r>
                  <a:rPr lang="en-US" sz="2200" dirty="0">
                    <a:solidFill>
                      <a:schemeClr val="dk1"/>
                    </a:solidFill>
                    <a:latin typeface="Calibri"/>
                    <a:ea typeface="Calibri"/>
                    <a:cs typeface="Calibri"/>
                    <a:sym typeface="Calibri"/>
                  </a:rPr>
                  <a:t> of each state-action pair. This problem is in fact exhibited in most challenging domains, such as video content prefetching.</a:t>
                </a:r>
              </a:p>
              <a:p>
                <a:pPr marL="285750" marR="0" lvl="0" indent="-285750" algn="just" rtl="0">
                  <a:spcBef>
                    <a:spcPts val="0"/>
                  </a:spcBef>
                  <a:spcAft>
                    <a:spcPts val="0"/>
                  </a:spcAft>
                  <a:buClr>
                    <a:schemeClr val="dk1"/>
                  </a:buClr>
                  <a:buSzPts val="2000"/>
                  <a:buFont typeface="Arial"/>
                  <a:buChar char="•"/>
                </a:pPr>
                <a:endParaRPr lang="en-US" sz="2200" dirty="0">
                  <a:solidFill>
                    <a:schemeClr val="dk1"/>
                  </a:solidFill>
                  <a:latin typeface="Calibri"/>
                  <a:ea typeface="Calibri"/>
                  <a:cs typeface="Calibri"/>
                  <a:sym typeface="Calibri"/>
                </a:endParaRPr>
              </a:p>
              <a:p>
                <a:pPr marL="285750" marR="0" lvl="0" indent="-285750" algn="just" rtl="0">
                  <a:spcBef>
                    <a:spcPts val="0"/>
                  </a:spcBef>
                  <a:spcAft>
                    <a:spcPts val="0"/>
                  </a:spcAft>
                  <a:buClr>
                    <a:schemeClr val="dk1"/>
                  </a:buClr>
                  <a:buSzPts val="2000"/>
                  <a:buFont typeface="Arial"/>
                  <a:buChar char="•"/>
                </a:pPr>
                <a:r>
                  <a:rPr lang="en-US" sz="2200" dirty="0">
                    <a:solidFill>
                      <a:schemeClr val="dk1"/>
                    </a:solidFill>
                    <a:latin typeface="Calibri"/>
                    <a:ea typeface="Calibri"/>
                    <a:cs typeface="Calibri"/>
                    <a:sym typeface="Calibri"/>
                  </a:rPr>
                  <a:t>Instead of learning a tabular form of Q-function, DQNs [3] learn to approximate Q-function by adopting deep neural networks.</a:t>
                </a:r>
              </a:p>
            </p:txBody>
          </p:sp>
        </mc:Choice>
        <mc:Fallback>
          <p:sp>
            <p:nvSpPr>
              <p:cNvPr id="120" name="Google Shape;120;p6"/>
              <p:cNvSpPr txBox="1">
                <a:spLocks noRot="1" noChangeAspect="1" noMove="1" noResize="1" noEditPoints="1" noAdjustHandles="1" noChangeArrowheads="1" noChangeShapeType="1" noTextEdit="1"/>
              </p:cNvSpPr>
              <p:nvPr/>
            </p:nvSpPr>
            <p:spPr>
              <a:xfrm>
                <a:off x="428762" y="1752601"/>
                <a:ext cx="8148079" cy="4493497"/>
              </a:xfrm>
              <a:prstGeom prst="rect">
                <a:avLst/>
              </a:prstGeom>
              <a:blipFill>
                <a:blip r:embed="rId3"/>
                <a:stretch>
                  <a:fillRect l="-622" t="-1127" r="-1711" b="-1408"/>
                </a:stretch>
              </a:blipFill>
              <a:ln>
                <a:noFill/>
              </a:ln>
            </p:spPr>
            <p:txBody>
              <a:bodyPr/>
              <a:lstStyle/>
              <a:p>
                <a:r>
                  <a:rPr lang="en-US">
                    <a:noFill/>
                  </a:rPr>
                  <a:t> </a:t>
                </a:r>
              </a:p>
            </p:txBody>
          </p:sp>
        </mc:Fallback>
      </mc:AlternateContent>
      <p:pic>
        <p:nvPicPr>
          <p:cNvPr id="3" name="Picture 2">
            <a:extLst>
              <a:ext uri="{FF2B5EF4-FFF2-40B4-BE49-F238E27FC236}">
                <a16:creationId xmlns:a16="http://schemas.microsoft.com/office/drawing/2014/main" id="{748F25ED-6111-B955-6DDB-A26BE9B2956C}"/>
              </a:ext>
            </a:extLst>
          </p:cNvPr>
          <p:cNvPicPr>
            <a:picLocks noChangeAspect="1"/>
          </p:cNvPicPr>
          <p:nvPr/>
        </p:nvPicPr>
        <p:blipFill>
          <a:blip r:embed="rId4"/>
          <a:stretch>
            <a:fillRect/>
          </a:stretch>
        </p:blipFill>
        <p:spPr>
          <a:xfrm>
            <a:off x="1443191" y="2888446"/>
            <a:ext cx="6457780" cy="59794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Background (4)</a:t>
            </a:r>
            <a:endParaRPr dirty="0"/>
          </a:p>
        </p:txBody>
      </p:sp>
      <p:sp>
        <p:nvSpPr>
          <p:cNvPr id="120" name="Google Shape;120;p6"/>
          <p:cNvSpPr txBox="1"/>
          <p:nvPr/>
        </p:nvSpPr>
        <p:spPr>
          <a:xfrm>
            <a:off x="428762" y="1752601"/>
            <a:ext cx="8148079" cy="4832052"/>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2000"/>
              <a:buFont typeface="Arial"/>
              <a:buChar char="•"/>
            </a:pPr>
            <a:r>
              <a:rPr lang="en-US" sz="2200" dirty="0">
                <a:solidFill>
                  <a:schemeClr val="dk1"/>
                </a:solidFill>
                <a:latin typeface="Calibri"/>
                <a:ea typeface="Calibri"/>
                <a:cs typeface="Calibri"/>
                <a:sym typeface="Calibri"/>
              </a:rPr>
              <a:t>Unfortunately, many real-world problems do not directly exhibit the Markovian property and/or the agent can only </a:t>
            </a:r>
            <a:r>
              <a:rPr lang="en-US" sz="2200" b="1" i="1" dirty="0">
                <a:solidFill>
                  <a:schemeClr val="dk1"/>
                </a:solidFill>
                <a:latin typeface="Calibri"/>
                <a:ea typeface="Calibri"/>
                <a:cs typeface="Calibri"/>
                <a:sym typeface="Calibri"/>
              </a:rPr>
              <a:t>partially observe </a:t>
            </a:r>
            <a:r>
              <a:rPr lang="en-US" sz="2200" dirty="0">
                <a:solidFill>
                  <a:schemeClr val="dk1"/>
                </a:solidFill>
                <a:latin typeface="Calibri"/>
                <a:ea typeface="Calibri"/>
                <a:cs typeface="Calibri"/>
                <a:sym typeface="Calibri"/>
              </a:rPr>
              <a:t>the underlying states of the environment, prohibiting it from discovering the </a:t>
            </a:r>
            <a:r>
              <a:rPr lang="en-US" sz="2200" b="1" i="1" dirty="0">
                <a:solidFill>
                  <a:schemeClr val="dk1"/>
                </a:solidFill>
                <a:latin typeface="Calibri"/>
                <a:ea typeface="Calibri"/>
                <a:cs typeface="Calibri"/>
                <a:sym typeface="Calibri"/>
              </a:rPr>
              <a:t>true</a:t>
            </a:r>
            <a:r>
              <a:rPr lang="en-US" sz="2200" dirty="0">
                <a:solidFill>
                  <a:schemeClr val="dk1"/>
                </a:solidFill>
                <a:latin typeface="Calibri"/>
                <a:ea typeface="Calibri"/>
                <a:cs typeface="Calibri"/>
                <a:sym typeface="Calibri"/>
              </a:rPr>
              <a:t> states of the environment. Thus, a generalization of MDPs, which is called </a:t>
            </a:r>
            <a:r>
              <a:rPr lang="en-US" sz="2200" b="1" i="1" dirty="0">
                <a:solidFill>
                  <a:schemeClr val="dk1"/>
                </a:solidFill>
                <a:latin typeface="Calibri"/>
                <a:ea typeface="Calibri"/>
                <a:cs typeface="Calibri"/>
                <a:sym typeface="Calibri"/>
              </a:rPr>
              <a:t>Partially Observable Markov Decision Processes (POMDPs), </a:t>
            </a:r>
            <a:r>
              <a:rPr lang="en-US" sz="2200" dirty="0">
                <a:solidFill>
                  <a:schemeClr val="dk1"/>
                </a:solidFill>
                <a:latin typeface="Calibri"/>
                <a:ea typeface="Calibri"/>
                <a:cs typeface="Calibri"/>
                <a:sym typeface="Calibri"/>
              </a:rPr>
              <a:t>allows an agent to learn decision policies if it is assumed that the underlying environment is Markovian. </a:t>
            </a:r>
          </a:p>
          <a:p>
            <a:pPr lvl="0" algn="just">
              <a:buClr>
                <a:schemeClr val="dk1"/>
              </a:buClr>
              <a:buSzPts val="2000"/>
            </a:pPr>
            <a:endParaRPr lang="en-US" sz="2200" dirty="0">
              <a:solidFill>
                <a:schemeClr val="dk1"/>
              </a:solidFill>
              <a:latin typeface="Calibri"/>
              <a:ea typeface="Calibri"/>
              <a:cs typeface="Calibri"/>
              <a:sym typeface="Calibri"/>
            </a:endParaRPr>
          </a:p>
          <a:p>
            <a:pPr marL="285750" lvl="0" indent="-285750" algn="just">
              <a:buClr>
                <a:schemeClr val="dk1"/>
              </a:buClr>
              <a:buSzPts val="2000"/>
              <a:buFont typeface="Arial"/>
              <a:buChar char="•"/>
            </a:pPr>
            <a:r>
              <a:rPr lang="en-US" sz="2200" b="1" i="1" dirty="0">
                <a:solidFill>
                  <a:schemeClr val="dk1"/>
                </a:solidFill>
                <a:latin typeface="Calibri"/>
                <a:ea typeface="Calibri"/>
                <a:cs typeface="Calibri"/>
                <a:sym typeface="Calibri"/>
              </a:rPr>
              <a:t>Deep Recurrent Q-Network (DRQN) </a:t>
            </a:r>
            <a:r>
              <a:rPr lang="en-US" sz="2200" dirty="0">
                <a:solidFill>
                  <a:schemeClr val="dk1"/>
                </a:solidFill>
                <a:latin typeface="Calibri"/>
                <a:ea typeface="Calibri"/>
                <a:cs typeface="Calibri"/>
                <a:sym typeface="Calibri"/>
              </a:rPr>
              <a:t>[4] leverages the use of Recurrent Neural Networks (RNNs) such as </a:t>
            </a:r>
            <a:r>
              <a:rPr lang="en-US" sz="2200" b="1" i="1" dirty="0">
                <a:solidFill>
                  <a:schemeClr val="dk1"/>
                </a:solidFill>
                <a:latin typeface="Calibri"/>
                <a:ea typeface="Calibri"/>
                <a:cs typeface="Calibri"/>
                <a:sym typeface="Calibri"/>
              </a:rPr>
              <a:t>Long Short-Term Memory (LSTM) </a:t>
            </a:r>
            <a:r>
              <a:rPr lang="en-US" sz="2200" dirty="0">
                <a:solidFill>
                  <a:schemeClr val="dk1"/>
                </a:solidFill>
                <a:latin typeface="Calibri"/>
                <a:ea typeface="Calibri"/>
                <a:cs typeface="Calibri"/>
                <a:sym typeface="Calibri"/>
              </a:rPr>
              <a:t>[5] and </a:t>
            </a:r>
            <a:r>
              <a:rPr lang="en-US" sz="2200" b="1" i="1" dirty="0">
                <a:solidFill>
                  <a:schemeClr val="dk1"/>
                </a:solidFill>
                <a:latin typeface="Calibri"/>
                <a:ea typeface="Calibri"/>
                <a:cs typeface="Calibri"/>
                <a:sym typeface="Calibri"/>
              </a:rPr>
              <a:t>Gated Recurrent Unit (GRU) </a:t>
            </a:r>
            <a:r>
              <a:rPr lang="en-US" sz="2200" dirty="0">
                <a:solidFill>
                  <a:schemeClr val="dk1"/>
                </a:solidFill>
                <a:latin typeface="Calibri"/>
                <a:ea typeface="Calibri"/>
                <a:cs typeface="Calibri"/>
                <a:sym typeface="Calibri"/>
              </a:rPr>
              <a:t>[6] to tackle the partial observability of the environment by storing history of previous observations in the replay memory of the agent.</a:t>
            </a:r>
          </a:p>
        </p:txBody>
      </p:sp>
    </p:spTree>
    <p:extLst>
      <p:ext uri="{BB962C8B-B14F-4D97-AF65-F5344CB8AC3E}">
        <p14:creationId xmlns:p14="http://schemas.microsoft.com/office/powerpoint/2010/main" val="1716432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System Architecture (1)</a:t>
            </a:r>
            <a:endParaRPr dirty="0"/>
          </a:p>
        </p:txBody>
      </p:sp>
      <p:sp>
        <p:nvSpPr>
          <p:cNvPr id="7" name="TextBox 6">
            <a:extLst>
              <a:ext uri="{FF2B5EF4-FFF2-40B4-BE49-F238E27FC236}">
                <a16:creationId xmlns:a16="http://schemas.microsoft.com/office/drawing/2014/main" id="{89F852AA-525D-E1E6-561E-975C8BC62EFA}"/>
              </a:ext>
            </a:extLst>
          </p:cNvPr>
          <p:cNvSpPr txBox="1"/>
          <p:nvPr/>
        </p:nvSpPr>
        <p:spPr>
          <a:xfrm>
            <a:off x="1180617" y="5131826"/>
            <a:ext cx="6782765" cy="1631216"/>
          </a:xfrm>
          <a:prstGeom prst="rect">
            <a:avLst/>
          </a:prstGeom>
          <a:noFill/>
        </p:spPr>
        <p:txBody>
          <a:bodyPr wrap="square" rtlCol="0">
            <a:spAutoFit/>
          </a:bodyPr>
          <a:lstStyle/>
          <a:p>
            <a:pPr marL="285750" indent="-285750" algn="just">
              <a:buFont typeface="Arial" panose="020B0604020202020204" pitchFamily="34" charset="0"/>
              <a:buChar char="•"/>
            </a:pPr>
            <a:r>
              <a:rPr lang="en-US" sz="2000" dirty="0">
                <a:highlight>
                  <a:srgbClr val="FFFFFF"/>
                </a:highlight>
                <a:latin typeface="Calibri" panose="020F0502020204030204" pitchFamily="34" charset="0"/>
                <a:cs typeface="Calibri" panose="020F0502020204030204" pitchFamily="34" charset="0"/>
              </a:rPr>
              <a:t>P</a:t>
            </a:r>
            <a:r>
              <a:rPr lang="en-US" sz="2000" b="0" i="0" dirty="0">
                <a:effectLst/>
                <a:highlight>
                  <a:srgbClr val="FFFFFF"/>
                </a:highlight>
                <a:latin typeface="Calibri" panose="020F0502020204030204" pitchFamily="34" charset="0"/>
                <a:cs typeface="Calibri" panose="020F0502020204030204" pitchFamily="34" charset="0"/>
              </a:rPr>
              <a:t>refetching requests are synchronous to user requests.</a:t>
            </a:r>
          </a:p>
          <a:p>
            <a:pPr marL="285750" indent="-285750" algn="just">
              <a:buFont typeface="Arial" panose="020B0604020202020204" pitchFamily="34" charset="0"/>
              <a:buChar char="•"/>
            </a:pPr>
            <a:r>
              <a:rPr lang="en-US" sz="2000" b="0" i="0" dirty="0">
                <a:effectLst/>
                <a:highlight>
                  <a:srgbClr val="FFFFFF"/>
                </a:highlight>
                <a:latin typeface="Calibri" panose="020F0502020204030204" pitchFamily="34" charset="0"/>
                <a:cs typeface="Calibri" panose="020F0502020204030204" pitchFamily="34" charset="0"/>
              </a:rPr>
              <a:t>Decouple the functionality of cache management system from the prefetching head.</a:t>
            </a:r>
          </a:p>
          <a:p>
            <a:pPr marL="285750" indent="-285750" algn="just">
              <a:buFont typeface="Arial" panose="020B0604020202020204" pitchFamily="34" charset="0"/>
              <a:buChar char="•"/>
            </a:pPr>
            <a:r>
              <a:rPr lang="en-US" sz="2000" dirty="0">
                <a:highlight>
                  <a:srgbClr val="FFFFFF"/>
                </a:highlight>
                <a:latin typeface="Calibri" panose="020F0502020204030204" pitchFamily="34" charset="0"/>
                <a:cs typeface="Calibri" panose="020F0502020204030204" pitchFamily="34" charset="0"/>
              </a:rPr>
              <a:t>RTT from edge to cloud networks is 100 </a:t>
            </a:r>
            <a:r>
              <a:rPr lang="en-US" sz="2000" dirty="0" err="1">
                <a:highlight>
                  <a:srgbClr val="FFFFFF"/>
                </a:highlight>
                <a:latin typeface="Calibri" panose="020F0502020204030204" pitchFamily="34" charset="0"/>
                <a:cs typeface="Calibri" panose="020F0502020204030204" pitchFamily="34" charset="0"/>
              </a:rPr>
              <a:t>ms.</a:t>
            </a:r>
            <a:endParaRPr lang="en-US" sz="2000" b="0" i="0" dirty="0">
              <a:effectLst/>
              <a:highlight>
                <a:srgbClr val="FFFFFF"/>
              </a:highligh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dirty="0">
                <a:highlight>
                  <a:srgbClr val="FFFFFF"/>
                </a:highlight>
                <a:latin typeface="Calibri" panose="020F0502020204030204" pitchFamily="34" charset="0"/>
                <a:cs typeface="Calibri" panose="020F0502020204030204" pitchFamily="34" charset="0"/>
              </a:rPr>
              <a:t>RTT from access to edge networks is 10 </a:t>
            </a:r>
            <a:r>
              <a:rPr lang="en-US" sz="2000" dirty="0" err="1">
                <a:highlight>
                  <a:srgbClr val="FFFFFF"/>
                </a:highlight>
                <a:latin typeface="Calibri" panose="020F0502020204030204" pitchFamily="34" charset="0"/>
                <a:cs typeface="Calibri" panose="020F0502020204030204" pitchFamily="34" charset="0"/>
              </a:rPr>
              <a:t>ms.</a:t>
            </a:r>
            <a:endParaRPr lang="en-US" sz="2000" b="0" i="0" dirty="0">
              <a:effectLst/>
              <a:highlight>
                <a:srgbClr val="FFFFFF"/>
              </a:highlight>
              <a:latin typeface="Calibri" panose="020F0502020204030204" pitchFamily="34" charset="0"/>
              <a:cs typeface="Calibri" panose="020F0502020204030204" pitchFamily="34" charset="0"/>
            </a:endParaRPr>
          </a:p>
        </p:txBody>
      </p:sp>
      <p:pic>
        <p:nvPicPr>
          <p:cNvPr id="9" name="Picture 8" descr="A diagram of a system&#10;&#10;Description automatically generated">
            <a:extLst>
              <a:ext uri="{FF2B5EF4-FFF2-40B4-BE49-F238E27FC236}">
                <a16:creationId xmlns:a16="http://schemas.microsoft.com/office/drawing/2014/main" id="{C6750BCD-97D6-4536-B20D-22DFCB1A03C1}"/>
              </a:ext>
            </a:extLst>
          </p:cNvPr>
          <p:cNvPicPr>
            <a:picLocks noChangeAspect="1"/>
          </p:cNvPicPr>
          <p:nvPr/>
        </p:nvPicPr>
        <p:blipFill>
          <a:blip r:embed="rId3"/>
          <a:stretch>
            <a:fillRect/>
          </a:stretch>
        </p:blipFill>
        <p:spPr>
          <a:xfrm>
            <a:off x="2212775" y="1726173"/>
            <a:ext cx="4442668" cy="3405653"/>
          </a:xfrm>
          <a:prstGeom prst="rect">
            <a:avLst/>
          </a:prstGeom>
        </p:spPr>
      </p:pic>
    </p:spTree>
    <p:extLst>
      <p:ext uri="{BB962C8B-B14F-4D97-AF65-F5344CB8AC3E}">
        <p14:creationId xmlns:p14="http://schemas.microsoft.com/office/powerpoint/2010/main" val="222857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System Architecture (2)</a:t>
            </a:r>
            <a:endParaRPr dirty="0"/>
          </a:p>
        </p:txBody>
      </p:sp>
      <p:sp>
        <p:nvSpPr>
          <p:cNvPr id="7" name="TextBox 6">
            <a:extLst>
              <a:ext uri="{FF2B5EF4-FFF2-40B4-BE49-F238E27FC236}">
                <a16:creationId xmlns:a16="http://schemas.microsoft.com/office/drawing/2014/main" id="{89F852AA-525D-E1E6-561E-975C8BC62EFA}"/>
              </a:ext>
            </a:extLst>
          </p:cNvPr>
          <p:cNvSpPr txBox="1"/>
          <p:nvPr/>
        </p:nvSpPr>
        <p:spPr>
          <a:xfrm>
            <a:off x="1180617" y="5131826"/>
            <a:ext cx="6782765" cy="1323439"/>
          </a:xfrm>
          <a:prstGeom prst="rect">
            <a:avLst/>
          </a:prstGeom>
          <a:noFill/>
        </p:spPr>
        <p:txBody>
          <a:bodyPr wrap="square" rtlCol="0">
            <a:spAutoFit/>
          </a:bodyPr>
          <a:lstStyle/>
          <a:p>
            <a:pPr marL="285750" indent="-285750" algn="just">
              <a:buFont typeface="Arial" panose="020B0604020202020204" pitchFamily="34" charset="0"/>
              <a:buChar char="•"/>
            </a:pPr>
            <a:r>
              <a:rPr lang="en-US" sz="2000" b="0" i="0" dirty="0">
                <a:effectLst/>
                <a:highlight>
                  <a:srgbClr val="FFFFFF"/>
                </a:highlight>
                <a:latin typeface="Calibri" panose="020F0502020204030204" pitchFamily="34" charset="0"/>
                <a:cs typeface="Calibri" panose="020F0502020204030204" pitchFamily="34" charset="0"/>
              </a:rPr>
              <a:t>We trained </a:t>
            </a:r>
            <a:r>
              <a:rPr lang="en-US" sz="2000" b="1" i="1" dirty="0" err="1">
                <a:effectLst/>
                <a:highlight>
                  <a:srgbClr val="FFFFFF"/>
                </a:highlight>
                <a:latin typeface="Calibri" panose="020F0502020204030204" pitchFamily="34" charset="0"/>
                <a:cs typeface="Calibri" panose="020F0502020204030204" pitchFamily="34" charset="0"/>
              </a:rPr>
              <a:t>D</a:t>
            </a:r>
            <a:r>
              <a:rPr lang="en-US" sz="2000" b="1" i="1" dirty="0" err="1">
                <a:highlight>
                  <a:srgbClr val="FFFFFF"/>
                </a:highlight>
                <a:latin typeface="Calibri" panose="020F0502020204030204" pitchFamily="34" charset="0"/>
                <a:cs typeface="Calibri" panose="020F0502020204030204" pitchFamily="34" charset="0"/>
              </a:rPr>
              <a:t>eePref</a:t>
            </a:r>
            <a:r>
              <a:rPr lang="en-US" sz="2000" dirty="0">
                <a:highlight>
                  <a:srgbClr val="FFFFFF"/>
                </a:highlight>
                <a:latin typeface="Calibri" panose="020F0502020204030204" pitchFamily="34" charset="0"/>
                <a:cs typeface="Calibri" panose="020F0502020204030204" pitchFamily="34" charset="0"/>
              </a:rPr>
              <a:t> using both </a:t>
            </a:r>
            <a:r>
              <a:rPr lang="en-US" sz="2000" b="1" i="1" dirty="0">
                <a:highlight>
                  <a:srgbClr val="FFFFFF"/>
                </a:highlight>
                <a:latin typeface="Calibri" panose="020F0502020204030204" pitchFamily="34" charset="0"/>
                <a:cs typeface="Calibri" panose="020F0502020204030204" pitchFamily="34" charset="0"/>
              </a:rPr>
              <a:t>DQN</a:t>
            </a:r>
            <a:r>
              <a:rPr lang="en-US" sz="2000" dirty="0">
                <a:highlight>
                  <a:srgbClr val="FFFFFF"/>
                </a:highlight>
                <a:latin typeface="Calibri" panose="020F0502020204030204" pitchFamily="34" charset="0"/>
                <a:cs typeface="Calibri" panose="020F0502020204030204" pitchFamily="34" charset="0"/>
              </a:rPr>
              <a:t> and </a:t>
            </a:r>
            <a:r>
              <a:rPr lang="en-US" sz="2000" b="1" i="1" dirty="0">
                <a:highlight>
                  <a:srgbClr val="FFFFFF"/>
                </a:highlight>
                <a:latin typeface="Calibri" panose="020F0502020204030204" pitchFamily="34" charset="0"/>
                <a:cs typeface="Calibri" panose="020F0502020204030204" pitchFamily="34" charset="0"/>
              </a:rPr>
              <a:t>DRQN</a:t>
            </a:r>
            <a:r>
              <a:rPr lang="en-US" sz="2000" dirty="0">
                <a:highlight>
                  <a:srgbClr val="FFFFFF"/>
                </a:highlight>
                <a:latin typeface="Calibri" panose="020F0502020204030204" pitchFamily="34" charset="0"/>
                <a:cs typeface="Calibri" panose="020F0502020204030204" pitchFamily="34" charset="0"/>
              </a:rPr>
              <a:t>.</a:t>
            </a:r>
          </a:p>
          <a:p>
            <a:pPr marL="285750" indent="-285750" algn="just">
              <a:buFont typeface="Arial" panose="020B0604020202020204" pitchFamily="34" charset="0"/>
              <a:buChar char="•"/>
            </a:pPr>
            <a:endParaRPr lang="en-US" sz="2000" dirty="0">
              <a:highlight>
                <a:srgbClr val="FFFFFF"/>
              </a:highligh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i="1" dirty="0" err="1">
                <a:highlight>
                  <a:srgbClr val="FFFFFF"/>
                </a:highlight>
                <a:latin typeface="Calibri" panose="020F0502020204030204" pitchFamily="34" charset="0"/>
                <a:cs typeface="Calibri" panose="020F0502020204030204" pitchFamily="34" charset="0"/>
              </a:rPr>
              <a:t>DeePref</a:t>
            </a:r>
            <a:r>
              <a:rPr lang="en-US" sz="2000" b="1" i="1" dirty="0">
                <a:highlight>
                  <a:srgbClr val="FFFFFF"/>
                </a:highlight>
                <a:latin typeface="Calibri" panose="020F0502020204030204" pitchFamily="34" charset="0"/>
                <a:cs typeface="Calibri" panose="020F0502020204030204" pitchFamily="34" charset="0"/>
              </a:rPr>
              <a:t> DQN </a:t>
            </a:r>
            <a:r>
              <a:rPr lang="en-US" sz="2000" dirty="0">
                <a:highlight>
                  <a:srgbClr val="FFFFFF"/>
                </a:highlight>
                <a:latin typeface="Calibri" panose="020F0502020204030204" pitchFamily="34" charset="0"/>
                <a:cs typeface="Calibri" panose="020F0502020204030204" pitchFamily="34" charset="0"/>
              </a:rPr>
              <a:t>does not capture the inter-sample dependencies among user requests.</a:t>
            </a:r>
          </a:p>
        </p:txBody>
      </p:sp>
      <p:pic>
        <p:nvPicPr>
          <p:cNvPr id="3" name="Picture 2">
            <a:extLst>
              <a:ext uri="{FF2B5EF4-FFF2-40B4-BE49-F238E27FC236}">
                <a16:creationId xmlns:a16="http://schemas.microsoft.com/office/drawing/2014/main" id="{33CA37A3-A797-02DE-D342-5A9FD2FEA7AE}"/>
              </a:ext>
            </a:extLst>
          </p:cNvPr>
          <p:cNvPicPr>
            <a:picLocks noChangeAspect="1"/>
          </p:cNvPicPr>
          <p:nvPr/>
        </p:nvPicPr>
        <p:blipFill>
          <a:blip r:embed="rId3"/>
          <a:stretch>
            <a:fillRect/>
          </a:stretch>
        </p:blipFill>
        <p:spPr>
          <a:xfrm>
            <a:off x="1180617" y="2195974"/>
            <a:ext cx="6587879" cy="2466051"/>
          </a:xfrm>
          <a:prstGeom prst="rect">
            <a:avLst/>
          </a:prstGeom>
        </p:spPr>
      </p:pic>
    </p:spTree>
    <p:extLst>
      <p:ext uri="{BB962C8B-B14F-4D97-AF65-F5344CB8AC3E}">
        <p14:creationId xmlns:p14="http://schemas.microsoft.com/office/powerpoint/2010/main" val="9960253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System Architecture (3)</a:t>
            </a:r>
            <a:endParaRPr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9F852AA-525D-E1E6-561E-975C8BC62EFA}"/>
                  </a:ext>
                </a:extLst>
              </p:cNvPr>
              <p:cNvSpPr txBox="1"/>
              <p:nvPr/>
            </p:nvSpPr>
            <p:spPr>
              <a:xfrm>
                <a:off x="1180618" y="4294208"/>
                <a:ext cx="6690168" cy="2554545"/>
              </a:xfrm>
              <a:prstGeom prst="rect">
                <a:avLst/>
              </a:prstGeom>
              <a:noFill/>
            </p:spPr>
            <p:txBody>
              <a:bodyPr wrap="square" rtlCol="0">
                <a:spAutoFit/>
              </a:bodyPr>
              <a:lstStyle/>
              <a:p>
                <a:pPr algn="just"/>
                <a:endParaRPr lang="en-US" sz="2000" b="0" i="0" dirty="0">
                  <a:effectLst/>
                  <a:highlight>
                    <a:srgbClr val="FFFFFF"/>
                  </a:highlight>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en-US" sz="2000" b="1" i="1" dirty="0">
                    <a:effectLst/>
                    <a:highlight>
                      <a:srgbClr val="FFFFFF"/>
                    </a:highlight>
                    <a:latin typeface="Calibri" panose="020F0502020204030204" pitchFamily="34" charset="0"/>
                    <a:cs typeface="Calibri" panose="020F0502020204030204" pitchFamily="34" charset="0"/>
                  </a:rPr>
                  <a:t>DRQNs</a:t>
                </a:r>
                <a:r>
                  <a:rPr lang="en-US" sz="2000" b="0" i="0" dirty="0">
                    <a:effectLst/>
                    <a:highlight>
                      <a:srgbClr val="FFFFFF"/>
                    </a:highlight>
                    <a:latin typeface="Calibri" panose="020F0502020204030204" pitchFamily="34" charset="0"/>
                    <a:cs typeface="Calibri" panose="020F0502020204030204" pitchFamily="34" charset="0"/>
                  </a:rPr>
                  <a:t> suffer from slowness during training when dealing with large sequences (i.e., large time-steps); therefore, we used </a:t>
                </a:r>
                <a:r>
                  <a:rPr lang="en-US" sz="2000" b="1" i="1" dirty="0">
                    <a:effectLst/>
                    <a:highlight>
                      <a:srgbClr val="FFFFFF"/>
                    </a:highlight>
                    <a:latin typeface="Calibri" panose="020F0502020204030204" pitchFamily="34" charset="0"/>
                    <a:cs typeface="Calibri" panose="020F0502020204030204" pitchFamily="34" charset="0"/>
                  </a:rPr>
                  <a:t>Truncated Back Propagation Through Time (TBPTT) </a:t>
                </a:r>
                <a:r>
                  <a:rPr lang="en-US" sz="2000" b="0" i="0" dirty="0">
                    <a:effectLst/>
                    <a:highlight>
                      <a:srgbClr val="FFFFFF"/>
                    </a:highlight>
                    <a:latin typeface="Calibri" panose="020F0502020204030204" pitchFamily="34" charset="0"/>
                    <a:cs typeface="Calibri" panose="020F0502020204030204" pitchFamily="34" charset="0"/>
                  </a:rPr>
                  <a:t>with </a:t>
                </a:r>
                <a14:m>
                  <m:oMath xmlns:m="http://schemas.openxmlformats.org/officeDocument/2006/math">
                    <m:sSub>
                      <m:sSubPr>
                        <m:ctrlPr>
                          <a:rPr lang="en-US" sz="2000" b="1" i="1" smtClean="0">
                            <a:effectLst/>
                            <a:highlight>
                              <a:srgbClr val="FFFFFF"/>
                            </a:highlight>
                            <a:latin typeface="Cambria Math" panose="02040503050406030204" pitchFamily="18" charset="0"/>
                            <a:cs typeface="Calibri" panose="020F0502020204030204" pitchFamily="34" charset="0"/>
                          </a:rPr>
                        </m:ctrlPr>
                      </m:sSubPr>
                      <m:e>
                        <m:r>
                          <a:rPr lang="en-US" sz="2000" b="1" i="1" smtClean="0">
                            <a:effectLst/>
                            <a:highlight>
                              <a:srgbClr val="FFFFFF"/>
                            </a:highlight>
                            <a:latin typeface="Cambria Math" panose="02040503050406030204" pitchFamily="18" charset="0"/>
                            <a:cs typeface="Calibri" panose="020F0502020204030204" pitchFamily="34" charset="0"/>
                          </a:rPr>
                          <m:t>𝒌</m:t>
                        </m:r>
                      </m:e>
                      <m:sub>
                        <m:r>
                          <a:rPr lang="en-US" sz="2000" b="1" i="1" smtClean="0">
                            <a:effectLst/>
                            <a:highlight>
                              <a:srgbClr val="FFFFFF"/>
                            </a:highlight>
                            <a:latin typeface="Cambria Math" panose="02040503050406030204" pitchFamily="18" charset="0"/>
                            <a:cs typeface="Calibri" panose="020F0502020204030204" pitchFamily="34" charset="0"/>
                          </a:rPr>
                          <m:t>𝟏</m:t>
                        </m:r>
                      </m:sub>
                    </m:sSub>
                    <m:r>
                      <a:rPr lang="en-US" sz="2000" b="1" i="1" smtClean="0">
                        <a:effectLst/>
                        <a:highlight>
                          <a:srgbClr val="FFFFFF"/>
                        </a:highlight>
                        <a:latin typeface="Cambria Math" panose="02040503050406030204" pitchFamily="18" charset="0"/>
                        <a:cs typeface="Calibri" panose="020F0502020204030204" pitchFamily="34" charset="0"/>
                      </a:rPr>
                      <m:t>=</m:t>
                    </m:r>
                    <m:sSub>
                      <m:sSubPr>
                        <m:ctrlPr>
                          <a:rPr lang="en-US" sz="2000" b="1" i="1" smtClean="0">
                            <a:highlight>
                              <a:srgbClr val="FFFFFF"/>
                            </a:highlight>
                            <a:latin typeface="Cambria Math" panose="02040503050406030204" pitchFamily="18" charset="0"/>
                            <a:cs typeface="Calibri" panose="020F0502020204030204" pitchFamily="34" charset="0"/>
                          </a:rPr>
                        </m:ctrlPr>
                      </m:sSubPr>
                      <m:e>
                        <m:r>
                          <a:rPr lang="en-US" sz="2000" b="1" i="1">
                            <a:highlight>
                              <a:srgbClr val="FFFFFF"/>
                            </a:highlight>
                            <a:latin typeface="Cambria Math" panose="02040503050406030204" pitchFamily="18" charset="0"/>
                            <a:cs typeface="Calibri" panose="020F0502020204030204" pitchFamily="34" charset="0"/>
                          </a:rPr>
                          <m:t>𝒌</m:t>
                        </m:r>
                      </m:e>
                      <m:sub>
                        <m:r>
                          <a:rPr lang="en-US" sz="2000" b="1" i="1" smtClean="0">
                            <a:highlight>
                              <a:srgbClr val="FFFFFF"/>
                            </a:highlight>
                            <a:latin typeface="Cambria Math" panose="02040503050406030204" pitchFamily="18" charset="0"/>
                            <a:cs typeface="Calibri" panose="020F0502020204030204" pitchFamily="34" charset="0"/>
                          </a:rPr>
                          <m:t>𝟐</m:t>
                        </m:r>
                      </m:sub>
                    </m:sSub>
                    <m:r>
                      <a:rPr lang="en-US" sz="2000" b="1" i="1" smtClean="0">
                        <a:highlight>
                          <a:srgbClr val="FFFFFF"/>
                        </a:highlight>
                        <a:latin typeface="Cambria Math" panose="02040503050406030204" pitchFamily="18" charset="0"/>
                        <a:cs typeface="Calibri" panose="020F0502020204030204" pitchFamily="34" charset="0"/>
                      </a:rPr>
                      <m:t>=</m:t>
                    </m:r>
                    <m:r>
                      <a:rPr lang="en-US" sz="2000" b="1" i="1" smtClean="0">
                        <a:highlight>
                          <a:srgbClr val="FFFFFF"/>
                        </a:highlight>
                        <a:latin typeface="Cambria Math" panose="02040503050406030204" pitchFamily="18" charset="0"/>
                        <a:cs typeface="Calibri" panose="020F0502020204030204" pitchFamily="34" charset="0"/>
                      </a:rPr>
                      <m:t>𝟑𝟎𝟎</m:t>
                    </m:r>
                    <m:r>
                      <a:rPr lang="en-US" sz="2000" b="1" i="1" smtClean="0">
                        <a:highlight>
                          <a:srgbClr val="FFFFFF"/>
                        </a:highlight>
                        <a:latin typeface="Cambria Math" panose="02040503050406030204" pitchFamily="18" charset="0"/>
                        <a:cs typeface="Calibri" panose="020F0502020204030204" pitchFamily="34" charset="0"/>
                      </a:rPr>
                      <m:t> </m:t>
                    </m:r>
                  </m:oMath>
                </a14:m>
                <a:r>
                  <a:rPr lang="en-US" sz="2000" b="0" i="0" dirty="0">
                    <a:effectLst/>
                    <a:highlight>
                      <a:srgbClr val="FFFFFF"/>
                    </a:highlight>
                    <a:latin typeface="Calibri" panose="020F0502020204030204" pitchFamily="34" charset="0"/>
                    <a:cs typeface="Calibri" panose="020F0502020204030204" pitchFamily="34" charset="0"/>
                  </a:rPr>
                  <a:t>where </a:t>
                </a:r>
                <a14:m>
                  <m:oMath xmlns:m="http://schemas.openxmlformats.org/officeDocument/2006/math">
                    <m:sSub>
                      <m:sSubPr>
                        <m:ctrlPr>
                          <a:rPr lang="en-US" sz="2000" b="1" i="1">
                            <a:highlight>
                              <a:srgbClr val="FFFFFF"/>
                            </a:highlight>
                            <a:latin typeface="Cambria Math" panose="02040503050406030204" pitchFamily="18" charset="0"/>
                            <a:cs typeface="Calibri" panose="020F0502020204030204" pitchFamily="34" charset="0"/>
                          </a:rPr>
                        </m:ctrlPr>
                      </m:sSubPr>
                      <m:e>
                        <m:r>
                          <a:rPr lang="en-US" sz="2000" b="1" i="1">
                            <a:highlight>
                              <a:srgbClr val="FFFFFF"/>
                            </a:highlight>
                            <a:latin typeface="Cambria Math" panose="02040503050406030204" pitchFamily="18" charset="0"/>
                            <a:cs typeface="Calibri" panose="020F0502020204030204" pitchFamily="34" charset="0"/>
                          </a:rPr>
                          <m:t>𝒌</m:t>
                        </m:r>
                      </m:e>
                      <m:sub>
                        <m:r>
                          <a:rPr lang="en-US" sz="2000" b="1" i="1">
                            <a:highlight>
                              <a:srgbClr val="FFFFFF"/>
                            </a:highlight>
                            <a:latin typeface="Cambria Math" panose="02040503050406030204" pitchFamily="18" charset="0"/>
                            <a:cs typeface="Calibri" panose="020F0502020204030204" pitchFamily="34" charset="0"/>
                          </a:rPr>
                          <m:t>𝟏</m:t>
                        </m:r>
                      </m:sub>
                    </m:sSub>
                    <m:r>
                      <a:rPr lang="en-US" sz="2000" b="1" i="1">
                        <a:highlight>
                          <a:srgbClr val="FFFFFF"/>
                        </a:highlight>
                        <a:latin typeface="Cambria Math" panose="02040503050406030204" pitchFamily="18" charset="0"/>
                        <a:cs typeface="Calibri" panose="020F0502020204030204" pitchFamily="34" charset="0"/>
                      </a:rPr>
                      <m:t> </m:t>
                    </m:r>
                  </m:oMath>
                </a14:m>
                <a:r>
                  <a:rPr lang="en-US" sz="2000" b="0" i="0" dirty="0">
                    <a:effectLst/>
                    <a:highlight>
                      <a:srgbClr val="FFFFFF"/>
                    </a:highlight>
                    <a:latin typeface="Calibri" panose="020F0502020204030204" pitchFamily="34" charset="0"/>
                    <a:cs typeface="Calibri" panose="020F0502020204030204" pitchFamily="34" charset="0"/>
                  </a:rPr>
                  <a:t>is the number of forward-pass time-steps between LSTM updates, and </a:t>
                </a:r>
                <a14:m>
                  <m:oMath xmlns:m="http://schemas.openxmlformats.org/officeDocument/2006/math">
                    <m:sSub>
                      <m:sSubPr>
                        <m:ctrlPr>
                          <a:rPr lang="en-US" sz="2000" b="1" i="1" smtClean="0">
                            <a:highlight>
                              <a:srgbClr val="FFFFFF"/>
                            </a:highlight>
                            <a:latin typeface="Cambria Math" panose="02040503050406030204" pitchFamily="18" charset="0"/>
                            <a:cs typeface="Calibri" panose="020F0502020204030204" pitchFamily="34" charset="0"/>
                          </a:rPr>
                        </m:ctrlPr>
                      </m:sSubPr>
                      <m:e>
                        <m:r>
                          <a:rPr lang="en-US" sz="2000" b="1" i="1">
                            <a:highlight>
                              <a:srgbClr val="FFFFFF"/>
                            </a:highlight>
                            <a:latin typeface="Cambria Math" panose="02040503050406030204" pitchFamily="18" charset="0"/>
                            <a:cs typeface="Calibri" panose="020F0502020204030204" pitchFamily="34" charset="0"/>
                          </a:rPr>
                          <m:t>𝒌</m:t>
                        </m:r>
                      </m:e>
                      <m:sub>
                        <m:r>
                          <a:rPr lang="en-US" sz="2000" b="1" i="1">
                            <a:highlight>
                              <a:srgbClr val="FFFFFF"/>
                            </a:highlight>
                            <a:latin typeface="Cambria Math" panose="02040503050406030204" pitchFamily="18" charset="0"/>
                            <a:cs typeface="Calibri" panose="020F0502020204030204" pitchFamily="34" charset="0"/>
                          </a:rPr>
                          <m:t>𝟐</m:t>
                        </m:r>
                      </m:sub>
                    </m:sSub>
                    <m:r>
                      <a:rPr lang="en-US" sz="2000" b="1" i="1">
                        <a:highlight>
                          <a:srgbClr val="FFFFFF"/>
                        </a:highlight>
                        <a:latin typeface="Cambria Math" panose="02040503050406030204" pitchFamily="18" charset="0"/>
                        <a:cs typeface="Calibri" panose="020F0502020204030204" pitchFamily="34" charset="0"/>
                      </a:rPr>
                      <m:t> </m:t>
                    </m:r>
                  </m:oMath>
                </a14:m>
                <a:r>
                  <a:rPr lang="en-US" sz="2000" b="0" i="0" dirty="0">
                    <a:effectLst/>
                    <a:highlight>
                      <a:srgbClr val="FFFFFF"/>
                    </a:highlight>
                    <a:latin typeface="Calibri" panose="020F0502020204030204" pitchFamily="34" charset="0"/>
                    <a:cs typeface="Calibri" panose="020F0502020204030204" pitchFamily="34" charset="0"/>
                  </a:rPr>
                  <a:t>is the number of time-steps to apply Back Propagation Through Time (BPTT).</a:t>
                </a:r>
              </a:p>
            </p:txBody>
          </p:sp>
        </mc:Choice>
        <mc:Fallback>
          <p:sp>
            <p:nvSpPr>
              <p:cNvPr id="7" name="TextBox 6">
                <a:extLst>
                  <a:ext uri="{FF2B5EF4-FFF2-40B4-BE49-F238E27FC236}">
                    <a16:creationId xmlns:a16="http://schemas.microsoft.com/office/drawing/2014/main" id="{89F852AA-525D-E1E6-561E-975C8BC62EFA}"/>
                  </a:ext>
                </a:extLst>
              </p:cNvPr>
              <p:cNvSpPr txBox="1">
                <a:spLocks noRot="1" noChangeAspect="1" noMove="1" noResize="1" noEditPoints="1" noAdjustHandles="1" noChangeArrowheads="1" noChangeShapeType="1" noTextEdit="1"/>
              </p:cNvSpPr>
              <p:nvPr/>
            </p:nvSpPr>
            <p:spPr>
              <a:xfrm>
                <a:off x="1180618" y="4294208"/>
                <a:ext cx="6690168" cy="2554545"/>
              </a:xfrm>
              <a:prstGeom prst="rect">
                <a:avLst/>
              </a:prstGeom>
              <a:blipFill>
                <a:blip r:embed="rId3"/>
                <a:stretch>
                  <a:fillRect l="-949" r="-1898" b="-2956"/>
                </a:stretch>
              </a:blipFill>
            </p:spPr>
            <p:txBody>
              <a:bodyPr/>
              <a:lstStyle/>
              <a:p>
                <a:r>
                  <a:rPr lang="en-US">
                    <a:noFill/>
                  </a:rPr>
                  <a:t> </a:t>
                </a:r>
              </a:p>
            </p:txBody>
          </p:sp>
        </mc:Fallback>
      </mc:AlternateContent>
      <p:pic>
        <p:nvPicPr>
          <p:cNvPr id="3" name="Picture 2" descr="A diagram of a computer&#10;&#10;Description automatically generated">
            <a:extLst>
              <a:ext uri="{FF2B5EF4-FFF2-40B4-BE49-F238E27FC236}">
                <a16:creationId xmlns:a16="http://schemas.microsoft.com/office/drawing/2014/main" id="{4EECA886-CB5A-FD13-77AD-08E593B5FA04}"/>
              </a:ext>
            </a:extLst>
          </p:cNvPr>
          <p:cNvPicPr>
            <a:picLocks noChangeAspect="1"/>
          </p:cNvPicPr>
          <p:nvPr/>
        </p:nvPicPr>
        <p:blipFill>
          <a:blip r:embed="rId4"/>
          <a:stretch>
            <a:fillRect/>
          </a:stretch>
        </p:blipFill>
        <p:spPr>
          <a:xfrm>
            <a:off x="1416385" y="2031200"/>
            <a:ext cx="6311229" cy="2554545"/>
          </a:xfrm>
          <a:prstGeom prst="rect">
            <a:avLst/>
          </a:prstGeom>
        </p:spPr>
      </p:pic>
    </p:spTree>
    <p:extLst>
      <p:ext uri="{BB962C8B-B14F-4D97-AF65-F5344CB8AC3E}">
        <p14:creationId xmlns:p14="http://schemas.microsoft.com/office/powerpoint/2010/main" val="31346159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System Architecture (4)</a:t>
            </a:r>
            <a:endParaRPr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89F852AA-525D-E1E6-561E-975C8BC62EFA}"/>
                  </a:ext>
                </a:extLst>
              </p:cNvPr>
              <p:cNvSpPr txBox="1"/>
              <p:nvPr/>
            </p:nvSpPr>
            <p:spPr>
              <a:xfrm>
                <a:off x="960698" y="2011667"/>
                <a:ext cx="6782765" cy="4575291"/>
              </a:xfrm>
              <a:prstGeom prst="rect">
                <a:avLst/>
              </a:prstGeom>
              <a:noFill/>
            </p:spPr>
            <p:txBody>
              <a:bodyPr wrap="square" rtlCol="0">
                <a:spAutoFit/>
              </a:bodyPr>
              <a:lstStyle/>
              <a:p>
                <a:pPr marL="285750" indent="-285750" algn="just">
                  <a:buFont typeface="Arial" panose="020B0604020202020204" pitchFamily="34" charset="0"/>
                  <a:buChar char="•"/>
                </a:pPr>
                <a:r>
                  <a:rPr lang="en-US" sz="2200" b="1" i="1" dirty="0">
                    <a:highlight>
                      <a:srgbClr val="FFFFFF"/>
                    </a:highlight>
                    <a:latin typeface="Calibri" panose="020F0502020204030204" pitchFamily="34" charset="0"/>
                    <a:cs typeface="Calibri" panose="020F0502020204030204" pitchFamily="34" charset="0"/>
                  </a:rPr>
                  <a:t>Reward Design:</a:t>
                </a:r>
              </a:p>
              <a:p>
                <a:pPr marL="914400" marR="0" lvl="1" indent="-368300" rtl="0">
                  <a:spcBef>
                    <a:spcPts val="0"/>
                  </a:spcBef>
                  <a:spcAft>
                    <a:spcPts val="0"/>
                  </a:spcAft>
                  <a:buClr>
                    <a:schemeClr val="dk1"/>
                  </a:buClr>
                  <a:buSzPts val="2200"/>
                  <a:buFont typeface="Calibri"/>
                  <a:buChar char="○"/>
                </a:pPr>
                <a:r>
                  <a:rPr lang="en-US" sz="2200" b="1" i="1" dirty="0">
                    <a:solidFill>
                      <a:schemeClr val="dk1"/>
                    </a:solidFill>
                    <a:latin typeface="Cambria Math" panose="02040503050406030204" pitchFamily="18" charset="0"/>
                    <a:ea typeface="Cambria Math" panose="02040503050406030204" pitchFamily="18" charset="0"/>
                    <a:cs typeface="Calibri"/>
                    <a:sym typeface="Calibri"/>
                  </a:rPr>
                  <a:t>2 </a:t>
                </a:r>
                <a:r>
                  <a:rPr lang="en-US" sz="2200" dirty="0">
                    <a:solidFill>
                      <a:schemeClr val="dk1"/>
                    </a:solidFill>
                    <a:latin typeface="Calibri"/>
                    <a:ea typeface="Calibri"/>
                    <a:cs typeface="Calibri"/>
                    <a:sym typeface="Calibri"/>
                  </a:rPr>
                  <a:t>: if there is a cache hit and the agent decided not to prefetch. </a:t>
                </a:r>
                <a:br>
                  <a:rPr lang="en-US" sz="2200" dirty="0">
                    <a:solidFill>
                      <a:schemeClr val="dk1"/>
                    </a:solidFill>
                    <a:latin typeface="Calibri"/>
                    <a:ea typeface="Calibri"/>
                    <a:cs typeface="Calibri"/>
                    <a:sym typeface="Calibri"/>
                  </a:rPr>
                </a:br>
                <a:endParaRPr lang="en-US" sz="2200" dirty="0">
                  <a:solidFill>
                    <a:schemeClr val="dk1"/>
                  </a:solidFill>
                  <a:latin typeface="Calibri"/>
                  <a:ea typeface="Calibri"/>
                  <a:cs typeface="Calibri"/>
                  <a:sym typeface="Calibri"/>
                </a:endParaRPr>
              </a:p>
              <a:p>
                <a:pPr marL="914400" lvl="1" indent="-368300">
                  <a:buClr>
                    <a:schemeClr val="dk1"/>
                  </a:buClr>
                  <a:buSzPts val="2200"/>
                  <a:buFont typeface="Calibri"/>
                  <a:buChar char="○"/>
                </a:pPr>
                <a:r>
                  <a:rPr lang="en-US" sz="2200" dirty="0">
                    <a:highlight>
                      <a:srgbClr val="FFFFFF"/>
                    </a:highlight>
                    <a:latin typeface="Calibri" panose="020F0502020204030204" pitchFamily="34" charset="0"/>
                    <a:cs typeface="Calibri" panose="020F0502020204030204" pitchFamily="34" charset="0"/>
                  </a:rPr>
                  <a:t> </a:t>
                </a:r>
                <a14:m>
                  <m:oMath xmlns:m="http://schemas.openxmlformats.org/officeDocument/2006/math">
                    <m:r>
                      <a:rPr lang="en-US" sz="2200" b="1" i="1" smtClean="0">
                        <a:highlight>
                          <a:srgbClr val="FFFFFF"/>
                        </a:highlight>
                        <a:latin typeface="Cambria Math" panose="02040503050406030204" pitchFamily="18" charset="0"/>
                        <a:cs typeface="Calibri" panose="020F0502020204030204" pitchFamily="34" charset="0"/>
                      </a:rPr>
                      <m:t>𝟐</m:t>
                    </m:r>
                    <m:r>
                      <a:rPr lang="en-US" sz="2200" b="1" i="1" smtClean="0">
                        <a:highlight>
                          <a:srgbClr val="FFFFFF"/>
                        </a:highlight>
                        <a:latin typeface="Cambria Math" panose="02040503050406030204" pitchFamily="18" charset="0"/>
                        <a:cs typeface="Calibri" panose="020F0502020204030204" pitchFamily="34" charset="0"/>
                      </a:rPr>
                      <m:t>−</m:t>
                    </m:r>
                    <m:sSub>
                      <m:sSubPr>
                        <m:ctrlPr>
                          <a:rPr lang="en-US" sz="2200" b="1" i="1" smtClean="0">
                            <a:highlight>
                              <a:srgbClr val="FFFFFF"/>
                            </a:highlight>
                            <a:latin typeface="Cambria Math" panose="02040503050406030204" pitchFamily="18" charset="0"/>
                            <a:cs typeface="Calibri" panose="020F0502020204030204" pitchFamily="34" charset="0"/>
                          </a:rPr>
                        </m:ctrlPr>
                      </m:sSubPr>
                      <m:e>
                        <m:r>
                          <a:rPr lang="en-US" sz="2200" b="1" i="1" smtClean="0">
                            <a:highlight>
                              <a:srgbClr val="FFFFFF"/>
                            </a:highlight>
                            <a:latin typeface="Cambria Math" panose="02040503050406030204" pitchFamily="18" charset="0"/>
                            <a:cs typeface="Calibri" panose="020F0502020204030204" pitchFamily="34" charset="0"/>
                          </a:rPr>
                          <m:t>𝒍</m:t>
                        </m:r>
                      </m:e>
                      <m:sub>
                        <m:r>
                          <a:rPr lang="en-US" sz="2200" b="1" i="1" smtClean="0">
                            <a:highlight>
                              <a:srgbClr val="FFFFFF"/>
                            </a:highlight>
                            <a:latin typeface="Cambria Math" panose="02040503050406030204" pitchFamily="18" charset="0"/>
                            <a:cs typeface="Calibri" panose="020F0502020204030204" pitchFamily="34" charset="0"/>
                          </a:rPr>
                          <m:t>𝒊</m:t>
                        </m:r>
                      </m:sub>
                    </m:sSub>
                  </m:oMath>
                </a14:m>
                <a:r>
                  <a:rPr lang="en-US" sz="2200" dirty="0">
                    <a:highlight>
                      <a:srgbClr val="FFFFFF"/>
                    </a:highlight>
                    <a:latin typeface="Calibri" panose="020F0502020204030204" pitchFamily="34" charset="0"/>
                    <a:cs typeface="Calibri" panose="020F0502020204030204" pitchFamily="34" charset="0"/>
                  </a:rPr>
                  <a:t>: if there is a cache hit and the agent decided to prefetch an item </a:t>
                </a:r>
                <a14:m>
                  <m:oMath xmlns:m="http://schemas.openxmlformats.org/officeDocument/2006/math">
                    <m:r>
                      <a:rPr lang="en-US" sz="2200" b="1" i="1" dirty="0" smtClean="0">
                        <a:highlight>
                          <a:srgbClr val="FFFFFF"/>
                        </a:highlight>
                        <a:latin typeface="Cambria Math" panose="02040503050406030204" pitchFamily="18" charset="0"/>
                        <a:cs typeface="Calibri" panose="020F0502020204030204" pitchFamily="34" charset="0"/>
                      </a:rPr>
                      <m:t>𝒊</m:t>
                    </m:r>
                  </m:oMath>
                </a14:m>
                <a:r>
                  <a:rPr lang="en-US" sz="2200" b="1" i="1" dirty="0">
                    <a:highlight>
                      <a:srgbClr val="FFFFFF"/>
                    </a:highlight>
                    <a:latin typeface="Calibri" panose="020F0502020204030204" pitchFamily="34" charset="0"/>
                    <a:cs typeface="Calibri" panose="020F0502020204030204" pitchFamily="34" charset="0"/>
                  </a:rPr>
                  <a:t> </a:t>
                </a:r>
                <a:r>
                  <a:rPr lang="en-US" sz="2200" dirty="0">
                    <a:highlight>
                      <a:srgbClr val="FFFFFF"/>
                    </a:highlight>
                    <a:latin typeface="Calibri" panose="020F0502020204030204" pitchFamily="34" charset="0"/>
                    <a:cs typeface="Calibri" panose="020F0502020204030204" pitchFamily="34" charset="0"/>
                  </a:rPr>
                  <a:t>with latency </a:t>
                </a:r>
                <a14:m>
                  <m:oMath xmlns:m="http://schemas.openxmlformats.org/officeDocument/2006/math">
                    <m:sSub>
                      <m:sSubPr>
                        <m:ctrlPr>
                          <a:rPr lang="en-US" sz="2200" b="1" i="1">
                            <a:highlight>
                              <a:srgbClr val="FFFFFF"/>
                            </a:highlight>
                            <a:latin typeface="Cambria Math" panose="02040503050406030204" pitchFamily="18" charset="0"/>
                            <a:cs typeface="Calibri" panose="020F0502020204030204" pitchFamily="34" charset="0"/>
                          </a:rPr>
                        </m:ctrlPr>
                      </m:sSubPr>
                      <m:e>
                        <m:r>
                          <a:rPr lang="en-US" sz="2200" b="1" i="1">
                            <a:highlight>
                              <a:srgbClr val="FFFFFF"/>
                            </a:highlight>
                            <a:latin typeface="Cambria Math" panose="02040503050406030204" pitchFamily="18" charset="0"/>
                            <a:cs typeface="Calibri" panose="020F0502020204030204" pitchFamily="34" charset="0"/>
                          </a:rPr>
                          <m:t>𝒍</m:t>
                        </m:r>
                      </m:e>
                      <m:sub>
                        <m:r>
                          <a:rPr lang="en-US" sz="2200" b="1" i="1">
                            <a:highlight>
                              <a:srgbClr val="FFFFFF"/>
                            </a:highlight>
                            <a:latin typeface="Cambria Math" panose="02040503050406030204" pitchFamily="18" charset="0"/>
                            <a:cs typeface="Calibri" panose="020F0502020204030204" pitchFamily="34" charset="0"/>
                          </a:rPr>
                          <m:t>𝒊</m:t>
                        </m:r>
                      </m:sub>
                    </m:sSub>
                  </m:oMath>
                </a14:m>
                <a:r>
                  <a:rPr lang="en-US" sz="2200" dirty="0">
                    <a:highlight>
                      <a:srgbClr val="FFFFFF"/>
                    </a:highlight>
                    <a:latin typeface="Calibri" panose="020F0502020204030204" pitchFamily="34" charset="0"/>
                    <a:cs typeface="Calibri" panose="020F0502020204030204" pitchFamily="34" charset="0"/>
                  </a:rPr>
                  <a:t>.</a:t>
                </a:r>
                <a:br>
                  <a:rPr lang="en-US" sz="2200" dirty="0">
                    <a:highlight>
                      <a:srgbClr val="FFFFFF"/>
                    </a:highlight>
                    <a:latin typeface="Calibri" panose="020F0502020204030204" pitchFamily="34" charset="0"/>
                    <a:cs typeface="Calibri" panose="020F0502020204030204" pitchFamily="34" charset="0"/>
                  </a:rPr>
                </a:br>
                <a:endParaRPr lang="en-US" sz="2200" dirty="0">
                  <a:highlight>
                    <a:srgbClr val="FFFFFF"/>
                  </a:highlight>
                  <a:latin typeface="Calibri" panose="020F0502020204030204" pitchFamily="34" charset="0"/>
                  <a:cs typeface="Calibri" panose="020F0502020204030204" pitchFamily="34" charset="0"/>
                </a:endParaRPr>
              </a:p>
              <a:p>
                <a:pPr marL="914400" lvl="1" indent="-368300">
                  <a:buClr>
                    <a:schemeClr val="dk1"/>
                  </a:buClr>
                  <a:buSzPts val="2200"/>
                  <a:buFont typeface="Calibri"/>
                  <a:buChar char="○"/>
                </a:pPr>
                <a:r>
                  <a:rPr lang="en-US" sz="2200" b="1" i="1" dirty="0">
                    <a:highlight>
                      <a:srgbClr val="FFFFFF"/>
                    </a:highlight>
                    <a:latin typeface="Cambria Math" panose="02040503050406030204" pitchFamily="18" charset="0"/>
                    <a:ea typeface="Cambria Math" panose="02040503050406030204" pitchFamily="18" charset="0"/>
                    <a:cs typeface="Calibri" panose="020F0502020204030204" pitchFamily="34" charset="0"/>
                  </a:rPr>
                  <a:t>-1</a:t>
                </a:r>
                <a:r>
                  <a:rPr lang="en-US" sz="2200" dirty="0">
                    <a:highlight>
                      <a:srgbClr val="FFFFFF"/>
                    </a:highlight>
                    <a:latin typeface="Calibri" panose="020F0502020204030204" pitchFamily="34" charset="0"/>
                    <a:cs typeface="Calibri" panose="020F0502020204030204" pitchFamily="34" charset="0"/>
                  </a:rPr>
                  <a:t>: if there is a cache miss and the agent decided not to prefetch.</a:t>
                </a:r>
                <a:br>
                  <a:rPr lang="en-US" sz="2200" dirty="0">
                    <a:highlight>
                      <a:srgbClr val="FFFFFF"/>
                    </a:highlight>
                    <a:latin typeface="Calibri" panose="020F0502020204030204" pitchFamily="34" charset="0"/>
                    <a:cs typeface="Calibri" panose="020F0502020204030204" pitchFamily="34" charset="0"/>
                  </a:rPr>
                </a:br>
                <a:endParaRPr lang="en-US" sz="2200" dirty="0">
                  <a:highlight>
                    <a:srgbClr val="FFFFFF"/>
                  </a:highlight>
                  <a:latin typeface="Calibri" panose="020F0502020204030204" pitchFamily="34" charset="0"/>
                  <a:cs typeface="Calibri" panose="020F0502020204030204" pitchFamily="34" charset="0"/>
                </a:endParaRPr>
              </a:p>
              <a:p>
                <a:pPr marL="914400" lvl="1" indent="-368300">
                  <a:buClr>
                    <a:schemeClr val="dk1"/>
                  </a:buClr>
                  <a:buSzPts val="2200"/>
                  <a:buFont typeface="Calibri"/>
                  <a:buChar char="○"/>
                </a:pPr>
                <a:r>
                  <a:rPr lang="en-US" sz="2200" b="1" i="1" dirty="0">
                    <a:highlight>
                      <a:srgbClr val="FFFFFF"/>
                    </a:highlight>
                    <a:latin typeface="Cambria Math" panose="02040503050406030204" pitchFamily="18" charset="0"/>
                    <a:ea typeface="Cambria Math" panose="02040503050406030204" pitchFamily="18" charset="0"/>
                    <a:cs typeface="Calibri" panose="020F0502020204030204" pitchFamily="34" charset="0"/>
                  </a:rPr>
                  <a:t>-1</a:t>
                </a:r>
                <a14:m>
                  <m:oMath xmlns:m="http://schemas.openxmlformats.org/officeDocument/2006/math">
                    <m:r>
                      <a:rPr lang="en-US" sz="2200" b="1" i="1" smtClean="0">
                        <a:highlight>
                          <a:srgbClr val="FFFFFF"/>
                        </a:highlight>
                        <a:latin typeface="Cambria Math" panose="02040503050406030204" pitchFamily="18" charset="0"/>
                        <a:ea typeface="Cambria Math" panose="02040503050406030204" pitchFamily="18" charset="0"/>
                        <a:cs typeface="Calibri" panose="020F0502020204030204" pitchFamily="34" charset="0"/>
                      </a:rPr>
                      <m:t>−</m:t>
                    </m:r>
                    <m:sSub>
                      <m:sSubPr>
                        <m:ctrlPr>
                          <a:rPr lang="en-US" sz="2200" b="1" i="1" smtClean="0">
                            <a:highlight>
                              <a:srgbClr val="FFFFFF"/>
                            </a:highlight>
                            <a:latin typeface="Cambria Math" panose="02040503050406030204" pitchFamily="18" charset="0"/>
                            <a:ea typeface="Cambria Math" panose="02040503050406030204" pitchFamily="18" charset="0"/>
                            <a:cs typeface="Calibri" panose="020F0502020204030204" pitchFamily="34" charset="0"/>
                          </a:rPr>
                        </m:ctrlPr>
                      </m:sSubPr>
                      <m:e>
                        <m:r>
                          <a:rPr lang="en-US" sz="2200" b="1" i="1" smtClean="0">
                            <a:highlight>
                              <a:srgbClr val="FFFFFF"/>
                            </a:highlight>
                            <a:latin typeface="Cambria Math" panose="02040503050406030204" pitchFamily="18" charset="0"/>
                            <a:ea typeface="Cambria Math" panose="02040503050406030204" pitchFamily="18" charset="0"/>
                            <a:cs typeface="Calibri" panose="020F0502020204030204" pitchFamily="34" charset="0"/>
                          </a:rPr>
                          <m:t>𝒍</m:t>
                        </m:r>
                      </m:e>
                      <m:sub>
                        <m:r>
                          <a:rPr lang="en-US" sz="2200" b="1" i="1" smtClean="0">
                            <a:highlight>
                              <a:srgbClr val="FFFFFF"/>
                            </a:highlight>
                            <a:latin typeface="Cambria Math" panose="02040503050406030204" pitchFamily="18" charset="0"/>
                            <a:ea typeface="Cambria Math" panose="02040503050406030204" pitchFamily="18" charset="0"/>
                            <a:cs typeface="Calibri" panose="020F0502020204030204" pitchFamily="34" charset="0"/>
                          </a:rPr>
                          <m:t>𝒊</m:t>
                        </m:r>
                      </m:sub>
                    </m:sSub>
                    <m:r>
                      <a:rPr lang="en-US" sz="2200" b="1" i="1" smtClean="0">
                        <a:highlight>
                          <a:srgbClr val="FFFFFF"/>
                        </a:highlight>
                        <a:latin typeface="Cambria Math" panose="02040503050406030204" pitchFamily="18" charset="0"/>
                        <a:ea typeface="Cambria Math" panose="02040503050406030204" pitchFamily="18" charset="0"/>
                        <a:cs typeface="Calibri" panose="020F0502020204030204" pitchFamily="34" charset="0"/>
                      </a:rPr>
                      <m:t> </m:t>
                    </m:r>
                  </m:oMath>
                </a14:m>
                <a:r>
                  <a:rPr lang="en-US" sz="2200" dirty="0">
                    <a:highlight>
                      <a:srgbClr val="FFFFFF"/>
                    </a:highlight>
                    <a:latin typeface="Calibri" panose="020F0502020204030204" pitchFamily="34" charset="0"/>
                    <a:cs typeface="Calibri" panose="020F0502020204030204" pitchFamily="34" charset="0"/>
                  </a:rPr>
                  <a:t>: if there is a cache miss and the agent decided to prefetch an item </a:t>
                </a:r>
                <a14:m>
                  <m:oMath xmlns:m="http://schemas.openxmlformats.org/officeDocument/2006/math">
                    <m:r>
                      <a:rPr lang="en-US" sz="2200" b="1" i="1" dirty="0">
                        <a:highlight>
                          <a:srgbClr val="FFFFFF"/>
                        </a:highlight>
                        <a:latin typeface="Cambria Math" panose="02040503050406030204" pitchFamily="18" charset="0"/>
                        <a:cs typeface="Calibri" panose="020F0502020204030204" pitchFamily="34" charset="0"/>
                      </a:rPr>
                      <m:t>𝒊</m:t>
                    </m:r>
                  </m:oMath>
                </a14:m>
                <a:r>
                  <a:rPr lang="en-US" sz="2200" b="1" i="1" dirty="0">
                    <a:highlight>
                      <a:srgbClr val="FFFFFF"/>
                    </a:highlight>
                    <a:latin typeface="Calibri" panose="020F0502020204030204" pitchFamily="34" charset="0"/>
                    <a:cs typeface="Calibri" panose="020F0502020204030204" pitchFamily="34" charset="0"/>
                  </a:rPr>
                  <a:t> </a:t>
                </a:r>
                <a:r>
                  <a:rPr lang="en-US" sz="2200" dirty="0">
                    <a:highlight>
                      <a:srgbClr val="FFFFFF"/>
                    </a:highlight>
                    <a:latin typeface="Calibri" panose="020F0502020204030204" pitchFamily="34" charset="0"/>
                    <a:cs typeface="Calibri" panose="020F0502020204030204" pitchFamily="34" charset="0"/>
                  </a:rPr>
                  <a:t>with latency </a:t>
                </a:r>
                <a14:m>
                  <m:oMath xmlns:m="http://schemas.openxmlformats.org/officeDocument/2006/math">
                    <m:sSub>
                      <m:sSubPr>
                        <m:ctrlPr>
                          <a:rPr lang="en-US" sz="2200" b="1" i="1">
                            <a:highlight>
                              <a:srgbClr val="FFFFFF"/>
                            </a:highlight>
                            <a:latin typeface="Cambria Math" panose="02040503050406030204" pitchFamily="18" charset="0"/>
                            <a:cs typeface="Calibri" panose="020F0502020204030204" pitchFamily="34" charset="0"/>
                          </a:rPr>
                        </m:ctrlPr>
                      </m:sSubPr>
                      <m:e>
                        <m:r>
                          <a:rPr lang="en-US" sz="2200" b="1" i="1">
                            <a:highlight>
                              <a:srgbClr val="FFFFFF"/>
                            </a:highlight>
                            <a:latin typeface="Cambria Math" panose="02040503050406030204" pitchFamily="18" charset="0"/>
                            <a:cs typeface="Calibri" panose="020F0502020204030204" pitchFamily="34" charset="0"/>
                          </a:rPr>
                          <m:t>𝒍</m:t>
                        </m:r>
                      </m:e>
                      <m:sub>
                        <m:r>
                          <a:rPr lang="en-US" sz="2200" b="1" i="1">
                            <a:highlight>
                              <a:srgbClr val="FFFFFF"/>
                            </a:highlight>
                            <a:latin typeface="Cambria Math" panose="02040503050406030204" pitchFamily="18" charset="0"/>
                            <a:cs typeface="Calibri" panose="020F0502020204030204" pitchFamily="34" charset="0"/>
                          </a:rPr>
                          <m:t>𝒊</m:t>
                        </m:r>
                      </m:sub>
                    </m:sSub>
                  </m:oMath>
                </a14:m>
                <a:r>
                  <a:rPr lang="en-US" sz="2200" dirty="0">
                    <a:highlight>
                      <a:srgbClr val="FFFFFF"/>
                    </a:highlight>
                    <a:latin typeface="Calibri" panose="020F0502020204030204" pitchFamily="34" charset="0"/>
                    <a:cs typeface="Calibri" panose="020F0502020204030204" pitchFamily="34" charset="0"/>
                  </a:rPr>
                  <a:t>.</a:t>
                </a:r>
              </a:p>
              <a:p>
                <a:pPr lvl="3" algn="just"/>
                <a:r>
                  <a:rPr lang="en-US" sz="2200" b="1" i="1" dirty="0">
                    <a:highlight>
                      <a:srgbClr val="FFFFFF"/>
                    </a:highlight>
                    <a:latin typeface="Calibri" panose="020F0502020204030204" pitchFamily="34" charset="0"/>
                    <a:cs typeface="Calibri" panose="020F0502020204030204" pitchFamily="34" charset="0"/>
                  </a:rPr>
                  <a:t>		</a:t>
                </a:r>
                <a:endParaRPr lang="en-US" sz="2200" b="1" i="1" dirty="0">
                  <a:effectLst/>
                  <a:highlight>
                    <a:srgbClr val="FFFFFF"/>
                  </a:highlight>
                  <a:latin typeface="Calibri" panose="020F0502020204030204" pitchFamily="34" charset="0"/>
                  <a:cs typeface="Calibri" panose="020F0502020204030204" pitchFamily="34" charset="0"/>
                </a:endParaRPr>
              </a:p>
            </p:txBody>
          </p:sp>
        </mc:Choice>
        <mc:Fallback>
          <p:sp>
            <p:nvSpPr>
              <p:cNvPr id="7" name="TextBox 6">
                <a:extLst>
                  <a:ext uri="{FF2B5EF4-FFF2-40B4-BE49-F238E27FC236}">
                    <a16:creationId xmlns:a16="http://schemas.microsoft.com/office/drawing/2014/main" id="{89F852AA-525D-E1E6-561E-975C8BC62EFA}"/>
                  </a:ext>
                </a:extLst>
              </p:cNvPr>
              <p:cNvSpPr txBox="1">
                <a:spLocks noRot="1" noChangeAspect="1" noMove="1" noResize="1" noEditPoints="1" noAdjustHandles="1" noChangeArrowheads="1" noChangeShapeType="1" noTextEdit="1"/>
              </p:cNvSpPr>
              <p:nvPr/>
            </p:nvSpPr>
            <p:spPr>
              <a:xfrm>
                <a:off x="960698" y="2011667"/>
                <a:ext cx="6782765" cy="4575291"/>
              </a:xfrm>
              <a:prstGeom prst="rect">
                <a:avLst/>
              </a:prstGeom>
              <a:blipFill>
                <a:blip r:embed="rId3"/>
                <a:stretch>
                  <a:fillRect l="-935" t="-831" r="-187"/>
                </a:stretch>
              </a:blipFill>
            </p:spPr>
            <p:txBody>
              <a:bodyPr/>
              <a:lstStyle/>
              <a:p>
                <a:r>
                  <a:rPr lang="en-US">
                    <a:noFill/>
                  </a:rPr>
                  <a:t> </a:t>
                </a:r>
              </a:p>
            </p:txBody>
          </p:sp>
        </mc:Fallback>
      </mc:AlternateContent>
    </p:spTree>
    <p:extLst>
      <p:ext uri="{BB962C8B-B14F-4D97-AF65-F5344CB8AC3E}">
        <p14:creationId xmlns:p14="http://schemas.microsoft.com/office/powerpoint/2010/main" val="1391501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Experimental analysis (1)</a:t>
            </a:r>
            <a:endParaRPr dirty="0"/>
          </a:p>
        </p:txBody>
      </p:sp>
      <p:pic>
        <p:nvPicPr>
          <p:cNvPr id="3" name="Picture 2" descr="A graph of a graph&#10;&#10;Description automatically generated with medium confidence">
            <a:extLst>
              <a:ext uri="{FF2B5EF4-FFF2-40B4-BE49-F238E27FC236}">
                <a16:creationId xmlns:a16="http://schemas.microsoft.com/office/drawing/2014/main" id="{0031D2E0-10BB-0BCD-DD40-524868942343}"/>
              </a:ext>
            </a:extLst>
          </p:cNvPr>
          <p:cNvPicPr>
            <a:picLocks noChangeAspect="1"/>
          </p:cNvPicPr>
          <p:nvPr/>
        </p:nvPicPr>
        <p:blipFill>
          <a:blip r:embed="rId3"/>
          <a:stretch>
            <a:fillRect/>
          </a:stretch>
        </p:blipFill>
        <p:spPr>
          <a:xfrm>
            <a:off x="121534" y="1799339"/>
            <a:ext cx="8050192" cy="4798391"/>
          </a:xfrm>
          <a:prstGeom prst="rect">
            <a:avLst/>
          </a:prstGeom>
        </p:spPr>
      </p:pic>
    </p:spTree>
    <p:extLst>
      <p:ext uri="{BB962C8B-B14F-4D97-AF65-F5344CB8AC3E}">
        <p14:creationId xmlns:p14="http://schemas.microsoft.com/office/powerpoint/2010/main" val="1121398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Experimental analysis (2)</a:t>
            </a:r>
            <a:endParaRPr dirty="0"/>
          </a:p>
        </p:txBody>
      </p:sp>
      <p:pic>
        <p:nvPicPr>
          <p:cNvPr id="4" name="Picture 3">
            <a:extLst>
              <a:ext uri="{FF2B5EF4-FFF2-40B4-BE49-F238E27FC236}">
                <a16:creationId xmlns:a16="http://schemas.microsoft.com/office/drawing/2014/main" id="{6C423B05-050F-ED38-433C-293F223EF2A3}"/>
              </a:ext>
            </a:extLst>
          </p:cNvPr>
          <p:cNvPicPr>
            <a:picLocks noChangeAspect="1"/>
          </p:cNvPicPr>
          <p:nvPr/>
        </p:nvPicPr>
        <p:blipFill>
          <a:blip r:embed="rId3"/>
          <a:stretch>
            <a:fillRect/>
          </a:stretch>
        </p:blipFill>
        <p:spPr>
          <a:xfrm>
            <a:off x="761836" y="1782501"/>
            <a:ext cx="7608037" cy="4699081"/>
          </a:xfrm>
          <a:prstGeom prst="rect">
            <a:avLst/>
          </a:prstGeom>
        </p:spPr>
      </p:pic>
    </p:spTree>
    <p:extLst>
      <p:ext uri="{BB962C8B-B14F-4D97-AF65-F5344CB8AC3E}">
        <p14:creationId xmlns:p14="http://schemas.microsoft.com/office/powerpoint/2010/main" val="231113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Experimental analysis (3)</a:t>
            </a:r>
            <a:endParaRPr dirty="0"/>
          </a:p>
        </p:txBody>
      </p:sp>
      <p:pic>
        <p:nvPicPr>
          <p:cNvPr id="3" name="Picture 2">
            <a:extLst>
              <a:ext uri="{FF2B5EF4-FFF2-40B4-BE49-F238E27FC236}">
                <a16:creationId xmlns:a16="http://schemas.microsoft.com/office/drawing/2014/main" id="{082DF34C-D960-6579-00E2-356ED626080F}"/>
              </a:ext>
            </a:extLst>
          </p:cNvPr>
          <p:cNvPicPr>
            <a:picLocks noChangeAspect="1"/>
          </p:cNvPicPr>
          <p:nvPr/>
        </p:nvPicPr>
        <p:blipFill>
          <a:blip r:embed="rId3"/>
          <a:stretch>
            <a:fillRect/>
          </a:stretch>
        </p:blipFill>
        <p:spPr>
          <a:xfrm>
            <a:off x="132073" y="2103754"/>
            <a:ext cx="8879854" cy="2174122"/>
          </a:xfrm>
          <a:prstGeom prst="rect">
            <a:avLst/>
          </a:prstGeom>
        </p:spPr>
      </p:pic>
      <p:sp>
        <p:nvSpPr>
          <p:cNvPr id="5" name="TextBox 4">
            <a:extLst>
              <a:ext uri="{FF2B5EF4-FFF2-40B4-BE49-F238E27FC236}">
                <a16:creationId xmlns:a16="http://schemas.microsoft.com/office/drawing/2014/main" id="{771A2C99-C19D-BB86-2F78-E21C6E1BF298}"/>
              </a:ext>
            </a:extLst>
          </p:cNvPr>
          <p:cNvSpPr txBox="1"/>
          <p:nvPr/>
        </p:nvSpPr>
        <p:spPr>
          <a:xfrm>
            <a:off x="775504" y="4803494"/>
            <a:ext cx="7731888" cy="2000548"/>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We split each cluster’s dataset into 80% training and 20% testing.</a:t>
            </a:r>
            <a:br>
              <a:rPr lang="en-US" sz="2200" dirty="0">
                <a:latin typeface="Calibri" panose="020F0502020204030204" pitchFamily="34" charset="0"/>
                <a:cs typeface="Calibri" panose="020F0502020204030204" pitchFamily="34" charset="0"/>
              </a:rPr>
            </a:br>
            <a:endParaRPr lang="en-US" sz="2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b="1" i="1" dirty="0" err="1">
                <a:latin typeface="Calibri" panose="020F0502020204030204" pitchFamily="34" charset="0"/>
                <a:cs typeface="Calibri" panose="020F0502020204030204" pitchFamily="34" charset="0"/>
              </a:rPr>
              <a:t>DeePref</a:t>
            </a:r>
            <a:r>
              <a:rPr lang="en-US" sz="2200" dirty="0">
                <a:latin typeface="Calibri" panose="020F0502020204030204" pitchFamily="34" charset="0"/>
                <a:cs typeface="Calibri" panose="020F0502020204030204" pitchFamily="34" charset="0"/>
              </a:rPr>
              <a:t> outperforms baseline approaches by [17%, 28%] in terms of prefetching accuracy and coverage, respectively.</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16435811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Experimental analysis (4)</a:t>
            </a:r>
            <a:endParaRPr dirty="0"/>
          </a:p>
        </p:txBody>
      </p:sp>
      <p:pic>
        <p:nvPicPr>
          <p:cNvPr id="3" name="Picture 2">
            <a:extLst>
              <a:ext uri="{FF2B5EF4-FFF2-40B4-BE49-F238E27FC236}">
                <a16:creationId xmlns:a16="http://schemas.microsoft.com/office/drawing/2014/main" id="{6359C758-F46A-A2CA-E013-9A5A9FAEBC4D}"/>
              </a:ext>
            </a:extLst>
          </p:cNvPr>
          <p:cNvPicPr>
            <a:picLocks noChangeAspect="1"/>
          </p:cNvPicPr>
          <p:nvPr/>
        </p:nvPicPr>
        <p:blipFill>
          <a:blip r:embed="rId3"/>
          <a:stretch>
            <a:fillRect/>
          </a:stretch>
        </p:blipFill>
        <p:spPr>
          <a:xfrm>
            <a:off x="41787" y="2308054"/>
            <a:ext cx="9060425" cy="2241891"/>
          </a:xfrm>
          <a:prstGeom prst="rect">
            <a:avLst/>
          </a:prstGeom>
        </p:spPr>
      </p:pic>
      <p:sp>
        <p:nvSpPr>
          <p:cNvPr id="5" name="TextBox 4">
            <a:extLst>
              <a:ext uri="{FF2B5EF4-FFF2-40B4-BE49-F238E27FC236}">
                <a16:creationId xmlns:a16="http://schemas.microsoft.com/office/drawing/2014/main" id="{A2A39330-B296-25FC-FBF9-331D6D53CAE6}"/>
              </a:ext>
            </a:extLst>
          </p:cNvPr>
          <p:cNvSpPr txBox="1"/>
          <p:nvPr/>
        </p:nvSpPr>
        <p:spPr>
          <a:xfrm>
            <a:off x="682906" y="4759122"/>
            <a:ext cx="7685590" cy="1446550"/>
          </a:xfrm>
          <a:prstGeom prst="rect">
            <a:avLst/>
          </a:prstGeom>
          <a:noFill/>
        </p:spPr>
        <p:txBody>
          <a:bodyPr wrap="square" rtlCol="0">
            <a:spAutoFit/>
          </a:bodyPr>
          <a:lstStyle/>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Using transfer learning, </a:t>
            </a:r>
            <a:r>
              <a:rPr lang="en-US" sz="2200" b="1" i="1" dirty="0" err="1">
                <a:latin typeface="Calibri" panose="020F0502020204030204" pitchFamily="34" charset="0"/>
                <a:cs typeface="Calibri" panose="020F0502020204030204" pitchFamily="34" charset="0"/>
              </a:rPr>
              <a:t>DeePref</a:t>
            </a:r>
            <a:r>
              <a:rPr lang="en-US" sz="2200" dirty="0">
                <a:latin typeface="Calibri" panose="020F0502020204030204" pitchFamily="34" charset="0"/>
                <a:cs typeface="Calibri" panose="020F0502020204030204" pitchFamily="34" charset="0"/>
              </a:rPr>
              <a:t> improves both prefetching accuracy and coverage compared to the baseline approaches with an increase of [30%, 10%] in terms of prefetching accuracy and coverage, respectively.</a:t>
            </a:r>
          </a:p>
        </p:txBody>
      </p:sp>
    </p:spTree>
    <p:extLst>
      <p:ext uri="{BB962C8B-B14F-4D97-AF65-F5344CB8AC3E}">
        <p14:creationId xmlns:p14="http://schemas.microsoft.com/office/powerpoint/2010/main" val="12239412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2"/>
          <p:cNvSpPr txBox="1">
            <a:spLocks noGrp="1"/>
          </p:cNvSpPr>
          <p:nvPr>
            <p:ph type="title"/>
          </p:nvPr>
        </p:nvSpPr>
        <p:spPr>
          <a:xfrm>
            <a:off x="440064" y="1066800"/>
            <a:ext cx="8153400" cy="732424"/>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a:t>Outline</a:t>
            </a:r>
            <a:endParaRPr/>
          </a:p>
        </p:txBody>
      </p:sp>
      <p:sp>
        <p:nvSpPr>
          <p:cNvPr id="76" name="Google Shape;76;p2"/>
          <p:cNvSpPr txBox="1">
            <a:spLocks noGrp="1"/>
          </p:cNvSpPr>
          <p:nvPr>
            <p:ph type="body" idx="1"/>
          </p:nvPr>
        </p:nvSpPr>
        <p:spPr>
          <a:xfrm>
            <a:off x="461575" y="2057400"/>
            <a:ext cx="8382000" cy="396240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Introduction</a:t>
            </a:r>
            <a:endParaRPr/>
          </a:p>
          <a:p>
            <a:pPr marL="342900" lvl="0" indent="-342900" algn="l" rtl="0">
              <a:spcBef>
                <a:spcPts val="480"/>
              </a:spcBef>
              <a:spcAft>
                <a:spcPts val="0"/>
              </a:spcAft>
              <a:buClr>
                <a:schemeClr val="dk1"/>
              </a:buClr>
              <a:buSzPts val="2400"/>
              <a:buChar char="•"/>
            </a:pPr>
            <a:r>
              <a:rPr lang="en-US" sz="2400"/>
              <a:t>Motivation</a:t>
            </a:r>
            <a:endParaRPr/>
          </a:p>
          <a:p>
            <a:pPr marL="342900" lvl="0" indent="-342900" algn="l" rtl="0">
              <a:spcBef>
                <a:spcPts val="480"/>
              </a:spcBef>
              <a:spcAft>
                <a:spcPts val="0"/>
              </a:spcAft>
              <a:buClr>
                <a:schemeClr val="dk1"/>
              </a:buClr>
              <a:buSzPts val="2400"/>
              <a:buChar char="•"/>
            </a:pPr>
            <a:r>
              <a:rPr lang="en-US" sz="2400"/>
              <a:t>Background</a:t>
            </a:r>
            <a:endParaRPr/>
          </a:p>
          <a:p>
            <a:pPr marL="342900" lvl="0" indent="-342900" algn="l" rtl="0">
              <a:spcBef>
                <a:spcPts val="480"/>
              </a:spcBef>
              <a:spcAft>
                <a:spcPts val="0"/>
              </a:spcAft>
              <a:buClr>
                <a:schemeClr val="dk1"/>
              </a:buClr>
              <a:buSzPts val="2400"/>
              <a:buChar char="•"/>
            </a:pPr>
            <a:r>
              <a:rPr lang="en-US" sz="2400"/>
              <a:t>System Architecture</a:t>
            </a:r>
            <a:endParaRPr/>
          </a:p>
          <a:p>
            <a:pPr marL="342900" lvl="0" indent="-342900" algn="l" rtl="0">
              <a:spcBef>
                <a:spcPts val="480"/>
              </a:spcBef>
              <a:spcAft>
                <a:spcPts val="0"/>
              </a:spcAft>
              <a:buClr>
                <a:schemeClr val="dk1"/>
              </a:buClr>
              <a:buSzPts val="2400"/>
              <a:buChar char="•"/>
            </a:pPr>
            <a:r>
              <a:rPr lang="en-US" sz="2400"/>
              <a:t>Experimental Results </a:t>
            </a:r>
            <a:endParaRPr/>
          </a:p>
          <a:p>
            <a:pPr marL="342900" lvl="0" indent="-342900" algn="l" rtl="0">
              <a:spcBef>
                <a:spcPts val="480"/>
              </a:spcBef>
              <a:spcAft>
                <a:spcPts val="0"/>
              </a:spcAft>
              <a:buClr>
                <a:schemeClr val="dk1"/>
              </a:buClr>
              <a:buSzPts val="2400"/>
              <a:buChar char="•"/>
            </a:pPr>
            <a:r>
              <a:rPr lang="en-US" sz="2400"/>
              <a:t>Concluding Remarks</a:t>
            </a:r>
            <a:endParaRPr/>
          </a:p>
          <a:p>
            <a:pPr marL="342900" lvl="0" indent="-342900" algn="l" rtl="0">
              <a:spcBef>
                <a:spcPts val="480"/>
              </a:spcBef>
              <a:spcAft>
                <a:spcPts val="0"/>
              </a:spcAft>
              <a:buClr>
                <a:schemeClr val="dk1"/>
              </a:buClr>
              <a:buSzPts val="2400"/>
              <a:buChar char="•"/>
            </a:pPr>
            <a:r>
              <a:rPr lang="en-US" sz="2400"/>
              <a:t>References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6"/>
          <p:cNvSpPr txBox="1">
            <a:spLocks noGrp="1"/>
          </p:cNvSpPr>
          <p:nvPr>
            <p:ph type="title"/>
          </p:nvPr>
        </p:nvSpPr>
        <p:spPr>
          <a:xfrm>
            <a:off x="457200" y="1078457"/>
            <a:ext cx="8229600" cy="597943"/>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Concluding Remarks</a:t>
            </a:r>
            <a:endParaRPr dirty="0"/>
          </a:p>
        </p:txBody>
      </p:sp>
      <p:sp>
        <p:nvSpPr>
          <p:cNvPr id="2" name="TextBox 1">
            <a:extLst>
              <a:ext uri="{FF2B5EF4-FFF2-40B4-BE49-F238E27FC236}">
                <a16:creationId xmlns:a16="http://schemas.microsoft.com/office/drawing/2014/main" id="{FF327621-C2E0-578C-D35E-15250C1A852A}"/>
              </a:ext>
            </a:extLst>
          </p:cNvPr>
          <p:cNvSpPr txBox="1"/>
          <p:nvPr/>
        </p:nvSpPr>
        <p:spPr>
          <a:xfrm>
            <a:off x="457200" y="1676400"/>
            <a:ext cx="8084916" cy="6186309"/>
          </a:xfrm>
          <a:prstGeom prst="rect">
            <a:avLst/>
          </a:prstGeom>
          <a:noFill/>
        </p:spPr>
        <p:txBody>
          <a:bodyPr wrap="square" rtlCol="0">
            <a:spAutoFit/>
          </a:bodyPr>
          <a:lstStyle/>
          <a:p>
            <a:pPr marL="285750" indent="-285750">
              <a:buFont typeface="Arial" panose="020B0604020202020204" pitchFamily="34" charset="0"/>
              <a:buChar char="•"/>
            </a:pPr>
            <a:r>
              <a:rPr lang="en-US" sz="2200" b="1" i="1" dirty="0" err="1">
                <a:latin typeface="Calibri" panose="020F0502020204030204" pitchFamily="34" charset="0"/>
                <a:cs typeface="Calibri" panose="020F0502020204030204" pitchFamily="34" charset="0"/>
              </a:rPr>
              <a:t>DeePref</a:t>
            </a:r>
            <a:r>
              <a:rPr lang="en-US" sz="2200" dirty="0">
                <a:latin typeface="Calibri" panose="020F0502020204030204" pitchFamily="34" charset="0"/>
                <a:cs typeface="Calibri" panose="020F0502020204030204" pitchFamily="34" charset="0"/>
              </a:rPr>
              <a:t> is an auto-aggressive prefetcher that is sensitive to different edge capacities.</a:t>
            </a:r>
          </a:p>
          <a:p>
            <a:pPr marL="285750" indent="-285750">
              <a:buFont typeface="Arial" panose="020B0604020202020204" pitchFamily="34" charset="0"/>
              <a:buChar char="•"/>
            </a:pPr>
            <a:r>
              <a:rPr lang="en-US" sz="2200" b="1" i="1" dirty="0" err="1">
                <a:latin typeface="Calibri" panose="020F0502020204030204" pitchFamily="34" charset="0"/>
                <a:cs typeface="Calibri" panose="020F0502020204030204" pitchFamily="34" charset="0"/>
              </a:rPr>
              <a:t>DeePref</a:t>
            </a:r>
            <a:r>
              <a:rPr lang="en-US" sz="2200" b="1" i="1" dirty="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makes prefetching decisions more aggressively when the edge capacity is small, and more conservatively when the edge capacity is large.</a:t>
            </a:r>
          </a:p>
          <a:p>
            <a:pPr marL="285750" indent="-285750">
              <a:buFont typeface="Arial" panose="020B0604020202020204" pitchFamily="34" charset="0"/>
              <a:buChar char="•"/>
            </a:pPr>
            <a:r>
              <a:rPr lang="en-US" sz="2200" b="1" i="1" dirty="0" err="1">
                <a:latin typeface="Calibri" panose="020F0502020204030204" pitchFamily="34" charset="0"/>
                <a:cs typeface="Calibri" panose="020F0502020204030204" pitchFamily="34" charset="0"/>
              </a:rPr>
              <a:t>DeePref</a:t>
            </a:r>
            <a:r>
              <a:rPr lang="en-US" sz="2200" dirty="0">
                <a:latin typeface="Calibri" panose="020F0502020204030204" pitchFamily="34" charset="0"/>
                <a:cs typeface="Calibri" panose="020F0502020204030204" pitchFamily="34" charset="0"/>
              </a:rPr>
              <a:t> is agnostic to hardware design, operating system, and application where it utilizes only the video ID and entirely ignores user information when making prefetching decisions.</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Using an evaluation dataset, </a:t>
            </a:r>
            <a:r>
              <a:rPr lang="en-US" sz="2200" b="1" i="1" dirty="0" err="1">
                <a:latin typeface="Calibri" panose="020F0502020204030204" pitchFamily="34" charset="0"/>
                <a:cs typeface="Calibri" panose="020F0502020204030204" pitchFamily="34" charset="0"/>
              </a:rPr>
              <a:t>DeePref</a:t>
            </a:r>
            <a:r>
              <a:rPr lang="en-US" sz="2200" dirty="0">
                <a:latin typeface="Calibri" panose="020F0502020204030204" pitchFamily="34" charset="0"/>
                <a:cs typeface="Calibri" panose="020F0502020204030204" pitchFamily="34" charset="0"/>
              </a:rPr>
              <a:t> outperforms baseline approaches by [17%, 28%] in terms of prefetching accuracy and coverage, respectively.</a:t>
            </a:r>
          </a:p>
          <a:p>
            <a:pPr marL="285750" indent="-285750">
              <a:buFont typeface="Arial" panose="020B0604020202020204" pitchFamily="34" charset="0"/>
              <a:buChar char="•"/>
            </a:pPr>
            <a:r>
              <a:rPr lang="en-US" sz="2200" dirty="0">
                <a:latin typeface="Calibri" panose="020F0502020204030204" pitchFamily="34" charset="0"/>
                <a:cs typeface="Calibri" panose="020F0502020204030204" pitchFamily="34" charset="0"/>
              </a:rPr>
              <a:t>Using transfer learning, </a:t>
            </a:r>
            <a:r>
              <a:rPr lang="en-US" sz="2200" b="1" i="1" dirty="0" err="1">
                <a:latin typeface="Calibri" panose="020F0502020204030204" pitchFamily="34" charset="0"/>
                <a:cs typeface="Calibri" panose="020F0502020204030204" pitchFamily="34" charset="0"/>
              </a:rPr>
              <a:t>DeePref</a:t>
            </a:r>
            <a:r>
              <a:rPr lang="en-US" sz="2200" dirty="0">
                <a:latin typeface="Calibri" panose="020F0502020204030204" pitchFamily="34" charset="0"/>
                <a:cs typeface="Calibri" panose="020F0502020204030204" pitchFamily="34" charset="0"/>
              </a:rPr>
              <a:t> improves both prefetching accuracy and coverage compared to the baseline approaches with an increase of [30%, 10%] in terms of prefetching accuracy and coverage, respectively.</a:t>
            </a:r>
          </a:p>
          <a:p>
            <a:pPr marL="285750" indent="-28575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98511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17"/>
          <p:cNvSpPr txBox="1">
            <a:spLocks noGrp="1"/>
          </p:cNvSpPr>
          <p:nvPr>
            <p:ph type="title"/>
          </p:nvPr>
        </p:nvSpPr>
        <p:spPr>
          <a:xfrm>
            <a:off x="533400" y="1066800"/>
            <a:ext cx="8229600" cy="6096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a:t>Reference</a:t>
            </a:r>
            <a:endParaRPr/>
          </a:p>
        </p:txBody>
      </p:sp>
      <p:sp>
        <p:nvSpPr>
          <p:cNvPr id="209" name="Google Shape;209;p17"/>
          <p:cNvSpPr txBox="1">
            <a:spLocks noGrp="1"/>
          </p:cNvSpPr>
          <p:nvPr>
            <p:ph type="body" idx="1"/>
          </p:nvPr>
        </p:nvSpPr>
        <p:spPr>
          <a:xfrm>
            <a:off x="304800" y="1905000"/>
            <a:ext cx="8534400" cy="4191000"/>
          </a:xfrm>
          <a:prstGeom prst="rect">
            <a:avLst/>
          </a:prstGeom>
          <a:noFill/>
          <a:ln>
            <a:noFill/>
          </a:ln>
        </p:spPr>
        <p:txBody>
          <a:bodyPr spcFirstLastPara="1" wrap="square" lIns="91425" tIns="45700" rIns="91425" bIns="45700" anchor="t" anchorCtr="0">
            <a:noAutofit/>
          </a:bodyPr>
          <a:lstStyle/>
          <a:p>
            <a:pPr marL="342900" lvl="0" indent="-342900" algn="just" rtl="0">
              <a:spcBef>
                <a:spcPts val="0"/>
              </a:spcBef>
              <a:spcAft>
                <a:spcPts val="0"/>
              </a:spcAft>
              <a:buClr>
                <a:schemeClr val="dk1"/>
              </a:buClr>
              <a:buSzPts val="1600"/>
              <a:buChar char="•"/>
            </a:pPr>
            <a:r>
              <a:rPr lang="en-US" sz="1600" dirty="0">
                <a:latin typeface="Calibri" panose="020F0502020204030204" pitchFamily="34" charset="0"/>
                <a:cs typeface="Calibri" panose="020F0502020204030204" pitchFamily="34" charset="0"/>
              </a:rPr>
              <a:t>[1] </a:t>
            </a:r>
            <a:r>
              <a:rPr lang="en-US" sz="1600" b="0" i="0" dirty="0">
                <a:effectLst/>
                <a:highlight>
                  <a:srgbClr val="FFFFFF"/>
                </a:highlight>
                <a:latin typeface="Calibri" panose="020F0502020204030204" pitchFamily="34" charset="0"/>
                <a:cs typeface="Calibri" panose="020F0502020204030204" pitchFamily="34" charset="0"/>
              </a:rPr>
              <a:t>VNI Cisco. Cisco visual networking index: Forecast and trends, 2017–</a:t>
            </a:r>
            <a:br>
              <a:rPr lang="en-US" sz="1600" dirty="0">
                <a:latin typeface="Calibri" panose="020F0502020204030204" pitchFamily="34" charset="0"/>
                <a:cs typeface="Calibri" panose="020F0502020204030204" pitchFamily="34" charset="0"/>
              </a:rPr>
            </a:br>
            <a:r>
              <a:rPr lang="en-US" sz="1600" b="0" i="0" dirty="0">
                <a:effectLst/>
                <a:highlight>
                  <a:srgbClr val="FFFFFF"/>
                </a:highlight>
                <a:latin typeface="Calibri" panose="020F0502020204030204" pitchFamily="34" charset="0"/>
                <a:cs typeface="Calibri" panose="020F0502020204030204" pitchFamily="34" charset="0"/>
              </a:rPr>
              <a:t>2022. White Paper, 2018.</a:t>
            </a:r>
          </a:p>
          <a:p>
            <a:pPr marL="342900" lvl="0" indent="-342900" algn="just" rtl="0">
              <a:spcBef>
                <a:spcPts val="0"/>
              </a:spcBef>
              <a:spcAft>
                <a:spcPts val="0"/>
              </a:spcAft>
              <a:buClr>
                <a:schemeClr val="dk1"/>
              </a:buClr>
              <a:buSzPts val="1600"/>
              <a:buChar char="•"/>
            </a:pPr>
            <a:r>
              <a:rPr lang="en-US" sz="1600" b="0" i="0" dirty="0">
                <a:effectLst/>
                <a:highlight>
                  <a:srgbClr val="FFFFFF"/>
                </a:highlight>
                <a:latin typeface="Calibri" panose="020F0502020204030204" pitchFamily="34" charset="0"/>
                <a:cs typeface="Calibri" panose="020F0502020204030204" pitchFamily="34" charset="0"/>
              </a:rPr>
              <a:t>[2] </a:t>
            </a:r>
            <a:r>
              <a:rPr lang="en-US" sz="1600" dirty="0">
                <a:effectLst/>
                <a:latin typeface="Calibri" panose="020F0502020204030204" pitchFamily="34" charset="0"/>
                <a:cs typeface="Calibri" panose="020F0502020204030204" pitchFamily="34" charset="0"/>
              </a:rPr>
              <a:t>Martin L </a:t>
            </a:r>
            <a:r>
              <a:rPr lang="en-US" sz="1600" dirty="0" err="1">
                <a:effectLst/>
                <a:latin typeface="Calibri" panose="020F0502020204030204" pitchFamily="34" charset="0"/>
                <a:cs typeface="Calibri" panose="020F0502020204030204" pitchFamily="34" charset="0"/>
              </a:rPr>
              <a:t>Puterman</a:t>
            </a:r>
            <a:r>
              <a:rPr lang="en-US" sz="1600" dirty="0">
                <a:effectLst/>
                <a:latin typeface="Calibri" panose="020F0502020204030204" pitchFamily="34" charset="0"/>
                <a:cs typeface="Calibri" panose="020F0502020204030204" pitchFamily="34" charset="0"/>
              </a:rPr>
              <a:t>. Markov decision processes: discrete stochastic dynamic programming. John Wiley &amp; Sons, 2014.</a:t>
            </a:r>
          </a:p>
          <a:p>
            <a:pPr marL="342900" lvl="0" indent="-342900" algn="just" rtl="0">
              <a:spcBef>
                <a:spcPts val="0"/>
              </a:spcBef>
              <a:spcAft>
                <a:spcPts val="0"/>
              </a:spcAft>
              <a:buClr>
                <a:schemeClr val="dk1"/>
              </a:buClr>
              <a:buSzPts val="1600"/>
              <a:buChar char="•"/>
            </a:pPr>
            <a:r>
              <a:rPr lang="en-US" sz="1600" b="0" i="0" dirty="0">
                <a:effectLst/>
                <a:highlight>
                  <a:srgbClr val="FFFFFF"/>
                </a:highlight>
                <a:latin typeface="Calibri" panose="020F0502020204030204" pitchFamily="34" charset="0"/>
                <a:cs typeface="Calibri" panose="020F0502020204030204" pitchFamily="34" charset="0"/>
              </a:rPr>
              <a:t>[3] Volodymyr </a:t>
            </a:r>
            <a:r>
              <a:rPr lang="en-US" sz="1600" b="0" i="0" dirty="0" err="1">
                <a:effectLst/>
                <a:highlight>
                  <a:srgbClr val="FFFFFF"/>
                </a:highlight>
                <a:latin typeface="Calibri" panose="020F0502020204030204" pitchFamily="34" charset="0"/>
                <a:cs typeface="Calibri" panose="020F0502020204030204" pitchFamily="34" charset="0"/>
              </a:rPr>
              <a:t>Mnih</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Koray</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Kavukcuoglu</a:t>
            </a:r>
            <a:r>
              <a:rPr lang="en-US" sz="1600" b="0" i="0" dirty="0">
                <a:effectLst/>
                <a:highlight>
                  <a:srgbClr val="FFFFFF"/>
                </a:highlight>
                <a:latin typeface="Calibri" panose="020F0502020204030204" pitchFamily="34" charset="0"/>
                <a:cs typeface="Calibri" panose="020F0502020204030204" pitchFamily="34" charset="0"/>
              </a:rPr>
              <a:t>, David Silver, Alex Graves, Ioannis </a:t>
            </a:r>
            <a:r>
              <a:rPr lang="en-US" sz="1600" b="0" i="0" dirty="0" err="1">
                <a:effectLst/>
                <a:highlight>
                  <a:srgbClr val="FFFFFF"/>
                </a:highlight>
                <a:latin typeface="Calibri" panose="020F0502020204030204" pitchFamily="34" charset="0"/>
                <a:cs typeface="Calibri" panose="020F0502020204030204" pitchFamily="34" charset="0"/>
              </a:rPr>
              <a:t>Antonoglou</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Daan</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Wierstra</a:t>
            </a:r>
            <a:r>
              <a:rPr lang="en-US" sz="1600" b="0" i="0" dirty="0">
                <a:effectLst/>
                <a:highlight>
                  <a:srgbClr val="FFFFFF"/>
                </a:highlight>
                <a:latin typeface="Calibri" panose="020F0502020204030204" pitchFamily="34" charset="0"/>
                <a:cs typeface="Calibri" panose="020F0502020204030204" pitchFamily="34" charset="0"/>
              </a:rPr>
              <a:t>, and Martin </a:t>
            </a:r>
            <a:r>
              <a:rPr lang="en-US" sz="1600" b="0" i="0" dirty="0" err="1">
                <a:effectLst/>
                <a:highlight>
                  <a:srgbClr val="FFFFFF"/>
                </a:highlight>
                <a:latin typeface="Calibri" panose="020F0502020204030204" pitchFamily="34" charset="0"/>
                <a:cs typeface="Calibri" panose="020F0502020204030204" pitchFamily="34" charset="0"/>
              </a:rPr>
              <a:t>Riedmiller</a:t>
            </a:r>
            <a:r>
              <a:rPr lang="en-US" sz="1600" b="0" i="0" dirty="0">
                <a:effectLst/>
                <a:highlight>
                  <a:srgbClr val="FFFFFF"/>
                </a:highlight>
                <a:latin typeface="Calibri" panose="020F0502020204030204" pitchFamily="34" charset="0"/>
                <a:cs typeface="Calibri" panose="020F0502020204030204" pitchFamily="34" charset="0"/>
              </a:rPr>
              <a:t>. Playing </a:t>
            </a:r>
            <a:r>
              <a:rPr lang="en-US" sz="1600" b="0" i="0" dirty="0" err="1">
                <a:effectLst/>
                <a:highlight>
                  <a:srgbClr val="FFFFFF"/>
                </a:highlight>
                <a:latin typeface="Calibri" panose="020F0502020204030204" pitchFamily="34" charset="0"/>
                <a:cs typeface="Calibri" panose="020F0502020204030204" pitchFamily="34" charset="0"/>
              </a:rPr>
              <a:t>atari</a:t>
            </a:r>
            <a:r>
              <a:rPr lang="en-US" sz="1600" b="0" i="0" dirty="0">
                <a:effectLst/>
                <a:highlight>
                  <a:srgbClr val="FFFFFF"/>
                </a:highlight>
                <a:latin typeface="Calibri" panose="020F0502020204030204" pitchFamily="34" charset="0"/>
                <a:cs typeface="Calibri" panose="020F0502020204030204" pitchFamily="34" charset="0"/>
              </a:rPr>
              <a:t> with deep reinforcement learning. </a:t>
            </a:r>
            <a:r>
              <a:rPr lang="en-US" sz="1600" b="0" i="0" dirty="0" err="1">
                <a:effectLst/>
                <a:highlight>
                  <a:srgbClr val="FFFFFF"/>
                </a:highlight>
                <a:latin typeface="Calibri" panose="020F0502020204030204" pitchFamily="34" charset="0"/>
                <a:cs typeface="Calibri" panose="020F0502020204030204" pitchFamily="34" charset="0"/>
              </a:rPr>
              <a:t>arXiv</a:t>
            </a:r>
            <a:r>
              <a:rPr lang="en-US" sz="1600" b="0" i="0" dirty="0">
                <a:effectLst/>
                <a:highlight>
                  <a:srgbClr val="FFFFFF"/>
                </a:highlight>
                <a:latin typeface="Calibri" panose="020F0502020204030204" pitchFamily="34" charset="0"/>
                <a:cs typeface="Calibri" panose="020F0502020204030204" pitchFamily="34" charset="0"/>
              </a:rPr>
              <a:t> preprint arXiv:1312.5602, 2013</a:t>
            </a:r>
            <a:r>
              <a:rPr lang="en-US" sz="1600" dirty="0">
                <a:effectLst/>
                <a:latin typeface="Calibri" panose="020F0502020204030204" pitchFamily="34" charset="0"/>
                <a:cs typeface="Calibri" panose="020F0502020204030204" pitchFamily="34" charset="0"/>
              </a:rPr>
              <a:t>.</a:t>
            </a:r>
          </a:p>
          <a:p>
            <a:pPr marL="342900" lvl="0" indent="-342900" algn="just" rtl="0">
              <a:spcBef>
                <a:spcPts val="0"/>
              </a:spcBef>
              <a:spcAft>
                <a:spcPts val="0"/>
              </a:spcAft>
              <a:buClr>
                <a:schemeClr val="dk1"/>
              </a:buClr>
              <a:buSzPts val="1600"/>
              <a:buChar char="•"/>
            </a:pPr>
            <a:r>
              <a:rPr lang="en-US" sz="1600" b="0" i="0" dirty="0">
                <a:effectLst/>
                <a:highlight>
                  <a:srgbClr val="FFFFFF"/>
                </a:highlight>
                <a:latin typeface="Calibri" panose="020F0502020204030204" pitchFamily="34" charset="0"/>
                <a:cs typeface="Calibri" panose="020F0502020204030204" pitchFamily="34" charset="0"/>
              </a:rPr>
              <a:t>[4] Matthew </a:t>
            </a:r>
            <a:r>
              <a:rPr lang="en-US" sz="1600" b="0" i="0" dirty="0" err="1">
                <a:effectLst/>
                <a:highlight>
                  <a:srgbClr val="FFFFFF"/>
                </a:highlight>
                <a:latin typeface="Calibri" panose="020F0502020204030204" pitchFamily="34" charset="0"/>
                <a:cs typeface="Calibri" panose="020F0502020204030204" pitchFamily="34" charset="0"/>
              </a:rPr>
              <a:t>Hausknecht</a:t>
            </a:r>
            <a:r>
              <a:rPr lang="en-US" sz="1600" b="0" i="0" dirty="0">
                <a:effectLst/>
                <a:highlight>
                  <a:srgbClr val="FFFFFF"/>
                </a:highlight>
                <a:latin typeface="Calibri" panose="020F0502020204030204" pitchFamily="34" charset="0"/>
                <a:cs typeface="Calibri" panose="020F0502020204030204" pitchFamily="34" charset="0"/>
              </a:rPr>
              <a:t> and Peter Stone. Deep recurrent q-learning for partially observable </a:t>
            </a:r>
            <a:r>
              <a:rPr lang="en-US" sz="1600" b="0" i="0" dirty="0" err="1">
                <a:effectLst/>
                <a:highlight>
                  <a:srgbClr val="FFFFFF"/>
                </a:highlight>
                <a:latin typeface="Calibri" panose="020F0502020204030204" pitchFamily="34" charset="0"/>
                <a:cs typeface="Calibri" panose="020F0502020204030204" pitchFamily="34" charset="0"/>
              </a:rPr>
              <a:t>mdps</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arXiv</a:t>
            </a:r>
            <a:r>
              <a:rPr lang="en-US" sz="1600" b="0" i="0" dirty="0">
                <a:effectLst/>
                <a:highlight>
                  <a:srgbClr val="FFFFFF"/>
                </a:highlight>
                <a:latin typeface="Calibri" panose="020F0502020204030204" pitchFamily="34" charset="0"/>
                <a:cs typeface="Calibri" panose="020F0502020204030204" pitchFamily="34" charset="0"/>
              </a:rPr>
              <a:t> preprint arXiv:1507.06527, 2015.</a:t>
            </a:r>
          </a:p>
          <a:p>
            <a:pPr marL="342900" lvl="0" indent="-342900" algn="just" rtl="0">
              <a:spcBef>
                <a:spcPts val="0"/>
              </a:spcBef>
              <a:spcAft>
                <a:spcPts val="0"/>
              </a:spcAft>
              <a:buClr>
                <a:schemeClr val="dk1"/>
              </a:buClr>
              <a:buSzPts val="1600"/>
              <a:buChar char="•"/>
            </a:pPr>
            <a:r>
              <a:rPr lang="en-US" sz="1600" b="0" i="0" dirty="0">
                <a:effectLst/>
                <a:highlight>
                  <a:srgbClr val="FFFFFF"/>
                </a:highlight>
                <a:latin typeface="Calibri" panose="020F0502020204030204" pitchFamily="34" charset="0"/>
                <a:cs typeface="Calibri" panose="020F0502020204030204" pitchFamily="34" charset="0"/>
              </a:rPr>
              <a:t>[5] Sepp </a:t>
            </a:r>
            <a:r>
              <a:rPr lang="en-US" sz="1600" b="0" i="0" dirty="0" err="1">
                <a:effectLst/>
                <a:highlight>
                  <a:srgbClr val="FFFFFF"/>
                </a:highlight>
                <a:latin typeface="Calibri" panose="020F0502020204030204" pitchFamily="34" charset="0"/>
                <a:cs typeface="Calibri" panose="020F0502020204030204" pitchFamily="34" charset="0"/>
              </a:rPr>
              <a:t>Hochreiter</a:t>
            </a:r>
            <a:r>
              <a:rPr lang="en-US" sz="1600" b="0" i="0" dirty="0">
                <a:effectLst/>
                <a:highlight>
                  <a:srgbClr val="FFFFFF"/>
                </a:highlight>
                <a:latin typeface="Calibri" panose="020F0502020204030204" pitchFamily="34" charset="0"/>
                <a:cs typeface="Calibri" panose="020F0502020204030204" pitchFamily="34" charset="0"/>
              </a:rPr>
              <a:t> and J ̈</a:t>
            </a:r>
            <a:r>
              <a:rPr lang="en-US" sz="1600" b="0" i="0" dirty="0" err="1">
                <a:effectLst/>
                <a:highlight>
                  <a:srgbClr val="FFFFFF"/>
                </a:highlight>
                <a:latin typeface="Calibri" panose="020F0502020204030204" pitchFamily="34" charset="0"/>
                <a:cs typeface="Calibri" panose="020F0502020204030204" pitchFamily="34" charset="0"/>
              </a:rPr>
              <a:t>urgen</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Schmidhuber</a:t>
            </a:r>
            <a:r>
              <a:rPr lang="en-US" sz="1600" b="0" i="0" dirty="0">
                <a:effectLst/>
                <a:highlight>
                  <a:srgbClr val="FFFFFF"/>
                </a:highlight>
                <a:latin typeface="Calibri" panose="020F0502020204030204" pitchFamily="34" charset="0"/>
                <a:cs typeface="Calibri" panose="020F0502020204030204" pitchFamily="34" charset="0"/>
              </a:rPr>
              <a:t>. Long short-term memory. Neural computation, 9(8):1735–1780, 1997.</a:t>
            </a:r>
          </a:p>
          <a:p>
            <a:pPr marL="342900" lvl="0" indent="-342900" algn="just" rtl="0">
              <a:spcBef>
                <a:spcPts val="0"/>
              </a:spcBef>
              <a:spcAft>
                <a:spcPts val="0"/>
              </a:spcAft>
              <a:buClr>
                <a:schemeClr val="dk1"/>
              </a:buClr>
              <a:buSzPts val="1600"/>
              <a:buChar char="•"/>
            </a:pPr>
            <a:r>
              <a:rPr lang="en-US" sz="1600" b="0" i="0" dirty="0">
                <a:effectLst/>
                <a:highlight>
                  <a:srgbClr val="FFFFFF"/>
                </a:highlight>
                <a:latin typeface="Calibri" panose="020F0502020204030204" pitchFamily="34" charset="0"/>
                <a:cs typeface="Calibri" panose="020F0502020204030204" pitchFamily="34" charset="0"/>
              </a:rPr>
              <a:t>[6] </a:t>
            </a:r>
            <a:r>
              <a:rPr lang="en-US" sz="1600" b="0" i="0" dirty="0" err="1">
                <a:effectLst/>
                <a:highlight>
                  <a:srgbClr val="FFFFFF"/>
                </a:highlight>
                <a:latin typeface="Calibri" panose="020F0502020204030204" pitchFamily="34" charset="0"/>
                <a:cs typeface="Calibri" panose="020F0502020204030204" pitchFamily="34" charset="0"/>
              </a:rPr>
              <a:t>Kyunghyun</a:t>
            </a:r>
            <a:r>
              <a:rPr lang="en-US" sz="1600" b="0" i="0" dirty="0">
                <a:effectLst/>
                <a:highlight>
                  <a:srgbClr val="FFFFFF"/>
                </a:highlight>
                <a:latin typeface="Calibri" panose="020F0502020204030204" pitchFamily="34" charset="0"/>
                <a:cs typeface="Calibri" panose="020F0502020204030204" pitchFamily="34" charset="0"/>
              </a:rPr>
              <a:t> Cho, Bart Van Merri ̈</a:t>
            </a:r>
            <a:r>
              <a:rPr lang="en-US" sz="1600" b="0" i="0" dirty="0" err="1">
                <a:effectLst/>
                <a:highlight>
                  <a:srgbClr val="FFFFFF"/>
                </a:highlight>
                <a:latin typeface="Calibri" panose="020F0502020204030204" pitchFamily="34" charset="0"/>
                <a:cs typeface="Calibri" panose="020F0502020204030204" pitchFamily="34" charset="0"/>
              </a:rPr>
              <a:t>enboer</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Caglar</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Gulcehre</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Dzmitry</a:t>
            </a:r>
            <a:r>
              <a:rPr lang="en-US" sz="1600" b="0" i="0" dirty="0">
                <a:effectLst/>
                <a:highlight>
                  <a:srgbClr val="FFFFFF"/>
                </a:highlight>
                <a:latin typeface="Calibri" panose="020F0502020204030204" pitchFamily="34" charset="0"/>
                <a:cs typeface="Calibri" panose="020F0502020204030204" pitchFamily="34" charset="0"/>
              </a:rPr>
              <a:t> Bah- </a:t>
            </a:r>
            <a:r>
              <a:rPr lang="en-US" sz="1600" b="0" i="0" dirty="0" err="1">
                <a:effectLst/>
                <a:highlight>
                  <a:srgbClr val="FFFFFF"/>
                </a:highlight>
                <a:latin typeface="Calibri" panose="020F0502020204030204" pitchFamily="34" charset="0"/>
                <a:cs typeface="Calibri" panose="020F0502020204030204" pitchFamily="34" charset="0"/>
              </a:rPr>
              <a:t>danau</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Fethi</a:t>
            </a:r>
            <a:r>
              <a:rPr lang="en-US" sz="1600" b="0" i="0" dirty="0">
                <a:effectLst/>
                <a:highlight>
                  <a:srgbClr val="FFFFFF"/>
                </a:highlight>
                <a:latin typeface="Calibri" panose="020F0502020204030204" pitchFamily="34" charset="0"/>
                <a:cs typeface="Calibri" panose="020F0502020204030204" pitchFamily="34" charset="0"/>
              </a:rPr>
              <a:t> </a:t>
            </a:r>
            <a:r>
              <a:rPr lang="en-US" sz="1600" b="0" i="0" dirty="0" err="1">
                <a:effectLst/>
                <a:highlight>
                  <a:srgbClr val="FFFFFF"/>
                </a:highlight>
                <a:latin typeface="Calibri" panose="020F0502020204030204" pitchFamily="34" charset="0"/>
                <a:cs typeface="Calibri" panose="020F0502020204030204" pitchFamily="34" charset="0"/>
              </a:rPr>
              <a:t>Bougares</a:t>
            </a:r>
            <a:r>
              <a:rPr lang="en-US" sz="1600" b="0" i="0" dirty="0">
                <a:effectLst/>
                <a:highlight>
                  <a:srgbClr val="FFFFFF"/>
                </a:highlight>
                <a:latin typeface="Calibri" panose="020F0502020204030204" pitchFamily="34" charset="0"/>
                <a:cs typeface="Calibri" panose="020F0502020204030204" pitchFamily="34" charset="0"/>
              </a:rPr>
              <a:t>, Holger </a:t>
            </a:r>
            <a:r>
              <a:rPr lang="en-US" sz="1600" b="0" i="0" dirty="0" err="1">
                <a:effectLst/>
                <a:highlight>
                  <a:srgbClr val="FFFFFF"/>
                </a:highlight>
                <a:latin typeface="Calibri" panose="020F0502020204030204" pitchFamily="34" charset="0"/>
                <a:cs typeface="Calibri" panose="020F0502020204030204" pitchFamily="34" charset="0"/>
              </a:rPr>
              <a:t>Schwenk</a:t>
            </a:r>
            <a:r>
              <a:rPr lang="en-US" sz="1600" b="0" i="0" dirty="0">
                <a:effectLst/>
                <a:highlight>
                  <a:srgbClr val="FFFFFF"/>
                </a:highlight>
                <a:latin typeface="Calibri" panose="020F0502020204030204" pitchFamily="34" charset="0"/>
                <a:cs typeface="Calibri" panose="020F0502020204030204" pitchFamily="34" charset="0"/>
              </a:rPr>
              <a:t>, and Yoshua Bengio. Learning phrase representations using </a:t>
            </a:r>
            <a:r>
              <a:rPr lang="en-US" sz="1600" b="0" i="0" dirty="0" err="1">
                <a:effectLst/>
                <a:highlight>
                  <a:srgbClr val="FFFFFF"/>
                </a:highlight>
                <a:latin typeface="Calibri" panose="020F0502020204030204" pitchFamily="34" charset="0"/>
                <a:cs typeface="Calibri" panose="020F0502020204030204" pitchFamily="34" charset="0"/>
              </a:rPr>
              <a:t>rnn</a:t>
            </a:r>
            <a:r>
              <a:rPr lang="en-US" sz="1600" b="0" i="0" dirty="0">
                <a:effectLst/>
                <a:highlight>
                  <a:srgbClr val="FFFFFF"/>
                </a:highlight>
                <a:latin typeface="Calibri" panose="020F0502020204030204" pitchFamily="34" charset="0"/>
                <a:cs typeface="Calibri" panose="020F0502020204030204" pitchFamily="34" charset="0"/>
              </a:rPr>
              <a:t> encoder-decoder for statistical machine translation. </a:t>
            </a:r>
            <a:r>
              <a:rPr lang="en-US" sz="1600" b="0" i="0" dirty="0" err="1">
                <a:effectLst/>
                <a:highlight>
                  <a:srgbClr val="FFFFFF"/>
                </a:highlight>
                <a:latin typeface="Calibri" panose="020F0502020204030204" pitchFamily="34" charset="0"/>
                <a:cs typeface="Calibri" panose="020F0502020204030204" pitchFamily="34" charset="0"/>
              </a:rPr>
              <a:t>arXiv</a:t>
            </a:r>
            <a:r>
              <a:rPr lang="en-US" sz="1600" b="0" i="0" dirty="0">
                <a:effectLst/>
                <a:highlight>
                  <a:srgbClr val="FFFFFF"/>
                </a:highlight>
                <a:latin typeface="Calibri" panose="020F0502020204030204" pitchFamily="34" charset="0"/>
                <a:cs typeface="Calibri" panose="020F0502020204030204" pitchFamily="34" charset="0"/>
              </a:rPr>
              <a:t> preprint arXiv:1406.1078, 2014.</a:t>
            </a:r>
          </a:p>
          <a:p>
            <a:pPr marL="342900" lvl="0" indent="-342900" algn="just" rtl="0">
              <a:spcBef>
                <a:spcPts val="0"/>
              </a:spcBef>
              <a:spcAft>
                <a:spcPts val="0"/>
              </a:spcAft>
              <a:buClr>
                <a:schemeClr val="dk1"/>
              </a:buClr>
              <a:buSzPts val="1600"/>
              <a:buChar char="•"/>
            </a:pPr>
            <a:r>
              <a:rPr lang="en-US" sz="1600" dirty="0">
                <a:highlight>
                  <a:srgbClr val="FFFFFF"/>
                </a:highlight>
                <a:latin typeface="Calibri" panose="020F0502020204030204" pitchFamily="34" charset="0"/>
                <a:cs typeface="Calibri" panose="020F0502020204030204" pitchFamily="34" charset="0"/>
              </a:rPr>
              <a:t>[7] </a:t>
            </a:r>
            <a:r>
              <a:rPr lang="en-US" sz="1600" dirty="0">
                <a:effectLst/>
                <a:latin typeface="Calibri" panose="020F0502020204030204" pitchFamily="34" charset="0"/>
                <a:cs typeface="Calibri" panose="020F0502020204030204" pitchFamily="34" charset="0"/>
              </a:rPr>
              <a:t>Arun </a:t>
            </a:r>
            <a:r>
              <a:rPr lang="en-US" sz="1600" dirty="0" err="1">
                <a:effectLst/>
                <a:latin typeface="Calibri" panose="020F0502020204030204" pitchFamily="34" charset="0"/>
                <a:cs typeface="Calibri" panose="020F0502020204030204" pitchFamily="34" charset="0"/>
              </a:rPr>
              <a:t>Venkataramani</a:t>
            </a:r>
            <a:r>
              <a:rPr lang="en-US" sz="1600" dirty="0">
                <a:effectLst/>
                <a:latin typeface="Calibri" panose="020F0502020204030204" pitchFamily="34" charset="0"/>
                <a:cs typeface="Calibri" panose="020F0502020204030204" pitchFamily="34" charset="0"/>
              </a:rPr>
              <a:t>, Praveen </a:t>
            </a:r>
            <a:r>
              <a:rPr lang="en-US" sz="1600" dirty="0" err="1">
                <a:effectLst/>
                <a:latin typeface="Calibri" panose="020F0502020204030204" pitchFamily="34" charset="0"/>
                <a:cs typeface="Calibri" panose="020F0502020204030204" pitchFamily="34" charset="0"/>
              </a:rPr>
              <a:t>Yalagandula</a:t>
            </a:r>
            <a:r>
              <a:rPr lang="en-US" sz="1600" dirty="0">
                <a:effectLst/>
                <a:latin typeface="Calibri" panose="020F0502020204030204" pitchFamily="34" charset="0"/>
                <a:cs typeface="Calibri" panose="020F0502020204030204" pitchFamily="34" charset="0"/>
              </a:rPr>
              <a:t>, Ravindranath </a:t>
            </a:r>
            <a:r>
              <a:rPr lang="en-US" sz="1600" dirty="0" err="1">
                <a:effectLst/>
                <a:latin typeface="Calibri" panose="020F0502020204030204" pitchFamily="34" charset="0"/>
                <a:cs typeface="Calibri" panose="020F0502020204030204" pitchFamily="34" charset="0"/>
              </a:rPr>
              <a:t>Kokku</a:t>
            </a:r>
            <a:r>
              <a:rPr lang="en-US" sz="1600" dirty="0">
                <a:effectLst/>
                <a:latin typeface="Calibri" panose="020F0502020204030204" pitchFamily="34" charset="0"/>
                <a:cs typeface="Calibri" panose="020F0502020204030204" pitchFamily="34" charset="0"/>
              </a:rPr>
              <a:t>, Sadia Sharif, and Mike Dahlin. The potential costs and benefits of long term</a:t>
            </a:r>
            <a:r>
              <a:rPr lang="en-US" sz="1600" dirty="0">
                <a:latin typeface="Calibri" panose="020F0502020204030204" pitchFamily="34" charset="0"/>
                <a:cs typeface="Calibri" panose="020F0502020204030204" pitchFamily="34" charset="0"/>
              </a:rPr>
              <a:t> </a:t>
            </a:r>
            <a:r>
              <a:rPr lang="en-US" sz="1600" dirty="0">
                <a:effectLst/>
                <a:latin typeface="Calibri" panose="020F0502020204030204" pitchFamily="34" charset="0"/>
                <a:cs typeface="Calibri" panose="020F0502020204030204" pitchFamily="34" charset="0"/>
              </a:rPr>
              <a:t>prefetching for content distribution. Computer Communications, 25(4):367–375, 2002.</a:t>
            </a:r>
          </a:p>
          <a:p>
            <a:pPr marL="342900" lvl="0" indent="-342900" algn="just" rtl="0">
              <a:spcBef>
                <a:spcPts val="0"/>
              </a:spcBef>
              <a:spcAft>
                <a:spcPts val="0"/>
              </a:spcAft>
              <a:buClr>
                <a:schemeClr val="dk1"/>
              </a:buClr>
              <a:buSzPts val="1600"/>
              <a:buChar char="•"/>
            </a:pPr>
            <a:endParaRPr lang="en-US" sz="1600" dirty="0">
              <a:effectLst/>
              <a:latin typeface="Calibri" panose="020F0502020204030204" pitchFamily="34" charset="0"/>
              <a:cs typeface="Calibri" panose="020F0502020204030204" pitchFamily="34" charset="0"/>
            </a:endParaRPr>
          </a:p>
          <a:p>
            <a:pPr marL="342900" lvl="0" indent="-342900" algn="just" rtl="0">
              <a:spcBef>
                <a:spcPts val="0"/>
              </a:spcBef>
              <a:spcAft>
                <a:spcPts val="0"/>
              </a:spcAft>
              <a:buClr>
                <a:schemeClr val="dk1"/>
              </a:buClr>
              <a:buSzPts val="1600"/>
              <a:buChar char="•"/>
            </a:pPr>
            <a:endParaRPr lang="en-US" sz="1600" dirty="0">
              <a:effectLst/>
              <a:latin typeface="Calibri" panose="020F0502020204030204" pitchFamily="34" charset="0"/>
              <a:cs typeface="Calibri" panose="020F0502020204030204" pitchFamily="34" charset="0"/>
            </a:endParaRPr>
          </a:p>
          <a:p>
            <a:pPr marL="342900" lvl="0" indent="-342900" algn="just" rtl="0">
              <a:spcBef>
                <a:spcPts val="0"/>
              </a:spcBef>
              <a:spcAft>
                <a:spcPts val="0"/>
              </a:spcAft>
              <a:buClr>
                <a:schemeClr val="dk1"/>
              </a:buClr>
              <a:buSzPts val="1600"/>
              <a:buChar char="•"/>
            </a:pPr>
            <a:endParaRPr lang="en-US" sz="1600" b="0" i="0" dirty="0">
              <a:effectLst/>
              <a:highlight>
                <a:srgbClr val="FFFFFF"/>
              </a:highlight>
              <a:latin typeface="Calibri" panose="020F0502020204030204" pitchFamily="34" charset="0"/>
              <a:cs typeface="Calibri" panose="020F0502020204030204" pitchFamily="34" charset="0"/>
            </a:endParaRPr>
          </a:p>
          <a:p>
            <a:pPr marL="342900" lvl="0" indent="-342900" algn="just" rtl="0">
              <a:spcBef>
                <a:spcPts val="0"/>
              </a:spcBef>
              <a:spcAft>
                <a:spcPts val="0"/>
              </a:spcAft>
              <a:buClr>
                <a:schemeClr val="dk1"/>
              </a:buClr>
              <a:buSzPts val="1600"/>
              <a:buChar char="•"/>
            </a:pPr>
            <a:endParaRPr lang="en-US" sz="1600" dirty="0">
              <a:latin typeface="Calibri" panose="020F0502020204030204" pitchFamily="34" charset="0"/>
              <a:cs typeface="Calibri" panose="020F050202020403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18"/>
          <p:cNvSpPr txBox="1">
            <a:spLocks noGrp="1"/>
          </p:cNvSpPr>
          <p:nvPr>
            <p:ph type="title"/>
          </p:nvPr>
        </p:nvSpPr>
        <p:spPr>
          <a:xfrm>
            <a:off x="457200" y="4191000"/>
            <a:ext cx="8229600" cy="106984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2"/>
              </a:buClr>
              <a:buSzPts val="4800"/>
              <a:buFont typeface="Calibri"/>
              <a:buNone/>
            </a:pPr>
            <a:r>
              <a:rPr lang="en-US" sz="4800" b="1"/>
              <a:t>Questions?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3"/>
          <p:cNvSpPr txBox="1">
            <a:spLocks noGrp="1"/>
          </p:cNvSpPr>
          <p:nvPr>
            <p:ph type="title"/>
          </p:nvPr>
        </p:nvSpPr>
        <p:spPr>
          <a:xfrm>
            <a:off x="419100" y="990600"/>
            <a:ext cx="8303612" cy="7620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a:t>Introduction</a:t>
            </a:r>
            <a:endParaRPr/>
          </a:p>
        </p:txBody>
      </p:sp>
      <p:sp>
        <p:nvSpPr>
          <p:cNvPr id="82" name="Google Shape;82;p3"/>
          <p:cNvSpPr txBox="1">
            <a:spLocks noGrp="1"/>
          </p:cNvSpPr>
          <p:nvPr>
            <p:ph type="body" idx="1"/>
          </p:nvPr>
        </p:nvSpPr>
        <p:spPr>
          <a:xfrm>
            <a:off x="421300" y="1752600"/>
            <a:ext cx="8418000" cy="4335600"/>
          </a:xfrm>
          <a:prstGeom prst="rect">
            <a:avLst/>
          </a:prstGeom>
          <a:noFill/>
          <a:ln>
            <a:noFill/>
          </a:ln>
        </p:spPr>
        <p:txBody>
          <a:bodyPr spcFirstLastPara="1" wrap="square" lIns="91425" tIns="45700" rIns="91425" bIns="45700" anchor="t" anchorCtr="0">
            <a:noAutofit/>
          </a:bodyPr>
          <a:lstStyle/>
          <a:p>
            <a:pPr marL="457200" lvl="0" indent="-368300" rtl="0">
              <a:spcBef>
                <a:spcPts val="400"/>
              </a:spcBef>
              <a:spcAft>
                <a:spcPts val="0"/>
              </a:spcAft>
              <a:buSzPts val="2200"/>
              <a:buChar char="●"/>
            </a:pPr>
            <a:r>
              <a:rPr lang="en-US" sz="2200" dirty="0"/>
              <a:t>Video streaming service providers rely heavily on Content Delivery Networks (CDNs) to distribute their video content to end users.</a:t>
            </a:r>
            <a:br>
              <a:rPr lang="en-US" sz="2200" dirty="0"/>
            </a:br>
            <a:endParaRPr sz="2200" dirty="0"/>
          </a:p>
          <a:p>
            <a:pPr marL="457200" lvl="0" indent="-368300" rtl="0">
              <a:spcBef>
                <a:spcPts val="0"/>
              </a:spcBef>
              <a:spcAft>
                <a:spcPts val="0"/>
              </a:spcAft>
              <a:buSzPts val="2200"/>
              <a:buChar char="●"/>
            </a:pPr>
            <a:r>
              <a:rPr lang="en-US" sz="2200" dirty="0"/>
              <a:t>According to Cisco [1], around 64% of the entire Internet traffic will cross CDNs in 2020, up from 45% in 2015.</a:t>
            </a:r>
            <a:br>
              <a:rPr lang="en-US" sz="2200" dirty="0"/>
            </a:br>
            <a:endParaRPr sz="2200" dirty="0"/>
          </a:p>
          <a:p>
            <a:pPr marL="457200" lvl="0" indent="-368300" rtl="0">
              <a:spcBef>
                <a:spcPts val="0"/>
              </a:spcBef>
              <a:spcAft>
                <a:spcPts val="0"/>
              </a:spcAft>
              <a:buSzPts val="2200"/>
              <a:buChar char="●"/>
            </a:pPr>
            <a:r>
              <a:rPr lang="en-US" sz="2200" dirty="0"/>
              <a:t>There exists an increased trend in the popularity of video content as a major internet traffic.</a:t>
            </a:r>
            <a:br>
              <a:rPr lang="en-US" sz="2200" dirty="0"/>
            </a:br>
            <a:endParaRPr sz="2200" dirty="0"/>
          </a:p>
          <a:p>
            <a:pPr marL="457200" lvl="0" indent="-368300" rtl="0">
              <a:spcBef>
                <a:spcPts val="0"/>
              </a:spcBef>
              <a:spcAft>
                <a:spcPts val="0"/>
              </a:spcAft>
              <a:buSzPts val="2200"/>
              <a:buChar char="●"/>
            </a:pPr>
            <a:r>
              <a:rPr lang="en-US" sz="2200" dirty="0"/>
              <a:t>According to Cisco [1], Internet video traffic will be 79% of all Internet traffic in 2020, up from 63% in 2015.</a:t>
            </a:r>
            <a:endParaRPr sz="2200" dirty="0"/>
          </a:p>
          <a:p>
            <a:pPr marL="457200" lvl="0" indent="0" rtl="0">
              <a:spcBef>
                <a:spcPts val="400"/>
              </a:spcBef>
              <a:spcAft>
                <a:spcPts val="0"/>
              </a:spcAft>
              <a:buNone/>
            </a:pPr>
            <a:endParaRPr sz="2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4"/>
          <p:cNvSpPr txBox="1">
            <a:spLocks noGrp="1"/>
          </p:cNvSpPr>
          <p:nvPr>
            <p:ph type="title"/>
          </p:nvPr>
        </p:nvSpPr>
        <p:spPr>
          <a:xfrm>
            <a:off x="457200" y="990600"/>
            <a:ext cx="82296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a:t>Motivation (1)</a:t>
            </a:r>
            <a:endParaRPr/>
          </a:p>
        </p:txBody>
      </p:sp>
      <p:sp>
        <p:nvSpPr>
          <p:cNvPr id="88" name="Google Shape;88;p4"/>
          <p:cNvSpPr txBox="1"/>
          <p:nvPr/>
        </p:nvSpPr>
        <p:spPr>
          <a:xfrm>
            <a:off x="533400" y="1847499"/>
            <a:ext cx="8001000" cy="1938952"/>
          </a:xfrm>
          <a:prstGeom prst="rect">
            <a:avLst/>
          </a:prstGeom>
          <a:noFill/>
          <a:ln>
            <a:noFill/>
          </a:ln>
        </p:spPr>
        <p:txBody>
          <a:bodyPr spcFirstLastPara="1" wrap="square" lIns="91425" tIns="45700" rIns="91425" bIns="45700" anchor="t" anchorCtr="0">
            <a:spAutoFit/>
          </a:bodyPr>
          <a:lstStyle/>
          <a:p>
            <a:pPr marL="342900" marR="0" lvl="0" indent="-342900" rtl="0">
              <a:spcBef>
                <a:spcPts val="440"/>
              </a:spcBef>
              <a:spcAft>
                <a:spcPts val="0"/>
              </a:spcAft>
              <a:buClr>
                <a:schemeClr val="dk1"/>
              </a:buClr>
              <a:buSzPts val="2200"/>
              <a:buFont typeface="Arial"/>
              <a:buChar char="•"/>
            </a:pPr>
            <a:r>
              <a:rPr lang="en-US" sz="2200" dirty="0">
                <a:solidFill>
                  <a:schemeClr val="dk1"/>
                </a:solidFill>
                <a:latin typeface="Calibri"/>
                <a:ea typeface="Calibri"/>
                <a:cs typeface="Calibri"/>
                <a:sym typeface="Calibri"/>
              </a:rPr>
              <a:t>This rapid growth of video content has accelerated the implementation and design of prefetching algorithms in CDNs.</a:t>
            </a:r>
            <a:endParaRPr sz="2200" dirty="0">
              <a:solidFill>
                <a:schemeClr val="dk1"/>
              </a:solidFill>
              <a:latin typeface="Calibri"/>
              <a:ea typeface="Calibri"/>
              <a:cs typeface="Calibri"/>
              <a:sym typeface="Calibri"/>
            </a:endParaRPr>
          </a:p>
          <a:p>
            <a:pPr marL="342900" marR="0" lvl="0" indent="-342900" rtl="0">
              <a:spcBef>
                <a:spcPts val="440"/>
              </a:spcBef>
              <a:spcAft>
                <a:spcPts val="0"/>
              </a:spcAft>
              <a:buClr>
                <a:schemeClr val="dk1"/>
              </a:buClr>
              <a:buSzPts val="2200"/>
              <a:buFont typeface="Arial"/>
              <a:buChar char="•"/>
            </a:pPr>
            <a:r>
              <a:rPr lang="en-US" sz="2200" dirty="0">
                <a:solidFill>
                  <a:schemeClr val="dk1"/>
                </a:solidFill>
                <a:latin typeface="Calibri"/>
                <a:ea typeface="Calibri"/>
                <a:cs typeface="Calibri"/>
                <a:sym typeface="Calibri"/>
              </a:rPr>
              <a:t>Prefetching is a speculation technique that aims to make data available in the cache before the requester places their request.</a:t>
            </a:r>
            <a:endParaRPr sz="2200" dirty="0">
              <a:solidFill>
                <a:schemeClr val="dk1"/>
              </a:solidFill>
              <a:latin typeface="Calibri"/>
              <a:ea typeface="Calibri"/>
              <a:cs typeface="Calibri"/>
              <a:sym typeface="Calibri"/>
            </a:endParaRPr>
          </a:p>
          <a:p>
            <a:pPr marL="457200" marR="0" lvl="0" indent="0" rtl="0">
              <a:spcBef>
                <a:spcPts val="440"/>
              </a:spcBef>
              <a:spcAft>
                <a:spcPts val="0"/>
              </a:spcAft>
              <a:buNone/>
            </a:pPr>
            <a:endParaRPr sz="2200" dirty="0">
              <a:solidFill>
                <a:schemeClr val="dk1"/>
              </a:solidFill>
              <a:latin typeface="Calibri"/>
              <a:ea typeface="Calibri"/>
              <a:cs typeface="Calibri"/>
              <a:sym typeface="Calibri"/>
            </a:endParaRPr>
          </a:p>
        </p:txBody>
      </p:sp>
      <p:sp>
        <p:nvSpPr>
          <p:cNvPr id="89" name="Google Shape;89;p4"/>
          <p:cNvSpPr txBox="1"/>
          <p:nvPr/>
        </p:nvSpPr>
        <p:spPr>
          <a:xfrm>
            <a:off x="2286000" y="6316825"/>
            <a:ext cx="5446800" cy="3078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0" i="0" u="none" strike="noStrike" cap="none">
                <a:solidFill>
                  <a:schemeClr val="dk1"/>
                </a:solidFill>
                <a:latin typeface="Calibri"/>
                <a:ea typeface="Calibri"/>
                <a:cs typeface="Calibri"/>
                <a:sym typeface="Calibri"/>
              </a:rPr>
              <a:t>Fig. </a:t>
            </a:r>
            <a:r>
              <a:rPr lang="en-US">
                <a:solidFill>
                  <a:schemeClr val="dk1"/>
                </a:solidFill>
                <a:latin typeface="Calibri"/>
                <a:ea typeface="Calibri"/>
                <a:cs typeface="Calibri"/>
                <a:sym typeface="Calibri"/>
              </a:rPr>
              <a:t>1</a:t>
            </a:r>
            <a:r>
              <a:rPr lang="en-US" sz="1400" b="0" i="0" u="none" strike="noStrike" cap="none">
                <a:solidFill>
                  <a:schemeClr val="dk1"/>
                </a:solidFill>
                <a:latin typeface="Calibri"/>
                <a:ea typeface="Calibri"/>
                <a:cs typeface="Calibri"/>
                <a:sym typeface="Calibri"/>
              </a:rPr>
              <a:t>. </a:t>
            </a:r>
            <a:r>
              <a:rPr lang="en-US">
                <a:solidFill>
                  <a:schemeClr val="dk1"/>
                </a:solidFill>
                <a:latin typeface="Calibri"/>
                <a:ea typeface="Calibri"/>
                <a:cs typeface="Calibri"/>
                <a:sym typeface="Calibri"/>
              </a:rPr>
              <a:t>Prefetching methods implemented at different layers in CDNs.</a:t>
            </a:r>
            <a:endParaRPr/>
          </a:p>
        </p:txBody>
      </p:sp>
      <p:pic>
        <p:nvPicPr>
          <p:cNvPr id="90" name="Google Shape;90;p4"/>
          <p:cNvPicPr preferRelativeResize="0"/>
          <p:nvPr/>
        </p:nvPicPr>
        <p:blipFill>
          <a:blip r:embed="rId3">
            <a:alphaModFix/>
          </a:blip>
          <a:stretch>
            <a:fillRect/>
          </a:stretch>
        </p:blipFill>
        <p:spPr>
          <a:xfrm>
            <a:off x="933450" y="3428998"/>
            <a:ext cx="7277102" cy="283197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ee863c8801_0_18"/>
          <p:cNvSpPr txBox="1">
            <a:spLocks noGrp="1"/>
          </p:cNvSpPr>
          <p:nvPr>
            <p:ph type="title"/>
          </p:nvPr>
        </p:nvSpPr>
        <p:spPr>
          <a:xfrm>
            <a:off x="457200" y="990600"/>
            <a:ext cx="82296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a:t>Motivation (2)</a:t>
            </a:r>
            <a:endParaRPr/>
          </a:p>
        </p:txBody>
      </p:sp>
      <p:sp>
        <p:nvSpPr>
          <p:cNvPr id="96" name="Google Shape;96;g2ee863c8801_0_18"/>
          <p:cNvSpPr txBox="1"/>
          <p:nvPr/>
        </p:nvSpPr>
        <p:spPr>
          <a:xfrm>
            <a:off x="533400" y="1847499"/>
            <a:ext cx="8001000" cy="4596090"/>
          </a:xfrm>
          <a:prstGeom prst="rect">
            <a:avLst/>
          </a:prstGeom>
          <a:noFill/>
          <a:ln>
            <a:noFill/>
          </a:ln>
        </p:spPr>
        <p:txBody>
          <a:bodyPr spcFirstLastPara="1" wrap="square" lIns="91425" tIns="45700" rIns="91425" bIns="45700" anchor="t" anchorCtr="0">
            <a:spAutoFit/>
          </a:bodyPr>
          <a:lstStyle/>
          <a:p>
            <a:pPr marL="457200" marR="0" lvl="0" indent="-368300" rtl="0">
              <a:spcBef>
                <a:spcPts val="44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Prefetching in CDNs has many advantages, such as preventing bandwidth under-utilization, optimizing server load, and reducing access latency.</a:t>
            </a:r>
            <a:br>
              <a:rPr lang="en-US" sz="2200" dirty="0">
                <a:solidFill>
                  <a:schemeClr val="dk1"/>
                </a:solidFill>
                <a:latin typeface="Calibri"/>
                <a:ea typeface="Calibri"/>
                <a:cs typeface="Calibri"/>
                <a:sym typeface="Calibri"/>
              </a:rPr>
            </a:br>
            <a:endParaRPr sz="2200" dirty="0">
              <a:solidFill>
                <a:schemeClr val="dk1"/>
              </a:solidFill>
              <a:latin typeface="Calibri"/>
              <a:ea typeface="Calibri"/>
              <a:cs typeface="Calibri"/>
              <a:sym typeface="Calibri"/>
            </a:endParaRPr>
          </a:p>
          <a:p>
            <a:pPr marL="457200" marR="0" lvl="0" indent="-368300" rtl="0">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On the other hand, prefetching increases system resource demands in order to improve response time, which increases the incurred bandwidth consumption and storage resources [7].</a:t>
            </a:r>
            <a:br>
              <a:rPr lang="en-US" sz="2200" dirty="0">
                <a:solidFill>
                  <a:schemeClr val="dk1"/>
                </a:solidFill>
                <a:latin typeface="Calibri"/>
                <a:ea typeface="Calibri"/>
                <a:cs typeface="Calibri"/>
                <a:sym typeface="Calibri"/>
              </a:rPr>
            </a:br>
            <a:endParaRPr sz="2200" dirty="0">
              <a:solidFill>
                <a:schemeClr val="dk1"/>
              </a:solidFill>
              <a:latin typeface="Calibri"/>
              <a:ea typeface="Calibri"/>
              <a:cs typeface="Calibri"/>
              <a:sym typeface="Calibri"/>
            </a:endParaRPr>
          </a:p>
          <a:p>
            <a:pPr marL="457200" marR="0" lvl="0" indent="-368300" rtl="0">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Prefetching in CDNs leads to two difficult challenges that can be addressed by the following questions:</a:t>
            </a:r>
            <a:endParaRPr sz="2200" dirty="0">
              <a:solidFill>
                <a:schemeClr val="dk1"/>
              </a:solidFill>
              <a:latin typeface="Calibri"/>
              <a:ea typeface="Calibri"/>
              <a:cs typeface="Calibri"/>
              <a:sym typeface="Calibri"/>
            </a:endParaRPr>
          </a:p>
          <a:p>
            <a:pPr marL="914400" marR="0" lvl="1" indent="-368300" rtl="0">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What items should be prefetched ?</a:t>
            </a:r>
            <a:endParaRPr sz="2200" dirty="0">
              <a:solidFill>
                <a:schemeClr val="dk1"/>
              </a:solidFill>
              <a:latin typeface="Calibri"/>
              <a:ea typeface="Calibri"/>
              <a:cs typeface="Calibri"/>
              <a:sym typeface="Calibri"/>
            </a:endParaRPr>
          </a:p>
          <a:p>
            <a:pPr marL="914400" marR="0" lvl="1" indent="-368300" rtl="0">
              <a:spcBef>
                <a:spcPts val="0"/>
              </a:spcBef>
              <a:spcAft>
                <a:spcPts val="0"/>
              </a:spcAft>
              <a:buClr>
                <a:schemeClr val="dk1"/>
              </a:buClr>
              <a:buSzPts val="2200"/>
              <a:buFont typeface="Calibri"/>
              <a:buChar char="○"/>
            </a:pPr>
            <a:r>
              <a:rPr lang="en-US" sz="2200" dirty="0">
                <a:solidFill>
                  <a:schemeClr val="dk1"/>
                </a:solidFill>
                <a:latin typeface="Calibri"/>
                <a:ea typeface="Calibri"/>
                <a:cs typeface="Calibri"/>
                <a:sym typeface="Calibri"/>
              </a:rPr>
              <a:t>When should a prefetching action occur?</a:t>
            </a:r>
            <a:endParaRPr sz="2200" dirty="0">
              <a:solidFill>
                <a:schemeClr val="dk1"/>
              </a:solidFill>
              <a:latin typeface="Calibri"/>
              <a:ea typeface="Calibri"/>
              <a:cs typeface="Calibri"/>
              <a:sym typeface="Calibri"/>
            </a:endParaRPr>
          </a:p>
          <a:p>
            <a:pPr marL="0" marR="0" lvl="0" indent="0" rtl="0">
              <a:spcBef>
                <a:spcPts val="440"/>
              </a:spcBef>
              <a:spcAft>
                <a:spcPts val="0"/>
              </a:spcAft>
              <a:buNone/>
            </a:pPr>
            <a:endParaRPr sz="2200" dirty="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ee863c8801_0_25"/>
          <p:cNvSpPr txBox="1">
            <a:spLocks noGrp="1"/>
          </p:cNvSpPr>
          <p:nvPr>
            <p:ph type="title"/>
          </p:nvPr>
        </p:nvSpPr>
        <p:spPr>
          <a:xfrm>
            <a:off x="457200" y="990600"/>
            <a:ext cx="82296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a:t>Motivation (3)</a:t>
            </a:r>
            <a:endParaRPr/>
          </a:p>
        </p:txBody>
      </p:sp>
      <p:sp>
        <p:nvSpPr>
          <p:cNvPr id="102" name="Google Shape;102;g2ee863c8801_0_25"/>
          <p:cNvSpPr txBox="1"/>
          <p:nvPr/>
        </p:nvSpPr>
        <p:spPr>
          <a:xfrm>
            <a:off x="533400" y="1847499"/>
            <a:ext cx="8001000" cy="4155900"/>
          </a:xfrm>
          <a:prstGeom prst="rect">
            <a:avLst/>
          </a:prstGeom>
          <a:noFill/>
          <a:ln>
            <a:noFill/>
          </a:ln>
        </p:spPr>
        <p:txBody>
          <a:bodyPr spcFirstLastPara="1" wrap="square" lIns="91425" tIns="45700" rIns="91425" bIns="45700" anchor="t" anchorCtr="0">
            <a:spAutoFit/>
          </a:bodyPr>
          <a:lstStyle/>
          <a:p>
            <a:pPr marL="457200" marR="0" lvl="0" indent="-368300" algn="just" rtl="0">
              <a:spcBef>
                <a:spcPts val="44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There is a trade-off between prefetching coverage and prefetching accuracy, since aggressive approaches may increase accuracy, but also reduce coverage simultaneously due to the increased number of sent prefetches, in case of a cache miss. </a:t>
            </a:r>
            <a:br>
              <a:rPr lang="en-U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marL="457200" marR="0" lvl="0" indent="-368300" algn="just" rtl="0">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Therefore, it's critical for a prefetching algorithm to be auto-aggressive to decide when and what to prefetch.</a:t>
            </a:r>
            <a:br>
              <a:rPr lang="en-US" sz="2200">
                <a:solidFill>
                  <a:schemeClr val="dk1"/>
                </a:solidFill>
                <a:latin typeface="Calibri"/>
                <a:ea typeface="Calibri"/>
                <a:cs typeface="Calibri"/>
                <a:sym typeface="Calibri"/>
              </a:rPr>
            </a:br>
            <a:endParaRPr sz="2200">
              <a:solidFill>
                <a:schemeClr val="dk1"/>
              </a:solidFill>
              <a:latin typeface="Calibri"/>
              <a:ea typeface="Calibri"/>
              <a:cs typeface="Calibri"/>
              <a:sym typeface="Calibri"/>
            </a:endParaRPr>
          </a:p>
          <a:p>
            <a:pPr marL="457200" marR="0" lvl="0" indent="-368300" algn="just" rtl="0">
              <a:spcBef>
                <a:spcPts val="0"/>
              </a:spcBef>
              <a:spcAft>
                <a:spcPts val="0"/>
              </a:spcAft>
              <a:buClr>
                <a:schemeClr val="dk1"/>
              </a:buClr>
              <a:buSzPts val="2200"/>
              <a:buFont typeface="Calibri"/>
              <a:buChar char="●"/>
            </a:pPr>
            <a:r>
              <a:rPr lang="en-US" sz="2200">
                <a:solidFill>
                  <a:schemeClr val="dk1"/>
                </a:solidFill>
                <a:latin typeface="Calibri"/>
                <a:ea typeface="Calibri"/>
                <a:cs typeface="Calibri"/>
                <a:sym typeface="Calibri"/>
              </a:rPr>
              <a:t>In this work, we build, </a:t>
            </a:r>
            <a:r>
              <a:rPr lang="en-US" sz="2200" b="1">
                <a:solidFill>
                  <a:schemeClr val="dk1"/>
                </a:solidFill>
                <a:latin typeface="Calibri"/>
                <a:ea typeface="Calibri"/>
                <a:cs typeface="Calibri"/>
                <a:sym typeface="Calibri"/>
              </a:rPr>
              <a:t>DeePref</a:t>
            </a:r>
            <a:r>
              <a:rPr lang="en-US" sz="2200">
                <a:solidFill>
                  <a:schemeClr val="dk1"/>
                </a:solidFill>
                <a:latin typeface="Calibri"/>
                <a:ea typeface="Calibri"/>
                <a:cs typeface="Calibri"/>
                <a:sym typeface="Calibri"/>
              </a:rPr>
              <a:t>, an auto-aggressive prefetcher that maximizes both prefetching coverage and prefetching accuracy by adapting to sudden variations or randomization in workloads.</a:t>
            </a:r>
            <a:endParaRPr sz="2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g2ee863c8801_0_39"/>
          <p:cNvSpPr txBox="1">
            <a:spLocks noGrp="1"/>
          </p:cNvSpPr>
          <p:nvPr>
            <p:ph type="title"/>
          </p:nvPr>
        </p:nvSpPr>
        <p:spPr>
          <a:xfrm>
            <a:off x="457200" y="990600"/>
            <a:ext cx="8229600" cy="838200"/>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Motivation (4)</a:t>
            </a:r>
            <a:endParaRPr dirty="0"/>
          </a:p>
        </p:txBody>
      </p:sp>
      <p:sp>
        <p:nvSpPr>
          <p:cNvPr id="108" name="Google Shape;108;g2ee863c8801_0_39"/>
          <p:cNvSpPr txBox="1"/>
          <p:nvPr/>
        </p:nvSpPr>
        <p:spPr>
          <a:xfrm>
            <a:off x="533400" y="1847499"/>
            <a:ext cx="8001000" cy="4155900"/>
          </a:xfrm>
          <a:prstGeom prst="rect">
            <a:avLst/>
          </a:prstGeom>
          <a:noFill/>
          <a:ln>
            <a:noFill/>
          </a:ln>
        </p:spPr>
        <p:txBody>
          <a:bodyPr spcFirstLastPara="1" wrap="square" lIns="91425" tIns="45700" rIns="91425" bIns="45700" anchor="t" anchorCtr="0">
            <a:spAutoFit/>
          </a:bodyPr>
          <a:lstStyle/>
          <a:p>
            <a:pPr marL="457200" marR="0" lvl="0" indent="-368300" algn="just" rtl="0">
              <a:spcBef>
                <a:spcPts val="440"/>
              </a:spcBef>
              <a:spcAft>
                <a:spcPts val="0"/>
              </a:spcAft>
              <a:buClr>
                <a:schemeClr val="dk1"/>
              </a:buClr>
              <a:buSzPts val="2200"/>
              <a:buFont typeface="Calibri"/>
              <a:buChar char="●"/>
            </a:pPr>
            <a:r>
              <a:rPr lang="en-US" sz="2200" b="1" dirty="0" err="1">
                <a:solidFill>
                  <a:schemeClr val="dk1"/>
                </a:solidFill>
                <a:latin typeface="Calibri"/>
                <a:ea typeface="Calibri"/>
                <a:cs typeface="Calibri"/>
                <a:sym typeface="Calibri"/>
              </a:rPr>
              <a:t>DeePref</a:t>
            </a:r>
            <a:r>
              <a:rPr lang="en-US" sz="2200" dirty="0">
                <a:solidFill>
                  <a:schemeClr val="dk1"/>
                </a:solidFill>
                <a:latin typeface="Calibri"/>
                <a:ea typeface="Calibri"/>
                <a:cs typeface="Calibri"/>
                <a:sym typeface="Calibri"/>
              </a:rPr>
              <a:t> is  a deep reinforcement learning agent for prefetching video content from cloud networks to edge networks in CDNs.</a:t>
            </a:r>
            <a:br>
              <a:rPr lang="en-US" sz="2200" dirty="0">
                <a:solidFill>
                  <a:schemeClr val="dk1"/>
                </a:solidFill>
                <a:latin typeface="Calibri"/>
                <a:ea typeface="Calibri"/>
                <a:cs typeface="Calibri"/>
                <a:sym typeface="Calibri"/>
              </a:rPr>
            </a:br>
            <a:endParaRPr sz="2200" dirty="0">
              <a:solidFill>
                <a:schemeClr val="dk1"/>
              </a:solidFill>
              <a:latin typeface="Calibri"/>
              <a:ea typeface="Calibri"/>
              <a:cs typeface="Calibri"/>
              <a:sym typeface="Calibri"/>
            </a:endParaRPr>
          </a:p>
          <a:p>
            <a:pPr marL="457200" marR="0" lvl="0" indent="-368300" algn="just" rtl="0">
              <a:spcBef>
                <a:spcPts val="0"/>
              </a:spcBef>
              <a:spcAft>
                <a:spcPts val="0"/>
              </a:spcAft>
              <a:buClr>
                <a:schemeClr val="dk1"/>
              </a:buClr>
              <a:buSzPts val="2200"/>
              <a:buFont typeface="Calibri"/>
              <a:buChar char="●"/>
            </a:pPr>
            <a:r>
              <a:rPr lang="en-US" sz="2200" b="1" dirty="0" err="1">
                <a:solidFill>
                  <a:schemeClr val="dk1"/>
                </a:solidFill>
                <a:latin typeface="Calibri"/>
                <a:ea typeface="Calibri"/>
                <a:cs typeface="Calibri"/>
                <a:sym typeface="Calibri"/>
              </a:rPr>
              <a:t>DeePref</a:t>
            </a:r>
            <a:r>
              <a:rPr lang="en-US" sz="2200" dirty="0">
                <a:solidFill>
                  <a:schemeClr val="dk1"/>
                </a:solidFill>
                <a:latin typeface="Calibri"/>
                <a:ea typeface="Calibri"/>
                <a:cs typeface="Calibri"/>
                <a:sym typeface="Calibri"/>
              </a:rPr>
              <a:t> is agnostic to hardware design, operating system, and application where it takes only the request ID of the user request as input to make future prefetching decisions online.</a:t>
            </a:r>
            <a:br>
              <a:rPr lang="en-US" sz="2200" dirty="0">
                <a:solidFill>
                  <a:schemeClr val="dk1"/>
                </a:solidFill>
                <a:latin typeface="Calibri"/>
                <a:ea typeface="Calibri"/>
                <a:cs typeface="Calibri"/>
                <a:sym typeface="Calibri"/>
              </a:rPr>
            </a:br>
            <a:endParaRPr sz="2200" dirty="0">
              <a:solidFill>
                <a:schemeClr val="dk1"/>
              </a:solidFill>
              <a:latin typeface="Calibri"/>
              <a:ea typeface="Calibri"/>
              <a:cs typeface="Calibri"/>
              <a:sym typeface="Calibri"/>
            </a:endParaRPr>
          </a:p>
          <a:p>
            <a:pPr marL="457200" marR="0" lvl="0" indent="-368300" algn="just" rtl="0">
              <a:spcBef>
                <a:spcPts val="0"/>
              </a:spcBef>
              <a:spcAft>
                <a:spcPts val="0"/>
              </a:spcAft>
              <a:buClr>
                <a:schemeClr val="dk1"/>
              </a:buClr>
              <a:buSzPts val="2200"/>
              <a:buFont typeface="Calibri"/>
              <a:buChar char="●"/>
            </a:pPr>
            <a:r>
              <a:rPr lang="en-US" sz="2200" b="1" dirty="0" err="1">
                <a:solidFill>
                  <a:schemeClr val="dk1"/>
                </a:solidFill>
                <a:latin typeface="Calibri"/>
                <a:ea typeface="Calibri"/>
                <a:cs typeface="Calibri"/>
                <a:sym typeface="Calibri"/>
              </a:rPr>
              <a:t>DeePref</a:t>
            </a:r>
            <a:r>
              <a:rPr lang="en-US" sz="2200" b="1" dirty="0">
                <a:solidFill>
                  <a:schemeClr val="dk1"/>
                </a:solidFill>
                <a:latin typeface="Calibri"/>
                <a:ea typeface="Calibri"/>
                <a:cs typeface="Calibri"/>
                <a:sym typeface="Calibri"/>
              </a:rPr>
              <a:t> DRQN</a:t>
            </a:r>
            <a:r>
              <a:rPr lang="en-US" sz="2200" dirty="0">
                <a:solidFill>
                  <a:schemeClr val="dk1"/>
                </a:solidFill>
                <a:latin typeface="Calibri"/>
                <a:ea typeface="Calibri"/>
                <a:cs typeface="Calibri"/>
                <a:sym typeface="Calibri"/>
              </a:rPr>
              <a:t>, using a real-world dataset, achieves 17% increase in prefetching accuracy and 28% increase in prefetching coverage on average compared to baseline approaches that use video content popularity as a building block to statically or dynamically make prefetching decisions.</a:t>
            </a:r>
            <a:endParaRPr sz="22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374802" y="990600"/>
            <a:ext cx="8235798" cy="70287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a:t>Background (1)</a:t>
            </a:r>
            <a:endParaRPr/>
          </a:p>
        </p:txBody>
      </p:sp>
      <mc:AlternateContent xmlns:mc="http://schemas.openxmlformats.org/markup-compatibility/2006">
        <mc:Choice xmlns:a14="http://schemas.microsoft.com/office/drawing/2010/main" Requires="a14">
          <p:sp>
            <p:nvSpPr>
              <p:cNvPr id="114" name="Google Shape;114;p5"/>
              <p:cNvSpPr txBox="1"/>
              <p:nvPr/>
            </p:nvSpPr>
            <p:spPr>
              <a:xfrm>
                <a:off x="488344" y="1693478"/>
                <a:ext cx="8122256" cy="3139281"/>
              </a:xfrm>
              <a:prstGeom prst="rect">
                <a:avLst/>
              </a:prstGeom>
              <a:noFill/>
              <a:ln>
                <a:noFill/>
              </a:ln>
            </p:spPr>
            <p:txBody>
              <a:bodyPr spcFirstLastPara="1" wrap="square" lIns="91425" tIns="45700" rIns="91425" bIns="45700" anchor="t" anchorCtr="0">
                <a:spAutoFit/>
              </a:bodyPr>
              <a:lstStyle/>
              <a:p>
                <a:pPr marL="457200" lvl="0" indent="-368300">
                  <a:buClr>
                    <a:schemeClr val="dk1"/>
                  </a:buClr>
                  <a:buSzPts val="2200"/>
                  <a:buFont typeface="Calibri"/>
                  <a:buChar char="●"/>
                </a:pPr>
                <a:r>
                  <a:rPr lang="en-US" sz="2200" dirty="0">
                    <a:solidFill>
                      <a:schemeClr val="dk1"/>
                    </a:solidFill>
                    <a:latin typeface="Calibri"/>
                    <a:ea typeface="Calibri"/>
                    <a:cs typeface="Calibri"/>
                    <a:sym typeface="Calibri"/>
                  </a:rPr>
                  <a:t>The goal of a single agent RL is to solve the underlying </a:t>
                </a:r>
                <a:r>
                  <a:rPr lang="en-US" sz="2200" b="1" dirty="0">
                    <a:solidFill>
                      <a:schemeClr val="dk1"/>
                    </a:solidFill>
                    <a:latin typeface="Calibri"/>
                    <a:ea typeface="Calibri"/>
                    <a:cs typeface="Calibri"/>
                    <a:sym typeface="Calibri"/>
                  </a:rPr>
                  <a:t>Markov Decision Process (MDP) </a:t>
                </a:r>
                <a:r>
                  <a:rPr lang="en-US" sz="2200" dirty="0">
                    <a:solidFill>
                      <a:schemeClr val="dk1"/>
                    </a:solidFill>
                    <a:latin typeface="Calibri"/>
                    <a:ea typeface="Calibri"/>
                    <a:cs typeface="Calibri"/>
                    <a:sym typeface="Calibri"/>
                  </a:rPr>
                  <a:t>by finding a policy </a:t>
                </a:r>
                <a:r>
                  <a:rPr lang="en-US" sz="2200" b="1" dirty="0">
                    <a:solidFill>
                      <a:schemeClr val="dk1"/>
                    </a:solidFill>
                    <a:latin typeface="Calibri"/>
                    <a:ea typeface="Calibri"/>
                    <a:cs typeface="Calibri"/>
                    <a:sym typeface="Calibri"/>
                  </a:rPr>
                  <a:t>𝜋 : S →</a:t>
                </a:r>
                <a:r>
                  <a:rPr lang="en-US" sz="2200" b="1" dirty="0" err="1">
                    <a:solidFill>
                      <a:schemeClr val="dk1"/>
                    </a:solidFill>
                    <a:latin typeface="Calibri"/>
                    <a:ea typeface="Calibri"/>
                    <a:cs typeface="Calibri"/>
                    <a:sym typeface="Calibri"/>
                  </a:rPr>
                  <a:t>Δ</a:t>
                </a:r>
                <a:r>
                  <a:rPr lang="en-US" sz="2200" b="1" dirty="0">
                    <a:solidFill>
                      <a:schemeClr val="dk1"/>
                    </a:solidFill>
                    <a:latin typeface="Calibri"/>
                    <a:ea typeface="Calibri"/>
                    <a:cs typeface="Calibri"/>
                    <a:sym typeface="Calibri"/>
                  </a:rPr>
                  <a:t>(A)</a:t>
                </a:r>
                <a:r>
                  <a:rPr lang="en-US" sz="2200" dirty="0">
                    <a:solidFill>
                      <a:schemeClr val="dk1"/>
                    </a:solidFill>
                    <a:latin typeface="Calibri"/>
                    <a:ea typeface="Calibri"/>
                    <a:cs typeface="Calibri"/>
                    <a:sym typeface="Calibri"/>
                  </a:rPr>
                  <a:t>, a mapping from the state space </a:t>
                </a:r>
                <a:r>
                  <a:rPr lang="en-US" sz="2200" b="1" dirty="0">
                    <a:solidFill>
                      <a:schemeClr val="dk1"/>
                    </a:solidFill>
                    <a:latin typeface="Calibri"/>
                    <a:ea typeface="Calibri"/>
                    <a:cs typeface="Calibri"/>
                    <a:sym typeface="Calibri"/>
                  </a:rPr>
                  <a:t>S</a:t>
                </a:r>
                <a:r>
                  <a:rPr lang="en-US" sz="2200" dirty="0">
                    <a:solidFill>
                      <a:schemeClr val="dk1"/>
                    </a:solidFill>
                    <a:latin typeface="Calibri"/>
                    <a:ea typeface="Calibri"/>
                    <a:cs typeface="Calibri"/>
                    <a:sym typeface="Calibri"/>
                  </a:rPr>
                  <a:t> to a distribution over the action space </a:t>
                </a:r>
                <a:r>
                  <a:rPr lang="en-US" sz="2200" b="1" dirty="0">
                    <a:solidFill>
                      <a:schemeClr val="dk1"/>
                    </a:solidFill>
                    <a:latin typeface="Calibri"/>
                    <a:ea typeface="Calibri"/>
                    <a:cs typeface="Calibri"/>
                    <a:sym typeface="Calibri"/>
                  </a:rPr>
                  <a:t>A</a:t>
                </a:r>
                <a:r>
                  <a:rPr lang="en-US" sz="2200" dirty="0">
                    <a:solidFill>
                      <a:schemeClr val="dk1"/>
                    </a:solidFill>
                    <a:latin typeface="Calibri"/>
                    <a:ea typeface="Calibri"/>
                    <a:cs typeface="Calibri"/>
                    <a:sym typeface="Calibri"/>
                  </a:rPr>
                  <a:t>, so that choosing an action </a:t>
                </a:r>
                <a14:m>
                  <m:oMath xmlns:m="http://schemas.openxmlformats.org/officeDocument/2006/math">
                    <m:sSub>
                      <m:sSubPr>
                        <m:ctrlPr>
                          <a:rPr lang="en-US" sz="2200" b="1" i="1" smtClean="0">
                            <a:solidFill>
                              <a:schemeClr val="dk1"/>
                            </a:solidFill>
                            <a:latin typeface="Cambria Math" panose="02040503050406030204" pitchFamily="18" charset="0"/>
                            <a:ea typeface="Cambria Math" panose="02040503050406030204" pitchFamily="18" charset="0"/>
                            <a:cs typeface="Calibri"/>
                            <a:sym typeface="Calibri"/>
                          </a:rPr>
                        </m:ctrlPr>
                      </m:sSubPr>
                      <m:e>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𝒂</m:t>
                        </m:r>
                      </m:e>
                      <m: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𝒕</m:t>
                        </m:r>
                      </m:sub>
                    </m:s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m:t>
                    </m:r>
                    <m:r>
                      <m:rPr>
                        <m:nor/>
                      </m:rPr>
                      <a:rPr lang="en-US" sz="2200" b="1" dirty="0">
                        <a:solidFill>
                          <a:schemeClr val="dk1"/>
                        </a:solidFill>
                        <a:latin typeface="Calibri"/>
                        <a:ea typeface="Calibri"/>
                        <a:cs typeface="Calibri"/>
                        <a:sym typeface="Calibri"/>
                      </a:rPr>
                      <m:t>𝜋</m:t>
                    </m:r>
                  </m:oMath>
                </a14:m>
                <a:r>
                  <a:rPr lang="en-US" sz="2200" b="1" dirty="0">
                    <a:solidFill>
                      <a:schemeClr val="dk1"/>
                    </a:solidFill>
                    <a:latin typeface="Calibri"/>
                    <a:ea typeface="Calibri"/>
                    <a:cs typeface="Calibri"/>
                    <a:sym typeface="Calibri"/>
                  </a:rPr>
                  <a:t>(</a:t>
                </a:r>
                <a14:m>
                  <m:oMath xmlns:m="http://schemas.openxmlformats.org/officeDocument/2006/math">
                    <m:r>
                      <a:rPr lang="en-US" sz="2200" b="1" i="1" dirty="0" smtClean="0">
                        <a:solidFill>
                          <a:schemeClr val="dk1"/>
                        </a:solidFill>
                        <a:latin typeface="Cambria Math" panose="02040503050406030204" pitchFamily="18" charset="0"/>
                        <a:ea typeface="Cambria Math" panose="02040503050406030204" pitchFamily="18" charset="0"/>
                        <a:cs typeface="Calibri"/>
                        <a:sym typeface="Calibri"/>
                      </a:rPr>
                      <m:t>∙</m:t>
                    </m:r>
                  </m:oMath>
                </a14:m>
                <a:r>
                  <a:rPr lang="en-US" sz="2200" b="1" dirty="0">
                    <a:solidFill>
                      <a:schemeClr val="dk1"/>
                    </a:solidFill>
                    <a:latin typeface="Calibri"/>
                    <a:ea typeface="Calibri"/>
                    <a:cs typeface="Calibri"/>
                    <a:sym typeface="Calibri"/>
                  </a:rPr>
                  <a:t>|</a:t>
                </a:r>
                <a14:m>
                  <m:oMath xmlns:m="http://schemas.openxmlformats.org/officeDocument/2006/math">
                    <m:sSub>
                      <m:sSubPr>
                        <m:ctrlPr>
                          <a:rPr lang="en-US" sz="2200" b="1" i="1" smtClean="0">
                            <a:solidFill>
                              <a:schemeClr val="dk1"/>
                            </a:solidFill>
                            <a:latin typeface="Cambria Math" panose="02040503050406030204" pitchFamily="18" charset="0"/>
                            <a:cs typeface="Calibri"/>
                            <a:sym typeface="Calibri"/>
                          </a:rPr>
                        </m:ctrlPr>
                      </m:sSubPr>
                      <m:e>
                        <m:r>
                          <a:rPr lang="en-US" sz="2200" b="1" i="1" smtClean="0">
                            <a:solidFill>
                              <a:schemeClr val="dk1"/>
                            </a:solidFill>
                            <a:latin typeface="Cambria Math" panose="02040503050406030204" pitchFamily="18" charset="0"/>
                            <a:cs typeface="Calibri"/>
                            <a:sym typeface="Calibri"/>
                          </a:rPr>
                          <m:t>𝒔</m:t>
                        </m:r>
                      </m:e>
                      <m:sub>
                        <m:r>
                          <a:rPr lang="en-US" sz="2200" b="1" i="1" smtClean="0">
                            <a:solidFill>
                              <a:schemeClr val="dk1"/>
                            </a:solidFill>
                            <a:latin typeface="Cambria Math" panose="02040503050406030204" pitchFamily="18" charset="0"/>
                            <a:cs typeface="Calibri"/>
                            <a:sym typeface="Calibri"/>
                          </a:rPr>
                          <m:t>𝒕</m:t>
                        </m:r>
                      </m:sub>
                    </m:sSub>
                  </m:oMath>
                </a14:m>
                <a:r>
                  <a:rPr lang="en-US" sz="2200" b="1"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maximizes the return </a:t>
                </a:r>
                <a:r>
                  <a:rPr lang="en-US" sz="2200" b="1" dirty="0">
                    <a:solidFill>
                      <a:schemeClr val="dk1"/>
                    </a:solidFill>
                    <a:latin typeface="Calibri"/>
                    <a:ea typeface="Calibri"/>
                    <a:cs typeface="Calibri"/>
                    <a:sym typeface="Calibri"/>
                  </a:rPr>
                  <a:t>G</a:t>
                </a:r>
                <a:r>
                  <a:rPr lang="en-US" sz="2200" dirty="0">
                    <a:solidFill>
                      <a:schemeClr val="dk1"/>
                    </a:solidFill>
                    <a:latin typeface="Calibri"/>
                    <a:ea typeface="Calibri"/>
                    <a:cs typeface="Calibri"/>
                    <a:sym typeface="Calibri"/>
                  </a:rPr>
                  <a:t>. The </a:t>
                </a:r>
                <a:r>
                  <a:rPr lang="en-US" sz="2200" b="1" dirty="0">
                    <a:solidFill>
                      <a:schemeClr val="dk1"/>
                    </a:solidFill>
                    <a:latin typeface="Calibri"/>
                    <a:ea typeface="Calibri"/>
                    <a:cs typeface="Calibri"/>
                    <a:sym typeface="Calibri"/>
                  </a:rPr>
                  <a:t>return</a:t>
                </a:r>
                <a:r>
                  <a:rPr lang="en-US" sz="2200" dirty="0">
                    <a:solidFill>
                      <a:schemeClr val="dk1"/>
                    </a:solidFill>
                    <a:latin typeface="Calibri"/>
                    <a:ea typeface="Calibri"/>
                    <a:cs typeface="Calibri"/>
                    <a:sym typeface="Calibri"/>
                  </a:rPr>
                  <a:t> is the discounted accumulated reward, that is, </a:t>
                </a:r>
                <a14:m>
                  <m:oMath xmlns:m="http://schemas.openxmlformats.org/officeDocument/2006/math">
                    <m:sSub>
                      <m:sSubPr>
                        <m:ctrlPr>
                          <a:rPr lang="en-US" sz="2200" b="1" i="1" smtClean="0">
                            <a:solidFill>
                              <a:schemeClr val="dk1"/>
                            </a:solidFill>
                            <a:latin typeface="Cambria Math" panose="02040503050406030204" pitchFamily="18" charset="0"/>
                            <a:cs typeface="Calibri"/>
                            <a:sym typeface="Calibri"/>
                          </a:rPr>
                        </m:ctrlPr>
                      </m:sSubPr>
                      <m:e>
                        <m:r>
                          <a:rPr lang="en-US" sz="2200" b="1" i="1" smtClean="0">
                            <a:solidFill>
                              <a:schemeClr val="dk1"/>
                            </a:solidFill>
                            <a:latin typeface="Cambria Math" panose="02040503050406030204" pitchFamily="18" charset="0"/>
                            <a:cs typeface="Calibri"/>
                            <a:sym typeface="Calibri"/>
                          </a:rPr>
                          <m:t>𝑮</m:t>
                        </m:r>
                      </m:e>
                      <m:sub>
                        <m:r>
                          <a:rPr lang="en-US" sz="2200" b="1" i="1" smtClean="0">
                            <a:solidFill>
                              <a:schemeClr val="dk1"/>
                            </a:solidFill>
                            <a:latin typeface="Cambria Math" panose="02040503050406030204" pitchFamily="18" charset="0"/>
                            <a:cs typeface="Calibri"/>
                            <a:sym typeface="Calibri"/>
                          </a:rPr>
                          <m:t>𝒕</m:t>
                        </m:r>
                      </m:sub>
                    </m:sSub>
                  </m:oMath>
                </a14:m>
                <a:r>
                  <a:rPr lang="en-US" sz="2200" b="1" dirty="0">
                    <a:solidFill>
                      <a:schemeClr val="dk1"/>
                    </a:solidFill>
                    <a:latin typeface="Calibri"/>
                    <a:ea typeface="Calibri"/>
                    <a:cs typeface="Calibri"/>
                    <a:sym typeface="Calibri"/>
                  </a:rPr>
                  <a:t> = </a:t>
                </a:r>
                <a14:m>
                  <m:oMath xmlns:m="http://schemas.openxmlformats.org/officeDocument/2006/math">
                    <m:nary>
                      <m:naryPr>
                        <m:chr m:val="∑"/>
                        <m:ctrlPr>
                          <a:rPr lang="en-US" sz="2200" b="1" i="1" smtClean="0">
                            <a:solidFill>
                              <a:schemeClr val="dk1"/>
                            </a:solidFill>
                            <a:latin typeface="Cambria Math" panose="02040503050406030204" pitchFamily="18" charset="0"/>
                            <a:cs typeface="Calibri"/>
                            <a:sym typeface="Calibri"/>
                          </a:rPr>
                        </m:ctrlPr>
                      </m:naryPr>
                      <m:sub>
                        <m:r>
                          <m:rPr>
                            <m:brk m:alnAt="23"/>
                          </m:rPr>
                          <a:rPr lang="en-US" sz="2200" b="1" i="1" smtClean="0">
                            <a:solidFill>
                              <a:schemeClr val="dk1"/>
                            </a:solidFill>
                            <a:latin typeface="Cambria Math" panose="02040503050406030204" pitchFamily="18" charset="0"/>
                            <a:cs typeface="Calibri"/>
                            <a:sym typeface="Calibri"/>
                          </a:rPr>
                          <m:t>𝒕</m:t>
                        </m:r>
                        <m:r>
                          <a:rPr lang="en-US" sz="2200" b="1" i="1" smtClean="0">
                            <a:solidFill>
                              <a:schemeClr val="dk1"/>
                            </a:solidFill>
                            <a:latin typeface="Cambria Math" panose="02040503050406030204" pitchFamily="18" charset="0"/>
                            <a:cs typeface="Calibri"/>
                            <a:sym typeface="Calibri"/>
                          </a:rPr>
                          <m:t>=</m:t>
                        </m:r>
                        <m:r>
                          <a:rPr lang="en-US" sz="2200" b="1" i="1" smtClean="0">
                            <a:solidFill>
                              <a:schemeClr val="dk1"/>
                            </a:solidFill>
                            <a:latin typeface="Cambria Math" panose="02040503050406030204" pitchFamily="18" charset="0"/>
                            <a:cs typeface="Calibri"/>
                            <a:sym typeface="Calibri"/>
                          </a:rPr>
                          <m:t>𝟎</m:t>
                        </m:r>
                      </m:sub>
                      <m:sup>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m:t>
                        </m:r>
                      </m:sup>
                      <m:e>
                        <m:sSup>
                          <m:sSupPr>
                            <m:ctrlPr>
                              <a:rPr lang="en-US" sz="2200" b="1" i="1" smtClean="0">
                                <a:solidFill>
                                  <a:schemeClr val="dk1"/>
                                </a:solidFill>
                                <a:latin typeface="Cambria Math" panose="02040503050406030204" pitchFamily="18" charset="0"/>
                                <a:ea typeface="Cambria Math" panose="02040503050406030204" pitchFamily="18" charset="0"/>
                                <a:cs typeface="Calibri"/>
                                <a:sym typeface="Calibri"/>
                              </a:rPr>
                            </m:ctrlPr>
                          </m:sSupPr>
                          <m:e>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𝜸</m:t>
                            </m:r>
                          </m:e>
                          <m:sup>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𝒕</m:t>
                            </m:r>
                          </m:sup>
                        </m:sSup>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𝑹</m:t>
                        </m:r>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m:t>
                        </m:r>
                        <m:sSub>
                          <m:sSubPr>
                            <m:ctrlPr>
                              <a:rPr lang="en-US" sz="2200" b="1" i="1" smtClean="0">
                                <a:solidFill>
                                  <a:schemeClr val="dk1"/>
                                </a:solidFill>
                                <a:latin typeface="Cambria Math" panose="02040503050406030204" pitchFamily="18" charset="0"/>
                                <a:ea typeface="Cambria Math" panose="02040503050406030204" pitchFamily="18" charset="0"/>
                                <a:cs typeface="Calibri"/>
                                <a:sym typeface="Calibri"/>
                              </a:rPr>
                            </m:ctrlPr>
                          </m:sSubPr>
                          <m:e>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𝒔</m:t>
                            </m:r>
                          </m:e>
                          <m: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𝒕</m:t>
                            </m:r>
                          </m:sub>
                        </m:s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m:t>
                        </m:r>
                        <m:sSub>
                          <m:sSubPr>
                            <m:ctrlPr>
                              <a:rPr lang="en-US" sz="2200" b="1" i="1" smtClean="0">
                                <a:solidFill>
                                  <a:schemeClr val="dk1"/>
                                </a:solidFill>
                                <a:latin typeface="Cambria Math" panose="02040503050406030204" pitchFamily="18" charset="0"/>
                                <a:ea typeface="Cambria Math" panose="02040503050406030204" pitchFamily="18" charset="0"/>
                                <a:cs typeface="Calibri"/>
                                <a:sym typeface="Calibri"/>
                              </a:rPr>
                            </m:ctrlPr>
                          </m:sSubPr>
                          <m:e>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𝒂</m:t>
                            </m:r>
                          </m:e>
                          <m: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𝒕</m:t>
                            </m:r>
                          </m:sub>
                        </m:s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m:t>
                        </m:r>
                        <m:sSub>
                          <m:sSubPr>
                            <m:ctrlPr>
                              <a:rPr lang="en-US" sz="2200" b="1" i="1" smtClean="0">
                                <a:solidFill>
                                  <a:schemeClr val="dk1"/>
                                </a:solidFill>
                                <a:latin typeface="Cambria Math" panose="02040503050406030204" pitchFamily="18" charset="0"/>
                                <a:ea typeface="Cambria Math" panose="02040503050406030204" pitchFamily="18" charset="0"/>
                                <a:cs typeface="Calibri"/>
                                <a:sym typeface="Calibri"/>
                              </a:rPr>
                            </m:ctrlPr>
                          </m:sSubPr>
                          <m:e>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𝒔</m:t>
                            </m:r>
                          </m:e>
                          <m: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𝒕</m:t>
                            </m:r>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m:t>
                            </m:r>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𝟏</m:t>
                            </m:r>
                          </m:sub>
                        </m:sSub>
                        <m:r>
                          <a:rPr lang="en-US" sz="2200" b="1" i="1" smtClean="0">
                            <a:solidFill>
                              <a:schemeClr val="dk1"/>
                            </a:solidFill>
                            <a:latin typeface="Cambria Math" panose="02040503050406030204" pitchFamily="18" charset="0"/>
                            <a:ea typeface="Cambria Math" panose="02040503050406030204" pitchFamily="18" charset="0"/>
                            <a:cs typeface="Calibri"/>
                            <a:sym typeface="Calibri"/>
                          </a:rPr>
                          <m:t>)</m:t>
                        </m:r>
                      </m:e>
                    </m:nary>
                  </m:oMath>
                </a14:m>
                <a:r>
                  <a:rPr lang="en-US" sz="2200" b="1" dirty="0">
                    <a:solidFill>
                      <a:schemeClr val="dk1"/>
                    </a:solidFill>
                    <a:latin typeface="Calibri"/>
                    <a:ea typeface="Calibri"/>
                    <a:cs typeface="Calibri"/>
                    <a:sym typeface="Calibri"/>
                  </a:rPr>
                  <a:t> </a:t>
                </a:r>
                <a:r>
                  <a:rPr lang="en-US" sz="2200" dirty="0">
                    <a:solidFill>
                      <a:schemeClr val="dk1"/>
                    </a:solidFill>
                    <a:latin typeface="Calibri"/>
                    <a:ea typeface="Calibri"/>
                    <a:cs typeface="Calibri"/>
                    <a:sym typeface="Calibri"/>
                  </a:rPr>
                  <a:t>.</a:t>
                </a:r>
                <a:br>
                  <a:rPr lang="en-US" sz="2200" dirty="0">
                    <a:solidFill>
                      <a:schemeClr val="dk1"/>
                    </a:solidFill>
                    <a:latin typeface="Calibri"/>
                    <a:ea typeface="Calibri"/>
                    <a:cs typeface="Calibri"/>
                    <a:sym typeface="Calibri"/>
                  </a:rPr>
                </a:br>
                <a:br>
                  <a:rPr lang="en-US" sz="2200" dirty="0">
                    <a:solidFill>
                      <a:schemeClr val="dk1"/>
                    </a:solidFill>
                    <a:latin typeface="Calibri"/>
                    <a:ea typeface="Calibri"/>
                    <a:cs typeface="Calibri"/>
                    <a:sym typeface="Calibri"/>
                  </a:rPr>
                </a:br>
                <a:endParaRPr lang="en-US" sz="2200" dirty="0">
                  <a:solidFill>
                    <a:schemeClr val="dk1"/>
                  </a:solidFill>
                  <a:latin typeface="Calibri"/>
                  <a:ea typeface="Calibri"/>
                  <a:cs typeface="Calibri"/>
                  <a:sym typeface="Calibri"/>
                </a:endParaRPr>
              </a:p>
              <a:p>
                <a:pPr marL="457200" lvl="0" indent="-368300">
                  <a:buClr>
                    <a:schemeClr val="dk1"/>
                  </a:buClr>
                  <a:buSzPts val="2200"/>
                  <a:buFont typeface="Calibri"/>
                  <a:buChar char="●"/>
                </a:pPr>
                <a:endParaRPr sz="2200" dirty="0"/>
              </a:p>
            </p:txBody>
          </p:sp>
        </mc:Choice>
        <mc:Fallback>
          <p:sp>
            <p:nvSpPr>
              <p:cNvPr id="114" name="Google Shape;114;p5"/>
              <p:cNvSpPr txBox="1">
                <a:spLocks noRot="1" noChangeAspect="1" noMove="1" noResize="1" noEditPoints="1" noAdjustHandles="1" noChangeArrowheads="1" noChangeShapeType="1" noTextEdit="1"/>
              </p:cNvSpPr>
              <p:nvPr/>
            </p:nvSpPr>
            <p:spPr>
              <a:xfrm>
                <a:off x="488344" y="1693478"/>
                <a:ext cx="8122256" cy="3139281"/>
              </a:xfrm>
              <a:prstGeom prst="rect">
                <a:avLst/>
              </a:prstGeom>
              <a:blipFill>
                <a:blip r:embed="rId3"/>
                <a:stretch>
                  <a:fillRect t="-1210"/>
                </a:stretch>
              </a:blipFill>
              <a:ln>
                <a:noFill/>
              </a:ln>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5"/>
          <p:cNvSpPr txBox="1">
            <a:spLocks noGrp="1"/>
          </p:cNvSpPr>
          <p:nvPr>
            <p:ph type="title"/>
          </p:nvPr>
        </p:nvSpPr>
        <p:spPr>
          <a:xfrm>
            <a:off x="374802" y="990600"/>
            <a:ext cx="8235798" cy="702879"/>
          </a:xfrm>
          <a:prstGeom prst="rect">
            <a:avLst/>
          </a:prstGeom>
          <a:noFill/>
          <a:ln>
            <a:noFill/>
          </a:ln>
        </p:spPr>
        <p:txBody>
          <a:bodyPr spcFirstLastPara="1" wrap="square" lIns="91425" tIns="45700" rIns="91425" bIns="45700" anchor="t" anchorCtr="0">
            <a:noAutofit/>
          </a:bodyPr>
          <a:lstStyle/>
          <a:p>
            <a:pPr marL="0" lvl="0" indent="0" algn="ctr" rtl="0">
              <a:spcBef>
                <a:spcPts val="0"/>
              </a:spcBef>
              <a:spcAft>
                <a:spcPts val="0"/>
              </a:spcAft>
              <a:buClr>
                <a:schemeClr val="dk1"/>
              </a:buClr>
              <a:buSzPts val="3600"/>
              <a:buFont typeface="Calibri"/>
              <a:buNone/>
            </a:pPr>
            <a:r>
              <a:rPr lang="en-US" sz="3600" dirty="0"/>
              <a:t>Background (2)</a:t>
            </a:r>
            <a:endParaRPr dirty="0"/>
          </a:p>
        </p:txBody>
      </p:sp>
      <mc:AlternateContent xmlns:mc="http://schemas.openxmlformats.org/markup-compatibility/2006">
        <mc:Choice xmlns:a14="http://schemas.microsoft.com/office/drawing/2010/main" Requires="a14">
          <p:sp>
            <p:nvSpPr>
              <p:cNvPr id="114" name="Google Shape;114;p5"/>
              <p:cNvSpPr txBox="1"/>
              <p:nvPr/>
            </p:nvSpPr>
            <p:spPr>
              <a:xfrm>
                <a:off x="488344" y="1693478"/>
                <a:ext cx="8122256" cy="3816389"/>
              </a:xfrm>
              <a:prstGeom prst="rect">
                <a:avLst/>
              </a:prstGeom>
              <a:noFill/>
              <a:ln>
                <a:noFill/>
              </a:ln>
            </p:spPr>
            <p:txBody>
              <a:bodyPr spcFirstLastPara="1" wrap="square" lIns="91425" tIns="45700" rIns="91425" bIns="45700" anchor="t" anchorCtr="0">
                <a:spAutoFit/>
              </a:bodyPr>
              <a:lstStyle/>
              <a:p>
                <a:pPr marL="457200" lvl="0" indent="-368300">
                  <a:buClr>
                    <a:schemeClr val="dk1"/>
                  </a:buClr>
                  <a:buSzPts val="2200"/>
                  <a:buFont typeface="Calibri"/>
                  <a:buChar char="●"/>
                </a:pPr>
                <a:r>
                  <a:rPr lang="en-US" sz="2200" dirty="0">
                    <a:solidFill>
                      <a:schemeClr val="dk1"/>
                    </a:solidFill>
                    <a:latin typeface="Calibri" panose="020F0502020204030204" pitchFamily="34" charset="0"/>
                    <a:ea typeface="Calibri"/>
                    <a:cs typeface="Calibri" panose="020F0502020204030204" pitchFamily="34" charset="0"/>
                    <a:sym typeface="Calibri"/>
                  </a:rPr>
                  <a:t>In RL, we usually use methods of </a:t>
                </a:r>
                <a:r>
                  <a:rPr lang="en-US" sz="2200" b="1" dirty="0">
                    <a:solidFill>
                      <a:schemeClr val="dk1"/>
                    </a:solidFill>
                    <a:latin typeface="Calibri" panose="020F0502020204030204" pitchFamily="34" charset="0"/>
                    <a:ea typeface="Calibri"/>
                    <a:cs typeface="Calibri" panose="020F0502020204030204" pitchFamily="34" charset="0"/>
                    <a:sym typeface="Calibri"/>
                  </a:rPr>
                  <a:t>Dynamic Programming (DP) </a:t>
                </a:r>
                <a:r>
                  <a:rPr lang="en-US" sz="2200" dirty="0">
                    <a:solidFill>
                      <a:schemeClr val="dk1"/>
                    </a:solidFill>
                    <a:latin typeface="Calibri" panose="020F0502020204030204" pitchFamily="34" charset="0"/>
                    <a:ea typeface="Calibri"/>
                    <a:cs typeface="Calibri" panose="020F0502020204030204" pitchFamily="34" charset="0"/>
                    <a:sym typeface="Calibri"/>
                  </a:rPr>
                  <a:t>[2] to maximize the return </a:t>
                </a:r>
                <a14:m>
                  <m:oMath xmlns:m="http://schemas.openxmlformats.org/officeDocument/2006/math">
                    <m:sSub>
                      <m:sSubPr>
                        <m:ctrlPr>
                          <a:rPr lang="ar-SA" sz="2200" b="1" i="1" smtClean="0">
                            <a:solidFill>
                              <a:schemeClr val="dk1"/>
                            </a:solidFill>
                            <a:latin typeface="Cambria Math" panose="02040503050406030204" pitchFamily="18" charset="0"/>
                            <a:cs typeface="Calibri"/>
                            <a:sym typeface="Calibri"/>
                          </a:rPr>
                        </m:ctrlPr>
                      </m:sSubPr>
                      <m:e>
                        <m:r>
                          <a:rPr lang="ar-SA" sz="2200" b="1" i="1" smtClean="0">
                            <a:solidFill>
                              <a:schemeClr val="dk1"/>
                            </a:solidFill>
                            <a:latin typeface="Cambria Math" panose="02040503050406030204" pitchFamily="18" charset="0"/>
                            <a:cs typeface="Calibri"/>
                            <a:sym typeface="Calibri"/>
                          </a:rPr>
                          <m:t>𝑮</m:t>
                        </m:r>
                      </m:e>
                      <m:sub>
                        <m:r>
                          <a:rPr lang="ar-SA" sz="2200" b="1" i="1" smtClean="0">
                            <a:solidFill>
                              <a:schemeClr val="dk1"/>
                            </a:solidFill>
                            <a:latin typeface="Cambria Math" panose="02040503050406030204" pitchFamily="18" charset="0"/>
                            <a:cs typeface="Calibri"/>
                            <a:sym typeface="Calibri"/>
                          </a:rPr>
                          <m:t>𝒕</m:t>
                        </m:r>
                      </m:sub>
                    </m:sSub>
                  </m:oMath>
                </a14:m>
                <a:r>
                  <a:rPr lang="ar-SA" sz="2200" dirty="0">
                    <a:solidFill>
                      <a:schemeClr val="dk1"/>
                    </a:solidFill>
                    <a:latin typeface="Calibri" panose="020F0502020204030204" pitchFamily="34" charset="0"/>
                    <a:ea typeface="Calibri"/>
                    <a:cs typeface="Calibri" panose="020F0502020204030204" pitchFamily="34" charset="0"/>
                    <a:sym typeface="Calibri"/>
                  </a:rPr>
                  <a:t> </a:t>
                </a:r>
                <a:r>
                  <a:rPr lang="en-US" sz="2200" dirty="0">
                    <a:solidFill>
                      <a:schemeClr val="dk1"/>
                    </a:solidFill>
                    <a:latin typeface="Calibri" panose="020F0502020204030204" pitchFamily="34" charset="0"/>
                    <a:ea typeface="Calibri"/>
                    <a:cs typeface="Calibri" panose="020F0502020204030204" pitchFamily="34" charset="0"/>
                    <a:sym typeface="Calibri"/>
                  </a:rPr>
                  <a:t>by calculating a </a:t>
                </a:r>
                <a:r>
                  <a:rPr lang="en-US" sz="2200" b="1" dirty="0">
                    <a:solidFill>
                      <a:schemeClr val="dk1"/>
                    </a:solidFill>
                    <a:latin typeface="Calibri" panose="020F0502020204030204" pitchFamily="34" charset="0"/>
                    <a:ea typeface="Calibri"/>
                    <a:cs typeface="Calibri" panose="020F0502020204030204" pitchFamily="34" charset="0"/>
                    <a:sym typeface="Calibri"/>
                  </a:rPr>
                  <a:t>value function </a:t>
                </a:r>
                <a14:m>
                  <m:oMath xmlns:m="http://schemas.openxmlformats.org/officeDocument/2006/math">
                    <m:sSub>
                      <m:sSubPr>
                        <m:ctrlPr>
                          <a:rPr lang="ar-SA" sz="2200" b="1" i="1">
                            <a:solidFill>
                              <a:schemeClr val="dk1"/>
                            </a:solidFill>
                            <a:latin typeface="Cambria Math" panose="02040503050406030204" pitchFamily="18" charset="0"/>
                            <a:cs typeface="Calibri"/>
                            <a:sym typeface="Calibri"/>
                          </a:rPr>
                        </m:ctrlPr>
                      </m:sSubPr>
                      <m:e>
                        <m:r>
                          <a:rPr lang="ar-SA" sz="2200" b="1" i="1" smtClean="0">
                            <a:solidFill>
                              <a:schemeClr val="dk1"/>
                            </a:solidFill>
                            <a:latin typeface="Cambria Math" panose="02040503050406030204" pitchFamily="18" charset="0"/>
                            <a:cs typeface="Calibri"/>
                            <a:sym typeface="Calibri"/>
                          </a:rPr>
                          <m:t>𝑽</m:t>
                        </m:r>
                        <m:r>
                          <a:rPr lang="en-US" sz="2200" b="1" i="1" smtClean="0">
                            <a:solidFill>
                              <a:schemeClr val="dk1"/>
                            </a:solidFill>
                            <a:latin typeface="Cambria Math" panose="02040503050406030204" pitchFamily="18" charset="0"/>
                            <a:cs typeface="Calibri"/>
                            <a:sym typeface="Calibri"/>
                          </a:rPr>
                          <m:t>(</m:t>
                        </m:r>
                        <m:r>
                          <a:rPr lang="en-US" sz="2200" b="1" i="1" smtClean="0">
                            <a:solidFill>
                              <a:schemeClr val="dk1"/>
                            </a:solidFill>
                            <a:latin typeface="Cambria Math" panose="02040503050406030204" pitchFamily="18" charset="0"/>
                            <a:cs typeface="Calibri"/>
                            <a:sym typeface="Calibri"/>
                          </a:rPr>
                          <m:t>𝒔</m:t>
                        </m:r>
                        <m:r>
                          <a:rPr lang="en-US" sz="2200" b="1" i="1" smtClean="0">
                            <a:solidFill>
                              <a:schemeClr val="dk1"/>
                            </a:solidFill>
                            <a:latin typeface="Cambria Math" panose="02040503050406030204" pitchFamily="18" charset="0"/>
                            <a:cs typeface="Calibri"/>
                            <a:sym typeface="Calibri"/>
                          </a:rPr>
                          <m:t>)</m:t>
                        </m:r>
                      </m:e>
                      <m:sub>
                        <m:r>
                          <m:rPr>
                            <m:nor/>
                          </m:rPr>
                          <a:rPr lang="en-US" sz="2200" b="1" dirty="0">
                            <a:solidFill>
                              <a:schemeClr val="dk1"/>
                            </a:solidFill>
                            <a:latin typeface="Calibri" panose="020F0502020204030204" pitchFamily="34" charset="0"/>
                            <a:ea typeface="Calibri"/>
                            <a:cs typeface="Calibri" panose="020F0502020204030204" pitchFamily="34" charset="0"/>
                            <a:sym typeface="Calibri"/>
                          </a:rPr>
                          <m:t>𝜋</m:t>
                        </m:r>
                      </m:sub>
                    </m:sSub>
                  </m:oMath>
                </a14:m>
                <a:r>
                  <a:rPr lang="ar-SA" sz="2200" b="1" dirty="0">
                    <a:solidFill>
                      <a:schemeClr val="dk1"/>
                    </a:solidFill>
                    <a:latin typeface="Calibri" panose="020F0502020204030204" pitchFamily="34" charset="0"/>
                    <a:ea typeface="Calibri"/>
                    <a:cs typeface="Calibri" panose="020F0502020204030204" pitchFamily="34" charset="0"/>
                    <a:sym typeface="Calibri"/>
                  </a:rPr>
                  <a:t> </a:t>
                </a:r>
                <a:r>
                  <a:rPr lang="en-US" sz="2200" dirty="0">
                    <a:solidFill>
                      <a:schemeClr val="dk1"/>
                    </a:solidFill>
                    <a:latin typeface="Calibri" panose="020F0502020204030204" pitchFamily="34" charset="0"/>
                    <a:ea typeface="Calibri"/>
                    <a:cs typeface="Calibri" panose="020F0502020204030204" pitchFamily="34" charset="0"/>
                    <a:sym typeface="Calibri"/>
                  </a:rPr>
                  <a:t>or the </a:t>
                </a:r>
                <a:r>
                  <a:rPr lang="en-US" sz="2200" b="1" dirty="0">
                    <a:solidFill>
                      <a:schemeClr val="dk1"/>
                    </a:solidFill>
                    <a:latin typeface="Calibri" panose="020F0502020204030204" pitchFamily="34" charset="0"/>
                    <a:ea typeface="Calibri"/>
                    <a:cs typeface="Calibri" panose="020F0502020204030204" pitchFamily="34" charset="0"/>
                    <a:sym typeface="Calibri"/>
                  </a:rPr>
                  <a:t>action-value function </a:t>
                </a:r>
                <a14:m>
                  <m:oMath xmlns:m="http://schemas.openxmlformats.org/officeDocument/2006/math">
                    <m:sSub>
                      <m:sSubPr>
                        <m:ctrlPr>
                          <a:rPr lang="ar-SA" sz="2200" b="1" i="1">
                            <a:solidFill>
                              <a:schemeClr val="dk1"/>
                            </a:solidFill>
                            <a:latin typeface="Cambria Math" panose="02040503050406030204" pitchFamily="18" charset="0"/>
                            <a:cs typeface="Calibri"/>
                            <a:sym typeface="Calibri"/>
                          </a:rPr>
                        </m:ctrlPr>
                      </m:sSubPr>
                      <m:e>
                        <m:r>
                          <a:rPr lang="en-US" sz="2200" b="1" i="1" smtClean="0">
                            <a:solidFill>
                              <a:schemeClr val="dk1"/>
                            </a:solidFill>
                            <a:latin typeface="Cambria Math" panose="02040503050406030204" pitchFamily="18" charset="0"/>
                            <a:cs typeface="Calibri"/>
                            <a:sym typeface="Calibri"/>
                          </a:rPr>
                          <m:t>𝑸</m:t>
                        </m:r>
                        <m:r>
                          <a:rPr lang="en-US" sz="2200" b="1" i="1">
                            <a:solidFill>
                              <a:schemeClr val="dk1"/>
                            </a:solidFill>
                            <a:latin typeface="Cambria Math" panose="02040503050406030204" pitchFamily="18" charset="0"/>
                            <a:cs typeface="Calibri"/>
                            <a:sym typeface="Calibri"/>
                          </a:rPr>
                          <m:t>(</m:t>
                        </m:r>
                        <m:r>
                          <a:rPr lang="en-US" sz="2200" b="1" i="1">
                            <a:solidFill>
                              <a:schemeClr val="dk1"/>
                            </a:solidFill>
                            <a:latin typeface="Cambria Math" panose="02040503050406030204" pitchFamily="18" charset="0"/>
                            <a:cs typeface="Calibri"/>
                            <a:sym typeface="Calibri"/>
                          </a:rPr>
                          <m:t>𝒔</m:t>
                        </m:r>
                        <m:r>
                          <a:rPr lang="en-US" sz="2200" b="1" i="1" smtClean="0">
                            <a:solidFill>
                              <a:schemeClr val="dk1"/>
                            </a:solidFill>
                            <a:latin typeface="Cambria Math" panose="02040503050406030204" pitchFamily="18" charset="0"/>
                            <a:cs typeface="Calibri"/>
                            <a:sym typeface="Calibri"/>
                          </a:rPr>
                          <m:t>,</m:t>
                        </m:r>
                        <m:r>
                          <a:rPr lang="en-US" sz="2200" b="1" i="1" smtClean="0">
                            <a:solidFill>
                              <a:schemeClr val="dk1"/>
                            </a:solidFill>
                            <a:latin typeface="Cambria Math" panose="02040503050406030204" pitchFamily="18" charset="0"/>
                            <a:cs typeface="Calibri"/>
                            <a:sym typeface="Calibri"/>
                          </a:rPr>
                          <m:t>𝒂</m:t>
                        </m:r>
                        <m:r>
                          <a:rPr lang="en-US" sz="2200" b="1" i="1">
                            <a:solidFill>
                              <a:schemeClr val="dk1"/>
                            </a:solidFill>
                            <a:latin typeface="Cambria Math" panose="02040503050406030204" pitchFamily="18" charset="0"/>
                            <a:cs typeface="Calibri"/>
                            <a:sym typeface="Calibri"/>
                          </a:rPr>
                          <m:t>)</m:t>
                        </m:r>
                      </m:e>
                      <m:sub>
                        <m:r>
                          <m:rPr>
                            <m:nor/>
                          </m:rPr>
                          <a:rPr lang="en-US" sz="2200" b="1" dirty="0">
                            <a:solidFill>
                              <a:schemeClr val="dk1"/>
                            </a:solidFill>
                            <a:latin typeface="Calibri" panose="020F0502020204030204" pitchFamily="34" charset="0"/>
                            <a:ea typeface="Calibri"/>
                            <a:cs typeface="Calibri" panose="020F0502020204030204" pitchFamily="34" charset="0"/>
                            <a:sym typeface="Calibri"/>
                          </a:rPr>
                          <m:t>𝜋</m:t>
                        </m:r>
                      </m:sub>
                    </m:sSub>
                  </m:oMath>
                </a14:m>
                <a:r>
                  <a:rPr lang="en-US" sz="2200" dirty="0">
                    <a:solidFill>
                      <a:schemeClr val="dk1"/>
                    </a:solidFill>
                    <a:latin typeface="Calibri" panose="020F0502020204030204" pitchFamily="34" charset="0"/>
                    <a:ea typeface="Calibri"/>
                    <a:cs typeface="Calibri" panose="020F0502020204030204" pitchFamily="34" charset="0"/>
                    <a:sym typeface="Calibri"/>
                  </a:rPr>
                  <a:t> when using policy </a:t>
                </a:r>
                <a:r>
                  <a:rPr lang="en-US" sz="2200" b="1" dirty="0">
                    <a:solidFill>
                      <a:schemeClr val="dk1"/>
                    </a:solidFill>
                    <a:latin typeface="Calibri" panose="020F0502020204030204" pitchFamily="34" charset="0"/>
                    <a:ea typeface="Calibri"/>
                    <a:cs typeface="Calibri" panose="020F0502020204030204" pitchFamily="34" charset="0"/>
                    <a:sym typeface="Calibri"/>
                  </a:rPr>
                  <a:t>𝜋.</a:t>
                </a:r>
                <a:br>
                  <a:rPr lang="en-US" sz="2200" b="1" dirty="0">
                    <a:solidFill>
                      <a:schemeClr val="dk1"/>
                    </a:solidFill>
                    <a:latin typeface="Calibri" panose="020F0502020204030204" pitchFamily="34" charset="0"/>
                    <a:ea typeface="Calibri"/>
                    <a:cs typeface="Calibri" panose="020F0502020204030204" pitchFamily="34" charset="0"/>
                    <a:sym typeface="Calibri"/>
                  </a:rPr>
                </a:br>
                <a:endParaRPr lang="en-US" sz="2200" b="1" dirty="0">
                  <a:solidFill>
                    <a:schemeClr val="dk1"/>
                  </a:solidFill>
                  <a:latin typeface="Calibri" panose="020F0502020204030204" pitchFamily="34" charset="0"/>
                  <a:ea typeface="Calibri"/>
                  <a:cs typeface="Calibri" panose="020F0502020204030204" pitchFamily="34" charset="0"/>
                  <a:sym typeface="Calibri"/>
                </a:endParaRPr>
              </a:p>
              <a:p>
                <a:pPr marL="457200" lvl="0" indent="-368300">
                  <a:buClr>
                    <a:schemeClr val="dk1"/>
                  </a:buClr>
                  <a:buSzPts val="2200"/>
                  <a:buFont typeface="Calibri"/>
                  <a:buChar char="●"/>
                </a:pPr>
                <a:r>
                  <a:rPr lang="en-US" sz="2200" dirty="0">
                    <a:effectLst/>
                    <a:latin typeface="Calibri" panose="020F0502020204030204" pitchFamily="34" charset="0"/>
                    <a:cs typeface="Calibri" panose="020F0502020204030204" pitchFamily="34" charset="0"/>
                  </a:rPr>
                  <a:t>We can define a </a:t>
                </a:r>
                <a:r>
                  <a:rPr lang="en-US" sz="2200" b="1" dirty="0">
                    <a:solidFill>
                      <a:schemeClr val="dk1"/>
                    </a:solidFill>
                    <a:latin typeface="Calibri" panose="020F0502020204030204" pitchFamily="34" charset="0"/>
                    <a:ea typeface="Calibri"/>
                    <a:cs typeface="Calibri" panose="020F0502020204030204" pitchFamily="34" charset="0"/>
                    <a:sym typeface="Calibri"/>
                  </a:rPr>
                  <a:t>value function </a:t>
                </a:r>
                <a14:m>
                  <m:oMath xmlns:m="http://schemas.openxmlformats.org/officeDocument/2006/math">
                    <m:sSub>
                      <m:sSubPr>
                        <m:ctrlPr>
                          <a:rPr lang="ar-SA" sz="2200" b="1" i="1">
                            <a:solidFill>
                              <a:schemeClr val="dk1"/>
                            </a:solidFill>
                            <a:latin typeface="Cambria Math" panose="02040503050406030204" pitchFamily="18" charset="0"/>
                            <a:cs typeface="Calibri"/>
                            <a:sym typeface="Calibri"/>
                          </a:rPr>
                        </m:ctrlPr>
                      </m:sSubPr>
                      <m:e>
                        <m:r>
                          <a:rPr lang="ar-SA" sz="2200" b="1" i="1" smtClean="0">
                            <a:solidFill>
                              <a:schemeClr val="dk1"/>
                            </a:solidFill>
                            <a:latin typeface="Cambria Math" panose="02040503050406030204" pitchFamily="18" charset="0"/>
                            <a:cs typeface="Calibri"/>
                            <a:sym typeface="Calibri"/>
                          </a:rPr>
                          <m:t>𝑽</m:t>
                        </m:r>
                        <m:r>
                          <a:rPr lang="en-US" sz="2200" b="1" i="1" smtClean="0">
                            <a:solidFill>
                              <a:schemeClr val="dk1"/>
                            </a:solidFill>
                            <a:latin typeface="Cambria Math" panose="02040503050406030204" pitchFamily="18" charset="0"/>
                            <a:cs typeface="Calibri"/>
                            <a:sym typeface="Calibri"/>
                          </a:rPr>
                          <m:t>(</m:t>
                        </m:r>
                        <m:r>
                          <a:rPr lang="en-US" sz="2200" b="1" i="1" smtClean="0">
                            <a:solidFill>
                              <a:schemeClr val="dk1"/>
                            </a:solidFill>
                            <a:latin typeface="Cambria Math" panose="02040503050406030204" pitchFamily="18" charset="0"/>
                            <a:cs typeface="Calibri"/>
                            <a:sym typeface="Calibri"/>
                          </a:rPr>
                          <m:t>𝒔</m:t>
                        </m:r>
                        <m:r>
                          <a:rPr lang="en-US" sz="2200" b="1" i="1" smtClean="0">
                            <a:solidFill>
                              <a:schemeClr val="dk1"/>
                            </a:solidFill>
                            <a:latin typeface="Cambria Math" panose="02040503050406030204" pitchFamily="18" charset="0"/>
                            <a:cs typeface="Calibri"/>
                            <a:sym typeface="Calibri"/>
                          </a:rPr>
                          <m:t>)</m:t>
                        </m:r>
                      </m:e>
                      <m:sub>
                        <m:r>
                          <m:rPr>
                            <m:nor/>
                          </m:rPr>
                          <a:rPr lang="en-US" sz="2200" b="1" dirty="0">
                            <a:solidFill>
                              <a:schemeClr val="dk1"/>
                            </a:solidFill>
                            <a:latin typeface="Calibri" panose="020F0502020204030204" pitchFamily="34" charset="0"/>
                            <a:ea typeface="Calibri"/>
                            <a:cs typeface="Calibri" panose="020F0502020204030204" pitchFamily="34" charset="0"/>
                            <a:sym typeface="Calibri"/>
                          </a:rPr>
                          <m:t>𝜋</m:t>
                        </m:r>
                      </m:sub>
                    </m:sSub>
                  </m:oMath>
                </a14:m>
                <a:r>
                  <a:rPr lang="ar-SA" sz="2200" b="1" dirty="0">
                    <a:solidFill>
                      <a:schemeClr val="dk1"/>
                    </a:solidFill>
                    <a:latin typeface="Calibri" panose="020F0502020204030204" pitchFamily="34" charset="0"/>
                    <a:ea typeface="Calibri"/>
                    <a:cs typeface="Calibri" panose="020F0502020204030204" pitchFamily="34" charset="0"/>
                    <a:sym typeface="Calibri"/>
                  </a:rPr>
                  <a:t> </a:t>
                </a:r>
                <a:r>
                  <a:rPr lang="en-US" sz="2200" dirty="0">
                    <a:effectLst/>
                    <a:latin typeface="Calibri" panose="020F0502020204030204" pitchFamily="34" charset="0"/>
                    <a:cs typeface="Calibri" panose="020F0502020204030204" pitchFamily="34" charset="0"/>
                  </a:rPr>
                  <a:t>and an </a:t>
                </a:r>
                <a:r>
                  <a:rPr lang="en-US" sz="2200" b="1" dirty="0">
                    <a:solidFill>
                      <a:schemeClr val="dk1"/>
                    </a:solidFill>
                    <a:latin typeface="Calibri" panose="020F0502020204030204" pitchFamily="34" charset="0"/>
                    <a:ea typeface="Calibri"/>
                    <a:cs typeface="Calibri" panose="020F0502020204030204" pitchFamily="34" charset="0"/>
                    <a:sym typeface="Calibri"/>
                  </a:rPr>
                  <a:t>action-value function </a:t>
                </a:r>
                <a14:m>
                  <m:oMath xmlns:m="http://schemas.openxmlformats.org/officeDocument/2006/math">
                    <m:sSub>
                      <m:sSubPr>
                        <m:ctrlPr>
                          <a:rPr lang="ar-SA" sz="2200" b="1" i="1">
                            <a:solidFill>
                              <a:schemeClr val="dk1"/>
                            </a:solidFill>
                            <a:latin typeface="Cambria Math" panose="02040503050406030204" pitchFamily="18" charset="0"/>
                            <a:cs typeface="Calibri"/>
                            <a:sym typeface="Calibri"/>
                          </a:rPr>
                        </m:ctrlPr>
                      </m:sSubPr>
                      <m:e>
                        <m:r>
                          <a:rPr lang="en-US" sz="2200" b="1" i="1">
                            <a:solidFill>
                              <a:schemeClr val="dk1"/>
                            </a:solidFill>
                            <a:latin typeface="Cambria Math" panose="02040503050406030204" pitchFamily="18" charset="0"/>
                            <a:cs typeface="Calibri"/>
                            <a:sym typeface="Calibri"/>
                          </a:rPr>
                          <m:t>𝑸</m:t>
                        </m:r>
                        <m:r>
                          <a:rPr lang="en-US" sz="2200" b="1" i="1">
                            <a:solidFill>
                              <a:schemeClr val="dk1"/>
                            </a:solidFill>
                            <a:latin typeface="Cambria Math" panose="02040503050406030204" pitchFamily="18" charset="0"/>
                            <a:cs typeface="Calibri"/>
                            <a:sym typeface="Calibri"/>
                          </a:rPr>
                          <m:t>(</m:t>
                        </m:r>
                        <m:r>
                          <a:rPr lang="en-US" sz="2200" b="1" i="1">
                            <a:solidFill>
                              <a:schemeClr val="dk1"/>
                            </a:solidFill>
                            <a:latin typeface="Cambria Math" panose="02040503050406030204" pitchFamily="18" charset="0"/>
                            <a:cs typeface="Calibri"/>
                            <a:sym typeface="Calibri"/>
                          </a:rPr>
                          <m:t>𝒔</m:t>
                        </m:r>
                        <m:r>
                          <a:rPr lang="en-US" sz="2200" b="1" i="1">
                            <a:solidFill>
                              <a:schemeClr val="dk1"/>
                            </a:solidFill>
                            <a:latin typeface="Cambria Math" panose="02040503050406030204" pitchFamily="18" charset="0"/>
                            <a:cs typeface="Calibri"/>
                            <a:sym typeface="Calibri"/>
                          </a:rPr>
                          <m:t>,</m:t>
                        </m:r>
                        <m:r>
                          <a:rPr lang="en-US" sz="2200" b="1" i="1">
                            <a:solidFill>
                              <a:schemeClr val="dk1"/>
                            </a:solidFill>
                            <a:latin typeface="Cambria Math" panose="02040503050406030204" pitchFamily="18" charset="0"/>
                            <a:cs typeface="Calibri"/>
                            <a:sym typeface="Calibri"/>
                          </a:rPr>
                          <m:t>𝒂</m:t>
                        </m:r>
                        <m:r>
                          <a:rPr lang="en-US" sz="2200" b="1" i="1">
                            <a:solidFill>
                              <a:schemeClr val="dk1"/>
                            </a:solidFill>
                            <a:latin typeface="Cambria Math" panose="02040503050406030204" pitchFamily="18" charset="0"/>
                            <a:cs typeface="Calibri"/>
                            <a:sym typeface="Calibri"/>
                          </a:rPr>
                          <m:t>)</m:t>
                        </m:r>
                      </m:e>
                      <m:sub>
                        <m:r>
                          <m:rPr>
                            <m:nor/>
                          </m:rPr>
                          <a:rPr lang="en-US" sz="2200" b="1" dirty="0">
                            <a:solidFill>
                              <a:schemeClr val="dk1"/>
                            </a:solidFill>
                            <a:latin typeface="Calibri" panose="020F0502020204030204" pitchFamily="34" charset="0"/>
                            <a:ea typeface="Calibri"/>
                            <a:cs typeface="Calibri" panose="020F0502020204030204" pitchFamily="34" charset="0"/>
                            <a:sym typeface="Calibri"/>
                          </a:rPr>
                          <m:t>𝜋</m:t>
                        </m:r>
                      </m:sub>
                    </m:sSub>
                  </m:oMath>
                </a14:m>
                <a:r>
                  <a:rPr lang="en-US" sz="2200" dirty="0">
                    <a:solidFill>
                      <a:schemeClr val="dk1"/>
                    </a:solidFill>
                    <a:latin typeface="Calibri" panose="020F0502020204030204" pitchFamily="34" charset="0"/>
                    <a:ea typeface="Calibri"/>
                    <a:cs typeface="Calibri" panose="020F0502020204030204" pitchFamily="34" charset="0"/>
                    <a:sym typeface="Calibri"/>
                  </a:rPr>
                  <a:t> </a:t>
                </a:r>
                <a:r>
                  <a:rPr lang="en-US" sz="2200" dirty="0">
                    <a:effectLst/>
                    <a:latin typeface="Calibri" panose="020F0502020204030204" pitchFamily="34" charset="0"/>
                    <a:cs typeface="Calibri" panose="020F0502020204030204" pitchFamily="34" charset="0"/>
                  </a:rPr>
                  <a:t>under policy </a:t>
                </a:r>
                <a:r>
                  <a:rPr lang="en-US" sz="2200" b="1" dirty="0">
                    <a:solidFill>
                      <a:schemeClr val="dk1"/>
                    </a:solidFill>
                    <a:latin typeface="Calibri" panose="020F0502020204030204" pitchFamily="34" charset="0"/>
                    <a:ea typeface="Calibri"/>
                    <a:cs typeface="Calibri" panose="020F0502020204030204" pitchFamily="34" charset="0"/>
                    <a:sym typeface="Calibri"/>
                  </a:rPr>
                  <a:t>𝜋</a:t>
                </a:r>
                <a:r>
                  <a:rPr lang="el-GR" sz="2200" dirty="0">
                    <a:effectLst/>
                    <a:latin typeface="Calibri" panose="020F0502020204030204" pitchFamily="34" charset="0"/>
                    <a:cs typeface="Calibri" panose="020F0502020204030204" pitchFamily="34" charset="0"/>
                  </a:rPr>
                  <a:t> </a:t>
                </a:r>
                <a:r>
                  <a:rPr lang="en-US" sz="2200" dirty="0">
                    <a:effectLst/>
                    <a:latin typeface="Calibri" panose="020F0502020204030204" pitchFamily="34" charset="0"/>
                    <a:cs typeface="Calibri" panose="020F0502020204030204" pitchFamily="34" charset="0"/>
                  </a:rPr>
                  <a:t>as follows:</a:t>
                </a:r>
              </a:p>
              <a:p>
                <a:pPr marL="457200" lvl="0" indent="-368300">
                  <a:buClr>
                    <a:schemeClr val="dk1"/>
                  </a:buClr>
                  <a:buSzPts val="2200"/>
                  <a:buFont typeface="Calibri"/>
                  <a:buChar char="●"/>
                </a:pPr>
                <a:endParaRPr lang="en-US" sz="2200" dirty="0">
                  <a:solidFill>
                    <a:schemeClr val="dk1"/>
                  </a:solidFill>
                  <a:latin typeface="Calibri" panose="020F0502020204030204" pitchFamily="34" charset="0"/>
                  <a:ea typeface="Calibri"/>
                  <a:cs typeface="Calibri" panose="020F0502020204030204" pitchFamily="34" charset="0"/>
                  <a:sym typeface="Calibri"/>
                </a:endParaRPr>
              </a:p>
              <a:p>
                <a:pPr marL="88900" lvl="0">
                  <a:buClr>
                    <a:schemeClr val="dk1"/>
                  </a:buClr>
                  <a:buSzPts val="2200"/>
                </a:pPr>
                <a:br>
                  <a:rPr lang="en-US" sz="2200" dirty="0">
                    <a:solidFill>
                      <a:schemeClr val="dk1"/>
                    </a:solidFill>
                    <a:latin typeface="Calibri" panose="020F0502020204030204" pitchFamily="34" charset="0"/>
                    <a:ea typeface="Calibri"/>
                    <a:cs typeface="Calibri" panose="020F0502020204030204" pitchFamily="34" charset="0"/>
                    <a:sym typeface="Calibri"/>
                  </a:rPr>
                </a:br>
                <a:br>
                  <a:rPr lang="en-US" sz="2200" dirty="0">
                    <a:solidFill>
                      <a:schemeClr val="dk1"/>
                    </a:solidFill>
                    <a:latin typeface="Calibri" panose="020F0502020204030204" pitchFamily="34" charset="0"/>
                    <a:ea typeface="Calibri"/>
                    <a:cs typeface="Calibri" panose="020F0502020204030204" pitchFamily="34" charset="0"/>
                    <a:sym typeface="Calibri"/>
                  </a:rPr>
                </a:br>
                <a:endParaRPr lang="en-US" sz="2200" dirty="0">
                  <a:solidFill>
                    <a:schemeClr val="dk1"/>
                  </a:solidFill>
                  <a:latin typeface="Calibri" panose="020F0502020204030204" pitchFamily="34" charset="0"/>
                  <a:ea typeface="Calibri"/>
                  <a:cs typeface="Calibri" panose="020F0502020204030204" pitchFamily="34" charset="0"/>
                  <a:sym typeface="Calibri"/>
                </a:endParaRPr>
              </a:p>
              <a:p>
                <a:pPr marL="457200" lvl="0" indent="-368300">
                  <a:buClr>
                    <a:schemeClr val="dk1"/>
                  </a:buClr>
                  <a:buSzPts val="2200"/>
                  <a:buFont typeface="Calibri"/>
                  <a:buChar char="●"/>
                </a:pPr>
                <a:endParaRPr sz="2200" dirty="0">
                  <a:latin typeface="Calibri" panose="020F0502020204030204" pitchFamily="34" charset="0"/>
                  <a:cs typeface="Calibri" panose="020F0502020204030204" pitchFamily="34" charset="0"/>
                </a:endParaRPr>
              </a:p>
            </p:txBody>
          </p:sp>
        </mc:Choice>
        <mc:Fallback>
          <p:sp>
            <p:nvSpPr>
              <p:cNvPr id="114" name="Google Shape;114;p5"/>
              <p:cNvSpPr txBox="1">
                <a:spLocks noRot="1" noChangeAspect="1" noMove="1" noResize="1" noEditPoints="1" noAdjustHandles="1" noChangeArrowheads="1" noChangeShapeType="1" noTextEdit="1"/>
              </p:cNvSpPr>
              <p:nvPr/>
            </p:nvSpPr>
            <p:spPr>
              <a:xfrm>
                <a:off x="488344" y="1693478"/>
                <a:ext cx="8122256" cy="3816389"/>
              </a:xfrm>
              <a:prstGeom prst="rect">
                <a:avLst/>
              </a:prstGeom>
              <a:blipFill>
                <a:blip r:embed="rId3"/>
                <a:stretch>
                  <a:fillRect t="-997"/>
                </a:stretch>
              </a:blipFill>
              <a:ln>
                <a:noFill/>
              </a:ln>
            </p:spPr>
            <p:txBody>
              <a:bodyPr/>
              <a:lstStyle/>
              <a:p>
                <a:r>
                  <a:rPr lang="en-US">
                    <a:noFill/>
                  </a:rPr>
                  <a:t> </a:t>
                </a:r>
              </a:p>
            </p:txBody>
          </p:sp>
        </mc:Fallback>
      </mc:AlternateContent>
      <p:pic>
        <p:nvPicPr>
          <p:cNvPr id="3" name="Picture 2" descr="A mathematical equation with letters&#10;&#10;Description automatically generated with medium confidence">
            <a:extLst>
              <a:ext uri="{FF2B5EF4-FFF2-40B4-BE49-F238E27FC236}">
                <a16:creationId xmlns:a16="http://schemas.microsoft.com/office/drawing/2014/main" id="{56919128-85C1-D5A8-40AD-490D4B70128C}"/>
              </a:ext>
            </a:extLst>
          </p:cNvPr>
          <p:cNvPicPr>
            <a:picLocks noChangeAspect="1"/>
          </p:cNvPicPr>
          <p:nvPr/>
        </p:nvPicPr>
        <p:blipFill>
          <a:blip r:embed="rId4"/>
          <a:stretch>
            <a:fillRect/>
          </a:stretch>
        </p:blipFill>
        <p:spPr>
          <a:xfrm>
            <a:off x="1435741" y="4284846"/>
            <a:ext cx="6227462" cy="1032360"/>
          </a:xfrm>
          <a:prstGeom prst="rect">
            <a:avLst/>
          </a:prstGeom>
        </p:spPr>
      </p:pic>
    </p:spTree>
    <p:extLst>
      <p:ext uri="{BB962C8B-B14F-4D97-AF65-F5344CB8AC3E}">
        <p14:creationId xmlns:p14="http://schemas.microsoft.com/office/powerpoint/2010/main" val="1590676172"/>
      </p:ext>
    </p:extLst>
  </p:cSld>
  <p:clrMapOvr>
    <a:masterClrMapping/>
  </p:clrMapOvr>
</p:sld>
</file>

<file path=ppt/theme/theme1.xml><?xml version="1.0" encoding="utf-8"?>
<a:theme xmlns:a="http://schemas.openxmlformats.org/drawingml/2006/main" name="PP_Template_Style2_Header">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C Presentation">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2253</Words>
  <Application>Microsoft Macintosh PowerPoint</Application>
  <PresentationFormat>On-screen Show (4:3)</PresentationFormat>
  <Paragraphs>106</Paragraphs>
  <Slides>22</Slides>
  <Notes>22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22</vt:i4>
      </vt:variant>
    </vt:vector>
  </HeadingPairs>
  <TitlesOfParts>
    <vt:vector size="28" baseType="lpstr">
      <vt:lpstr>Arial</vt:lpstr>
      <vt:lpstr>Calibri</vt:lpstr>
      <vt:lpstr>Cambria Math</vt:lpstr>
      <vt:lpstr>Helvetica</vt:lpstr>
      <vt:lpstr>PP_Template_Style2_Header</vt:lpstr>
      <vt:lpstr>USC Presentation</vt:lpstr>
      <vt:lpstr>DeePref: Deep Reinforcement Learning For Video Prefetching In Content Delivery Networks</vt:lpstr>
      <vt:lpstr>Outline</vt:lpstr>
      <vt:lpstr>Introduction</vt:lpstr>
      <vt:lpstr>Motivation (1)</vt:lpstr>
      <vt:lpstr>Motivation (2)</vt:lpstr>
      <vt:lpstr>Motivation (3)</vt:lpstr>
      <vt:lpstr>Motivation (4)</vt:lpstr>
      <vt:lpstr>Background (1)</vt:lpstr>
      <vt:lpstr>Background (2)</vt:lpstr>
      <vt:lpstr>Background (3)</vt:lpstr>
      <vt:lpstr>Background (4)</vt:lpstr>
      <vt:lpstr>System Architecture (1)</vt:lpstr>
      <vt:lpstr>System Architecture (2)</vt:lpstr>
      <vt:lpstr>System Architecture (3)</vt:lpstr>
      <vt:lpstr>System Architecture (4)</vt:lpstr>
      <vt:lpstr>Experimental analysis (1)</vt:lpstr>
      <vt:lpstr>Experimental analysis (2)</vt:lpstr>
      <vt:lpstr>Experimental analysis (3)</vt:lpstr>
      <vt:lpstr>Experimental analysis (4)</vt:lpstr>
      <vt:lpstr>Concluding Remarks</vt:lpstr>
      <vt:lpstr>Reference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Sakib</dc:creator>
  <cp:lastModifiedBy>Alkassab, Nawras</cp:lastModifiedBy>
  <cp:revision>1</cp:revision>
  <dcterms:created xsi:type="dcterms:W3CDTF">2006-08-16T00:00:00Z</dcterms:created>
  <dcterms:modified xsi:type="dcterms:W3CDTF">2024-07-28T01:39:50Z</dcterms:modified>
</cp:coreProperties>
</file>