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313" r:id="rId7"/>
    <p:sldId id="314" r:id="rId8"/>
    <p:sldId id="315" r:id="rId9"/>
    <p:sldId id="269" r:id="rId10"/>
    <p:sldId id="264" r:id="rId11"/>
    <p:sldId id="270" r:id="rId12"/>
    <p:sldId id="316" r:id="rId13"/>
    <p:sldId id="272" r:id="rId14"/>
    <p:sldId id="277" r:id="rId15"/>
    <p:sldId id="317" r:id="rId16"/>
    <p:sldId id="318" r:id="rId17"/>
    <p:sldId id="319" r:id="rId18"/>
    <p:sldId id="320" r:id="rId19"/>
    <p:sldId id="321" r:id="rId20"/>
    <p:sldId id="322" r:id="rId21"/>
    <p:sldId id="287" r:id="rId22"/>
  </p:sldIdLst>
  <p:sldSz cx="9144000" cy="5143500" type="screen16x9"/>
  <p:notesSz cx="6858000" cy="9144000"/>
  <p:embeddedFontLs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Oswald" pitchFamily="2" charset="0"/>
      <p:regular r:id="rId28"/>
      <p:bold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A3922-97A7-4E67-B4B6-7E3C92D3B5DB}">
  <a:tblStyle styleId="{2C4A3922-97A7-4E67-B4B6-7E3C92D3B5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29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949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186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31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198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81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993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152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2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53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6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625545" y="350694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Gestion de  flotte de véhicules</a:t>
            </a: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1395659" y="670737"/>
            <a:ext cx="3881580" cy="877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Sécurité</a:t>
            </a:r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1347455" y="1309826"/>
            <a:ext cx="3881579" cy="3015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Protection des données sensibles et des informations personnelles.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Authentification et autorisation sécurisées.</a:t>
            </a:r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1190871" y="1013624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39;p35">
            <a:extLst>
              <a:ext uri="{FF2B5EF4-FFF2-40B4-BE49-F238E27FC236}">
                <a16:creationId xmlns:a16="http://schemas.microsoft.com/office/drawing/2014/main" id="{79DCD15A-2FA7-BC76-4461-72BA7D332F43}"/>
              </a:ext>
            </a:extLst>
          </p:cNvPr>
          <p:cNvGrpSpPr/>
          <p:nvPr/>
        </p:nvGrpSpPr>
        <p:grpSpPr>
          <a:xfrm>
            <a:off x="1190871" y="1013624"/>
            <a:ext cx="95400" cy="3116250"/>
            <a:chOff x="4524300" y="1013625"/>
            <a:chExt cx="95400" cy="3116250"/>
          </a:xfrm>
        </p:grpSpPr>
        <p:sp>
          <p:nvSpPr>
            <p:cNvPr id="3" name="Google Shape;840;p35">
              <a:extLst>
                <a:ext uri="{FF2B5EF4-FFF2-40B4-BE49-F238E27FC236}">
                  <a16:creationId xmlns:a16="http://schemas.microsoft.com/office/drawing/2014/main" id="{CCDB5501-5F64-830F-14F9-7894CA2B39F5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1;p35">
              <a:extLst>
                <a:ext uri="{FF2B5EF4-FFF2-40B4-BE49-F238E27FC236}">
                  <a16:creationId xmlns:a16="http://schemas.microsoft.com/office/drawing/2014/main" id="{78AE7A21-7580-8F70-3E65-BBC7EC08CAB6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42;p35">
              <a:extLst>
                <a:ext uri="{FF2B5EF4-FFF2-40B4-BE49-F238E27FC236}">
                  <a16:creationId xmlns:a16="http://schemas.microsoft.com/office/drawing/2014/main" id="{E9DBE672-5105-CCF7-B787-D297F490911C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3;p35">
              <a:extLst>
                <a:ext uri="{FF2B5EF4-FFF2-40B4-BE49-F238E27FC236}">
                  <a16:creationId xmlns:a16="http://schemas.microsoft.com/office/drawing/2014/main" id="{F9839847-4C8D-E1AD-C64F-78971CC0C0BB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4;p35">
              <a:extLst>
                <a:ext uri="{FF2B5EF4-FFF2-40B4-BE49-F238E27FC236}">
                  <a16:creationId xmlns:a16="http://schemas.microsoft.com/office/drawing/2014/main" id="{35E26424-9C00-A9E4-C846-75694D06E3D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5;p35">
              <a:extLst>
                <a:ext uri="{FF2B5EF4-FFF2-40B4-BE49-F238E27FC236}">
                  <a16:creationId xmlns:a16="http://schemas.microsoft.com/office/drawing/2014/main" id="{F7C6C093-EA45-4A03-6FA7-D86EBD4833FE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04;p35">
            <a:extLst>
              <a:ext uri="{FF2B5EF4-FFF2-40B4-BE49-F238E27FC236}">
                <a16:creationId xmlns:a16="http://schemas.microsoft.com/office/drawing/2014/main" id="{5634F462-818E-AB11-257D-16859ECDE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5659" y="670737"/>
            <a:ext cx="3881580" cy="877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4" name="Google Shape;805;p35">
            <a:extLst>
              <a:ext uri="{FF2B5EF4-FFF2-40B4-BE49-F238E27FC236}">
                <a16:creationId xmlns:a16="http://schemas.microsoft.com/office/drawing/2014/main" id="{77E50F64-CBEC-9669-F069-6DAF215F3B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47455" y="1309826"/>
            <a:ext cx="3881579" cy="3015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Temps de réponse rapide même avec un grand volume de données.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Capacité à gérer simultanément de nombreux utilisateurs et véhicules.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39;p35">
            <a:extLst>
              <a:ext uri="{FF2B5EF4-FFF2-40B4-BE49-F238E27FC236}">
                <a16:creationId xmlns:a16="http://schemas.microsoft.com/office/drawing/2014/main" id="{79DCD15A-2FA7-BC76-4461-72BA7D332F43}"/>
              </a:ext>
            </a:extLst>
          </p:cNvPr>
          <p:cNvGrpSpPr/>
          <p:nvPr/>
        </p:nvGrpSpPr>
        <p:grpSpPr>
          <a:xfrm>
            <a:off x="1190871" y="1013624"/>
            <a:ext cx="95400" cy="3116250"/>
            <a:chOff x="4524300" y="1013625"/>
            <a:chExt cx="95400" cy="3116250"/>
          </a:xfrm>
        </p:grpSpPr>
        <p:sp>
          <p:nvSpPr>
            <p:cNvPr id="3" name="Google Shape;840;p35">
              <a:extLst>
                <a:ext uri="{FF2B5EF4-FFF2-40B4-BE49-F238E27FC236}">
                  <a16:creationId xmlns:a16="http://schemas.microsoft.com/office/drawing/2014/main" id="{CCDB5501-5F64-830F-14F9-7894CA2B39F5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1;p35">
              <a:extLst>
                <a:ext uri="{FF2B5EF4-FFF2-40B4-BE49-F238E27FC236}">
                  <a16:creationId xmlns:a16="http://schemas.microsoft.com/office/drawing/2014/main" id="{78AE7A21-7580-8F70-3E65-BBC7EC08CAB6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42;p35">
              <a:extLst>
                <a:ext uri="{FF2B5EF4-FFF2-40B4-BE49-F238E27FC236}">
                  <a16:creationId xmlns:a16="http://schemas.microsoft.com/office/drawing/2014/main" id="{E9DBE672-5105-CCF7-B787-D297F490911C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3;p35">
              <a:extLst>
                <a:ext uri="{FF2B5EF4-FFF2-40B4-BE49-F238E27FC236}">
                  <a16:creationId xmlns:a16="http://schemas.microsoft.com/office/drawing/2014/main" id="{F9839847-4C8D-E1AD-C64F-78971CC0C0BB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4;p35">
              <a:extLst>
                <a:ext uri="{FF2B5EF4-FFF2-40B4-BE49-F238E27FC236}">
                  <a16:creationId xmlns:a16="http://schemas.microsoft.com/office/drawing/2014/main" id="{35E26424-9C00-A9E4-C846-75694D06E3D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5;p35">
              <a:extLst>
                <a:ext uri="{FF2B5EF4-FFF2-40B4-BE49-F238E27FC236}">
                  <a16:creationId xmlns:a16="http://schemas.microsoft.com/office/drawing/2014/main" id="{F7C6C093-EA45-4A03-6FA7-D86EBD4833FE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04;p35">
            <a:extLst>
              <a:ext uri="{FF2B5EF4-FFF2-40B4-BE49-F238E27FC236}">
                <a16:creationId xmlns:a16="http://schemas.microsoft.com/office/drawing/2014/main" id="{5634F462-818E-AB11-257D-16859ECDE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454" y="1038032"/>
            <a:ext cx="3881580" cy="877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Compatibilité</a:t>
            </a:r>
            <a:b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805;p35">
            <a:extLst>
              <a:ext uri="{FF2B5EF4-FFF2-40B4-BE49-F238E27FC236}">
                <a16:creationId xmlns:a16="http://schemas.microsoft.com/office/drawing/2014/main" id="{77E50F64-CBEC-9669-F069-6DAF215F3B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47455" y="1383010"/>
            <a:ext cx="3881579" cy="294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Prise en charge des principaux navigateurs web et des dispositifs mobiles.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utilisateur intuitive et conviviale.</a:t>
            </a:r>
          </a:p>
        </p:txBody>
      </p:sp>
    </p:spTree>
    <p:extLst>
      <p:ext uri="{BB962C8B-B14F-4D97-AF65-F5344CB8AC3E}">
        <p14:creationId xmlns:p14="http://schemas.microsoft.com/office/powerpoint/2010/main" val="168785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D52E70A-7E87-9405-A559-611E0C40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203"/>
            <a:ext cx="9144000" cy="38190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780831" y="669897"/>
            <a:ext cx="3280806" cy="7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Interface de Connexion </a:t>
            </a:r>
            <a:endParaRPr sz="2400" dirty="0"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788293" y="1348262"/>
            <a:ext cx="4622788" cy="23890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Champs de saisie pour le nom d'utilisateur et le mot de passe.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Bouton de connexion.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Option de récupération de mot de passe.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542672" y="1045332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780831" y="669897"/>
            <a:ext cx="4622788" cy="7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 de Bord (Dashboard) :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788293" y="1620826"/>
            <a:ext cx="4622788" cy="23890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Vue d'ensemble des KPIs (nombre de véhicules, coûts de carburant, entretiens à venir, etc.)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Notifications et alertes récentes.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Menu de navigation rapide vers les principales sections (véhicules, conducteurs, maintenance, rapports).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92" name="Google Shape;1192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542672" y="1045332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81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544851" y="-89126"/>
            <a:ext cx="3280806" cy="7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Véhicules: </a:t>
            </a:r>
            <a:endParaRPr sz="2400" dirty="0"/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283535" y="559981"/>
            <a:ext cx="8810846" cy="5002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fr-F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Liste des véhicules : 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Tableau listant tous les véhicules avec des colonnes pour modèle, année, statut, kilométrage, etc.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Options de filtrage.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Bouton pour ajouter un nouveau véhicule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Détail du véhicule : 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Informations complètes sur le véhicule (détails techniques, documents, historique d'affectation).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Onglets pour naviguer entre les informations générales, la maintenance, le carburant, et les documents.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Formulaire d'ajout/modification de véhicule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Champs pour entrer les détails du véhicule (marque, modèle, année, VIN, etc.).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 de téléchargement de documents (immatriculation, assurance).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24" name="Google Shape;1224;p48"/>
          <p:cNvGrpSpPr/>
          <p:nvPr/>
        </p:nvGrpSpPr>
        <p:grpSpPr>
          <a:xfrm>
            <a:off x="449451" y="0"/>
            <a:ext cx="95400" cy="311625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28;p48">
            <a:extLst>
              <a:ext uri="{FF2B5EF4-FFF2-40B4-BE49-F238E27FC236}">
                <a16:creationId xmlns:a16="http://schemas.microsoft.com/office/drawing/2014/main" id="{D359C2F5-DA89-C626-0E13-65DB8BF5AEA9}"/>
              </a:ext>
            </a:extLst>
          </p:cNvPr>
          <p:cNvSpPr/>
          <p:nvPr/>
        </p:nvSpPr>
        <p:spPr>
          <a:xfrm>
            <a:off x="449451" y="3103150"/>
            <a:ext cx="95400" cy="2040350"/>
          </a:xfrm>
          <a:prstGeom prst="rect">
            <a:avLst/>
          </a:prstGeom>
          <a:solidFill>
            <a:srgbClr val="35C2DF">
              <a:alpha val="7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1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622345" y="317904"/>
            <a:ext cx="5494463" cy="645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Planification et Suivi de la Maintenance :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622345" y="640746"/>
            <a:ext cx="8141792" cy="34449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Calendrier de maintenance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Vue calendaire des entretiens planifiés.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 pour ajouter, modifier ou supprimer des tâches d'entretien.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Historique de maintenance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Tableau listant les interventions passées avec date, type d'entretien, coût, et notes.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Formulaire de demande de réparation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Champs pour décrire le problème, ajouter des photos, et assigner la tâche à un technicien.</a:t>
            </a:r>
          </a:p>
        </p:txBody>
      </p:sp>
      <p:grpSp>
        <p:nvGrpSpPr>
          <p:cNvPr id="1224" name="Google Shape;1224;p48"/>
          <p:cNvGrpSpPr/>
          <p:nvPr/>
        </p:nvGrpSpPr>
        <p:grpSpPr>
          <a:xfrm>
            <a:off x="507821" y="0"/>
            <a:ext cx="114524" cy="514350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097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673394" y="-144572"/>
            <a:ext cx="3968378" cy="7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Conducteurs: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673394" y="458087"/>
            <a:ext cx="8355707" cy="3826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conducteurs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Tableau avec les noms des conducteurs, leurs coordonnées, statut.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 de recherche.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pour ajouter un nouveau conducteur.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Détail du conducteur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Informations personnelles, historiques d'affectation de véhicules.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Formulaire d'ajout/modification de conducteur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Champs pour entrer les détails personnels, les informations de contact,</a:t>
            </a:r>
          </a:p>
        </p:txBody>
      </p:sp>
      <p:grpSp>
        <p:nvGrpSpPr>
          <p:cNvPr id="1224" name="Google Shape;1224;p48"/>
          <p:cNvGrpSpPr/>
          <p:nvPr/>
        </p:nvGrpSpPr>
        <p:grpSpPr>
          <a:xfrm>
            <a:off x="542671" y="0"/>
            <a:ext cx="130723" cy="514350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976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673394" y="856878"/>
            <a:ext cx="4628708" cy="7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du Carburant et des Coûts :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673394" y="935665"/>
            <a:ext cx="8355707" cy="33487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des transactions de carburant :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 des transactions avec date, montant, quantité de   carburant, véhicule associé.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pour ajouter une nouvelle transaction de carburant.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 pour personnaliser les périodes de temps et les critères de filtrage.</a:t>
            </a:r>
          </a:p>
        </p:txBody>
      </p:sp>
      <p:grpSp>
        <p:nvGrpSpPr>
          <p:cNvPr id="1224" name="Google Shape;1224;p48"/>
          <p:cNvGrpSpPr/>
          <p:nvPr/>
        </p:nvGrpSpPr>
        <p:grpSpPr>
          <a:xfrm>
            <a:off x="542671" y="0"/>
            <a:ext cx="130723" cy="514350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306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295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br>
              <a:rPr lang="fr-FR" dirty="0"/>
            </a:br>
            <a:br>
              <a:rPr lang="fr-FR" dirty="0"/>
            </a:b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345855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Développer une application web de gestion de flotte de véhicules robuste et conviviale.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 txBox="1">
            <a:spLocks noGrp="1"/>
          </p:cNvSpPr>
          <p:nvPr>
            <p:ph type="title"/>
          </p:nvPr>
        </p:nvSpPr>
        <p:spPr>
          <a:xfrm>
            <a:off x="673394" y="929832"/>
            <a:ext cx="3968378" cy="7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GPS et Localisation :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0" name="Google Shape;1190;p48"/>
          <p:cNvSpPr txBox="1">
            <a:spLocks noGrp="1"/>
          </p:cNvSpPr>
          <p:nvPr>
            <p:ph type="title" idx="2"/>
          </p:nvPr>
        </p:nvSpPr>
        <p:spPr>
          <a:xfrm>
            <a:off x="673394" y="1304259"/>
            <a:ext cx="8355707" cy="2980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 en temps réel :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Carte interactive affichant la position actuelle de tous les véhicules.</a:t>
            </a:r>
          </a:p>
        </p:txBody>
      </p:sp>
      <p:grpSp>
        <p:nvGrpSpPr>
          <p:cNvPr id="1224" name="Google Shape;1224;p48"/>
          <p:cNvGrpSpPr/>
          <p:nvPr/>
        </p:nvGrpSpPr>
        <p:grpSpPr>
          <a:xfrm>
            <a:off x="542671" y="0"/>
            <a:ext cx="130723" cy="5143500"/>
            <a:chOff x="4524300" y="1013625"/>
            <a:chExt cx="95400" cy="3116250"/>
          </a:xfrm>
        </p:grpSpPr>
        <p:sp>
          <p:nvSpPr>
            <p:cNvPr id="1225" name="Google Shape;1225;p4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145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550;p26">
            <a:extLst>
              <a:ext uri="{FF2B5EF4-FFF2-40B4-BE49-F238E27FC236}">
                <a16:creationId xmlns:a16="http://schemas.microsoft.com/office/drawing/2014/main" id="{C5047C67-613D-B2D7-36F0-F20A8CD5EA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0" t="8888" r="2833" b="303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Exigences fonctionnelles </a:t>
            </a: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2" name="Google Shape;682;p29"/>
          <p:cNvSpPr txBox="1">
            <a:spLocks noGrp="1"/>
          </p:cNvSpPr>
          <p:nvPr>
            <p:ph type="subTitle" idx="9"/>
          </p:nvPr>
        </p:nvSpPr>
        <p:spPr>
          <a:xfrm>
            <a:off x="6107100" y="17961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du carburant et des coûts 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2315550" y="287254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5" name="Google Shape;685;p29"/>
          <p:cNvSpPr txBox="1">
            <a:spLocks noGrp="1"/>
          </p:cNvSpPr>
          <p:nvPr>
            <p:ph type="subTitle" idx="15"/>
          </p:nvPr>
        </p:nvSpPr>
        <p:spPr>
          <a:xfrm>
            <a:off x="1768860" y="334148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 la localisation et de l'utilisation 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5558100" y="29517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8" name="Google Shape;688;p29"/>
          <p:cNvSpPr txBox="1">
            <a:spLocks noGrp="1"/>
          </p:cNvSpPr>
          <p:nvPr>
            <p:ph type="subTitle" idx="18"/>
          </p:nvPr>
        </p:nvSpPr>
        <p:spPr>
          <a:xfrm>
            <a:off x="5058240" y="341715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conducteurs 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AD8FE8-E2F7-4BA9-2599-6B5C497232B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7084" y="1796151"/>
            <a:ext cx="2682231" cy="629100"/>
          </a:xfrm>
        </p:spPr>
        <p:txBody>
          <a:bodyPr/>
          <a:lstStyle/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 </a:t>
            </a:r>
          </a:p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véhicules </a:t>
            </a:r>
            <a:endParaRPr lang="fr-FR" dirty="0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E8822FAB-6890-3AD3-2298-5E1395B3403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413550" y="1796151"/>
            <a:ext cx="2316900" cy="629100"/>
          </a:xfrm>
        </p:spPr>
        <p:txBody>
          <a:bodyPr/>
          <a:lstStyle/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et réparations 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4066937" y="314941"/>
            <a:ext cx="3092319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véhicules </a:t>
            </a:r>
            <a:endParaRPr sz="2400" dirty="0"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4066936" y="1179975"/>
            <a:ext cx="4892765" cy="327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Enregistrement des véhicules 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Formulaire d'ajout avec champs pour modèle, année, numéro d'identification, etc.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Téléchargement et gestion des documents (immatriculation, assurances, etc.).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des informations : Gestion détaillée des spécifications techniques (kilométrage, type de carburant, capacité, etc.).</a:t>
            </a:r>
          </a:p>
        </p:txBody>
      </p:sp>
      <p:grpSp>
        <p:nvGrpSpPr>
          <p:cNvPr id="704" name="Google Shape;704;p31"/>
          <p:cNvGrpSpPr/>
          <p:nvPr/>
        </p:nvGrpSpPr>
        <p:grpSpPr>
          <a:xfrm>
            <a:off x="1789638" y="1865343"/>
            <a:ext cx="1600177" cy="1414164"/>
            <a:chOff x="-3147900" y="2787123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47900" y="2787123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3828021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25;p31">
            <a:extLst>
              <a:ext uri="{FF2B5EF4-FFF2-40B4-BE49-F238E27FC236}">
                <a16:creationId xmlns:a16="http://schemas.microsoft.com/office/drawing/2014/main" id="{DB3AC889-08DC-CE28-5EEE-7A57858297A0}"/>
              </a:ext>
            </a:extLst>
          </p:cNvPr>
          <p:cNvGrpSpPr/>
          <p:nvPr/>
        </p:nvGrpSpPr>
        <p:grpSpPr>
          <a:xfrm>
            <a:off x="3828021" y="1013625"/>
            <a:ext cx="95400" cy="3116250"/>
            <a:chOff x="4524300" y="1013625"/>
            <a:chExt cx="95400" cy="3116250"/>
          </a:xfrm>
        </p:grpSpPr>
        <p:sp>
          <p:nvSpPr>
            <p:cNvPr id="3" name="Google Shape;726;p31">
              <a:extLst>
                <a:ext uri="{FF2B5EF4-FFF2-40B4-BE49-F238E27FC236}">
                  <a16:creationId xmlns:a16="http://schemas.microsoft.com/office/drawing/2014/main" id="{DC53D360-EEF8-07EB-8E0A-410A750546CA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27;p31">
              <a:extLst>
                <a:ext uri="{FF2B5EF4-FFF2-40B4-BE49-F238E27FC236}">
                  <a16:creationId xmlns:a16="http://schemas.microsoft.com/office/drawing/2014/main" id="{6BC980C8-DB02-F75C-8163-C7D060C62204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8;p31">
              <a:extLst>
                <a:ext uri="{FF2B5EF4-FFF2-40B4-BE49-F238E27FC236}">
                  <a16:creationId xmlns:a16="http://schemas.microsoft.com/office/drawing/2014/main" id="{66BC3B07-C08C-5963-2823-BBFF05A41648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9;p31">
              <a:extLst>
                <a:ext uri="{FF2B5EF4-FFF2-40B4-BE49-F238E27FC236}">
                  <a16:creationId xmlns:a16="http://schemas.microsoft.com/office/drawing/2014/main" id="{B17A639A-CFAB-270B-A432-288D39810EF4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0;p31">
              <a:extLst>
                <a:ext uri="{FF2B5EF4-FFF2-40B4-BE49-F238E27FC236}">
                  <a16:creationId xmlns:a16="http://schemas.microsoft.com/office/drawing/2014/main" id="{9764AC9E-8B8A-D0AA-CEE6-9A7084A41C84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;p31">
              <a:extLst>
                <a:ext uri="{FF2B5EF4-FFF2-40B4-BE49-F238E27FC236}">
                  <a16:creationId xmlns:a16="http://schemas.microsoft.com/office/drawing/2014/main" id="{70720077-F7F9-B413-4872-ED3334EA4266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03;p31">
            <a:extLst>
              <a:ext uri="{FF2B5EF4-FFF2-40B4-BE49-F238E27FC236}">
                <a16:creationId xmlns:a16="http://schemas.microsoft.com/office/drawing/2014/main" id="{48D61F8F-084A-A296-3344-9B9016B43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11743" y="934014"/>
            <a:ext cx="4892765" cy="327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Planification des entretiens 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Calendrier pour les entretiens.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 automatiques pour les tâches d'entretien à venir.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réparations 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des demandes de réparation avec détails sur les problèmes et les actions prises.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Historique complet des interventions de maintenance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702;p31">
            <a:extLst>
              <a:ext uri="{FF2B5EF4-FFF2-40B4-BE49-F238E27FC236}">
                <a16:creationId xmlns:a16="http://schemas.microsoft.com/office/drawing/2014/main" id="{1A086995-B4B6-A95D-9F1C-F12C7F7B8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2378" y="144997"/>
            <a:ext cx="4120134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et réparations 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4066936" y="314941"/>
            <a:ext cx="454811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du carburant et des coûts 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4066936" y="1179975"/>
            <a:ext cx="4892765" cy="327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des dépenses de carburant 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Enregistrement des transactions de carburant avec montant, quantité, date et kilométrage.</a:t>
            </a:r>
          </a:p>
        </p:txBody>
      </p:sp>
      <p:grpSp>
        <p:nvGrpSpPr>
          <p:cNvPr id="704" name="Google Shape;704;p31"/>
          <p:cNvGrpSpPr/>
          <p:nvPr/>
        </p:nvGrpSpPr>
        <p:grpSpPr>
          <a:xfrm>
            <a:off x="1789638" y="1865343"/>
            <a:ext cx="1600177" cy="1414164"/>
            <a:chOff x="-3147900" y="2787123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47900" y="2787123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3828021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213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25;p31">
            <a:extLst>
              <a:ext uri="{FF2B5EF4-FFF2-40B4-BE49-F238E27FC236}">
                <a16:creationId xmlns:a16="http://schemas.microsoft.com/office/drawing/2014/main" id="{DB3AC889-08DC-CE28-5EEE-7A57858297A0}"/>
              </a:ext>
            </a:extLst>
          </p:cNvPr>
          <p:cNvGrpSpPr/>
          <p:nvPr/>
        </p:nvGrpSpPr>
        <p:grpSpPr>
          <a:xfrm>
            <a:off x="3828021" y="1013625"/>
            <a:ext cx="95400" cy="3116250"/>
            <a:chOff x="4524300" y="1013625"/>
            <a:chExt cx="95400" cy="3116250"/>
          </a:xfrm>
        </p:grpSpPr>
        <p:sp>
          <p:nvSpPr>
            <p:cNvPr id="3" name="Google Shape;726;p31">
              <a:extLst>
                <a:ext uri="{FF2B5EF4-FFF2-40B4-BE49-F238E27FC236}">
                  <a16:creationId xmlns:a16="http://schemas.microsoft.com/office/drawing/2014/main" id="{DC53D360-EEF8-07EB-8E0A-410A750546CA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27;p31">
              <a:extLst>
                <a:ext uri="{FF2B5EF4-FFF2-40B4-BE49-F238E27FC236}">
                  <a16:creationId xmlns:a16="http://schemas.microsoft.com/office/drawing/2014/main" id="{6BC980C8-DB02-F75C-8163-C7D060C62204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8;p31">
              <a:extLst>
                <a:ext uri="{FF2B5EF4-FFF2-40B4-BE49-F238E27FC236}">
                  <a16:creationId xmlns:a16="http://schemas.microsoft.com/office/drawing/2014/main" id="{66BC3B07-C08C-5963-2823-BBFF05A41648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9;p31">
              <a:extLst>
                <a:ext uri="{FF2B5EF4-FFF2-40B4-BE49-F238E27FC236}">
                  <a16:creationId xmlns:a16="http://schemas.microsoft.com/office/drawing/2014/main" id="{B17A639A-CFAB-270B-A432-288D39810EF4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0;p31">
              <a:extLst>
                <a:ext uri="{FF2B5EF4-FFF2-40B4-BE49-F238E27FC236}">
                  <a16:creationId xmlns:a16="http://schemas.microsoft.com/office/drawing/2014/main" id="{9764AC9E-8B8A-D0AA-CEE6-9A7084A41C84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1;p31">
              <a:extLst>
                <a:ext uri="{FF2B5EF4-FFF2-40B4-BE49-F238E27FC236}">
                  <a16:creationId xmlns:a16="http://schemas.microsoft.com/office/drawing/2014/main" id="{70720077-F7F9-B413-4872-ED3334EA4266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03;p31">
            <a:extLst>
              <a:ext uri="{FF2B5EF4-FFF2-40B4-BE49-F238E27FC236}">
                <a16:creationId xmlns:a16="http://schemas.microsoft.com/office/drawing/2014/main" id="{48D61F8F-084A-A296-3344-9B9016B43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68390" y="1159192"/>
            <a:ext cx="4892765" cy="327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Intégration GPS 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Intégration avec des systèmes GPS pour suivre la localisation en temps réel des véhicules.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702;p31">
            <a:extLst>
              <a:ext uri="{FF2B5EF4-FFF2-40B4-BE49-F238E27FC236}">
                <a16:creationId xmlns:a16="http://schemas.microsoft.com/office/drawing/2014/main" id="{1A086995-B4B6-A95D-9F1C-F12C7F7B8E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7143" y="144997"/>
            <a:ext cx="5136857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de la localisation et de l'utilisation: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8332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4066936" y="314941"/>
            <a:ext cx="454811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conducteurs :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4066936" y="1179975"/>
            <a:ext cx="4892765" cy="327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 des conducteurs 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Enregistrement des informations personnelles.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Vérification des certifications et des formations nécessaires.</a:t>
            </a: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04" name="Google Shape;704;p31"/>
          <p:cNvGrpSpPr/>
          <p:nvPr/>
        </p:nvGrpSpPr>
        <p:grpSpPr>
          <a:xfrm>
            <a:off x="1789638" y="1865343"/>
            <a:ext cx="1600177" cy="1414164"/>
            <a:chOff x="-3147900" y="2787123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47900" y="2787123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3828021" y="1013625"/>
            <a:ext cx="95400" cy="3116250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305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Exigences non fonctionnelles </a:t>
            </a:r>
            <a:endParaRPr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704</Words>
  <Application>Microsoft Office PowerPoint</Application>
  <PresentationFormat>Affichage à l'écran (16:9)</PresentationFormat>
  <Paragraphs>58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Livvic</vt:lpstr>
      <vt:lpstr>Wingdings</vt:lpstr>
      <vt:lpstr>Oswald</vt:lpstr>
      <vt:lpstr>Symbol</vt:lpstr>
      <vt:lpstr>Times New Roman</vt:lpstr>
      <vt:lpstr>Roboto</vt:lpstr>
      <vt:lpstr>Raleway</vt:lpstr>
      <vt:lpstr>Calibri</vt:lpstr>
      <vt:lpstr>Roboto Condensed Light</vt:lpstr>
      <vt:lpstr>Arial</vt:lpstr>
      <vt:lpstr>Software Development Bussines Plan by Slidesgo</vt:lpstr>
      <vt:lpstr>Gestion de  flotte de véhicules</vt:lpstr>
      <vt:lpstr>Introduction  </vt:lpstr>
      <vt:lpstr>Exigences fonctionnelles </vt:lpstr>
      <vt:lpstr>Gestion des véhicules </vt:lpstr>
      <vt:lpstr>Maintenance et réparations </vt:lpstr>
      <vt:lpstr>Gestion du carburant et des coûts </vt:lpstr>
      <vt:lpstr>Suivi de la localisation et de l'utilisation:</vt:lpstr>
      <vt:lpstr>Gestion des conducteurs :</vt:lpstr>
      <vt:lpstr>Exigences non fonctionnelles </vt:lpstr>
      <vt:lpstr>Sécurité</vt:lpstr>
      <vt:lpstr>Performance</vt:lpstr>
      <vt:lpstr>Compatibilité </vt:lpstr>
      <vt:lpstr>Présentation PowerPoint</vt:lpstr>
      <vt:lpstr>Interface de Connexion </vt:lpstr>
      <vt:lpstr>Tableau de Bord (Dashboard) :</vt:lpstr>
      <vt:lpstr>Gestion des Véhicules: </vt:lpstr>
      <vt:lpstr>Planification et Suivi de la Maintenance :</vt:lpstr>
      <vt:lpstr>Gestion des Conducteurs:</vt:lpstr>
      <vt:lpstr>Suivi du Carburant et des Coûts : </vt:lpstr>
      <vt:lpstr>Suivi GPS et Localisation 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Nawres benchelbi</cp:lastModifiedBy>
  <cp:revision>14</cp:revision>
  <dcterms:modified xsi:type="dcterms:W3CDTF">2024-06-29T21:31:11Z</dcterms:modified>
</cp:coreProperties>
</file>