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0" r:id="rId5"/>
    <p:sldId id="262" r:id="rId6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76" y="-10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6D87-C536-4E70-A98E-186BE18153F0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2AE9-439D-4F1E-A30D-EB996054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223" y="53947"/>
            <a:ext cx="5825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Annotation Review Process</a:t>
            </a:r>
            <a:endParaRPr lang="en-US" sz="4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1599" y="4109542"/>
            <a:ext cx="9406687" cy="1858772"/>
            <a:chOff x="281599" y="1022073"/>
            <a:chExt cx="9406687" cy="185877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8" t="55318" r="8750" b="43016"/>
            <a:stretch/>
          </p:blipFill>
          <p:spPr bwMode="auto">
            <a:xfrm>
              <a:off x="287386" y="1382332"/>
              <a:ext cx="9400900" cy="27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8" t="55318" r="8750" b="43016"/>
            <a:stretch/>
          </p:blipFill>
          <p:spPr bwMode="auto">
            <a:xfrm>
              <a:off x="287386" y="1905000"/>
              <a:ext cx="9400900" cy="27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Pentagon 7"/>
            <p:cNvSpPr/>
            <p:nvPr/>
          </p:nvSpPr>
          <p:spPr>
            <a:xfrm>
              <a:off x="294138" y="1544596"/>
              <a:ext cx="8545062" cy="208004"/>
            </a:xfrm>
            <a:prstGeom prst="homePlate">
              <a:avLst/>
            </a:prstGeom>
            <a:solidFill>
              <a:srgbClr val="00B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>
              <a:off x="294138" y="2065987"/>
              <a:ext cx="6720840" cy="208004"/>
            </a:xfrm>
            <a:prstGeom prst="homePlat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7386" y="1022073"/>
              <a:ext cx="2828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NC_009942   MP#16   (NS1’)</a:t>
              </a:r>
              <a:endParaRPr lang="en-US" sz="1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599" y="2234514"/>
              <a:ext cx="940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2">
                      <a:lumMod val="75000"/>
                    </a:schemeClr>
                  </a:solidFill>
                </a:rPr>
                <a:t>HM488171     </a:t>
              </a:r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MP#16       </a:t>
              </a:r>
              <a:r>
                <a:rPr lang="en-US" sz="1800" dirty="0" err="1">
                  <a:solidFill>
                    <a:schemeClr val="tx2">
                      <a:lumMod val="75000"/>
                    </a:schemeClr>
                  </a:solidFill>
                </a:rPr>
                <a:t>trc</a:t>
              </a:r>
              <a:r>
                <a:rPr lang="en-US" sz="1800" dirty="0">
                  <a:solidFill>
                    <a:schemeClr val="tx2">
                      <a:lumMod val="75000"/>
                    </a:schemeClr>
                  </a:solidFill>
                </a:rPr>
                <a:t>  in-frame stop codon exists 5' of stop position predicted by homology to reference [homology search predicted 3553..</a:t>
              </a:r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3681 revised </a:t>
              </a:r>
              <a:r>
                <a:rPr lang="en-US" sz="1800" dirty="0">
                  <a:solidFill>
                    <a:schemeClr val="tx2">
                      <a:lumMod val="75000"/>
                    </a:schemeClr>
                  </a:solidFill>
                </a:rPr>
                <a:t>to 3553..3603 (stop shifted 78 </a:t>
              </a:r>
              <a:r>
                <a:rPr lang="en-US" sz="1800" dirty="0" err="1">
                  <a:solidFill>
                    <a:schemeClr val="tx2">
                      <a:lumMod val="75000"/>
                    </a:schemeClr>
                  </a:solidFill>
                </a:rPr>
                <a:t>nt</a:t>
              </a:r>
              <a:r>
                <a:rPr lang="en-US" sz="1800" dirty="0">
                  <a:solidFill>
                    <a:schemeClr val="tx2">
                      <a:lumMod val="75000"/>
                    </a:schemeClr>
                  </a:solidFill>
                </a:rPr>
                <a:t>)]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9206" t="7934" r="57746" b="82233"/>
          <a:stretch/>
        </p:blipFill>
        <p:spPr>
          <a:xfrm>
            <a:off x="7239000" y="1981200"/>
            <a:ext cx="2571750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9378" t="51449" r="26366" b="39391"/>
          <a:stretch/>
        </p:blipFill>
        <p:spPr>
          <a:xfrm>
            <a:off x="315358" y="1981200"/>
            <a:ext cx="6400800" cy="6753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2400" y="1039145"/>
            <a:ext cx="9658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Randomly </a:t>
            </a:r>
            <a:r>
              <a:rPr lang="en-US" dirty="0" smtClean="0"/>
              <a:t>select </a:t>
            </a:r>
            <a:r>
              <a:rPr lang="en-US" dirty="0"/>
              <a:t>sequences with and without errors from the pipeline output OR list of differences between annotation output and Virus Variation Resource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0556" y="2080953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3406914"/>
            <a:ext cx="9658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Use </a:t>
            </a:r>
            <a:r>
              <a:rPr lang="en-US" dirty="0"/>
              <a:t>alignments </a:t>
            </a:r>
            <a:r>
              <a:rPr lang="en-US" dirty="0" smtClean="0"/>
              <a:t>of </a:t>
            </a:r>
            <a:r>
              <a:rPr lang="en-US" dirty="0"/>
              <a:t>the RefSeq(s) and the selected </a:t>
            </a:r>
            <a:r>
              <a:rPr lang="en-US" dirty="0" smtClean="0"/>
              <a:t>sequences to verify </a:t>
            </a:r>
            <a:r>
              <a:rPr lang="en-US" dirty="0"/>
              <a:t>or correct each error, and identify errors that may have been missed.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6454914"/>
            <a:ext cx="9658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Rodney’s group provides Alejandro and Eric with a list </a:t>
            </a:r>
            <a:r>
              <a:rPr lang="en-US" dirty="0" smtClean="0"/>
              <a:t>suggesting improvements that should be made in </a:t>
            </a:r>
            <a:r>
              <a:rPr lang="en-US" dirty="0"/>
              <a:t>the </a:t>
            </a:r>
            <a:r>
              <a:rPr lang="en-US" dirty="0" smtClean="0"/>
              <a:t>code.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1610" y="7455907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lide created by </a:t>
            </a:r>
            <a:r>
              <a:rPr lang="en-US" sz="1400" dirty="0" err="1" smtClean="0"/>
              <a:t>Eneida</a:t>
            </a:r>
            <a:r>
              <a:rPr lang="en-US" sz="1400" dirty="0" smtClean="0"/>
              <a:t> Hatcher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618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029" y="2144332"/>
            <a:ext cx="9405257" cy="688520"/>
            <a:chOff x="304800" y="4449536"/>
            <a:chExt cx="9405257" cy="688520"/>
          </a:xfrm>
        </p:grpSpPr>
        <p:sp>
          <p:nvSpPr>
            <p:cNvPr id="4" name="Rectangle 3"/>
            <p:cNvSpPr/>
            <p:nvPr/>
          </p:nvSpPr>
          <p:spPr>
            <a:xfrm>
              <a:off x="116150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821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491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162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33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503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174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5844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515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71857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" y="4792436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4772" y="4795156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9294" y="4795156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3029" y="4158190"/>
            <a:ext cx="3679371" cy="691239"/>
            <a:chOff x="283029" y="4604658"/>
            <a:chExt cx="3679371" cy="691239"/>
          </a:xfrm>
        </p:grpSpPr>
        <p:sp>
          <p:nvSpPr>
            <p:cNvPr id="20" name="Rectangle 19"/>
            <p:cNvSpPr/>
            <p:nvPr/>
          </p:nvSpPr>
          <p:spPr>
            <a:xfrm>
              <a:off x="2856412" y="4604658"/>
              <a:ext cx="110598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9735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96441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029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3029" y="4950277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3001" y="4952997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7523" y="4952997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4524" y="3134932"/>
            <a:ext cx="8774575" cy="685800"/>
            <a:chOff x="381000" y="5949044"/>
            <a:chExt cx="8774575" cy="685800"/>
          </a:xfrm>
        </p:grpSpPr>
        <p:sp>
          <p:nvSpPr>
            <p:cNvPr id="19" name="Rectangle 18"/>
            <p:cNvSpPr/>
            <p:nvPr/>
          </p:nvSpPr>
          <p:spPr>
            <a:xfrm>
              <a:off x="8084423" y="5951764"/>
              <a:ext cx="1071152" cy="338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37706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94412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1118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07824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4530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21236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77942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34648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" y="6291944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40972" y="6283778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05494" y="6283778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82632" y="4114800"/>
            <a:ext cx="356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NS1’ truncated polyprotein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400" y="3429000"/>
            <a:ext cx="464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NS4B-WARF4 truncated polyprotein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8" t="55318" r="8750" b="43016"/>
          <a:stretch/>
        </p:blipFill>
        <p:spPr bwMode="auto">
          <a:xfrm>
            <a:off x="287386" y="1382332"/>
            <a:ext cx="9400900" cy="2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28600" y="924580"/>
            <a:ext cx="384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 Nile virus, lineage 1</a:t>
            </a:r>
            <a:endParaRPr lang="en-US" sz="2800" dirty="0"/>
          </a:p>
        </p:txBody>
      </p:sp>
      <p:sp>
        <p:nvSpPr>
          <p:cNvPr id="57" name="Down Arrow 56"/>
          <p:cNvSpPr/>
          <p:nvPr/>
        </p:nvSpPr>
        <p:spPr>
          <a:xfrm>
            <a:off x="3048000" y="1658896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6629400" y="1658896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430461" y="1618672"/>
            <a:ext cx="319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typical translations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10301" y="53947"/>
            <a:ext cx="4837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Identifying Rare Errors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41610" y="7455907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lide created by </a:t>
            </a:r>
            <a:r>
              <a:rPr lang="en-US" sz="1400" dirty="0" err="1" smtClean="0"/>
              <a:t>Eneida</a:t>
            </a:r>
            <a:r>
              <a:rPr lang="en-US" sz="1400" dirty="0" smtClean="0"/>
              <a:t> Hatcher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348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029" y="2144332"/>
            <a:ext cx="9405257" cy="688520"/>
            <a:chOff x="304800" y="4449536"/>
            <a:chExt cx="9405257" cy="688520"/>
          </a:xfrm>
        </p:grpSpPr>
        <p:sp>
          <p:nvSpPr>
            <p:cNvPr id="4" name="Rectangle 3"/>
            <p:cNvSpPr/>
            <p:nvPr/>
          </p:nvSpPr>
          <p:spPr>
            <a:xfrm>
              <a:off x="116150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821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491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162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33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503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174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5844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515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71857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" y="4792436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4772" y="4795156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9294" y="4795156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3029" y="4158190"/>
            <a:ext cx="3679371" cy="691239"/>
            <a:chOff x="283029" y="4604658"/>
            <a:chExt cx="3679371" cy="691239"/>
          </a:xfrm>
        </p:grpSpPr>
        <p:sp>
          <p:nvSpPr>
            <p:cNvPr id="20" name="Rectangle 19"/>
            <p:cNvSpPr/>
            <p:nvPr/>
          </p:nvSpPr>
          <p:spPr>
            <a:xfrm>
              <a:off x="2856412" y="4604658"/>
              <a:ext cx="110598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9735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96441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029" y="4607377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3029" y="4950277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3001" y="4952997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7523" y="4952997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4524" y="3134932"/>
            <a:ext cx="8774575" cy="685800"/>
            <a:chOff x="381000" y="5949044"/>
            <a:chExt cx="8774575" cy="685800"/>
          </a:xfrm>
        </p:grpSpPr>
        <p:sp>
          <p:nvSpPr>
            <p:cNvPr id="19" name="Rectangle 18"/>
            <p:cNvSpPr/>
            <p:nvPr/>
          </p:nvSpPr>
          <p:spPr>
            <a:xfrm>
              <a:off x="8084423" y="5951764"/>
              <a:ext cx="1071152" cy="338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37706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94412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1118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07824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4530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21236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77942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34648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5949044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" y="6291944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40972" y="6283778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05494" y="6283778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82632" y="4114800"/>
            <a:ext cx="356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NS1’ truncated polyprotein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400" y="3429000"/>
            <a:ext cx="464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NS4B-WARF4 truncated polyprotein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8" t="55318" r="8750" b="43016"/>
          <a:stretch/>
        </p:blipFill>
        <p:spPr bwMode="auto">
          <a:xfrm>
            <a:off x="287386" y="1382332"/>
            <a:ext cx="9400900" cy="2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28600" y="924580"/>
            <a:ext cx="384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 Nile virus, lineage 1</a:t>
            </a:r>
            <a:endParaRPr lang="en-US" sz="2800" dirty="0"/>
          </a:p>
        </p:txBody>
      </p:sp>
      <p:sp>
        <p:nvSpPr>
          <p:cNvPr id="57" name="Down Arrow 56"/>
          <p:cNvSpPr/>
          <p:nvPr/>
        </p:nvSpPr>
        <p:spPr>
          <a:xfrm>
            <a:off x="3048000" y="1658896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6629400" y="1658896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430461" y="1618672"/>
            <a:ext cx="319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typical translations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" y="5181600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HM488171 errors:</a:t>
            </a:r>
            <a:endParaRPr lang="en-US" sz="2800" dirty="0" smtClean="0"/>
          </a:p>
          <a:p>
            <a:r>
              <a:rPr lang="en-US" sz="2800" dirty="0" smtClean="0"/>
              <a:t>     #16 truncated, correct error, leads to </a:t>
            </a:r>
          </a:p>
          <a:p>
            <a:r>
              <a:rPr lang="en-US" sz="2800" dirty="0" smtClean="0"/>
              <a:t>     #15 not translated due to an earlier truncation, incorrect error </a:t>
            </a:r>
            <a:endParaRPr lang="en-US" sz="2800" dirty="0"/>
          </a:p>
        </p:txBody>
      </p:sp>
      <p:sp>
        <p:nvSpPr>
          <p:cNvPr id="61" name="Down Arrow 60"/>
          <p:cNvSpPr/>
          <p:nvPr/>
        </p:nvSpPr>
        <p:spPr>
          <a:xfrm>
            <a:off x="4838700" y="6553200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407523" y="7086600"/>
            <a:ext cx="720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 was edited, removing the incorrect error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10301" y="53947"/>
            <a:ext cx="4837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Identifying Rare Errors</a:t>
            </a:r>
            <a:endParaRPr lang="en-US"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80784" y="4076806"/>
            <a:ext cx="317158" cy="495194"/>
            <a:chOff x="369015" y="6514617"/>
            <a:chExt cx="166286" cy="315147"/>
          </a:xfrm>
          <a:solidFill>
            <a:srgbClr val="C00000"/>
          </a:solidFill>
        </p:grpSpPr>
        <p:sp>
          <p:nvSpPr>
            <p:cNvPr id="26" name="Chevron 25"/>
            <p:cNvSpPr/>
            <p:nvPr/>
          </p:nvSpPr>
          <p:spPr>
            <a:xfrm>
              <a:off x="431887" y="6514617"/>
              <a:ext cx="103414" cy="152400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 flipH="1">
              <a:off x="369015" y="6677364"/>
              <a:ext cx="103414" cy="152400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641610" y="7455907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lide created by </a:t>
            </a:r>
            <a:r>
              <a:rPr lang="en-US" sz="1400" dirty="0" err="1" smtClean="0"/>
              <a:t>Eneida</a:t>
            </a:r>
            <a:r>
              <a:rPr lang="en-US" sz="1400" dirty="0" smtClean="0"/>
              <a:t> Hatcher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029" y="1673680"/>
            <a:ext cx="9405257" cy="688520"/>
            <a:chOff x="304800" y="4449536"/>
            <a:chExt cx="9405257" cy="688520"/>
          </a:xfrm>
        </p:grpSpPr>
        <p:sp>
          <p:nvSpPr>
            <p:cNvPr id="4" name="Rectangle 3"/>
            <p:cNvSpPr/>
            <p:nvPr/>
          </p:nvSpPr>
          <p:spPr>
            <a:xfrm>
              <a:off x="116150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821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491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162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33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503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174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5844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515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71857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" y="4792436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4772" y="4795156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9294" y="4795156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8" t="55318" r="8750" b="43016"/>
          <a:stretch/>
        </p:blipFill>
        <p:spPr bwMode="auto">
          <a:xfrm>
            <a:off x="287386" y="1382332"/>
            <a:ext cx="9400900" cy="2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28600" y="924580"/>
            <a:ext cx="384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 Nile virus, lineage 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6188704"/>
            <a:ext cx="6909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 searches for homology in forward and reverse directions, and found that JX503096 has a </a:t>
            </a:r>
            <a:r>
              <a:rPr lang="en-US" sz="2800" dirty="0"/>
              <a:t>reverse-complement section 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4566559" y="4543764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0301" y="53947"/>
            <a:ext cx="499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Identifying Rare Errors 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31513" y="2519499"/>
            <a:ext cx="9622971" cy="202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JX503096 e</a:t>
            </a:r>
            <a:r>
              <a:rPr lang="en-US" sz="2800" dirty="0" smtClean="0"/>
              <a:t>rrors:</a:t>
            </a:r>
          </a:p>
          <a:p>
            <a:pPr>
              <a:spcBef>
                <a:spcPts val="100"/>
              </a:spcBef>
            </a:pPr>
            <a:r>
              <a:rPr lang="en-US" sz="1600" dirty="0" smtClean="0"/>
              <a:t>#1     </a:t>
            </a:r>
            <a:r>
              <a:rPr lang="en-US" sz="1600" dirty="0" err="1" smtClean="0"/>
              <a:t>olp</a:t>
            </a:r>
            <a:r>
              <a:rPr lang="en-US" sz="1600" dirty="0" smtClean="0"/>
              <a:t>  </a:t>
            </a:r>
            <a:r>
              <a:rPr lang="en-US" sz="1600" dirty="0"/>
              <a:t>feature does not overlap with same set of features as in reference [-(1.1,2.1</a:t>
            </a:r>
            <a:r>
              <a:rPr lang="en-US" sz="1600" dirty="0" smtClean="0"/>
              <a:t>)]</a:t>
            </a:r>
          </a:p>
          <a:p>
            <a:pPr>
              <a:spcBef>
                <a:spcPts val="100"/>
              </a:spcBef>
            </a:pPr>
            <a:r>
              <a:rPr lang="en-US" sz="400" dirty="0" smtClean="0">
                <a:solidFill>
                  <a:schemeClr val="bg1"/>
                </a:solidFill>
              </a:rPr>
              <a:t>__</a:t>
            </a:r>
          </a:p>
          <a:p>
            <a:pPr>
              <a:spcBef>
                <a:spcPts val="100"/>
              </a:spcBef>
            </a:pPr>
            <a:r>
              <a:rPr lang="en-US" sz="1600" dirty="0" smtClean="0"/>
              <a:t>#2     </a:t>
            </a:r>
            <a:r>
              <a:rPr lang="en-US" sz="1600" dirty="0" err="1" smtClean="0"/>
              <a:t>olp</a:t>
            </a:r>
            <a:r>
              <a:rPr lang="en-US" sz="1600" dirty="0" smtClean="0"/>
              <a:t>  </a:t>
            </a:r>
            <a:r>
              <a:rPr lang="en-US" sz="1600" dirty="0"/>
              <a:t>feature does not overlap with same set of features as in reference [-(2.1,1.1</a:t>
            </a:r>
            <a:r>
              <a:rPr lang="en-US" sz="1600" dirty="0" smtClean="0"/>
              <a:t>)]</a:t>
            </a:r>
          </a:p>
          <a:p>
            <a:pPr>
              <a:spcBef>
                <a:spcPts val="100"/>
              </a:spcBef>
            </a:pPr>
            <a:r>
              <a:rPr lang="en-US" sz="400" dirty="0" smtClean="0">
                <a:solidFill>
                  <a:schemeClr val="bg1"/>
                </a:solidFill>
              </a:rPr>
              <a:t>__</a:t>
            </a:r>
          </a:p>
          <a:p>
            <a:pPr>
              <a:spcBef>
                <a:spcPts val="100"/>
              </a:spcBef>
            </a:pPr>
            <a:r>
              <a:rPr lang="en-US" sz="1600" dirty="0" smtClean="0"/>
              <a:t>#2     </a:t>
            </a:r>
            <a:r>
              <a:rPr lang="en-US" sz="1600" dirty="0" err="1" smtClean="0"/>
              <a:t>trc</a:t>
            </a:r>
            <a:r>
              <a:rPr lang="en-US" sz="1600" dirty="0" smtClean="0"/>
              <a:t>   </a:t>
            </a:r>
            <a:r>
              <a:rPr lang="en-US" sz="1600" dirty="0"/>
              <a:t>in-frame stop codon exists 5' of stop position predicted by homology to reference [homology search predicted 228..1 revised to 228..175 (stop shifted 174 </a:t>
            </a:r>
            <a:r>
              <a:rPr lang="en-US" sz="1600" dirty="0" err="1"/>
              <a:t>nt</a:t>
            </a:r>
            <a:r>
              <a:rPr lang="en-US" sz="1600" dirty="0" smtClean="0"/>
              <a:t>)]</a:t>
            </a:r>
          </a:p>
          <a:p>
            <a:pPr>
              <a:spcBef>
                <a:spcPts val="100"/>
              </a:spcBef>
            </a:pPr>
            <a:r>
              <a:rPr lang="en-US" sz="400" dirty="0" smtClean="0">
                <a:solidFill>
                  <a:schemeClr val="bg1"/>
                </a:solidFill>
              </a:rPr>
              <a:t>__</a:t>
            </a:r>
          </a:p>
          <a:p>
            <a:pPr>
              <a:spcBef>
                <a:spcPts val="100"/>
              </a:spcBef>
            </a:pPr>
            <a:r>
              <a:rPr lang="en-US" sz="1600" dirty="0" smtClean="0"/>
              <a:t>CDS   </a:t>
            </a:r>
            <a:r>
              <a:rPr lang="en-US" sz="1600" dirty="0" err="1"/>
              <a:t>str</a:t>
            </a:r>
            <a:r>
              <a:rPr lang="en-US" sz="1600" dirty="0"/>
              <a:t>  predicted CDS start position is not beginning of ATG start codon [ATT starting at position 51 on strand +]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52603" r="61210"/>
          <a:stretch/>
        </p:blipFill>
        <p:spPr>
          <a:xfrm>
            <a:off x="6891348" y="5867400"/>
            <a:ext cx="2796938" cy="1708749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 rotWithShape="1">
          <a:blip r:embed="rId4"/>
          <a:srcRect l="1594" t="29784" r="42288" b="67674"/>
          <a:stretch/>
        </p:blipFill>
        <p:spPr>
          <a:xfrm>
            <a:off x="152400" y="5303519"/>
            <a:ext cx="9749717" cy="284740"/>
          </a:xfrm>
          <a:prstGeom prst="rect">
            <a:avLst/>
          </a:prstGeom>
        </p:spPr>
      </p:pic>
      <p:sp>
        <p:nvSpPr>
          <p:cNvPr id="58" name="Down Arrow 57"/>
          <p:cNvSpPr/>
          <p:nvPr/>
        </p:nvSpPr>
        <p:spPr>
          <a:xfrm rot="609447">
            <a:off x="7347533" y="6775663"/>
            <a:ext cx="132313" cy="37843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2455" y="4799806"/>
            <a:ext cx="2508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Poor alignment:</a:t>
            </a:r>
            <a:endParaRPr lang="en-US" sz="2800" dirty="0"/>
          </a:p>
        </p:txBody>
      </p:sp>
      <p:sp>
        <p:nvSpPr>
          <p:cNvPr id="63" name="Down Arrow 62"/>
          <p:cNvSpPr/>
          <p:nvPr/>
        </p:nvSpPr>
        <p:spPr>
          <a:xfrm>
            <a:off x="4565266" y="5858445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41610" y="746760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lide created by </a:t>
            </a:r>
            <a:r>
              <a:rPr lang="en-US" sz="1400" dirty="0" err="1" smtClean="0"/>
              <a:t>Eneida</a:t>
            </a:r>
            <a:r>
              <a:rPr lang="en-US" sz="1400" dirty="0" smtClean="0"/>
              <a:t> Hatcher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9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029" y="1673680"/>
            <a:ext cx="9405257" cy="688520"/>
            <a:chOff x="304800" y="4449536"/>
            <a:chExt cx="9405257" cy="688520"/>
          </a:xfrm>
        </p:grpSpPr>
        <p:sp>
          <p:nvSpPr>
            <p:cNvPr id="4" name="Rectangle 3"/>
            <p:cNvSpPr/>
            <p:nvPr/>
          </p:nvSpPr>
          <p:spPr>
            <a:xfrm>
              <a:off x="116150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821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491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162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33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5036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1742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58448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15154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71857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4449536"/>
              <a:ext cx="8382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" y="4792436"/>
              <a:ext cx="6858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4772" y="4795156"/>
              <a:ext cx="20682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9294" y="4795156"/>
              <a:ext cx="570412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8" t="55318" r="8750" b="43016"/>
          <a:stretch/>
        </p:blipFill>
        <p:spPr bwMode="auto">
          <a:xfrm>
            <a:off x="287386" y="1382332"/>
            <a:ext cx="9400900" cy="2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28600" y="924580"/>
            <a:ext cx="384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 Nile virus, lineage 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6188704"/>
            <a:ext cx="6909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 searches for homology in forward and reverse directions, and found that JX503096 has a </a:t>
            </a:r>
            <a:r>
              <a:rPr lang="en-US" sz="2800" dirty="0"/>
              <a:t>reverse-complement section 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4566559" y="4543764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0301" y="53947"/>
            <a:ext cx="499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Identifying Rare Errors 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231513" y="2519499"/>
            <a:ext cx="9622971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JX503096 e</a:t>
            </a:r>
            <a:r>
              <a:rPr lang="en-US" sz="2800" dirty="0" smtClean="0"/>
              <a:t>rrors:</a:t>
            </a:r>
          </a:p>
          <a:p>
            <a:pPr>
              <a:spcBef>
                <a:spcPts val="100"/>
              </a:spcBef>
            </a:pPr>
            <a:r>
              <a:rPr lang="en-US" sz="2200" dirty="0" smtClean="0"/>
              <a:t>     #1  does </a:t>
            </a:r>
            <a:r>
              <a:rPr lang="en-US" sz="2200" dirty="0"/>
              <a:t>not </a:t>
            </a:r>
            <a:r>
              <a:rPr lang="en-US" sz="2200" dirty="0" smtClean="0"/>
              <a:t>overlap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spcBef>
                <a:spcPts val="100"/>
              </a:spcBef>
            </a:pPr>
            <a:r>
              <a:rPr lang="en-US" sz="2200" dirty="0" smtClean="0"/>
              <a:t>     #2  does </a:t>
            </a:r>
            <a:r>
              <a:rPr lang="en-US" sz="2200" dirty="0"/>
              <a:t>not </a:t>
            </a:r>
            <a:r>
              <a:rPr lang="en-US" sz="2200" dirty="0" smtClean="0"/>
              <a:t>overlap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spcBef>
                <a:spcPts val="100"/>
              </a:spcBef>
            </a:pPr>
            <a:r>
              <a:rPr lang="en-US" sz="2200" dirty="0" smtClean="0"/>
              <a:t>     #2  truncated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spcBef>
                <a:spcPts val="100"/>
              </a:spcBef>
            </a:pPr>
            <a:r>
              <a:rPr lang="en-US" sz="2200" dirty="0" smtClean="0"/>
              <a:t>     CDS   start </a:t>
            </a:r>
            <a:r>
              <a:rPr lang="en-US" sz="2200" dirty="0"/>
              <a:t>position is not </a:t>
            </a:r>
            <a:r>
              <a:rPr lang="en-US" sz="2200" dirty="0" smtClean="0"/>
              <a:t>ATG</a:t>
            </a:r>
            <a:endParaRPr lang="en-US" sz="2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52603" r="61210"/>
          <a:stretch/>
        </p:blipFill>
        <p:spPr>
          <a:xfrm>
            <a:off x="6891348" y="5867400"/>
            <a:ext cx="2796938" cy="1708749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 rotWithShape="1">
          <a:blip r:embed="rId4"/>
          <a:srcRect l="1594" t="29784" r="42288" b="67674"/>
          <a:stretch/>
        </p:blipFill>
        <p:spPr>
          <a:xfrm>
            <a:off x="152400" y="5303519"/>
            <a:ext cx="9749717" cy="284740"/>
          </a:xfrm>
          <a:prstGeom prst="rect">
            <a:avLst/>
          </a:prstGeom>
        </p:spPr>
      </p:pic>
      <p:sp>
        <p:nvSpPr>
          <p:cNvPr id="58" name="Down Arrow 57"/>
          <p:cNvSpPr/>
          <p:nvPr/>
        </p:nvSpPr>
        <p:spPr>
          <a:xfrm rot="609447">
            <a:off x="7347533" y="6775663"/>
            <a:ext cx="132313" cy="37843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2455" y="4799806"/>
            <a:ext cx="2508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Poor alignment:</a:t>
            </a:r>
            <a:endParaRPr lang="en-US" sz="2800" dirty="0"/>
          </a:p>
        </p:txBody>
      </p:sp>
      <p:sp>
        <p:nvSpPr>
          <p:cNvPr id="27" name="Down Arrow 26"/>
          <p:cNvSpPr/>
          <p:nvPr/>
        </p:nvSpPr>
        <p:spPr>
          <a:xfrm>
            <a:off x="4566559" y="5777018"/>
            <a:ext cx="381000" cy="4092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41610" y="7455907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lide created by </a:t>
            </a:r>
            <a:r>
              <a:rPr lang="en-US" sz="1400" dirty="0" err="1" smtClean="0"/>
              <a:t>Eneida</a:t>
            </a:r>
            <a:r>
              <a:rPr lang="en-US" sz="1400" dirty="0" smtClean="0"/>
              <a:t> Hatcher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797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528</Words>
  <Application>Microsoft Macintosh PowerPoint</Application>
  <PresentationFormat>Custom</PresentationFormat>
  <Paragraphs>143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Ene- new</dc:creator>
  <cp:lastModifiedBy>Eric Nawrocki</cp:lastModifiedBy>
  <cp:revision>37</cp:revision>
  <cp:lastPrinted>2016-05-06T14:30:08Z</cp:lastPrinted>
  <dcterms:created xsi:type="dcterms:W3CDTF">2016-05-03T17:54:55Z</dcterms:created>
  <dcterms:modified xsi:type="dcterms:W3CDTF">2016-05-06T14:30:28Z</dcterms:modified>
</cp:coreProperties>
</file>