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90" r:id="rId2"/>
    <p:sldId id="288" r:id="rId3"/>
    <p:sldId id="289" r:id="rId4"/>
    <p:sldId id="283" r:id="rId5"/>
    <p:sldId id="286" r:id="rId6"/>
    <p:sldId id="285" r:id="rId7"/>
    <p:sldId id="284" r:id="rId8"/>
    <p:sldId id="256" r:id="rId9"/>
    <p:sldId id="257" r:id="rId10"/>
    <p:sldId id="279" r:id="rId11"/>
    <p:sldId id="281" r:id="rId12"/>
    <p:sldId id="278" r:id="rId13"/>
    <p:sldId id="280" r:id="rId14"/>
    <p:sldId id="272" r:id="rId15"/>
    <p:sldId id="276" r:id="rId16"/>
    <p:sldId id="287" r:id="rId17"/>
    <p:sldId id="269" r:id="rId18"/>
    <p:sldId id="271" r:id="rId19"/>
    <p:sldId id="259" r:id="rId20"/>
    <p:sldId id="268" r:id="rId21"/>
    <p:sldId id="273" r:id="rId22"/>
    <p:sldId id="274" r:id="rId23"/>
    <p:sldId id="282" r:id="rId24"/>
    <p:sldId id="277" r:id="rId25"/>
    <p:sldId id="275"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1F508-11BA-D26A-45D1-5B84C2BA33F5}" v="40" dt="2020-08-21T01:51:24.286"/>
    <p1510:client id="{1C360175-4915-75DB-0137-900AFB02F916}" v="750" dt="2020-08-25T06:16:45.139"/>
    <p1510:client id="{4174477D-47B2-F452-03AC-411634FD5967}" v="1" dt="2020-08-26T16:16:11.236"/>
    <p1510:client id="{4751DF38-7DC1-16C4-AF26-FD079B72B02C}" v="6" dt="2020-08-20T07:36:11.499"/>
    <p1510:client id="{4A7306A2-6456-A5DD-C44B-8A1611ACAC89}" v="4704" dt="2020-08-20T07:42:44.786"/>
    <p1510:client id="{5265B2BC-E8D0-98D7-4C1D-2C4626B2D9BD}" v="2" dt="2020-08-21T03:26:45.929"/>
    <p1510:client id="{52C008D9-67F8-4B24-64E5-D0F85B402A09}" v="226" dt="2020-08-24T04:51:57.558"/>
    <p1510:client id="{5DA389A9-2B80-A604-422F-3BD5B3AC237B}" v="1027" dt="2020-08-21T07:04:23.168"/>
    <p1510:client id="{63FA8D8F-8C42-B1BE-A251-1CFB1FBB4589}" v="149" dt="2020-08-20T07:42:11.636"/>
    <p1510:client id="{66E13DCA-6C38-EB5D-5EEE-C28C29134845}" v="23" dt="2020-08-23T14:34:27.461"/>
    <p1510:client id="{6F25436F-94A0-8D0E-10C1-C24AF8E0EF2E}" v="932" dt="2020-08-20T07:52:30.380"/>
    <p1510:client id="{7DA378C8-E298-CECC-9E10-7074446DE891}" v="2" dt="2020-08-27T00:20:16.223"/>
    <p1510:client id="{827B3BDC-BE54-77E8-395F-499FDB805109}" v="5" dt="2020-08-23T12:15:59.288"/>
    <p1510:client id="{86C12BAE-1DED-94B7-E825-32E0996454FD}" v="157" dt="2020-08-22T00:03:18.326"/>
    <p1510:client id="{96569430-5BD8-0041-4457-C6A086411E81}" v="61" dt="2020-08-22T16:40:34.195"/>
    <p1510:client id="{A70CB86B-EAA6-B375-2F6F-A8AF4CD2FEF4}" v="40" dt="2020-08-21T00:38:06.456"/>
    <p1510:client id="{A9CCA2B0-0562-BB8D-2E78-22674DA78F12}" v="1096" dt="2020-08-20T14:23:35.901"/>
    <p1510:client id="{CB15493B-BE6F-3A40-AE8F-E48923BAB759}" v="1862" dt="2020-08-21T05:47:08.269"/>
    <p1510:client id="{D9EE0806-F8FF-F307-3EC2-3B45527D2E90}" v="878" dt="2020-08-23T09:13:13.658"/>
    <p1510:client id="{DCD86E8A-DD18-B519-1F80-C4A72B6DF1F2}" v="273" dt="2020-08-26T04:18:24.752"/>
    <p1510:client id="{E63161A5-95E4-5991-BD91-0C38F23FD890}" v="2" dt="2020-08-23T14:33:08.174"/>
    <p1510:client id="{FB3C2F22-0C0F-2694-B1A2-66E971C5A3EF}" v="323" dt="2020-08-20T07:58:39.291"/>
    <p1510:client id="{FD53A7AB-D5BF-A671-0F6B-D625639F8F34}" v="539" dt="2020-08-20T07:46:42.323"/>
  </p1510:revLst>
</p1510:revInfo>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20T04:58:56.038"/>
    </inkml:context>
    <inkml:brush xml:id="br0">
      <inkml:brushProperty name="width" value="0.1" units="cm"/>
      <inkml:brushProperty name="height" value="0.1" units="cm"/>
    </inkml:brush>
  </inkml:definitions>
  <inkml:trace contextRef="#ctx0" brushRef="#br0">7208 7952 16383 0 0,'8'0'0'0'0,"1"0"0"0"0,-1 0 0 0 0,1 0 0 0 0,0-9 0 0 0,-1 9 0 0 0,1 0 0 0 0,0 0 0 0 0,-1 0 0 0 0,1 0 0 0 0,0 0 0 0 0,-1 0 0 0 0,0 0 0 0 0,-8-8 0 0 0,8 8 0 0 0,1 0 0 0 0,0-9 0 0 0,-1 9 0 0 0,1 0 0 0 0,0-9 0 0 0,0 9 0 0 0,0 0 0 0 0,0-9 0 0 0,0 9 0 0 0,-1 0 0 0 0,1-9 0 0 0,0 9 0 0 0,0 0 0 0 0,0-9 0 0 0,0 9 0 0 0,0-9 0 0 0,0 9 0 0 0,-1-9 0 0 0,12 9 0 0 0,-11-9 0 0 0,0 9 0 0 0,-1-9 0 0 0,1 0 0 0 0,11 9 0 0 0,-11-9 0 0 0,10 9 0 0 0,-10-9 0 0 0,11-1 0 0 0,-11 1 0 0 0,10-1 0 0 0,1 0 0 0 0,0 0 0 0 0,-11 10 0 0 0,10-10 0 0 0,1 0 0 0 0,-1 0 0 0 0,1 0 0 0 0,0 0 0 0 0,-1 0 0 0 0,1 0 0 0 0,12-1 0 0 0,-12 1 0 0 0,-11 1 0 0 0,10-1 0 0 0,1 0 0 0 0,0 1 0 0 0,-1-1 0 0 0,1 0 0 0 0,-11 1 0 0 0,10 9 0 0 0,-10-9 0 0 0,11-1 0 0 0,-11 10 0 0 0,0-9 0 0 0,10-1 0 0 0,-10 1 0 0 0,0 9 0 0 0,0-9 0 0 0,0 0 0 0 0,0 9 0 0 0,-1 0 0 0 0,1-9 0 0 0,0 9 0 0 0,0-9 0 0 0,0 9 0 0 0,0-9 0 0 0,10 9 0 0 0,-10-9 0 0 0,0 9 0 0 0,0-9 0 0 0,0 9 0 0 0,0 0 0 0 0,0-9 0 0 0,-1 9 0 0 0,1 0 0 0 0,-9-9 0 0 0,9 9 0 0 0,0 0 0 0 0,-9-9 0 0 0,9 9 0 0 0,0 0 0 0 0,-1-9 0 0 0,0 1 0 0 0,1 8 0 0 0,0 0 0 0 0,-9-9 0 0 0,9 9 0 0 0,0-9 0 0 0,0 9 0 0 0,0-9 0 0 0,-1 9 0 0 0,1-9 0 0 0,0 9 0 0 0,0-9 0 0 0,0 0 0 0 0,0 9 0 0 0,0-9 0 0 0,0 9 0 0 0,-1-9 0 0 0,1 9 0 0 0,0-9 0 0 0,0 0 0 0 0,-1 9 0 0 0,1-9 0 0 0,0 9 0 0 0,-9-9 0 0 0,9 9 0 0 0,0-9 0 0 0,0 9 0 0 0,0-9 0 0 0,0 0 0 0 0,-1 9 0 0 0,1-9 0 0 0,0 9 0 0 0,0-9 0 0 0,0 0 0 0 0,0 9 0 0 0,0-9 0 0 0,-1 9 0 0 0,1-9 0 0 0,0 0 0 0 0,0 9 0 0 0,0-8 0 0 0,0 8 0 0 0,-1-9 0 0 0,1 0 0 0 0,0 9 0 0 0,0-9 0 0 0,0 0 0 0 0,-1 0 0 0 0,1 9 0 0 0,0-9 0 0 0,0 0 0 0 0,0 9 0 0 0,0-9 0 0 0,0 9 0 0 0,0-9 0 0 0,-1 9 0 0 0,1-9 0 0 0,0 9 0 0 0,0-9 0 0 0,-1 9 0 0 0,1-9 0 0 0,-1 0 0 0 0,1 1 0 0 0,-1-1 0 0 0,1 9 0 0 0,-9-9 0 0 0,9 9 0 0 0,0-9 0 0 0,0 0 0 0 0,-1 0 0 0 0,1 9 0 0 0,11-10 0 0 0,0 0 0 0 0,-12 1 0 0 0,12-1 0 0 0,0 10 0 0 0,-11-9 0 0 0,10-1 0 0 0,1 0 0 0 0,-11 1 0 0 0,10-1 0 0 0,-10 10 0 0 0,11-9 0 0 0,-11 0 0 0 0,10-1 0 0 0,-10 10 0 0 0,0-9 0 0 0,0 9 0 0 0,10-10 0 0 0,-10 1 0 0 0,0 9 0 0 0,0-9 0 0 0,11 9 0 0 0,-11-9 0 0 0,-1 9 0 0 0,12-10 0 0 0,-11 1 0 0 0,11 9 0 0 0,-1-10 0 0 0,-10 10 0 0 0,11-10 0 0 0,-12 10 0 0 0,1 0 0 0 0,0-9 0 0 0,0 9 0 0 0,0 0 0 0 0,0 0 0 0 0,0-9 0 0 0,-1 9 0 0 0,1-20 0 0 0,11 20 0 0 0,-11-9 0 0 0,10-1 0 0 0,1 0 0 0 0,0 0 0 0 0,-1 0 0 0 0,-10 1 0 0 0,11-1 0 0 0,-1 0 0 0 0,-10 1 0 0 0,11 0 0 0 0,-11 0 0 0 0,10 9 0 0 0,-10-9 0 0 0,0 0 0 0 0,0 9 0 0 0,11-10 0 0 0,-12 1 0 0 0,1 9 0 0 0,0-9 0 0 0,0 0 0 0 0,11 9 0 0 0,-11-9 0 0 0,-1 0 0 0 0,1 9 0 0 0,0-9 0 0 0,0 9 0 0 0,11-10 0 0 0,-11 10 0 0 0,-1-9 0 0 0,12-1 0 0 0,-11 10 0 0 0,11-10 0 0 0,-12 10 0 0 0,12-10 0 0 0,-11 10 0 0 0,11-10 0 0 0,-12 1 0 0 0,12 9 0 0 0,-11-9 0 0 0,11-1 0 0 0,-1 10 0 0 0,-10-9 0 0 0,11 9 0 0 0,-11-9 0 0 0,10-1 0 0 0,-10 10 0 0 0,0-9 0 0 0,11 9 0 0 0,-12-9 0 0 0,1 0 0 0 0,11 9 0 0 0,-11-9 0 0 0,10-1 0 0 0,-10 1 0 0 0,0 9 0 0 0,11-10 0 0 0,-11 1 0 0 0,10-1 0 0 0,-10 10 0 0 0,0-9 0 0 0,11-1 0 0 0,-11 1 0 0 0,-1 9 0 0 0,1-9 0 0 0,0 9 0 0 0,0-9 0 0 0,0 9 0 0 0,0-9 0 0 0,0 9 0 0 0,0 0 0 0 0,-1-9 0 0 0,1 9 0 0 0,0 0 0 0 0,0-9 0 0 0,-1 1 0 0 0,1 8 0 0 0,0 0 0 0 0,-9-9 0 0 0,9 9 0 0 0,0 0 0 0 0,0-9 0 0 0,0 9 0 0 0,-1-9 0 0 0,1 9 0 0 0,-9-9 0 0 0,9 9 0 0 0,0 0 0 0 0,0-9 0 0 0,-1 0 0 0 0,1 9 0 0 0,0-9 0 0 0,0 0 0 0 0,0 9 0 0 0,-1-9 0 0 0,1 0 0 0 0,0 9 0 0 0,0-9 0 0 0,0 0 0 0 0,0 0 0 0 0,0 0 0 0 0,10 9 0 0 0,-10-9 0 0 0,0 0 0 0 0,0 9 0 0 0,0-9 0 0 0,0 9 0 0 0,0-9 0 0 0,-1 0 0 0 0,1 9 0 0 0,0-9 0 0 0,0 9 0 0 0,0-9 0 0 0,0 9 0 0 0,0 0 0 0 0,0-9 0 0 0,-1 9 0 0 0,1 0 0 0 0,0-9 0 0 0,0 9 0 0 0,0-9 0 0 0,0 9 0 0 0,0-9 0 0 0,0 9 0 0 0,-1 0 0 0 0,1-9 0 0 0,11 9 0 0 0,-11-9 0 0 0,0 9 0 0 0,0 0 0 0 0,10-10 0 0 0,-10 10 0 0 0,0-9 0 0 0,0 9 0 0 0,10 0 0 0 0,-10-9 0 0 0,0 9 0 0 0,0 0 0 0 0,0-9 0 0 0,0 9 0 0 0,0-9 0 0 0,0 9 0 0 0,-1 0 0 0 0,1-9 0 0 0,0 9 0 0 0,0 0 0 0 0,0-9 0 0 0,0 9 0 0 0,0 0 0 0 0,-1-9 0 0 0,1 9 0 0 0,0 0 0 0 0,0-9 0 0 0,0 9 0 0 0,0-9 0 0 0,-1 9 0 0 0,1 0 0 0 0,0-9 0 0 0,0 9 0 0 0,0 0 0 0 0,0 0 0 0 0,0-9 0 0 0,-1 9 0 0 0,1 0 0 0 0,0-9 0 0 0,0 9 0 0 0,0 0 0 0 0,11-10 0 0 0,-12 10 0 0 0,1-9 0 0 0,11 9 0 0 0,-11 0 0 0 0,10-10 0 0 0,-10 10 0 0 0,11-10 0 0 0,-11 10 0 0 0,10-9 0 0 0,-10 9 0 0 0,11-10 0 0 0,-11 10 0 0 0,0 0 0 0 0,10-10 0 0 0,-10 10 0 0 0,11 0 0 0 0,-11 0 0 0 0,10-10 0 0 0,-10 10 0 0 0,11 0 0 0 0,-11-9 0 0 0,10 9 0 0 0,-10 0 0 0 0,11 0 0 0 0,-1 0 0 0 0,-10-9 0 0 0,11 9 0 0 0,-11 0 0 0 0,0 0 0 0 0,10 0 0 0 0,-10 0 0 0 0,0 0 0 0 0,0 0 0 0 0,0 0 0 0 0,0-9 0 0 0,-1 9 0 0 0,1 0 0 0 0,-1 0 0 0 0,0 0 0 0 0,1 0 0 0 0,0 0 0 0 0,0 0 0 0 0,10 0 0 0 0,1 0 0 0 0,-1-10 0 0 0,-10 10 0 0 0,11 0 0 0 0,-11-9 0 0 0,0 9 0 0 0,-1 0 0 0 0,1 0 0 0 0,0-9 0 0 0,-1 9 0 0 0,0 0 0 0 0,1 0 0 0 0,0 0 0 0 0,0 0 0 0 0,0 0 0 0 0,0 0 0 0 0,-1 0 0 0 0,1 0 0 0 0,11-10 0 0 0,-11 10 0 0 0,0 0 0 0 0,-1 0 0 0 0,1 0 0 0 0,0 0 0 0 0,-17 0 0 0 0,8-17 0 0 0,0 8 0 0 0,0 1 0 0 0,0 0 0 0 0,-8 8 0 0 0,8-8 0 0 0,0-10 0 0 0,0-2 0 0 0,0-12 0 0 0,0-1 0 0 0,0 1 0 0 0,10 0 0 0 0,1-1 0 0 0,0 1 0 0 0,-1 12 0 0 0,1-12 0 0 0,-2 12 0 0 0,-9 0 0 0 0,9 11 0 0 0,0 0 0 0 0,-9 0 0 0 0,0 0 0 0 0,8 1 0 0 0,0 0 0 0 0,1-1 0 0 0,1-11 0 0 0,-1 11 0 0 0,10-1 0 0 0,-9-10 0 0 0,10 11 0 0 0,-1-11 0 0 0,-10 11 0 0 0,11-1 0 0 0,0 0 0 0 0,-12 1 0 0 0,1 9 0 0 0,0-9 0 0 0,0 9 0 0 0,0 0 0 0 0,0 0 0 0 0,0 0 0 0 0,0 0 0 0 0,-1 0 0 0 0,1 0 0 0 0,-1 0 0 0 0,1 0 0 0 0,10 0 0 0 0,1 0 0 0 0,12 0 0 0 0,-12 0 0 0 0,12 0 0 0 0,0 11 0 0 0,1-11 0 0 0,-14 9 0 0 0,1 1 0 0 0,12 1 0 0 0,-12-11 0 0 0,0 10 0 0 0,-12-1 0 0 0,1-9 0 0 0,0 9 0 0 0,0-1 0 0 0,0-8 0 0 0,-9 9 0 0 0,0 0 0 0 0,0-1 0 0 0,0 0 0 0 0,9-8 0 0 0,0 9 0 0 0,-1 0 0 0 0,1 0 0 0 0,0 0 0 0 0,1 10 0 0 0,-1-10 0 0 0,1 11 0 0 0,9-10 0 0 0,-9 9 0 0 0,-1-10 0 0 0,-9 0 0 0 0,9 0 0 0 0,-9 0 0 0 0,0-1 0 0 0,0 1 0 0 0,0-1 0 0 0,0 0 0 0 0,0 1 0 0 0,0-1 0 0 0,0 0 0 0 0,0 1 0 0 0,0-1 0 0 0,0 0 0 0 0,-9 1 0 0 0,9-1 0 0 0,-9-8 0 0 0,9 9 0 0 0,-9-9 0 0 0,9 9 0 0 0,-9 0 0 0 0,1-1 0 0 0,8 1 0 0 0,-9 0 0 0 0,9 0 0 0 0,-9 0 0 0 0,9 0 0 0 0,0 0 0 0 0,-9-9 0 0 0,9 8 0 0 0,0 1 0 0 0,0 0 0 0 0,0-18 0 0 0,0 1 0 0 0,0-1 0 0 0,9 9 0 0 0,-9-9 0 0 0,8 0 0 0 0,1 0 0 0 0,0 9 0 0 0,0-9 0 0 0,0 9 0 0 0,11-10 0 0 0,-1 10 0 0 0,1-10 0 0 0,-1 10 0 0 0,1 0 0 0 0,0 0 0 0 0,-1 0 0 0 0,1 0 0 0 0,-1 0 0 0 0,1 0 0 0 0,-1 0 0 0 0,1 0 0 0 0,-11 0 0 0 0,10-10 0 0 0,-10 10 0 0 0,0 0 0 0 0,0-9 0 0 0,0 9 0 0 0,0 0 0 0 0,-1-9 0 0 0,-8 1 0 0 0,0-1 0 0 0,9 9 0 0 0,-1 0 0 0 0,1-9 0 0 0,11 9 0 0 0,0 0 0 0 0,12 0 0 0 0,-12 0 0 0 0,12-10 0 0 0,0 10 0 0 0,-12 0 0 0 0,12-11 0 0 0,-12 11 0 0 0,-1 0 0 0 0,-10 0 0 0 0,11-10 0 0 0,-11 10 0 0 0,-1 0 0 0 0,1 0 0 0 0,-9-9 0 0 0,8 9 0 0 0,1 0 0 0 0,-1 0 0 0 0,12 0 0 0 0,0 0 0 0 0,-1 0 0 0 0,1-10 0 0 0,0 10 0 0 0,12 0 0 0 0,-12-10 0 0 0,-1 10 0 0 0,1 0 0 0 0,-12 0 0 0 0,12-10 0 0 0,-11 10 0 0 0,11 0 0 0 0,-11 0 0 0 0,-1 0 0 0 0,1 0 0 0 0,0 0 0 0 0,0 0 0 0 0,-9-9 0 0 0,8 9 0 0 0,0 0 0 0 0,1 0 0 0 0,0 0 0 0 0,11 0 0 0 0,-1-10 0 0 0,13 10 0 0 0,-12-10 0 0 0,12 10 0 0 0,-12-9 0 0 0,12 9 0 0 0,-12 0 0 0 0,-1-10 0 0 0,1 10 0 0 0,0 0 0 0 0,-1-10 0 0 0,1 10 0 0 0,-11 0 0 0 0,10 0 0 0 0,-10 0 0 0 0,11-10 0 0 0,-11 10 0 0 0,0 0 0 0 0,0 0 0 0 0,-1 0 0 0 0,0 0 0 0 0,1 0 0 0 0,10 0 0 0 0,1 0 0 0 0,12 0 0 0 0,0 0 0 0 0,-12 0 0 0 0,12-22 0 0 0,1 22 0 0 0,-14 0 0 0 0,13 0 0 0 0,-12-10 0 0 0,0 10 0 0 0,-1-10 0 0 0,-10 1 0 0 0,0 9 0 0 0,0 0 0 0 0,0 0 0 0 0,0 0 0 0 0,0 0 0 0 0,-9-8 0 0 0,8 8 0 0 0,0 0 0 0 0,11 0 0 0 0,1-10 0 0 0,12 10 0 0 0,0 0 0 0 0,1-11 0 0 0,-1 0 0 0 0,0 11 0 0 0,15-11 0 0 0,-15 0 0 0 0,1 11 0 0 0,-1-11 0 0 0,0 11 0 0 0,-12-10 0 0 0,12 10 0 0 0,-12 0 0 0 0,-1-10 0 0 0,1 10 0 0 0,0 0 0 0 0,-1 0 0 0 0,1 0 0 0 0,12-11 0 0 0,-12 11 0 0 0,-1 0 0 0 0,13 0 0 0 0,-12 0 0 0 0,0-10 0 0 0,12 10 0 0 0,-13 0 0 0 0,1 0 0 0 0,0 0 0 0 0,-1 0 0 0 0,1 0 0 0 0,0 0 0 0 0,-1 0 0 0 0,-10 0 0 0 0,11 0 0 0 0,-11 0 0 0 0,10 0 0 0 0,1 0 0 0 0,-11 0 0 0 0,10 0 0 0 0,-10 0 0 0 0,11 0 0 0 0,-11 0 0 0 0,10 0 0 0 0,-10 0 0 0 0,0 0 0 0 0,0 0 0 0 0,0 0 0 0 0,-1 0 0 0 0,0 0 0 0 0,1 0 0 0 0,10 0 0 0 0,14 0 0 0 0,-1 0 0 0 0,0 0 0 0 0,0 0 0 0 0,1 0 0 0 0,-1 0 0 0 0,0 0 0 0 0,-12 0 0 0 0,-1 0 0 0 0,1 0 0 0 0,0 0 0 0 0,-12 0 0 0 0,1 0 0 0 0,0 0 0 0 0,0 0 0 0 0,-1 0 0 0 0,0 0 0 0 0,1 0 0 0 0,0 0 0 0 0,0 0 0 0 0,10 0 0 0 0,1 0 0 0 0,0 0 0 0 0,12 0 0 0 0,-12 0 0 0 0,-11 0 0 0 0,10 0 0 0 0,-10 0 0 0 0,0 0 0 0 0,0 0 0 0 0,0 0 0 0 0,0 0 0 0 0,-2 0 0 0 0,13 0 0 0 0,-11 0 0 0 0,10 0 0 0 0,-10 0 0 0 0,11 0 0 0 0,-11 0 0 0 0,0 0 0 0 0,0 0 0 0 0,-1 0 0 0 0,-8-16 0 0 0,0 8 0 0 0,0 0 0 0 0,0 0 0 0 0,0-1 0 0 0,0 0 0 0 0,0-10 0 0 0,11-14 0 0 0,-2 13 0 0 0,1 1 0 0 0,0-1 0 0 0,1-13 0 0 0,8 14 0 0 0,-9-1 0 0 0,0 0 0 0 0,10 0 0 0 0,-12 12 0 0 0,2-12 0 0 0,0 0 0 0 0,-1 11 0 0 0,0 0 0 0 0,1-11 0 0 0,-2 11 0 0 0,1 0 0 0 0,11-1 0 0 0,-11 1 0 0 0,0 0 0 0 0,10-1 0 0 0,-10 1 0 0 0,11-1 0 0 0,-1 1 0 0 0,-10 0 0 0 0,11-1 0 0 0,-1 0 0 0 0,-10 1 0 0 0,11-1 0 0 0,0 0 0 0 0,-1 0 0 0 0,1 10 0 0 0,12-11 0 0 0,-12 1 0 0 0,12 10 0 0 0,-12-10 0 0 0,-1 10 0 0 0,1 0 0 0 0,-11 0 0 0 0,-1 0 0 0 0,1 0 0 0 0,0 0 0 0 0,0 0 0 0 0,-1 0 0 0 0,0 0 0 0 0,-8 9 0 0 0,10 10 0 0 0,-1-10 0 0 0,11 11 0 0 0,-9 12 0 0 0,8-12 0 0 0,-9 0 0 0 0,10-11 0 0 0,-11 11 0 0 0,1 0 0 0 0,-1-12 0 0 0,0 1 0 0 0,0 0 0 0 0,-9 11 0 0 0,0-11 0 0 0,0-1 0 0 0,0 1 0 0 0,0 0 0 0 0,0 0 0 0 0,0 0 0 0 0,0 0 0 0 0,0 10 0 0 0,0-10 0 0 0,10 11 0 0 0,-10 0 0 0 0,0-12 0 0 0,9 12 0 0 0,-9-11 0 0 0,0 0 0 0 0,0 0 0 0 0,0 0 0 0 0,0-1 0 0 0,0 1 0 0 0,0-1 0 0 0,0 0 0 0 0,0 0 0 0 0,0 0 0 0 0,0 0 0 0 0,0 0 0 0 0,0 1 0 0 0,8-9 0 0 0,1 0 0 0 0,0 0 0 0 0,0 0 0 0 0,11 0 0 0 0,-12 0 0 0 0,12 0 0 0 0,-11 0 0 0 0,0 0 0 0 0,0 0 0 0 0,10 0 0 0 0,-10 0 0 0 0,0 0 0 0 0,0 0 0 0 0,-1 0 0 0 0,-8 8 0 0 0,8-8 0 0 0,0 0 0 0 0,1 0 0 0 0,0-9 0 0 0,0 9 0 0 0,11-10 0 0 0,-12 1 0 0 0,12 9 0 0 0,0-10 0 0 0,-1 10 0 0 0,14-11 0 0 0,-14 11 0 0 0,1 0 0 0 0,-1-10 0 0 0,14 10 0 0 0,-14 0 0 0 0,1-10 0 0 0,12 10 0 0 0,-12 0 0 0 0,-1 0 0 0 0,14 0 0 0 0,-14-10 0 0 0,13 10 0 0 0,-12 0 0 0 0,12 0 0 0 0,-12-9 0 0 0,0 9 0 0 0,-1 0 0 0 0,-10-9 0 0 0,11 9 0 0 0,-1 0 0 0 0,1-10 0 0 0,-11 10 0 0 0,10-10 0 0 0,-10 1 0 0 0,11 9 0 0 0,-11-9 0 0 0,10 9 0 0 0,-10 0 0 0 0,11-10 0 0 0,-11 10 0 0 0,0-9 0 0 0,10 9 0 0 0,1-10 0 0 0,-11 10 0 0 0,10-10 0 0 0,-10 10 0 0 0,11 0 0 0 0,0-10 0 0 0,-12 10 0 0 0,12 0 0 0 0,-11-9 0 0 0,10 9 0 0 0,-10 0 0 0 0,11-10 0 0 0,-11 10 0 0 0,10 0 0 0 0,-10-9 0 0 0,11 9 0 0 0,-11 0 0 0 0,10-10 0 0 0,-10 10 0 0 0,11 0 0 0 0,-11 0 0 0 0,10-10 0 0 0,-10 10 0 0 0,0 0 0 0 0,0 0 0 0 0,0 0 0 0 0,10 0 0 0 0,-10-9 0 0 0,0 9 0 0 0,0 0 0 0 0,0 0 0 0 0,0 0 0 0 0,-1 0 0 0 0,0 0 0 0 0,0 0 0 0 0,39 0 0 0 0,15 0 0 0 0,19 0 0 0 0,-17 0 0 0 0,-1 0 0 0 0,0 0 0 0 0,0 13 0 0 0,-17-2 0 0 0,-26-11 0 0 0,12 11 0 0 0,-23-11 0 0 0,-1 9 0 0 0,1-9 0 0 0,-9 9 0 0 0,9-9 0 0 0,-1 8 0 0 0,1-8 0 0 0,0 0 0 0 0,0 9 0 0 0,23-9 0 0 0,-12 0 0 0 0,-4 0 0 0 0,16 0 0 0 0,0 0 0 0 0,1 0 0 0 0,-1 0 0 0 0,0 0 0 0 0,15 0 0 0 0,-15 0 0 0 0,15 0 0 0 0,-15 0 0 0 0,15 0 0 0 0,-14 0 0 0 0,14-12 0 0 0,-15 12 0 0 0,15-12 0 0 0,-15 12 0 0 0,0-11 0 0 0,1 11 0 0 0,13-12 0 0 0,-13 12 0 0 0,-1-10 0 0 0,15 10 0 0 0,-15-11 0 0 0,0 11 0 0 0,15-12 0 0 0,-14 1 0 0 0,14 11 0 0 0,-15-11 0 0 0,15-1 0 0 0,-15 1 0 0 0,15 0 0 0 0,-15 0 0 0 0,15-1 0 0 0,0 0 0 0 0,-15 1 0 0 0,15-1 0 0 0,-14 1 0 0 0,13 0 0 0 0,-13-11 0 0 0,14 10 0 0 0,-15 1 0 0 0,15-1 0 0 0,-15-9 0 0 0,15 9 0 0 0,0 0 0 0 0,0-12 0 0 0,0 13 0 0 0,0-1 0 0 0,-1 0 0 0 0,1 0 0 0 0,17-13 0 0 0,-17 13 0 0 0,0 0 0 0 0,16-1 0 0 0,-16-10 0 0 0,0 11 0 0 0,0 0 0 0 0,0 0 0 0 0,-15-9 0 0 0,15 9 0 0 0,-15 1 0 0 0,0 0 0 0 0,1 0 0 0 0,-1 0 0 0 0,15-1 0 0 0,-15 2 0 0 0,0-1 0 0 0,1 0 0 0 0,-1 0 0 0 0,15-1 0 0 0,-15 1 0 0 0,15-1 0 0 0,-15 1 0 0 0,1-10 0 0 0,13 9 0 0 0,-13 1 0 0 0,-1 0 0 0 0,0 0 0 0 0,1 0 0 0 0,-1 0 0 0 0,-13 11 0 0 0,14-10 0 0 0,-14 0 0 0 0,1 10 0 0 0,12-11 0 0 0,-12 1 0 0 0,-1 10 0 0 0,-10-9 0 0 0,11 9 0 0 0,-1-10 0 0 0,1 10 0 0 0,0-10 0 0 0,-1 10 0 0 0,1-10 0 0 0,12-1 0 0 0,-12 1 0 0 0,-1 10 0 0 0,14-11 0 0 0,-14 1 0 0 0,14-1 0 0 0,-1 1 0 0 0,-13 10 0 0 0,14-11 0 0 0,-1 0 0 0 0,0 11 0 0 0,-12-10 0 0 0,12-1 0 0 0,0 11 0 0 0,0-11 0 0 0,-12 11 0 0 0,12-11 0 0 0,1 11 0 0 0,-14-10 0 0 0,13 10 0 0 0,-12-10 0 0 0,12 10 0 0 0,1-11 0 0 0,-14 2 0 0 0,1 9 0 0 0,0-10 0 0 0,12-1 0 0 0,-13 11 0 0 0,1-10 0 0 0,0 10 0 0 0,-1-10 0 0 0,1 0 0 0 0,-1 10 0 0 0,1-10 0 0 0,0 10 0 0 0,-1-10 0 0 0,1 10 0 0 0,0-10 0 0 0,-1 0 0 0 0,13 10 0 0 0,-12-10 0 0 0,12 10 0 0 0,-12-10 0 0 0,12-1 0 0 0,-12 11 0 0 0,-1-10 0 0 0,14 10 0 0 0,-14-10 0 0 0,1 10 0 0 0,0-10 0 0 0,-1 10 0 0 0,1 0 0 0 0,0-10 0 0 0,-1 10 0 0 0,13-10 0 0 0,-12 10 0 0 0,-1-10 0 0 0,1 10 0 0 0,0-10 0 0 0,-1 0 0 0 0,1 10 0 0 0,-1-10 0 0 0,14 10 0 0 0,-14-10 0 0 0,-10 10 0 0 0,11-10 0 0 0,-1 10 0 0 0,1-10 0 0 0,0 10 0 0 0,12-11 0 0 0,-12 11 0 0 0,-1-10 0 0 0,13 10 0 0 0,-12-10 0 0 0,12 0 0 0 0,1 10 0 0 0,-14-10 0 0 0,14 10 0 0 0,-1-11 0 0 0,0 0 0 0 0,0 11 0 0 0,1-11 0 0 0,-1 0 0 0 0,0 11 0 0 0,0-11 0 0 0,1 0 0 0 0,-1 11 0 0 0,0-11 0 0 0,0 0 0 0 0,1 11 0 0 0,-1-10 0 0 0,0 10 0 0 0,-12-10 0 0 0,12-1 0 0 0,0 11 0 0 0,-12-10 0 0 0,0 10 0 0 0,12-11 0 0 0,-12 11 0 0 0,-1-10 0 0 0,13 10 0 0 0,-12-10 0 0 0,12 10 0 0 0,-12-10 0 0 0,12 10 0 0 0,-12-10 0 0 0,12 10 0 0 0,-12-10 0 0 0,12 10 0 0 0,-12-10 0 0 0,12-1 0 0 0,-13 11 0 0 0,14-10 0 0 0,-14 10 0 0 0,14 0 0 0 0,-14-10 0 0 0,14 10 0 0 0,-1-11 0 0 0,-13 11 0 0 0,1-10 0 0 0,12 10 0 0 0,-12-10 0 0 0,0 10 0 0 0,-1-10 0 0 0,13 10 0 0 0,-12 0 0 0 0,0-10 0 0 0,-1 10 0 0 0,1-10 0 0 0,0 10 0 0 0,-1-10 0 0 0,1 10 0 0 0,-11 0 0 0 0,10-10 0 0 0,1 10 0 0 0,0-10 0 0 0,-12 10 0 0 0,12 0 0 0 0,-11 0 0 0 0,0-9 0 0 0,0 9 0 0 0,-1 0 0 0 0,1 0 0 0 0,0-9 0 0 0,0 9 0 0 0,-1 0 0 0 0,1 0 0 0 0,-1 0 0 0 0,-8-9 0 0 0,9 9 0 0 0,-1 0 0 0 0,1-8 0 0 0,-1 8 0 0 0,0 0 0 0 0,0 0 0 0 0,1 0 0 0 0,-1 0 0 0 0,12 0 0 0 0,0 0 0 0 0,-1 0 0 0 0,1 0 0 0 0,0 0 0 0 0,-11-20 0 0 0,11 20 0 0 0,-1 0 0 0 0,-10 0 0 0 0,0-9 0 0 0,0 9 0 0 0,0 0 0 0 0,0-9 0 0 0,0 9 0 0 0,-1 0 0 0 0,1 0 0 0 0,0-8 0 0 0,-1 8 0 0 0,1 0 0 0 0,0 0 0 0 0,-9-10 0 0 0,8 10 0 0 0,1 0 0 0 0,-9-9 0 0 0,8 9 0 0 0,0 0 0 0 0,1 0 0 0 0,-1 0 0 0 0,-8 0-16383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20T04:58:58.429"/>
    </inkml:context>
    <inkml:brush xml:id="br0">
      <inkml:brushProperty name="width" value="0.1" units="cm"/>
      <inkml:brushProperty name="height" value="0.1" units="cm"/>
    </inkml:brush>
  </inkml:definitions>
  <inkml:trace contextRef="#ctx0" brushRef="#br0">21816 3221 16383 0 0,'-9'-8'0'0'0,"1"8"0"0"0,17 0 0 0 0,0 0 0 0 0,0 0 0 0 0,0 0 0 0 0,10 0 0 0 0,-10 0 0 0 0,11 0 0 0 0,-1 0 0 0 0,-10 0 0 0 0,11 0 0 0 0,-11 0 0 0 0,10 0 0 0 0,1 0 0 0 0,-11 0 0 0 0,10 10 0 0 0,1-1 0 0 0,-11 0 0 0 0,10 1 0 0 0,1 0 0 0 0,0 0 0 0 0,-12-1 0 0 0,12 0 0 0 0,0 1 0 0 0,-12-1 0 0 0,12 1 0 0 0,-11-1 0 0 0,11 1 0 0 0,-12-2 0 0 0,12 2 0 0 0,-11-1 0 0 0,0-9 0 0 0,0 9 0 0 0,0-9 0 0 0,-9 9 0 0 0,8-9 0 0 0,-8 8 0 0 0,-8 0 0 0 0,-1-8 0 0 0,9 9 0 0 0,-9-9 0 0 0,0 9 0 0 0,0 0 0 0 0,0 0 0 0 0,0-9 0 0 0,0 8 0 0 0,0 1 0 0 0,0 0 0 0 0,-10 1 0 0 0,10-1 0 0 0,0-9 0 0 0,0 9 0 0 0,9 0 0 0 0,-10 0 0 0 0,1-1 0 0 0,0-8 0 0 0,9 9 0 0 0,-9 0 0 0 0,9 0 0 0 0,-9 0 0 0 0,0 0 0 0 0,9-1 0 0 0,-8-8 0 0 0,8 9 0 0 0,-9-1 0 0 0,1 1 0 0 0,8 0 0 0 0,-9-9 0 0 0,9 8 0 0 0,0 1 0 0 0,-9-9 0 0 0,9 9 0 0 0,0-1 0 0 0,0 1 0 0 0,-9-9 0 0 0,9 8 0 0 0,0 0 0 0 0,0 0 0 0 0,0 0 0 0 0,0 1 0 0 0,0-1 0 0 0,0 1 0 0 0,0-1 0 0 0,0 1 0 0 0,0 0 0 0 0,0 0 0 0 0,0-1 0 0 0,0 1 0 0 0,0-1 0 0 0,0 1 0 0 0,0-1 0 0 0,0 1 0 0 0,0-1 0 0 0,0 0 0 0 0,0-8-16383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5D8AA-3A7E-5145-8DEE-E8A473559BEE}" type="datetimeFigureOut">
              <a:rPr kumimoji="1" lang="ja-JP" altLang="en-US" smtClean="0"/>
              <a:t>2020/8/27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E61F7-F660-BD47-9EF9-C79F10E40EA8}" type="slidenum">
              <a:rPr kumimoji="1" lang="ja-JP" altLang="en-US" smtClean="0"/>
              <a:t>‹#›</a:t>
            </a:fld>
            <a:endParaRPr kumimoji="1" lang="ja-JP" altLang="en-US"/>
          </a:p>
        </p:txBody>
      </p:sp>
    </p:spTree>
    <p:extLst>
      <p:ext uri="{BB962C8B-B14F-4D97-AF65-F5344CB8AC3E}">
        <p14:creationId xmlns:p14="http://schemas.microsoft.com/office/powerpoint/2010/main" val="4033201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Finally, I will describe our service Screen Flow Diagram.</a:t>
            </a:r>
          </a:p>
          <a:p>
            <a:r>
              <a:rPr kumimoji="1" lang="en-US" altLang="ja-JP"/>
              <a:t>Our Service need 3 main Screen for friend list, </a:t>
            </a:r>
            <a:r>
              <a:rPr kumimoji="1" lang="en-US" altLang="ja-JP" err="1"/>
              <a:t>EmoLog</a:t>
            </a:r>
            <a:r>
              <a:rPr kumimoji="1" lang="en-US" altLang="ja-JP"/>
              <a:t> list and chat.</a:t>
            </a:r>
          </a:p>
          <a:p>
            <a:r>
              <a:rPr kumimoji="1" lang="en-US" altLang="ja-JP"/>
              <a:t>The Friend list screen show the people you know in your contact list.</a:t>
            </a:r>
          </a:p>
          <a:p>
            <a:r>
              <a:rPr kumimoji="1" lang="en-US" altLang="ja-JP"/>
              <a:t>Each item has a username, an icon and the most recent </a:t>
            </a:r>
            <a:r>
              <a:rPr kumimoji="1" lang="en-US" altLang="ja-JP" err="1"/>
              <a:t>Emolog</a:t>
            </a:r>
            <a:r>
              <a:rPr kumimoji="1" lang="en-US" altLang="ja-JP"/>
              <a:t>.</a:t>
            </a:r>
          </a:p>
          <a:p>
            <a:r>
              <a:rPr kumimoji="1" lang="en-US" altLang="ja-JP"/>
              <a:t>In this screen, Selecting an item takes you to the </a:t>
            </a:r>
            <a:r>
              <a:rPr kumimoji="1" lang="en-US" altLang="ja-JP" err="1"/>
              <a:t>Emolog</a:t>
            </a:r>
            <a:r>
              <a:rPr kumimoji="1" lang="en-US" altLang="ja-JP"/>
              <a:t> list screen.</a:t>
            </a:r>
          </a:p>
          <a:p>
            <a:r>
              <a:rPr kumimoji="1" lang="en" altLang="ja-JP"/>
              <a:t>When the user finds an interesting </a:t>
            </a:r>
            <a:r>
              <a:rPr kumimoji="1" lang="en" altLang="ja-JP" err="1"/>
              <a:t>Emolog</a:t>
            </a:r>
            <a:r>
              <a:rPr kumimoji="1" lang="en" altLang="ja-JP"/>
              <a:t>, they select the item to be taken to the chat screen.</a:t>
            </a:r>
          </a:p>
          <a:p>
            <a:r>
              <a:rPr kumimoji="1" lang="en" altLang="ja-JP"/>
              <a:t>The chat screen shows both the other person's and their </a:t>
            </a:r>
            <a:r>
              <a:rPr kumimoji="1" lang="en" altLang="ja-JP" err="1"/>
              <a:t>Emolog</a:t>
            </a:r>
            <a:r>
              <a:rPr kumimoji="1" lang="en" altLang="ja-JP"/>
              <a:t> at the top, which helps to provide a topic for communication.</a:t>
            </a:r>
          </a:p>
          <a:p>
            <a:r>
              <a:rPr kumimoji="1" lang="en" altLang="ja-JP"/>
              <a:t>Next slide please.</a:t>
            </a:r>
            <a:endParaRPr kumimoji="1" lang="ja-JP" altLang="en-US"/>
          </a:p>
        </p:txBody>
      </p:sp>
      <p:sp>
        <p:nvSpPr>
          <p:cNvPr id="4" name="スライド番号プレースホルダー 3"/>
          <p:cNvSpPr>
            <a:spLocks noGrp="1"/>
          </p:cNvSpPr>
          <p:nvPr>
            <p:ph type="sldNum" sz="quarter" idx="5"/>
          </p:nvPr>
        </p:nvSpPr>
        <p:spPr/>
        <p:txBody>
          <a:bodyPr/>
          <a:lstStyle/>
          <a:p>
            <a:fld id="{16D72456-5AE2-8F47-B9B0-17841A6759ED}" type="slidenum">
              <a:rPr kumimoji="1" lang="ja-JP" altLang="en-US" smtClean="0"/>
              <a:t>17</a:t>
            </a:fld>
            <a:endParaRPr kumimoji="1" lang="ja-JP" altLang="en-US"/>
          </a:p>
        </p:txBody>
      </p:sp>
    </p:spTree>
    <p:extLst>
      <p:ext uri="{BB962C8B-B14F-4D97-AF65-F5344CB8AC3E}">
        <p14:creationId xmlns:p14="http://schemas.microsoft.com/office/powerpoint/2010/main" val="136030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Finally, I will describe our service Screen Flow Diagram.</a:t>
            </a:r>
          </a:p>
          <a:p>
            <a:r>
              <a:rPr kumimoji="1" lang="en-US" altLang="ja-JP"/>
              <a:t>Our Service need 3 main Screen for friend list, </a:t>
            </a:r>
            <a:r>
              <a:rPr kumimoji="1" lang="en-US" altLang="ja-JP" err="1"/>
              <a:t>EmoLog</a:t>
            </a:r>
            <a:r>
              <a:rPr kumimoji="1" lang="en-US" altLang="ja-JP"/>
              <a:t> list and chat.</a:t>
            </a:r>
          </a:p>
          <a:p>
            <a:r>
              <a:rPr kumimoji="1" lang="en-US" altLang="ja-JP"/>
              <a:t>The Friend list screen show the people you know in your contact list.</a:t>
            </a:r>
          </a:p>
          <a:p>
            <a:r>
              <a:rPr kumimoji="1" lang="en-US" altLang="ja-JP"/>
              <a:t>Each item has a username, an icon and the most recent </a:t>
            </a:r>
            <a:r>
              <a:rPr kumimoji="1" lang="en-US" altLang="ja-JP" err="1"/>
              <a:t>Emolog</a:t>
            </a:r>
            <a:r>
              <a:rPr kumimoji="1" lang="en-US" altLang="ja-JP"/>
              <a:t>.</a:t>
            </a:r>
          </a:p>
          <a:p>
            <a:r>
              <a:rPr kumimoji="1" lang="en-US" altLang="ja-JP"/>
              <a:t>In this screen, Selecting an item takes you to the </a:t>
            </a:r>
            <a:r>
              <a:rPr kumimoji="1" lang="en-US" altLang="ja-JP" err="1"/>
              <a:t>Emolog</a:t>
            </a:r>
            <a:r>
              <a:rPr kumimoji="1" lang="en-US" altLang="ja-JP"/>
              <a:t> list screen.</a:t>
            </a:r>
          </a:p>
          <a:p>
            <a:r>
              <a:rPr kumimoji="1" lang="en" altLang="ja-JP"/>
              <a:t>When the user finds an interesting </a:t>
            </a:r>
            <a:r>
              <a:rPr kumimoji="1" lang="en" altLang="ja-JP" err="1"/>
              <a:t>Emolog</a:t>
            </a:r>
            <a:r>
              <a:rPr kumimoji="1" lang="en" altLang="ja-JP"/>
              <a:t>, they select the item to be taken to the chat screen.</a:t>
            </a:r>
          </a:p>
          <a:p>
            <a:r>
              <a:rPr kumimoji="1" lang="en" altLang="ja-JP"/>
              <a:t>The chat screen shows both the other person's and their </a:t>
            </a:r>
            <a:r>
              <a:rPr kumimoji="1" lang="en" altLang="ja-JP" err="1"/>
              <a:t>Emolog</a:t>
            </a:r>
            <a:r>
              <a:rPr kumimoji="1" lang="en" altLang="ja-JP"/>
              <a:t> at the top, which helps to provide a topic for communication.</a:t>
            </a:r>
          </a:p>
          <a:p>
            <a:r>
              <a:rPr kumimoji="1" lang="en" altLang="ja-JP"/>
              <a:t>Next slide please.</a:t>
            </a:r>
            <a:endParaRPr kumimoji="1" lang="ja-JP" altLang="en-US"/>
          </a:p>
        </p:txBody>
      </p:sp>
      <p:sp>
        <p:nvSpPr>
          <p:cNvPr id="4" name="スライド番号プレースホルダー 3"/>
          <p:cNvSpPr>
            <a:spLocks noGrp="1"/>
          </p:cNvSpPr>
          <p:nvPr>
            <p:ph type="sldNum" sz="quarter" idx="5"/>
          </p:nvPr>
        </p:nvSpPr>
        <p:spPr/>
        <p:txBody>
          <a:bodyPr/>
          <a:lstStyle/>
          <a:p>
            <a:fld id="{16D72456-5AE2-8F47-B9B0-17841A6759ED}" type="slidenum">
              <a:rPr kumimoji="1" lang="ja-JP" altLang="en-US" smtClean="0"/>
              <a:t>19</a:t>
            </a:fld>
            <a:endParaRPr kumimoji="1" lang="ja-JP" altLang="en-US"/>
          </a:p>
        </p:txBody>
      </p:sp>
    </p:spTree>
    <p:extLst>
      <p:ext uri="{BB962C8B-B14F-4D97-AF65-F5344CB8AC3E}">
        <p14:creationId xmlns:p14="http://schemas.microsoft.com/office/powerpoint/2010/main" val="315533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a:t>In addition, we are planning to add 3 screens for user registration, adding friend, and setting.</a:t>
            </a:r>
          </a:p>
          <a:p>
            <a:r>
              <a:rPr kumimoji="1" lang="en" altLang="ja-JP"/>
              <a:t>The menu at the bottom of the screen allows you to move between these screens at any 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a:t>Next slide please.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a:t>In Setting screen, The user can change the frequency of notifications, general chat settings, </a:t>
            </a:r>
            <a:r>
              <a:rPr kumimoji="1" lang="en" altLang="ja-JP" err="1"/>
              <a:t>Emolog</a:t>
            </a:r>
            <a:r>
              <a:rPr kumimoji="1" lang="en" altLang="ja-JP"/>
              <a:t> details and more</a:t>
            </a:r>
            <a:endParaRPr kumimoji="1" lang="ja-JP" altLang="en-US"/>
          </a:p>
          <a:p>
            <a:endParaRPr kumimoji="1" lang="en" altLang="ja-JP"/>
          </a:p>
        </p:txBody>
      </p:sp>
      <p:sp>
        <p:nvSpPr>
          <p:cNvPr id="4" name="スライド番号プレースホルダー 3"/>
          <p:cNvSpPr>
            <a:spLocks noGrp="1"/>
          </p:cNvSpPr>
          <p:nvPr>
            <p:ph type="sldNum" sz="quarter" idx="5"/>
          </p:nvPr>
        </p:nvSpPr>
        <p:spPr/>
        <p:txBody>
          <a:bodyPr/>
          <a:lstStyle/>
          <a:p>
            <a:fld id="{16D72456-5AE2-8F47-B9B0-17841A6759ED}" type="slidenum">
              <a:rPr kumimoji="1" lang="ja-JP" altLang="en-US" smtClean="0"/>
              <a:t>20</a:t>
            </a:fld>
            <a:endParaRPr kumimoji="1" lang="ja-JP" altLang="en-US"/>
          </a:p>
        </p:txBody>
      </p:sp>
    </p:spTree>
    <p:extLst>
      <p:ext uri="{BB962C8B-B14F-4D97-AF65-F5344CB8AC3E}">
        <p14:creationId xmlns:p14="http://schemas.microsoft.com/office/powerpoint/2010/main" val="126491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a:t>In addition, we are planning to add 3 screens for user registration, adding friend, and setting.</a:t>
            </a:r>
          </a:p>
          <a:p>
            <a:r>
              <a:rPr kumimoji="1" lang="en" altLang="ja-JP"/>
              <a:t>The menu at the bottom of the screen allows you to move between these screens at any 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a:t>Next slide please.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a:t>In Setting screen, The user can change the frequency of notifications, general chat settings, </a:t>
            </a:r>
            <a:r>
              <a:rPr kumimoji="1" lang="en" altLang="ja-JP" err="1"/>
              <a:t>Emolog</a:t>
            </a:r>
            <a:r>
              <a:rPr kumimoji="1" lang="en" altLang="ja-JP"/>
              <a:t> details and more</a:t>
            </a:r>
            <a:endParaRPr kumimoji="1" lang="ja-JP" altLang="en-US"/>
          </a:p>
          <a:p>
            <a:endParaRPr kumimoji="1" lang="en" altLang="ja-JP"/>
          </a:p>
        </p:txBody>
      </p:sp>
      <p:sp>
        <p:nvSpPr>
          <p:cNvPr id="4" name="スライド番号プレースホルダー 3"/>
          <p:cNvSpPr>
            <a:spLocks noGrp="1"/>
          </p:cNvSpPr>
          <p:nvPr>
            <p:ph type="sldNum" sz="quarter" idx="5"/>
          </p:nvPr>
        </p:nvSpPr>
        <p:spPr/>
        <p:txBody>
          <a:bodyPr/>
          <a:lstStyle/>
          <a:p>
            <a:fld id="{16D72456-5AE2-8F47-B9B0-17841A6759ED}" type="slidenum">
              <a:rPr kumimoji="1" lang="ja-JP" altLang="en-US" smtClean="0"/>
              <a:t>21</a:t>
            </a:fld>
            <a:endParaRPr kumimoji="1" lang="ja-JP" altLang="en-US"/>
          </a:p>
        </p:txBody>
      </p:sp>
    </p:spTree>
    <p:extLst>
      <p:ext uri="{BB962C8B-B14F-4D97-AF65-F5344CB8AC3E}">
        <p14:creationId xmlns:p14="http://schemas.microsoft.com/office/powerpoint/2010/main" val="161403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a:t>In addition, we are planning to add 3 screens for user registration, adding friend, and setting.</a:t>
            </a:r>
          </a:p>
          <a:p>
            <a:r>
              <a:rPr kumimoji="1" lang="en" altLang="ja-JP"/>
              <a:t>The menu at the bottom of the screen allows you to move between these screens at any 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a:t>Next slide please.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a:t>In Setting screen, The user can change the frequency of notifications, general chat settings, </a:t>
            </a:r>
            <a:r>
              <a:rPr kumimoji="1" lang="en" altLang="ja-JP" err="1"/>
              <a:t>Emolog</a:t>
            </a:r>
            <a:r>
              <a:rPr kumimoji="1" lang="en" altLang="ja-JP"/>
              <a:t> details and more</a:t>
            </a:r>
            <a:endParaRPr kumimoji="1" lang="ja-JP" altLang="en-US"/>
          </a:p>
          <a:p>
            <a:endParaRPr kumimoji="1" lang="en" altLang="ja-JP"/>
          </a:p>
        </p:txBody>
      </p:sp>
      <p:sp>
        <p:nvSpPr>
          <p:cNvPr id="4" name="スライド番号プレースホルダー 3"/>
          <p:cNvSpPr>
            <a:spLocks noGrp="1"/>
          </p:cNvSpPr>
          <p:nvPr>
            <p:ph type="sldNum" sz="quarter" idx="5"/>
          </p:nvPr>
        </p:nvSpPr>
        <p:spPr/>
        <p:txBody>
          <a:bodyPr/>
          <a:lstStyle/>
          <a:p>
            <a:fld id="{16D72456-5AE2-8F47-B9B0-17841A6759ED}" type="slidenum">
              <a:rPr kumimoji="1" lang="ja-JP" altLang="en-US" smtClean="0"/>
              <a:t>22</a:t>
            </a:fld>
            <a:endParaRPr kumimoji="1" lang="ja-JP" altLang="en-US"/>
          </a:p>
        </p:txBody>
      </p:sp>
    </p:spTree>
    <p:extLst>
      <p:ext uri="{BB962C8B-B14F-4D97-AF65-F5344CB8AC3E}">
        <p14:creationId xmlns:p14="http://schemas.microsoft.com/office/powerpoint/2010/main" val="338821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FA0E4-6065-D54D-9556-F620414B88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9803065-C9C1-0B46-8D22-6FB3A0576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EE6DFDA-E2B1-8846-98F9-E5C62F813E68}"/>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BC8C45E7-DA8E-DB4A-B262-004BDE32FE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24D2B4-838C-DE47-8928-531C1790F805}"/>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1580490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01AE46-BEBF-094E-BFF8-E08F8FA641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04DB3F-E1C9-E146-8A14-BF79E927C56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7944FA-1598-DB41-A1D1-5F55B5B3110C}"/>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A4A3589A-9CE0-AB4C-B80F-A8D1D2F761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4218E4-D0CC-A044-ADD4-B03C5741D2D9}"/>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241812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1B44BEF-B515-6E43-9ACF-0307151E87B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06945F-71FA-F147-AF30-F56587F099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A2482C-02ED-8541-BC13-F67B372F6636}"/>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DEE96DF2-2156-F444-9D84-109D7B458E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3EEC7E-8965-E545-B45A-F8C73AE0008C}"/>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177854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70467-0FD8-8347-BD20-EAEED6F71B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2E4C49-348A-6A44-A68B-7B4DCA2240A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4011A3-B39B-B944-BC03-BB017268CAE5}"/>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27A14E34-F635-5E4B-BECB-FC7907D38C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BE8E7-E987-D64D-9310-320777BB9707}"/>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252531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ED332-DA4A-2046-B0B4-3973A10266D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2F730F-85B3-D248-9AFB-16752B3CA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A5FBAA3-21FA-7D4A-83B8-FAA9AF208400}"/>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E2566B05-06F9-454D-95F8-8F995C5E62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8BC579-026F-834F-8F36-A4E2FBC2D7FA}"/>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418343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3FA6FE-E3A3-584C-97FF-EFC193A0F0A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6D0B97-C5C1-1B44-8C06-71D08CB584F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904BC7-B7A8-FD46-98E8-E8994D35542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E4DD3D-23AD-DB45-BE56-24500101125C}"/>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6" name="フッター プレースホルダー 5">
            <a:extLst>
              <a:ext uri="{FF2B5EF4-FFF2-40B4-BE49-F238E27FC236}">
                <a16:creationId xmlns:a16="http://schemas.microsoft.com/office/drawing/2014/main" id="{134D7FD9-B049-114F-A3B9-50FF8D8E2D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20490E-5E69-7A44-983A-4944CAE8F1D6}"/>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416851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D45E56-8EC1-2B49-B855-ACDC4E47627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7071F4-AA99-D34A-BC76-EA2D9ECB0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0AE26E-6F42-7C43-9C95-18E0E99EE80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D14C6BA-8EF7-A44C-8AA5-6FB7C6749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D9E2D1-C650-8C4D-84AE-85024720078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EBE6106-C966-0A4F-8F48-6FF7BEFE5FF3}"/>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8" name="フッター プレースホルダー 7">
            <a:extLst>
              <a:ext uri="{FF2B5EF4-FFF2-40B4-BE49-F238E27FC236}">
                <a16:creationId xmlns:a16="http://schemas.microsoft.com/office/drawing/2014/main" id="{775C6019-FFB7-C046-8758-EA8940E3DAA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E4EAB7-0994-764B-BF20-03B287A6D005}"/>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725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1A8BF-FA90-5344-8689-928E3D061AF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D3ED7F4-E060-EF4E-8EB1-B75A0C2CB2F2}"/>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4" name="フッター プレースホルダー 3">
            <a:extLst>
              <a:ext uri="{FF2B5EF4-FFF2-40B4-BE49-F238E27FC236}">
                <a16:creationId xmlns:a16="http://schemas.microsoft.com/office/drawing/2014/main" id="{62ED579C-F2E0-BE40-8335-163167E8A79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9C1AEEB-1FBC-7C4C-82C1-E2E61E981F08}"/>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374356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4760093-8F23-684C-83C9-45B6E66278A7}"/>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3" name="フッター プレースホルダー 2">
            <a:extLst>
              <a:ext uri="{FF2B5EF4-FFF2-40B4-BE49-F238E27FC236}">
                <a16:creationId xmlns:a16="http://schemas.microsoft.com/office/drawing/2014/main" id="{BC99E019-F786-D048-B663-5F3D0A87CDD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A6835B-8654-4948-AA01-45B6B2302C51}"/>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279403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C613C3-1073-FB48-BB84-042DD201FF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592A96-D0B3-9E4B-8D9D-F7F6DC4E2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6C15D5F-1C64-0D43-AF28-8E375C658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04D827-0755-434B-A76E-2F48E6FBB560}"/>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6" name="フッター プレースホルダー 5">
            <a:extLst>
              <a:ext uri="{FF2B5EF4-FFF2-40B4-BE49-F238E27FC236}">
                <a16:creationId xmlns:a16="http://schemas.microsoft.com/office/drawing/2014/main" id="{D54BC059-86BD-8343-AA0D-F47683DC7F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318093-9C78-CC4B-A2B7-CFAEDD56C402}"/>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285930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F657F-CF27-4542-8CC7-2C128D7E41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564212-BA20-A142-8BB0-C276069EEB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CF4D36D-10C2-F04A-B456-4331FA952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5755C7F-694E-CE41-990F-50E078814CBB}"/>
              </a:ext>
            </a:extLst>
          </p:cNvPr>
          <p:cNvSpPr>
            <a:spLocks noGrp="1"/>
          </p:cNvSpPr>
          <p:nvPr>
            <p:ph type="dt" sz="half" idx="10"/>
          </p:nvPr>
        </p:nvSpPr>
        <p:spPr/>
        <p:txBody>
          <a:bodyPr/>
          <a:lstStyle/>
          <a:p>
            <a:fld id="{CD69E2EF-4138-5644-AA6A-7E979AB6A033}" type="datetimeFigureOut">
              <a:rPr kumimoji="1" lang="ja-JP" altLang="en-US" smtClean="0"/>
              <a:t>2020/8/27</a:t>
            </a:fld>
            <a:endParaRPr kumimoji="1" lang="ja-JP" altLang="en-US"/>
          </a:p>
        </p:txBody>
      </p:sp>
      <p:sp>
        <p:nvSpPr>
          <p:cNvPr id="6" name="フッター プレースホルダー 5">
            <a:extLst>
              <a:ext uri="{FF2B5EF4-FFF2-40B4-BE49-F238E27FC236}">
                <a16:creationId xmlns:a16="http://schemas.microsoft.com/office/drawing/2014/main" id="{577B3241-409A-2B4D-BAAB-88077A630E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D29EE9A-26AA-324C-AEBF-B632743B59EE}"/>
              </a:ext>
            </a:extLst>
          </p:cNvPr>
          <p:cNvSpPr>
            <a:spLocks noGrp="1"/>
          </p:cNvSpPr>
          <p:nvPr>
            <p:ph type="sldNum" sz="quarter" idx="12"/>
          </p:nvPr>
        </p:nvSpPr>
        <p:spPr/>
        <p:txBody>
          <a:body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208132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B04C218-A973-624A-84F4-DCEE3A649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8B4628-379E-EE4A-8A9D-35AFB3B36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88FA92-E726-FC44-AE37-1D9DFE37F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9E2EF-4138-5644-AA6A-7E979AB6A033}" type="datetimeFigureOut">
              <a:rPr kumimoji="1" lang="ja-JP" altLang="en-US" smtClean="0"/>
              <a:t>2020/8/27</a:t>
            </a:fld>
            <a:endParaRPr kumimoji="1" lang="ja-JP" altLang="en-US"/>
          </a:p>
        </p:txBody>
      </p:sp>
      <p:sp>
        <p:nvSpPr>
          <p:cNvPr id="5" name="フッター プレースホルダー 4">
            <a:extLst>
              <a:ext uri="{FF2B5EF4-FFF2-40B4-BE49-F238E27FC236}">
                <a16:creationId xmlns:a16="http://schemas.microsoft.com/office/drawing/2014/main" id="{E70081E8-4827-BC42-A0C9-EE66CE35B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BD74758-AF50-5C4B-B3E8-FC2398B9D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8B042-9724-4C45-9E1D-DA4173898B39}" type="slidenum">
              <a:rPr kumimoji="1" lang="ja-JP" altLang="en-US" smtClean="0"/>
              <a:t>‹#›</a:t>
            </a:fld>
            <a:endParaRPr kumimoji="1" lang="ja-JP" altLang="en-US"/>
          </a:p>
        </p:txBody>
      </p:sp>
    </p:spTree>
    <p:extLst>
      <p:ext uri="{BB962C8B-B14F-4D97-AF65-F5344CB8AC3E}">
        <p14:creationId xmlns:p14="http://schemas.microsoft.com/office/powerpoint/2010/main" val="3316550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qiita.com/ms2sato/items/6005eea50def287090d0" TargetMode="External"/><Relationship Id="rId2" Type="http://schemas.openxmlformats.org/officeDocument/2006/relationships/hyperlink" Target="https://help.sakura.ad.jp/20610696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press.monaca.io/atsushi/17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qiita.com/aaaaaayyymmm/items/f5458d2302c11202136d"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A835-3089-478E-9647-92031044515D}"/>
              </a:ext>
            </a:extLst>
          </p:cNvPr>
          <p:cNvSpPr>
            <a:spLocks noGrp="1"/>
          </p:cNvSpPr>
          <p:nvPr>
            <p:ph type="title"/>
          </p:nvPr>
        </p:nvSpPr>
        <p:spPr/>
        <p:txBody>
          <a:bodyPr/>
          <a:lstStyle/>
          <a:p>
            <a:endParaRPr kumimoji="1" lang="en-US"/>
          </a:p>
        </p:txBody>
      </p:sp>
      <p:sp>
        <p:nvSpPr>
          <p:cNvPr id="3" name="Content Placeholder 2">
            <a:extLst>
              <a:ext uri="{FF2B5EF4-FFF2-40B4-BE49-F238E27FC236}">
                <a16:creationId xmlns:a16="http://schemas.microsoft.com/office/drawing/2014/main" id="{137A5A0C-F9C8-49F8-B0D9-81DE62C9657D}"/>
              </a:ext>
            </a:extLst>
          </p:cNvPr>
          <p:cNvSpPr>
            <a:spLocks noGrp="1"/>
          </p:cNvSpPr>
          <p:nvPr>
            <p:ph idx="1"/>
          </p:nvPr>
        </p:nvSpPr>
        <p:spPr/>
        <p:txBody>
          <a:bodyPr/>
          <a:lstStyle/>
          <a:p>
            <a:endParaRPr kumimoji="1" lang="en-US"/>
          </a:p>
        </p:txBody>
      </p:sp>
    </p:spTree>
    <p:extLst>
      <p:ext uri="{BB962C8B-B14F-4D97-AF65-F5344CB8AC3E}">
        <p14:creationId xmlns:p14="http://schemas.microsoft.com/office/powerpoint/2010/main" val="263971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D5C4-0B04-4D78-8E72-4F42E578B2F6}"/>
              </a:ext>
            </a:extLst>
          </p:cNvPr>
          <p:cNvSpPr>
            <a:spLocks noGrp="1"/>
          </p:cNvSpPr>
          <p:nvPr>
            <p:ph type="title"/>
          </p:nvPr>
        </p:nvSpPr>
        <p:spPr/>
        <p:txBody>
          <a:bodyPr/>
          <a:lstStyle/>
          <a:p>
            <a:r>
              <a:rPr lang="ja-JP" altLang="en-US">
                <a:ea typeface="游ゴシック Light"/>
              </a:rPr>
              <a:t>開発優先順位</a:t>
            </a:r>
            <a:endParaRPr kumimoji="1" lang="en-US"/>
          </a:p>
        </p:txBody>
      </p:sp>
      <p:sp>
        <p:nvSpPr>
          <p:cNvPr id="3" name="Content Placeholder 2">
            <a:extLst>
              <a:ext uri="{FF2B5EF4-FFF2-40B4-BE49-F238E27FC236}">
                <a16:creationId xmlns:a16="http://schemas.microsoft.com/office/drawing/2014/main" id="{485662CA-0F81-4B95-AC57-37234B054C6C}"/>
              </a:ext>
            </a:extLst>
          </p:cNvPr>
          <p:cNvSpPr>
            <a:spLocks noGrp="1"/>
          </p:cNvSpPr>
          <p:nvPr>
            <p:ph idx="1"/>
          </p:nvPr>
        </p:nvSpPr>
        <p:spPr>
          <a:xfrm>
            <a:off x="655607" y="1597025"/>
            <a:ext cx="5440393" cy="4351338"/>
          </a:xfrm>
        </p:spPr>
        <p:txBody>
          <a:bodyPr vert="horz" lIns="91440" tIns="45720" rIns="91440" bIns="45720" rtlCol="0" anchor="t">
            <a:normAutofit fontScale="85000" lnSpcReduction="20000"/>
          </a:bodyPr>
          <a:lstStyle/>
          <a:p>
            <a:pPr marL="0" indent="0">
              <a:buNone/>
            </a:pPr>
            <a:endParaRPr lang="ja-JP" altLang="en-US">
              <a:ea typeface="游ゴシック"/>
            </a:endParaRPr>
          </a:p>
          <a:p>
            <a:pPr>
              <a:buFont typeface="Arial"/>
              <a:buChar char="•"/>
            </a:pPr>
            <a:r>
              <a:rPr lang="ja-JP" b="1">
                <a:solidFill>
                  <a:srgbClr val="FF0000"/>
                </a:solidFill>
                <a:ea typeface="游ゴシック"/>
              </a:rPr>
              <a:t>位置情報やSNSの投稿からEmoLogを生成し</a:t>
            </a:r>
            <a:r>
              <a:rPr lang="ja-JP" altLang="en-US" b="1">
                <a:solidFill>
                  <a:srgbClr val="FF0000"/>
                </a:solidFill>
                <a:ea typeface="游ゴシック"/>
              </a:rPr>
              <a:t>表示</a:t>
            </a:r>
            <a:r>
              <a:rPr lang="ja-JP" b="1">
                <a:solidFill>
                  <a:srgbClr val="FF0000"/>
                </a:solidFill>
                <a:ea typeface="游ゴシック"/>
              </a:rPr>
              <a:t>する</a:t>
            </a:r>
            <a:endParaRPr lang="en-US" b="1">
              <a:solidFill>
                <a:srgbClr val="FF0000"/>
              </a:solidFill>
              <a:ea typeface="游ゴシック"/>
            </a:endParaRPr>
          </a:p>
          <a:p>
            <a:pPr>
              <a:buFont typeface="Arial"/>
              <a:buChar char="•"/>
            </a:pPr>
            <a:r>
              <a:rPr lang="ja-JP" b="1">
                <a:solidFill>
                  <a:srgbClr val="FF0000"/>
                </a:solidFill>
                <a:ea typeface="游ゴシック"/>
              </a:rPr>
              <a:t>連絡先登録</a:t>
            </a:r>
            <a:endParaRPr lang="en-US" altLang="ja-JP">
              <a:ea typeface="+mn-lt"/>
              <a:cs typeface="+mn-lt"/>
            </a:endParaRPr>
          </a:p>
          <a:p>
            <a:pPr>
              <a:buFont typeface="Arial"/>
              <a:buChar char="•"/>
            </a:pPr>
            <a:r>
              <a:rPr lang="ja-JP" b="1">
                <a:solidFill>
                  <a:srgbClr val="FF0000"/>
                </a:solidFill>
                <a:ea typeface="游ゴシック"/>
              </a:rPr>
              <a:t>EmoLogについてのコメントやチャット</a:t>
            </a:r>
            <a:endParaRPr lang="en-US" altLang="ja-JP">
              <a:ea typeface="+mn-lt"/>
              <a:cs typeface="+mn-lt"/>
            </a:endParaRPr>
          </a:p>
          <a:p>
            <a:pPr>
              <a:buFont typeface="Arial"/>
              <a:buChar char="•"/>
            </a:pPr>
            <a:r>
              <a:rPr lang="ja-JP" b="1">
                <a:solidFill>
                  <a:srgbClr val="FF0000"/>
                </a:solidFill>
                <a:ea typeface="游ゴシック"/>
              </a:rPr>
              <a:t>EmoLogが届いたことの通知</a:t>
            </a:r>
            <a:endParaRPr lang="en-US" altLang="ja-JP">
              <a:ea typeface="+mn-lt"/>
              <a:cs typeface="+mn-lt"/>
            </a:endParaRPr>
          </a:p>
          <a:p>
            <a:pPr>
              <a:buFont typeface="Arial"/>
              <a:buChar char="•"/>
            </a:pPr>
            <a:r>
              <a:rPr lang="ja-JP" b="1">
                <a:solidFill>
                  <a:srgbClr val="FF0000"/>
                </a:solidFill>
                <a:ea typeface="游ゴシック"/>
              </a:rPr>
              <a:t>連絡先一覧</a:t>
            </a:r>
            <a:endParaRPr lang="en-US" altLang="ja-JP">
              <a:ea typeface="+mn-lt"/>
              <a:cs typeface="+mn-lt"/>
            </a:endParaRPr>
          </a:p>
          <a:p>
            <a:pPr>
              <a:buFont typeface="Arial"/>
              <a:buChar char="•"/>
            </a:pPr>
            <a:r>
              <a:rPr lang="ja-JP">
                <a:ea typeface="游ゴシック"/>
              </a:rPr>
              <a:t>設定（通知頻度，親密度，関係）</a:t>
            </a:r>
            <a:endParaRPr lang="en-US" altLang="ja-JP">
              <a:ea typeface="+mn-lt"/>
              <a:cs typeface="+mn-lt"/>
            </a:endParaRPr>
          </a:p>
          <a:p>
            <a:pPr>
              <a:buFont typeface="Arial"/>
              <a:buChar char="•"/>
            </a:pPr>
            <a:r>
              <a:rPr lang="ja-JP">
                <a:ea typeface="游ゴシック"/>
              </a:rPr>
              <a:t>連絡先画面に最近届いたEmoLogを表示</a:t>
            </a:r>
            <a:endParaRPr lang="en-US" altLang="ja-JP">
              <a:ea typeface="+mn-lt"/>
              <a:cs typeface="+mn-lt"/>
            </a:endParaRPr>
          </a:p>
          <a:p>
            <a:pPr>
              <a:buFont typeface="Arial"/>
              <a:buChar char="•"/>
            </a:pPr>
            <a:r>
              <a:rPr lang="ja-JP">
                <a:ea typeface="游ゴシック"/>
              </a:rPr>
              <a:t>チャット画面での画像の送信</a:t>
            </a:r>
            <a:endParaRPr lang="en-US" altLang="ja-JP">
              <a:ea typeface="+mn-lt"/>
              <a:cs typeface="+mn-lt"/>
            </a:endParaRPr>
          </a:p>
          <a:p>
            <a:pPr marL="0" indent="0">
              <a:buNone/>
            </a:pPr>
            <a:endParaRPr lang="ja-JP" altLang="en-US">
              <a:ea typeface="游ゴシック"/>
            </a:endParaRPr>
          </a:p>
        </p:txBody>
      </p:sp>
      <p:sp>
        <p:nvSpPr>
          <p:cNvPr id="4" name="TextBox 3">
            <a:extLst>
              <a:ext uri="{FF2B5EF4-FFF2-40B4-BE49-F238E27FC236}">
                <a16:creationId xmlns:a16="http://schemas.microsoft.com/office/drawing/2014/main" id="{1FAAA031-1D76-4975-A814-AC8E83FDE991}"/>
              </a:ext>
            </a:extLst>
          </p:cNvPr>
          <p:cNvSpPr txBox="1"/>
          <p:nvPr/>
        </p:nvSpPr>
        <p:spPr>
          <a:xfrm>
            <a:off x="6449684" y="1992702"/>
            <a:ext cx="533112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游ゴシック"/>
              </a:rPr>
              <a:t>・一番強く伝えたいことを深堀する</a:t>
            </a:r>
          </a:p>
          <a:p>
            <a:r>
              <a:rPr lang="ja-JP" altLang="en-US" sz="2400">
                <a:ea typeface="游ゴシック"/>
              </a:rPr>
              <a:t>↓</a:t>
            </a:r>
          </a:p>
          <a:p>
            <a:r>
              <a:rPr lang="ja-JP" altLang="en-US" sz="2400">
                <a:ea typeface="游ゴシック"/>
              </a:rPr>
              <a:t>Emolog(絵文字の羅列)をデータから生成し表示する</a:t>
            </a:r>
          </a:p>
          <a:p>
            <a:endParaRPr lang="ja-JP" altLang="en-US" sz="2400">
              <a:ea typeface="游ゴシック"/>
            </a:endParaRPr>
          </a:p>
          <a:p>
            <a:r>
              <a:rPr lang="ja-JP" altLang="en-US" sz="2400">
                <a:ea typeface="游ゴシック"/>
              </a:rPr>
              <a:t>→文字からスタンプを導き出す方法</a:t>
            </a:r>
          </a:p>
          <a:p>
            <a:r>
              <a:rPr lang="ja-JP" altLang="en-US" sz="2400">
                <a:ea typeface="游ゴシック"/>
              </a:rPr>
              <a:t>できたら</a:t>
            </a:r>
          </a:p>
          <a:p>
            <a:r>
              <a:rPr lang="ja-JP" altLang="en-US" sz="2400">
                <a:ea typeface="游ゴシック"/>
              </a:rPr>
              <a:t>→SNSの情報から</a:t>
            </a:r>
          </a:p>
          <a:p>
            <a:endParaRPr lang="ja-JP" altLang="en-US" sz="2400">
              <a:ea typeface="游ゴシック"/>
            </a:endParaRPr>
          </a:p>
          <a:p>
            <a:endParaRPr lang="ja-JP" altLang="en-US" sz="2400">
              <a:ea typeface="游ゴシック"/>
            </a:endParaRPr>
          </a:p>
          <a:p>
            <a:endParaRPr lang="ja-JP" altLang="en-US" sz="2400">
              <a:ea typeface="游ゴシック"/>
            </a:endParaRPr>
          </a:p>
          <a:p>
            <a:endParaRPr lang="ja-JP" altLang="en-US" sz="2400">
              <a:ea typeface="游ゴシック"/>
            </a:endParaRPr>
          </a:p>
          <a:p>
            <a:endParaRPr lang="ja-JP" altLang="en-US" sz="2400">
              <a:ea typeface="游ゴシック"/>
            </a:endParaRPr>
          </a:p>
          <a:p>
            <a:endParaRPr lang="ja-JP" altLang="en-US" sz="2400">
              <a:ea typeface="游ゴシック"/>
            </a:endParaRPr>
          </a:p>
        </p:txBody>
      </p:sp>
    </p:spTree>
    <p:extLst>
      <p:ext uri="{BB962C8B-B14F-4D97-AF65-F5344CB8AC3E}">
        <p14:creationId xmlns:p14="http://schemas.microsoft.com/office/powerpoint/2010/main" val="298787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D5C4-0B04-4D78-8E72-4F42E578B2F6}"/>
              </a:ext>
            </a:extLst>
          </p:cNvPr>
          <p:cNvSpPr>
            <a:spLocks noGrp="1"/>
          </p:cNvSpPr>
          <p:nvPr>
            <p:ph type="title"/>
          </p:nvPr>
        </p:nvSpPr>
        <p:spPr/>
        <p:txBody>
          <a:bodyPr/>
          <a:lstStyle/>
          <a:p>
            <a:r>
              <a:rPr lang="ja-JP" altLang="en-US">
                <a:ea typeface="游ゴシック Light"/>
              </a:rPr>
              <a:t>実装優先順位</a:t>
            </a:r>
            <a:endParaRPr kumimoji="1" lang="en-US"/>
          </a:p>
        </p:txBody>
      </p:sp>
      <p:sp>
        <p:nvSpPr>
          <p:cNvPr id="3" name="Content Placeholder 2">
            <a:extLst>
              <a:ext uri="{FF2B5EF4-FFF2-40B4-BE49-F238E27FC236}">
                <a16:creationId xmlns:a16="http://schemas.microsoft.com/office/drawing/2014/main" id="{485662CA-0F81-4B95-AC57-37234B054C6C}"/>
              </a:ext>
            </a:extLst>
          </p:cNvPr>
          <p:cNvSpPr>
            <a:spLocks noGrp="1"/>
          </p:cNvSpPr>
          <p:nvPr>
            <p:ph idx="1"/>
          </p:nvPr>
        </p:nvSpPr>
        <p:spPr>
          <a:xfrm>
            <a:off x="655607" y="1597025"/>
            <a:ext cx="9065000" cy="4351338"/>
          </a:xfrm>
        </p:spPr>
        <p:txBody>
          <a:bodyPr vert="horz" lIns="91440" tIns="45720" rIns="91440" bIns="45720" rtlCol="0" anchor="t">
            <a:normAutofit lnSpcReduction="10000"/>
          </a:bodyPr>
          <a:lstStyle/>
          <a:p>
            <a:pPr marL="0" indent="0">
              <a:buNone/>
            </a:pPr>
            <a:endParaRPr lang="ja-JP" altLang="en-US">
              <a:ea typeface="游ゴシック"/>
            </a:endParaRPr>
          </a:p>
          <a:p>
            <a:pPr>
              <a:buFont typeface="Arial"/>
              <a:buChar char="•"/>
            </a:pPr>
            <a:r>
              <a:rPr lang="ja-JP" b="1">
                <a:solidFill>
                  <a:srgbClr val="FF0000"/>
                </a:solidFill>
                <a:ea typeface="游ゴシック"/>
              </a:rPr>
              <a:t>位置情報やSNSの投稿からEmoLogを生成し</a:t>
            </a:r>
            <a:r>
              <a:rPr lang="ja-JP" altLang="en-US" b="1">
                <a:solidFill>
                  <a:srgbClr val="FF0000"/>
                </a:solidFill>
                <a:ea typeface="游ゴシック"/>
              </a:rPr>
              <a:t>表示</a:t>
            </a:r>
            <a:r>
              <a:rPr lang="ja-JP" b="1">
                <a:solidFill>
                  <a:srgbClr val="FF0000"/>
                </a:solidFill>
                <a:ea typeface="游ゴシック"/>
              </a:rPr>
              <a:t>する</a:t>
            </a:r>
            <a:endParaRPr lang="en-US" b="1">
              <a:solidFill>
                <a:srgbClr val="FF0000"/>
              </a:solidFill>
              <a:ea typeface="游ゴシック"/>
            </a:endParaRPr>
          </a:p>
          <a:p>
            <a:pPr>
              <a:buFont typeface="Arial"/>
              <a:buChar char="•"/>
            </a:pPr>
            <a:r>
              <a:rPr lang="ja-JP" b="1">
                <a:solidFill>
                  <a:srgbClr val="FF0000"/>
                </a:solidFill>
                <a:ea typeface="游ゴシック"/>
              </a:rPr>
              <a:t>連絡先登録</a:t>
            </a:r>
            <a:endParaRPr lang="en-US" altLang="ja-JP">
              <a:ea typeface="+mn-lt"/>
              <a:cs typeface="+mn-lt"/>
            </a:endParaRPr>
          </a:p>
          <a:p>
            <a:pPr>
              <a:buFont typeface="Arial"/>
              <a:buChar char="•"/>
            </a:pPr>
            <a:r>
              <a:rPr lang="ja-JP" b="1">
                <a:solidFill>
                  <a:srgbClr val="FF0000"/>
                </a:solidFill>
                <a:ea typeface="游ゴシック"/>
              </a:rPr>
              <a:t>EmoLogについてのコメントやチャット</a:t>
            </a:r>
            <a:endParaRPr lang="en-US" altLang="ja-JP">
              <a:ea typeface="+mn-lt"/>
              <a:cs typeface="+mn-lt"/>
            </a:endParaRPr>
          </a:p>
          <a:p>
            <a:pPr>
              <a:buFont typeface="Arial"/>
              <a:buChar char="•"/>
            </a:pPr>
            <a:r>
              <a:rPr lang="ja-JP" b="1">
                <a:solidFill>
                  <a:srgbClr val="FF0000"/>
                </a:solidFill>
                <a:ea typeface="游ゴシック"/>
              </a:rPr>
              <a:t>EmoLogが届いたことの通知</a:t>
            </a:r>
            <a:endParaRPr lang="en-US" altLang="ja-JP">
              <a:ea typeface="+mn-lt"/>
              <a:cs typeface="+mn-lt"/>
            </a:endParaRPr>
          </a:p>
          <a:p>
            <a:pPr>
              <a:buFont typeface="Arial"/>
              <a:buChar char="•"/>
            </a:pPr>
            <a:r>
              <a:rPr lang="ja-JP" b="1">
                <a:solidFill>
                  <a:srgbClr val="FF0000"/>
                </a:solidFill>
                <a:ea typeface="游ゴシック"/>
              </a:rPr>
              <a:t>連絡先一覧</a:t>
            </a:r>
            <a:endParaRPr lang="en-US" altLang="ja-JP">
              <a:ea typeface="+mn-lt"/>
              <a:cs typeface="+mn-lt"/>
            </a:endParaRPr>
          </a:p>
          <a:p>
            <a:pPr>
              <a:buFont typeface="Arial"/>
              <a:buChar char="•"/>
            </a:pPr>
            <a:r>
              <a:rPr lang="ja-JP">
                <a:ea typeface="游ゴシック"/>
              </a:rPr>
              <a:t>設定（通知頻度，親密度，関係）</a:t>
            </a:r>
            <a:endParaRPr lang="en-US" altLang="ja-JP">
              <a:ea typeface="+mn-lt"/>
              <a:cs typeface="+mn-lt"/>
            </a:endParaRPr>
          </a:p>
          <a:p>
            <a:pPr>
              <a:buFont typeface="Arial"/>
              <a:buChar char="•"/>
            </a:pPr>
            <a:r>
              <a:rPr lang="ja-JP">
                <a:ea typeface="游ゴシック"/>
              </a:rPr>
              <a:t>連絡先画面に最近届いたEmoLogを表示</a:t>
            </a:r>
            <a:endParaRPr lang="en-US" altLang="ja-JP">
              <a:ea typeface="+mn-lt"/>
              <a:cs typeface="+mn-lt"/>
            </a:endParaRPr>
          </a:p>
          <a:p>
            <a:pPr>
              <a:buFont typeface="Arial"/>
              <a:buChar char="•"/>
            </a:pPr>
            <a:r>
              <a:rPr lang="ja-JP">
                <a:ea typeface="游ゴシック"/>
              </a:rPr>
              <a:t>チャット画面での画像の送信</a:t>
            </a:r>
            <a:endParaRPr lang="en-US" altLang="ja-JP">
              <a:ea typeface="+mn-lt"/>
              <a:cs typeface="+mn-lt"/>
            </a:endParaRPr>
          </a:p>
          <a:p>
            <a:pPr marL="0" indent="0">
              <a:buNone/>
            </a:pPr>
            <a:endParaRPr lang="ja-JP" altLang="en-US">
              <a:ea typeface="游ゴシック"/>
            </a:endParaRPr>
          </a:p>
        </p:txBody>
      </p:sp>
    </p:spTree>
    <p:extLst>
      <p:ext uri="{BB962C8B-B14F-4D97-AF65-F5344CB8AC3E}">
        <p14:creationId xmlns:p14="http://schemas.microsoft.com/office/powerpoint/2010/main" val="126371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3AF0EE-58A0-0D41-B229-A105FD5A5FC7}"/>
              </a:ext>
            </a:extLst>
          </p:cNvPr>
          <p:cNvSpPr>
            <a:spLocks noGrp="1"/>
          </p:cNvSpPr>
          <p:nvPr>
            <p:ph type="title"/>
          </p:nvPr>
        </p:nvSpPr>
        <p:spPr/>
        <p:txBody>
          <a:bodyPr/>
          <a:lstStyle/>
          <a:p>
            <a:r>
              <a:rPr kumimoji="1" lang="en-US" altLang="ja-JP" err="1"/>
              <a:t>EmoLog</a:t>
            </a:r>
            <a:r>
              <a:rPr kumimoji="1" lang="ja-JP" altLang="en-US"/>
              <a:t>出力</a:t>
            </a:r>
          </a:p>
        </p:txBody>
      </p:sp>
      <p:sp>
        <p:nvSpPr>
          <p:cNvPr id="3" name="コンテンツ プレースホルダー 2">
            <a:extLst>
              <a:ext uri="{FF2B5EF4-FFF2-40B4-BE49-F238E27FC236}">
                <a16:creationId xmlns:a16="http://schemas.microsoft.com/office/drawing/2014/main" id="{1E33D6F5-1F70-F84A-852B-E373209FDF20}"/>
              </a:ext>
            </a:extLst>
          </p:cNvPr>
          <p:cNvSpPr>
            <a:spLocks noGrp="1"/>
          </p:cNvSpPr>
          <p:nvPr>
            <p:ph idx="1"/>
          </p:nvPr>
        </p:nvSpPr>
        <p:spPr>
          <a:xfrm>
            <a:off x="838200" y="1435261"/>
            <a:ext cx="10515600" cy="5057614"/>
          </a:xfrm>
        </p:spPr>
        <p:txBody>
          <a:bodyPr vert="horz" lIns="91440" tIns="45720" rIns="91440" bIns="45720" rtlCol="0" anchor="t">
            <a:normAutofit lnSpcReduction="10000"/>
          </a:bodyPr>
          <a:lstStyle/>
          <a:p>
            <a:r>
              <a:rPr kumimoji="1" lang="en-US" altLang="ja-JP">
                <a:ea typeface="游ゴシック"/>
              </a:rPr>
              <a:t>why</a:t>
            </a:r>
            <a:r>
              <a:rPr kumimoji="1" lang="ja-JP" altLang="en-US">
                <a:ea typeface="游ゴシック"/>
              </a:rPr>
              <a:t>（なぜ作るか）</a:t>
            </a:r>
            <a:endParaRPr kumimoji="1" lang="en-US" altLang="ja-JP">
              <a:ea typeface="游ゴシック"/>
            </a:endParaRPr>
          </a:p>
          <a:p>
            <a:pPr lvl="1"/>
            <a:r>
              <a:rPr kumimoji="1" lang="ja-JP" altLang="en-US"/>
              <a:t>抽象化したライフログを作り，話題を提供する。</a:t>
            </a:r>
            <a:endParaRPr kumimoji="1" lang="en-US" altLang="ja-JP"/>
          </a:p>
          <a:p>
            <a:endParaRPr lang="en-US" altLang="ja-JP"/>
          </a:p>
          <a:p>
            <a:r>
              <a:rPr kumimoji="1" lang="en-US" altLang="ja-JP">
                <a:ea typeface="游ゴシック"/>
              </a:rPr>
              <a:t>what</a:t>
            </a:r>
            <a:r>
              <a:rPr kumimoji="1" lang="ja-JP" altLang="en-US">
                <a:ea typeface="游ゴシック"/>
              </a:rPr>
              <a:t>（何を使うか）</a:t>
            </a:r>
            <a:endParaRPr kumimoji="1" lang="en-US" altLang="ja-JP">
              <a:ea typeface="游ゴシック"/>
            </a:endParaRPr>
          </a:p>
          <a:p>
            <a:pPr lvl="1"/>
            <a:r>
              <a:rPr lang="ja-JP" altLang="en-US"/>
              <a:t>位置情報</a:t>
            </a:r>
            <a:endParaRPr lang="en-US" altLang="ja-JP"/>
          </a:p>
          <a:p>
            <a:pPr lvl="1"/>
            <a:r>
              <a:rPr lang="ja-JP" altLang="en-US"/>
              <a:t>画像</a:t>
            </a:r>
            <a:endParaRPr lang="en-US" altLang="ja-JP"/>
          </a:p>
          <a:p>
            <a:pPr lvl="1"/>
            <a:r>
              <a:rPr kumimoji="1" lang="en-US" altLang="ja-JP">
                <a:ea typeface="游ゴシック"/>
              </a:rPr>
              <a:t>SNS</a:t>
            </a:r>
            <a:r>
              <a:rPr kumimoji="1" lang="ja-JP" altLang="en-US">
                <a:ea typeface="游ゴシック"/>
              </a:rPr>
              <a:t>投稿</a:t>
            </a:r>
            <a:endParaRPr kumimoji="1" lang="en-US" altLang="ja-JP">
              <a:ea typeface="游ゴシック"/>
            </a:endParaRPr>
          </a:p>
          <a:p>
            <a:pPr marL="0" indent="0">
              <a:buNone/>
            </a:pPr>
            <a:endParaRPr lang="en-US" altLang="ja-JP"/>
          </a:p>
          <a:p>
            <a:r>
              <a:rPr kumimoji="1" lang="en-US" altLang="ja-JP">
                <a:ea typeface="游ゴシック"/>
              </a:rPr>
              <a:t>how</a:t>
            </a:r>
            <a:r>
              <a:rPr kumimoji="1" lang="ja-JP" altLang="en-US">
                <a:ea typeface="游ゴシック"/>
              </a:rPr>
              <a:t>（どう作るか）</a:t>
            </a:r>
            <a:endParaRPr kumimoji="1" lang="en-US" altLang="ja-JP">
              <a:ea typeface="游ゴシック"/>
            </a:endParaRPr>
          </a:p>
          <a:p>
            <a:pPr lvl="1"/>
            <a:r>
              <a:rPr kumimoji="1" lang="ja-JP" altLang="en-US">
                <a:ea typeface="游ゴシック"/>
              </a:rPr>
              <a:t>解析方法</a:t>
            </a:r>
            <a:r>
              <a:rPr lang="ja-JP" altLang="en-US">
                <a:ea typeface="游ゴシック"/>
              </a:rPr>
              <a:t>(KOTOHA API or WATSON APIでできそう)　</a:t>
            </a:r>
            <a:endParaRPr kumimoji="1" lang="en-US" altLang="ja-JP"/>
          </a:p>
          <a:p>
            <a:pPr lvl="1"/>
            <a:r>
              <a:rPr kumimoji="1" lang="ja-JP" altLang="en-US">
                <a:ea typeface="游ゴシック"/>
              </a:rPr>
              <a:t>出力</a:t>
            </a:r>
            <a:r>
              <a:rPr lang="ja-JP" altLang="en-US">
                <a:ea typeface="游ゴシック"/>
              </a:rPr>
              <a:t>　 ページ上での絵文字の文字列を出力</a:t>
            </a:r>
          </a:p>
          <a:p>
            <a:pPr lvl="1"/>
            <a:r>
              <a:rPr lang="ja-JP" altLang="en-US"/>
              <a:t>収集</a:t>
            </a:r>
            <a:endParaRPr kumimoji="1" lang="en-US" altLang="ja-JP"/>
          </a:p>
        </p:txBody>
      </p:sp>
    </p:spTree>
    <p:extLst>
      <p:ext uri="{BB962C8B-B14F-4D97-AF65-F5344CB8AC3E}">
        <p14:creationId xmlns:p14="http://schemas.microsoft.com/office/powerpoint/2010/main" val="209540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AF7E44-5E36-434A-910C-4D5D989AE9FC}"/>
              </a:ext>
            </a:extLst>
          </p:cNvPr>
          <p:cNvSpPr txBox="1"/>
          <p:nvPr/>
        </p:nvSpPr>
        <p:spPr>
          <a:xfrm>
            <a:off x="741358" y="1140106"/>
            <a:ext cx="8634199" cy="563231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ja-JP" altLang="en-US" sz="2400"/>
              <a:t>解析</a:t>
            </a:r>
            <a:endParaRPr lang="en-US" altLang="ja-JP" sz="2400"/>
          </a:p>
          <a:p>
            <a:pPr marL="742950" lvl="1" indent="-285750">
              <a:buFont typeface="Arial" panose="020B0604020202020204" pitchFamily="34" charset="0"/>
              <a:buChar char="•"/>
            </a:pPr>
            <a:r>
              <a:rPr lang="ja-JP" altLang="en-US" sz="2400">
                <a:ea typeface="游ゴシック"/>
              </a:rPr>
              <a:t>文字列情報を</a:t>
            </a:r>
            <a:r>
              <a:rPr lang="en-US" altLang="ja-JP" sz="2400">
                <a:ea typeface="游ゴシック"/>
              </a:rPr>
              <a:t>Watson API </a:t>
            </a:r>
            <a:r>
              <a:rPr lang="ja-JP" altLang="en-US" sz="2400">
                <a:ea typeface="游ゴシック"/>
              </a:rPr>
              <a:t>を用いてテキスト分析</a:t>
            </a:r>
            <a:endParaRPr lang="en-US" altLang="ja-JP" sz="2400">
              <a:ea typeface="游ゴシック"/>
            </a:endParaRPr>
          </a:p>
          <a:p>
            <a:pPr marL="742950" lvl="1" indent="-285750">
              <a:buFont typeface="Arial" panose="020B0604020202020204" pitchFamily="34" charset="0"/>
              <a:buChar char="•"/>
            </a:pPr>
            <a:r>
              <a:rPr lang="ja-JP" altLang="en-US" sz="2400">
                <a:ea typeface="游ゴシック"/>
              </a:rPr>
              <a:t>結果を</a:t>
            </a:r>
            <a:r>
              <a:rPr lang="en-US" altLang="ja-JP" sz="2400">
                <a:ea typeface="游ゴシック"/>
              </a:rPr>
              <a:t>Emoji-java </a:t>
            </a:r>
            <a:r>
              <a:rPr lang="ja-JP" altLang="en-US" sz="2400">
                <a:ea typeface="游ゴシック"/>
              </a:rPr>
              <a:t>ライブラリを用いて絵文字に変換</a:t>
            </a:r>
            <a:endParaRPr lang="en-US" altLang="ja-JP" sz="2400">
              <a:ea typeface="游ゴシック"/>
            </a:endParaRPr>
          </a:p>
          <a:p>
            <a:pPr marL="742950" lvl="1" indent="-285750">
              <a:buFont typeface="Arial" panose="020B0604020202020204" pitchFamily="34" charset="0"/>
              <a:buChar char="•"/>
            </a:pPr>
            <a:endParaRPr lang="en-US" altLang="ja-JP" sz="2400">
              <a:ea typeface="游ゴシック" panose="020B0400000000000000" pitchFamily="34" charset="-128"/>
            </a:endParaRPr>
          </a:p>
          <a:p>
            <a:pPr marL="285750" indent="-285750">
              <a:buFont typeface="Arial" panose="020B0604020202020204" pitchFamily="34" charset="0"/>
              <a:buChar char="•"/>
            </a:pPr>
            <a:r>
              <a:rPr lang="ja-JP" altLang="en-US" sz="2400"/>
              <a:t>出力</a:t>
            </a:r>
            <a:endParaRPr lang="en-US" altLang="ja-JP" sz="2400"/>
          </a:p>
          <a:p>
            <a:pPr marL="742950" lvl="1" indent="-285750">
              <a:buFont typeface="Arial" panose="020B0604020202020204" pitchFamily="34" charset="0"/>
              <a:buChar char="•"/>
            </a:pPr>
            <a:r>
              <a:rPr lang="ja-JP" altLang="en-US" sz="2400">
                <a:ea typeface="游ゴシック"/>
              </a:rPr>
              <a:t>データベースにある絵文字を複数個取り出す</a:t>
            </a:r>
          </a:p>
          <a:p>
            <a:pPr marL="742950" lvl="1" indent="-285750">
              <a:buFont typeface="Arial" panose="020B0604020202020204" pitchFamily="34" charset="0"/>
              <a:buChar char="•"/>
            </a:pPr>
            <a:r>
              <a:rPr lang="ja-JP" altLang="en-US" sz="2400">
                <a:ea typeface="游ゴシック"/>
              </a:rPr>
              <a:t>chatページ上部に表示する</a:t>
            </a:r>
          </a:p>
          <a:p>
            <a:pPr marL="285750" indent="-285750">
              <a:buFont typeface="Arial" panose="020B0604020202020204" pitchFamily="34" charset="0"/>
              <a:buChar char="•"/>
            </a:pPr>
            <a:endParaRPr lang="ja-JP" altLang="en-US" sz="2400">
              <a:ea typeface="游ゴシック" panose="020B0400000000000000" pitchFamily="34" charset="-128"/>
            </a:endParaRPr>
          </a:p>
          <a:p>
            <a:pPr marL="285750" indent="-285750">
              <a:buFont typeface="Arial" panose="020B0604020202020204" pitchFamily="34" charset="0"/>
              <a:buChar char="•"/>
            </a:pPr>
            <a:r>
              <a:rPr lang="ja-JP" altLang="en-US" sz="2400"/>
              <a:t>収集</a:t>
            </a:r>
          </a:p>
          <a:p>
            <a:pPr marL="742950" lvl="1" indent="-285750">
              <a:buFont typeface="Arial" panose="020B0604020202020204" pitchFamily="34" charset="0"/>
              <a:buChar char="•"/>
            </a:pPr>
            <a:r>
              <a:rPr lang="ja-JP" altLang="en-US" sz="2400">
                <a:ea typeface="游ゴシック"/>
              </a:rPr>
              <a:t>Twitterの連携処理</a:t>
            </a:r>
          </a:p>
          <a:p>
            <a:pPr marL="742950" lvl="1" indent="-285750">
              <a:buFont typeface="Arial" panose="020B0604020202020204" pitchFamily="34" charset="0"/>
              <a:buChar char="•"/>
            </a:pPr>
            <a:r>
              <a:rPr lang="ja-JP" altLang="en-US" sz="2400">
                <a:ea typeface="游ゴシック"/>
              </a:rPr>
              <a:t>Twitterから文字列をとってくる処理</a:t>
            </a:r>
          </a:p>
          <a:p>
            <a:pPr marL="742950" lvl="1" indent="-285750">
              <a:buFont typeface="Arial" panose="020B0604020202020204" pitchFamily="34" charset="0"/>
              <a:buChar char="•"/>
            </a:pPr>
            <a:endParaRPr lang="ja-JP" altLang="en-US" sz="2400">
              <a:ea typeface="游ゴシック"/>
            </a:endParaRPr>
          </a:p>
          <a:p>
            <a:pPr marL="742950" lvl="1" indent="-285750">
              <a:buFont typeface="Arial" panose="020B0604020202020204" pitchFamily="34" charset="0"/>
              <a:buChar char="•"/>
            </a:pPr>
            <a:r>
              <a:rPr lang="ja-JP" altLang="en-US" sz="2400">
                <a:ea typeface="游ゴシック"/>
              </a:rPr>
              <a:t>GPSの情報を</a:t>
            </a:r>
            <a:r>
              <a:rPr lang="en-US" altLang="ja-JP" sz="2400">
                <a:ea typeface="+mn-lt"/>
              </a:rPr>
              <a:t>API </a:t>
            </a:r>
            <a:r>
              <a:rPr lang="ja-JP" sz="2400">
                <a:ea typeface="游ゴシック"/>
              </a:rPr>
              <a:t>を用いて</a:t>
            </a:r>
            <a:endParaRPr lang="ja-JP" altLang="en-US" sz="2400">
              <a:ea typeface="游ゴシック"/>
            </a:endParaRPr>
          </a:p>
          <a:p>
            <a:pPr lvl="1"/>
            <a:r>
              <a:rPr lang="ja-JP" altLang="en-US" sz="2400">
                <a:ea typeface="游ゴシック"/>
              </a:rPr>
              <a:t>周辺施設の画像を</a:t>
            </a:r>
            <a:r>
              <a:rPr lang="ja-JP" sz="2400">
                <a:ea typeface="游ゴシック"/>
              </a:rPr>
              <a:t>取得</a:t>
            </a:r>
            <a:r>
              <a:rPr lang="en-US" altLang="ja-JP" sz="2400">
                <a:ea typeface="游ゴシック"/>
              </a:rPr>
              <a:t>(</a:t>
            </a:r>
            <a:r>
              <a:rPr lang="en-US" b="1"/>
              <a:t>Google Maps API</a:t>
            </a:r>
            <a:r>
              <a:rPr lang="en-US" b="1">
                <a:ea typeface="游ゴシック"/>
              </a:rPr>
              <a:t> Places API (</a:t>
            </a:r>
            <a:r>
              <a:rPr lang="ja-JP" altLang="en-US" b="1">
                <a:ea typeface="游ゴシック"/>
              </a:rPr>
              <a:t>有料</a:t>
            </a:r>
            <a:r>
              <a:rPr lang="en-US" b="1">
                <a:ea typeface="游ゴシック"/>
              </a:rPr>
              <a:t>)</a:t>
            </a:r>
            <a:r>
              <a:rPr lang="en-US" altLang="ja-JP" sz="2400">
                <a:ea typeface="游ゴシック"/>
              </a:rPr>
              <a:t>)</a:t>
            </a:r>
            <a:endParaRPr lang="ja-JP" altLang="en-US" sz="2400">
              <a:ea typeface="游ゴシック"/>
            </a:endParaRPr>
          </a:p>
          <a:p>
            <a:pPr marL="742950" lvl="1" indent="-285750">
              <a:buFont typeface="Arial" panose="020B0604020202020204" pitchFamily="34" charset="0"/>
              <a:buChar char="•"/>
            </a:pPr>
            <a:endParaRPr lang="ja-JP" altLang="en-US" sz="2400">
              <a:ea typeface="游ゴシック"/>
            </a:endParaRPr>
          </a:p>
        </p:txBody>
      </p:sp>
      <p:sp>
        <p:nvSpPr>
          <p:cNvPr id="2" name="Title 1">
            <a:extLst>
              <a:ext uri="{FF2B5EF4-FFF2-40B4-BE49-F238E27FC236}">
                <a16:creationId xmlns:a16="http://schemas.microsoft.com/office/drawing/2014/main" id="{78C2454B-4296-4DB5-93D0-8EB1A785B5F2}"/>
              </a:ext>
            </a:extLst>
          </p:cNvPr>
          <p:cNvSpPr>
            <a:spLocks noGrp="1"/>
          </p:cNvSpPr>
          <p:nvPr>
            <p:ph type="title"/>
          </p:nvPr>
        </p:nvSpPr>
        <p:spPr>
          <a:xfrm>
            <a:off x="651294" y="77578"/>
            <a:ext cx="10515600" cy="1325563"/>
          </a:xfrm>
        </p:spPr>
        <p:txBody>
          <a:bodyPr/>
          <a:lstStyle/>
          <a:p>
            <a:r>
              <a:rPr lang="ja-JP" altLang="en-US">
                <a:ea typeface="游ゴシック Light"/>
              </a:rPr>
              <a:t>Emolog生成機能</a:t>
            </a:r>
          </a:p>
        </p:txBody>
      </p:sp>
    </p:spTree>
    <p:extLst>
      <p:ext uri="{BB962C8B-B14F-4D97-AF65-F5344CB8AC3E}">
        <p14:creationId xmlns:p14="http://schemas.microsoft.com/office/powerpoint/2010/main" val="25497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14721E-ECE0-4648-A67A-10E277B712A4}"/>
              </a:ext>
            </a:extLst>
          </p:cNvPr>
          <p:cNvSpPr>
            <a:spLocks noGrp="1"/>
          </p:cNvSpPr>
          <p:nvPr>
            <p:ph type="title"/>
          </p:nvPr>
        </p:nvSpPr>
        <p:spPr>
          <a:xfrm>
            <a:off x="386787" y="203080"/>
            <a:ext cx="10515600" cy="1325563"/>
          </a:xfrm>
        </p:spPr>
        <p:txBody>
          <a:bodyPr/>
          <a:lstStyle/>
          <a:p>
            <a:r>
              <a:rPr kumimoji="1" lang="en-US" altLang="ja-JP">
                <a:ea typeface="游ゴシック Light"/>
              </a:rPr>
              <a:t>Database</a:t>
            </a:r>
            <a:r>
              <a:rPr lang="en-US" altLang="ja-JP">
                <a:ea typeface="游ゴシック Light"/>
              </a:rPr>
              <a:t>の仕様</a:t>
            </a:r>
            <a:endParaRPr kumimoji="1" lang="ja-JP" altLang="en-US"/>
          </a:p>
        </p:txBody>
      </p:sp>
      <p:sp>
        <p:nvSpPr>
          <p:cNvPr id="4" name="Rectangle 3">
            <a:extLst>
              <a:ext uri="{FF2B5EF4-FFF2-40B4-BE49-F238E27FC236}">
                <a16:creationId xmlns:a16="http://schemas.microsoft.com/office/drawing/2014/main" id="{C228A1E6-CF27-8C45-8E2C-E04F7E4CB9F4}"/>
              </a:ext>
            </a:extLst>
          </p:cNvPr>
          <p:cNvSpPr/>
          <p:nvPr/>
        </p:nvSpPr>
        <p:spPr>
          <a:xfrm>
            <a:off x="221735" y="1683338"/>
            <a:ext cx="2135755" cy="13255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chemeClr val="tx1"/>
                </a:solidFill>
                <a:ea typeface="游ゴシック"/>
              </a:rPr>
              <a:t>User.ID</a:t>
            </a:r>
          </a:p>
          <a:p>
            <a:r>
              <a:rPr lang="en-US" err="1">
                <a:solidFill>
                  <a:schemeClr val="tx1"/>
                </a:solidFill>
                <a:ea typeface="游ゴシック"/>
              </a:rPr>
              <a:t>User.Mail</a:t>
            </a:r>
            <a:endParaRPr lang="en-US">
              <a:solidFill>
                <a:schemeClr val="tx1"/>
              </a:solidFill>
              <a:ea typeface="游ゴシック"/>
            </a:endParaRPr>
          </a:p>
          <a:p>
            <a:r>
              <a:rPr lang="en-US" err="1">
                <a:solidFill>
                  <a:schemeClr val="tx1"/>
                </a:solidFill>
                <a:ea typeface="游ゴシック"/>
              </a:rPr>
              <a:t>User.Name</a:t>
            </a:r>
            <a:endParaRPr lang="en-US">
              <a:solidFill>
                <a:schemeClr val="tx1"/>
              </a:solidFill>
              <a:ea typeface="游ゴシック"/>
            </a:endParaRPr>
          </a:p>
          <a:p>
            <a:r>
              <a:rPr lang="en-US" err="1">
                <a:solidFill>
                  <a:schemeClr val="tx1"/>
                </a:solidFill>
                <a:ea typeface="游ゴシック"/>
              </a:rPr>
              <a:t>User.Filterlevel</a:t>
            </a:r>
          </a:p>
        </p:txBody>
      </p:sp>
      <p:sp>
        <p:nvSpPr>
          <p:cNvPr id="5" name="テキスト ボックス 4">
            <a:extLst>
              <a:ext uri="{FF2B5EF4-FFF2-40B4-BE49-F238E27FC236}">
                <a16:creationId xmlns:a16="http://schemas.microsoft.com/office/drawing/2014/main" id="{4DA0610D-A8C0-2B45-9D78-2800EFF215FC}"/>
              </a:ext>
            </a:extLst>
          </p:cNvPr>
          <p:cNvSpPr txBox="1"/>
          <p:nvPr/>
        </p:nvSpPr>
        <p:spPr>
          <a:xfrm>
            <a:off x="458262" y="1314006"/>
            <a:ext cx="1657987" cy="369332"/>
          </a:xfrm>
          <a:prstGeom prst="rect">
            <a:avLst/>
          </a:prstGeom>
          <a:noFill/>
        </p:spPr>
        <p:txBody>
          <a:bodyPr wrap="square" rtlCol="0">
            <a:spAutoFit/>
          </a:bodyPr>
          <a:lstStyle/>
          <a:p>
            <a:r>
              <a:rPr kumimoji="1" lang="en-US" altLang="ja-JP"/>
              <a:t>User Table</a:t>
            </a:r>
            <a:endParaRPr kumimoji="1" lang="ja-JP" altLang="en-US"/>
          </a:p>
        </p:txBody>
      </p:sp>
      <p:sp>
        <p:nvSpPr>
          <p:cNvPr id="6" name="Rectangle 5">
            <a:extLst>
              <a:ext uri="{FF2B5EF4-FFF2-40B4-BE49-F238E27FC236}">
                <a16:creationId xmlns:a16="http://schemas.microsoft.com/office/drawing/2014/main" id="{0D41910E-197A-419F-84F0-B77266C6A8B7}"/>
              </a:ext>
            </a:extLst>
          </p:cNvPr>
          <p:cNvSpPr/>
          <p:nvPr/>
        </p:nvSpPr>
        <p:spPr>
          <a:xfrm>
            <a:off x="221601" y="3152051"/>
            <a:ext cx="2768359" cy="17568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chemeClr val="tx1"/>
                </a:solidFill>
                <a:ea typeface="游ゴシック"/>
              </a:rPr>
              <a:t>User</a:t>
            </a:r>
            <a:r>
              <a:rPr lang="ja-JP" altLang="en-US">
                <a:solidFill>
                  <a:schemeClr val="tx1"/>
                </a:solidFill>
                <a:ea typeface="游ゴシック"/>
              </a:rPr>
              <a:t>情報（ログイン用）</a:t>
            </a:r>
          </a:p>
          <a:p>
            <a:r>
              <a:rPr lang="ja-JP" altLang="en-US">
                <a:solidFill>
                  <a:schemeClr val="tx1"/>
                </a:solidFill>
                <a:ea typeface="游ゴシック"/>
              </a:rPr>
              <a:t>・</a:t>
            </a:r>
            <a:r>
              <a:rPr lang="ja-JP">
                <a:solidFill>
                  <a:schemeClr val="tx1"/>
                </a:solidFill>
                <a:ea typeface="游ゴシック"/>
              </a:rPr>
              <a:t>ユーザー</a:t>
            </a:r>
            <a:r>
              <a:rPr lang="ja-JP" altLang="en-US">
                <a:solidFill>
                  <a:schemeClr val="tx1"/>
                </a:solidFill>
                <a:ea typeface="游ゴシック"/>
              </a:rPr>
              <a:t>ID</a:t>
            </a:r>
          </a:p>
          <a:p>
            <a:r>
              <a:rPr lang="ja-JP" altLang="en-US">
                <a:solidFill>
                  <a:schemeClr val="tx1"/>
                </a:solidFill>
                <a:ea typeface="游ゴシック"/>
              </a:rPr>
              <a:t>・メールアドレス</a:t>
            </a:r>
          </a:p>
          <a:p>
            <a:r>
              <a:rPr lang="ja-JP" altLang="en-US">
                <a:solidFill>
                  <a:schemeClr val="tx1"/>
                </a:solidFill>
                <a:ea typeface="游ゴシック"/>
              </a:rPr>
              <a:t>・名前</a:t>
            </a:r>
          </a:p>
          <a:p>
            <a:r>
              <a:rPr lang="ja-JP" altLang="en-US">
                <a:solidFill>
                  <a:schemeClr val="tx1"/>
                </a:solidFill>
                <a:ea typeface="游ゴシック"/>
              </a:rPr>
              <a:t>・パスワード</a:t>
            </a:r>
            <a:endParaRPr lang="en-US" altLang="ja-JP">
              <a:solidFill>
                <a:schemeClr val="tx1"/>
              </a:solidFill>
              <a:ea typeface="游ゴシック"/>
            </a:endParaRPr>
          </a:p>
          <a:p>
            <a:r>
              <a:rPr lang="ja-JP" altLang="en-US">
                <a:solidFill>
                  <a:schemeClr val="tx1"/>
                </a:solidFill>
                <a:ea typeface="游ゴシック"/>
              </a:rPr>
              <a:t>・使用絵文字フィルタ</a:t>
            </a:r>
          </a:p>
        </p:txBody>
      </p:sp>
      <p:sp>
        <p:nvSpPr>
          <p:cNvPr id="7" name="Rectangle 3">
            <a:extLst>
              <a:ext uri="{FF2B5EF4-FFF2-40B4-BE49-F238E27FC236}">
                <a16:creationId xmlns:a16="http://schemas.microsoft.com/office/drawing/2014/main" id="{EEEAD838-4106-7E46-8645-B30A7EB136E2}"/>
              </a:ext>
            </a:extLst>
          </p:cNvPr>
          <p:cNvSpPr/>
          <p:nvPr/>
        </p:nvSpPr>
        <p:spPr>
          <a:xfrm>
            <a:off x="3322090" y="1542330"/>
            <a:ext cx="2939164" cy="16016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chemeClr val="tx1"/>
                </a:solidFill>
                <a:ea typeface="游ゴシック"/>
              </a:rPr>
              <a:t>ID</a:t>
            </a:r>
          </a:p>
          <a:p>
            <a:r>
              <a:rPr lang="en-US" err="1">
                <a:solidFill>
                  <a:schemeClr val="tx1"/>
                </a:solidFill>
                <a:ea typeface="游ゴシック"/>
              </a:rPr>
              <a:t>Friend.UserID</a:t>
            </a:r>
            <a:endParaRPr lang="en-US">
              <a:solidFill>
                <a:schemeClr val="tx1"/>
              </a:solidFill>
              <a:ea typeface="游ゴシック"/>
            </a:endParaRPr>
          </a:p>
          <a:p>
            <a:r>
              <a:rPr lang="en-US" err="1">
                <a:solidFill>
                  <a:schemeClr val="tx1"/>
                </a:solidFill>
                <a:ea typeface="游ゴシック"/>
              </a:rPr>
              <a:t>Friend.FriendID</a:t>
            </a:r>
            <a:endParaRPr lang="en-US">
              <a:solidFill>
                <a:schemeClr val="tx1"/>
              </a:solidFill>
              <a:ea typeface="游ゴシック"/>
            </a:endParaRPr>
          </a:p>
          <a:p>
            <a:r>
              <a:rPr lang="en-US" err="1">
                <a:solidFill>
                  <a:schemeClr val="tx1"/>
                </a:solidFill>
                <a:ea typeface="游ゴシック"/>
              </a:rPr>
              <a:t>Friend.Name</a:t>
            </a:r>
            <a:endParaRPr lang="en-US">
              <a:solidFill>
                <a:schemeClr val="tx1"/>
              </a:solidFill>
              <a:ea typeface="游ゴシック"/>
            </a:endParaRPr>
          </a:p>
          <a:p>
            <a:r>
              <a:rPr lang="en-US" err="1">
                <a:solidFill>
                  <a:schemeClr val="tx1"/>
                </a:solidFill>
                <a:ea typeface="游ゴシック"/>
              </a:rPr>
              <a:t>Friend.LatestEmolog</a:t>
            </a:r>
          </a:p>
        </p:txBody>
      </p:sp>
      <p:sp>
        <p:nvSpPr>
          <p:cNvPr id="8" name="テキスト ボックス 7">
            <a:extLst>
              <a:ext uri="{FF2B5EF4-FFF2-40B4-BE49-F238E27FC236}">
                <a16:creationId xmlns:a16="http://schemas.microsoft.com/office/drawing/2014/main" id="{DD979AF5-7617-FF4F-8786-413E3D984A7F}"/>
              </a:ext>
            </a:extLst>
          </p:cNvPr>
          <p:cNvSpPr txBox="1"/>
          <p:nvPr/>
        </p:nvSpPr>
        <p:spPr>
          <a:xfrm>
            <a:off x="4009585" y="1173048"/>
            <a:ext cx="1805650" cy="369332"/>
          </a:xfrm>
          <a:prstGeom prst="rect">
            <a:avLst/>
          </a:prstGeom>
          <a:noFill/>
        </p:spPr>
        <p:txBody>
          <a:bodyPr wrap="square" rtlCol="0">
            <a:spAutoFit/>
          </a:bodyPr>
          <a:lstStyle/>
          <a:p>
            <a:r>
              <a:rPr lang="en-US" altLang="ja-JP"/>
              <a:t>Friend</a:t>
            </a:r>
            <a:r>
              <a:rPr kumimoji="1" lang="en-US" altLang="ja-JP"/>
              <a:t> Table</a:t>
            </a:r>
            <a:endParaRPr kumimoji="1" lang="ja-JP" altLang="en-US"/>
          </a:p>
        </p:txBody>
      </p:sp>
      <p:sp>
        <p:nvSpPr>
          <p:cNvPr id="9" name="Rectangle 8">
            <a:extLst>
              <a:ext uri="{FF2B5EF4-FFF2-40B4-BE49-F238E27FC236}">
                <a16:creationId xmlns:a16="http://schemas.microsoft.com/office/drawing/2014/main" id="{89151F8C-0D38-4D41-B88A-F5A9E982AABA}"/>
              </a:ext>
            </a:extLst>
          </p:cNvPr>
          <p:cNvSpPr/>
          <p:nvPr/>
        </p:nvSpPr>
        <p:spPr>
          <a:xfrm>
            <a:off x="6675197" y="1512381"/>
            <a:ext cx="2456597" cy="15733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err="1">
                <a:solidFill>
                  <a:schemeClr val="tx1"/>
                </a:solidFill>
                <a:ea typeface="游ゴシック"/>
              </a:rPr>
              <a:t>Emolog.ID</a:t>
            </a:r>
            <a:endParaRPr lang="en-US">
              <a:solidFill>
                <a:schemeClr val="tx1"/>
              </a:solidFill>
              <a:ea typeface="游ゴシック"/>
            </a:endParaRPr>
          </a:p>
          <a:p>
            <a:r>
              <a:rPr lang="en-US" err="1">
                <a:solidFill>
                  <a:schemeClr val="tx1"/>
                </a:solidFill>
                <a:ea typeface="游ゴシック"/>
              </a:rPr>
              <a:t>Emolog.UserID</a:t>
            </a:r>
            <a:endParaRPr lang="en-US">
              <a:solidFill>
                <a:schemeClr val="tx1"/>
              </a:solidFill>
              <a:ea typeface="游ゴシック"/>
            </a:endParaRPr>
          </a:p>
          <a:p>
            <a:r>
              <a:rPr lang="en-US" err="1">
                <a:solidFill>
                  <a:schemeClr val="tx1"/>
                </a:solidFill>
                <a:ea typeface="游ゴシック"/>
              </a:rPr>
              <a:t>Emolog.FriendID</a:t>
            </a:r>
            <a:br>
              <a:rPr lang="en-US">
                <a:solidFill>
                  <a:schemeClr val="tx1"/>
                </a:solidFill>
                <a:ea typeface="游ゴシック"/>
              </a:rPr>
            </a:br>
            <a:r>
              <a:rPr lang="en-US" err="1">
                <a:solidFill>
                  <a:schemeClr val="tx1"/>
                </a:solidFill>
                <a:ea typeface="游ゴシック"/>
              </a:rPr>
              <a:t>Emolog.Date</a:t>
            </a:r>
            <a:br>
              <a:rPr lang="en-US">
                <a:solidFill>
                  <a:schemeClr val="tx1"/>
                </a:solidFill>
                <a:ea typeface="游ゴシック"/>
              </a:rPr>
            </a:br>
            <a:r>
              <a:rPr lang="en-US" err="1">
                <a:solidFill>
                  <a:schemeClr val="tx1"/>
                </a:solidFill>
                <a:ea typeface="游ゴシック"/>
              </a:rPr>
              <a:t>Emolog.EmoLog</a:t>
            </a:r>
            <a:endParaRPr lang="en-US">
              <a:solidFill>
                <a:schemeClr val="tx1"/>
              </a:solidFill>
              <a:ea typeface="游ゴシック"/>
            </a:endParaRPr>
          </a:p>
          <a:p>
            <a:endParaRPr lang="en-US">
              <a:solidFill>
                <a:schemeClr val="tx1"/>
              </a:solidFill>
              <a:ea typeface="游ゴシック"/>
            </a:endParaRPr>
          </a:p>
        </p:txBody>
      </p:sp>
      <p:sp>
        <p:nvSpPr>
          <p:cNvPr id="10" name="テキスト ボックス 4">
            <a:extLst>
              <a:ext uri="{FF2B5EF4-FFF2-40B4-BE49-F238E27FC236}">
                <a16:creationId xmlns:a16="http://schemas.microsoft.com/office/drawing/2014/main" id="{C33B8272-B35B-47F8-ABE7-988805DC21BA}"/>
              </a:ext>
            </a:extLst>
          </p:cNvPr>
          <p:cNvSpPr txBox="1"/>
          <p:nvPr/>
        </p:nvSpPr>
        <p:spPr>
          <a:xfrm>
            <a:off x="6856415" y="1056416"/>
            <a:ext cx="2021870" cy="369332"/>
          </a:xfrm>
          <a:prstGeom prst="rect">
            <a:avLst/>
          </a:prstGeom>
          <a:noFill/>
        </p:spPr>
        <p:txBody>
          <a:bodyPr wrap="square" lIns="91440" tIns="45720" rIns="91440" bIns="45720" rtlCol="0" anchor="t">
            <a:spAutoFit/>
          </a:bodyPr>
          <a:lstStyle/>
          <a:p>
            <a:r>
              <a:rPr lang="en-US" altLang="ja-JP" err="1">
                <a:ea typeface="游ゴシック"/>
              </a:rPr>
              <a:t>Emolog</a:t>
            </a:r>
            <a:r>
              <a:rPr lang="en-US" altLang="ja-JP">
                <a:ea typeface="游ゴシック"/>
              </a:rPr>
              <a:t> Table</a:t>
            </a:r>
            <a:endParaRPr kumimoji="1" lang="ja-JP" altLang="en-US">
              <a:ea typeface="游ゴシック"/>
            </a:endParaRPr>
          </a:p>
        </p:txBody>
      </p:sp>
      <p:sp>
        <p:nvSpPr>
          <p:cNvPr id="12" name="Rectangle 11">
            <a:extLst>
              <a:ext uri="{FF2B5EF4-FFF2-40B4-BE49-F238E27FC236}">
                <a16:creationId xmlns:a16="http://schemas.microsoft.com/office/drawing/2014/main" id="{31719042-1F0D-4A58-9B66-D40679B1863A}"/>
              </a:ext>
            </a:extLst>
          </p:cNvPr>
          <p:cNvSpPr/>
          <p:nvPr/>
        </p:nvSpPr>
        <p:spPr>
          <a:xfrm>
            <a:off x="3486728" y="3187915"/>
            <a:ext cx="2768359" cy="17568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a:solidFill>
                  <a:schemeClr val="tx1"/>
                </a:solidFill>
                <a:ea typeface="游ゴシック"/>
              </a:rPr>
              <a:t>フレンド情報</a:t>
            </a:r>
          </a:p>
          <a:p>
            <a:r>
              <a:rPr lang="ja-JP" altLang="en-US">
                <a:solidFill>
                  <a:schemeClr val="tx1"/>
                </a:solidFill>
                <a:ea typeface="游ゴシック"/>
              </a:rPr>
              <a:t>・ユーザーID</a:t>
            </a:r>
          </a:p>
          <a:p>
            <a:r>
              <a:rPr lang="ja-JP" altLang="en-US">
                <a:solidFill>
                  <a:schemeClr val="tx1"/>
                </a:solidFill>
                <a:ea typeface="游ゴシック"/>
              </a:rPr>
              <a:t>・フレンドID</a:t>
            </a:r>
          </a:p>
          <a:p>
            <a:r>
              <a:rPr lang="ja-JP" altLang="en-US">
                <a:solidFill>
                  <a:schemeClr val="tx1"/>
                </a:solidFill>
                <a:ea typeface="游ゴシック"/>
              </a:rPr>
              <a:t>・フレンドの名前</a:t>
            </a:r>
          </a:p>
          <a:p>
            <a:r>
              <a:rPr lang="ja-JP" altLang="en-US">
                <a:solidFill>
                  <a:schemeClr val="tx1"/>
                </a:solidFill>
                <a:ea typeface="游ゴシック"/>
              </a:rPr>
              <a:t>・最新のエモログ情報</a:t>
            </a:r>
          </a:p>
          <a:p>
            <a:endParaRPr lang="ja-JP" altLang="en-US">
              <a:solidFill>
                <a:schemeClr val="tx1"/>
              </a:solidFill>
              <a:ea typeface="游ゴシック"/>
            </a:endParaRPr>
          </a:p>
        </p:txBody>
      </p:sp>
      <p:sp>
        <p:nvSpPr>
          <p:cNvPr id="17" name="Rectangle 16">
            <a:extLst>
              <a:ext uri="{FF2B5EF4-FFF2-40B4-BE49-F238E27FC236}">
                <a16:creationId xmlns:a16="http://schemas.microsoft.com/office/drawing/2014/main" id="{D9AA6341-9FD3-4E14-A7E1-0A54BC34A1AC}"/>
              </a:ext>
            </a:extLst>
          </p:cNvPr>
          <p:cNvSpPr/>
          <p:nvPr/>
        </p:nvSpPr>
        <p:spPr>
          <a:xfrm>
            <a:off x="6530756" y="3147566"/>
            <a:ext cx="2768359" cy="17568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a:solidFill>
                  <a:schemeClr val="tx1"/>
                </a:solidFill>
                <a:ea typeface="游ゴシック"/>
              </a:rPr>
              <a:t>絵文字情報</a:t>
            </a:r>
          </a:p>
          <a:p>
            <a:r>
              <a:rPr lang="ja-JP" altLang="en-US">
                <a:solidFill>
                  <a:schemeClr val="tx1"/>
                </a:solidFill>
                <a:ea typeface="游ゴシック"/>
              </a:rPr>
              <a:t>・ユーザーID</a:t>
            </a:r>
          </a:p>
          <a:p>
            <a:r>
              <a:rPr lang="ja-JP" altLang="en-US">
                <a:solidFill>
                  <a:schemeClr val="tx1"/>
                </a:solidFill>
                <a:ea typeface="游ゴシック"/>
              </a:rPr>
              <a:t>・フレンドID</a:t>
            </a:r>
          </a:p>
          <a:p>
            <a:r>
              <a:rPr lang="ja-JP" altLang="en-US">
                <a:solidFill>
                  <a:schemeClr val="tx1"/>
                </a:solidFill>
                <a:ea typeface="游ゴシック"/>
              </a:rPr>
              <a:t>・日付情報</a:t>
            </a:r>
          </a:p>
          <a:p>
            <a:r>
              <a:rPr lang="ja-JP" altLang="en-US">
                <a:solidFill>
                  <a:schemeClr val="tx1"/>
                </a:solidFill>
                <a:ea typeface="游ゴシック"/>
              </a:rPr>
              <a:t>・エモログ情報</a:t>
            </a:r>
          </a:p>
          <a:p>
            <a:endParaRPr lang="ja-JP" altLang="en-US">
              <a:solidFill>
                <a:schemeClr val="tx1"/>
              </a:solidFill>
              <a:ea typeface="游ゴシック"/>
            </a:endParaRPr>
          </a:p>
        </p:txBody>
      </p:sp>
      <p:graphicFrame>
        <p:nvGraphicFramePr>
          <p:cNvPr id="3" name="Table 10">
            <a:extLst>
              <a:ext uri="{FF2B5EF4-FFF2-40B4-BE49-F238E27FC236}">
                <a16:creationId xmlns:a16="http://schemas.microsoft.com/office/drawing/2014/main" id="{2A7021AA-1A0E-43D0-AE91-898853F81107}"/>
              </a:ext>
            </a:extLst>
          </p:cNvPr>
          <p:cNvGraphicFramePr>
            <a:graphicFrameLocks noGrp="1"/>
          </p:cNvGraphicFramePr>
          <p:nvPr>
            <p:extLst>
              <p:ext uri="{D42A27DB-BD31-4B8C-83A1-F6EECF244321}">
                <p14:modId xmlns:p14="http://schemas.microsoft.com/office/powerpoint/2010/main" val="2561494148"/>
              </p:ext>
            </p:extLst>
          </p:nvPr>
        </p:nvGraphicFramePr>
        <p:xfrm>
          <a:off x="221601" y="5202011"/>
          <a:ext cx="2773028" cy="1483360"/>
        </p:xfrm>
        <a:graphic>
          <a:graphicData uri="http://schemas.openxmlformats.org/drawingml/2006/table">
            <a:tbl>
              <a:tblPr firstRow="1" bandRow="1">
                <a:tableStyleId>{5940675A-B579-460E-94D1-54222C63F5DA}</a:tableStyleId>
              </a:tblPr>
              <a:tblGrid>
                <a:gridCol w="2038207">
                  <a:extLst>
                    <a:ext uri="{9D8B030D-6E8A-4147-A177-3AD203B41FA5}">
                      <a16:colId xmlns:a16="http://schemas.microsoft.com/office/drawing/2014/main" val="1780560795"/>
                    </a:ext>
                  </a:extLst>
                </a:gridCol>
                <a:gridCol w="734821">
                  <a:extLst>
                    <a:ext uri="{9D8B030D-6E8A-4147-A177-3AD203B41FA5}">
                      <a16:colId xmlns:a16="http://schemas.microsoft.com/office/drawing/2014/main" val="4029658846"/>
                    </a:ext>
                  </a:extLst>
                </a:gridCol>
              </a:tblGrid>
              <a:tr h="370840">
                <a:tc>
                  <a:txBody>
                    <a:bodyPr/>
                    <a:lstStyle/>
                    <a:p>
                      <a:pPr lvl="0">
                        <a:buNone/>
                      </a:pPr>
                      <a:r>
                        <a:rPr lang="en-US"/>
                        <a:t>user_id</a:t>
                      </a:r>
                    </a:p>
                  </a:txBody>
                  <a:tcPr>
                    <a:solidFill>
                      <a:schemeClr val="bg1"/>
                    </a:solidFill>
                  </a:tcPr>
                </a:tc>
                <a:tc>
                  <a:txBody>
                    <a:bodyPr/>
                    <a:lstStyle/>
                    <a:p>
                      <a:r>
                        <a:rPr lang="en-US"/>
                        <a:t>int</a:t>
                      </a:r>
                    </a:p>
                  </a:txBody>
                  <a:tcPr>
                    <a:solidFill>
                      <a:schemeClr val="bg1"/>
                    </a:solidFill>
                  </a:tcPr>
                </a:tc>
                <a:extLst>
                  <a:ext uri="{0D108BD9-81ED-4DB2-BD59-A6C34878D82A}">
                    <a16:rowId xmlns:a16="http://schemas.microsoft.com/office/drawing/2014/main" val="2300620165"/>
                  </a:ext>
                </a:extLst>
              </a:tr>
              <a:tr h="370840">
                <a:tc>
                  <a:txBody>
                    <a:bodyPr/>
                    <a:lstStyle/>
                    <a:p>
                      <a:r>
                        <a:rPr lang="ja-JP" altLang="en-US"/>
                        <a:t>Mail_address</a:t>
                      </a:r>
                    </a:p>
                  </a:txBody>
                  <a:tcPr>
                    <a:solidFill>
                      <a:schemeClr val="bg1"/>
                    </a:solidFill>
                  </a:tcPr>
                </a:tc>
                <a:tc>
                  <a:txBody>
                    <a:bodyPr/>
                    <a:lstStyle/>
                    <a:p>
                      <a:r>
                        <a:rPr lang="en-US"/>
                        <a:t>Text</a:t>
                      </a:r>
                    </a:p>
                  </a:txBody>
                  <a:tcPr>
                    <a:solidFill>
                      <a:schemeClr val="bg1"/>
                    </a:solidFill>
                  </a:tcPr>
                </a:tc>
                <a:extLst>
                  <a:ext uri="{0D108BD9-81ED-4DB2-BD59-A6C34878D82A}">
                    <a16:rowId xmlns:a16="http://schemas.microsoft.com/office/drawing/2014/main" val="555861056"/>
                  </a:ext>
                </a:extLst>
              </a:tr>
              <a:tr h="370840">
                <a:tc>
                  <a:txBody>
                    <a:bodyPr/>
                    <a:lstStyle/>
                    <a:p>
                      <a:r>
                        <a:rPr lang="en-US"/>
                        <a:t>name</a:t>
                      </a:r>
                    </a:p>
                  </a:txBody>
                  <a:tcPr>
                    <a:solidFill>
                      <a:schemeClr val="bg1"/>
                    </a:solidFill>
                  </a:tcPr>
                </a:tc>
                <a:tc>
                  <a:txBody>
                    <a:bodyPr/>
                    <a:lstStyle/>
                    <a:p>
                      <a:pPr lvl="0">
                        <a:buNone/>
                      </a:pPr>
                      <a:r>
                        <a:rPr lang="en-US" sz="1800" b="0" i="0" u="none" strike="noStrike" noProof="0">
                          <a:latin typeface="游ゴシック"/>
                        </a:rPr>
                        <a:t>Text</a:t>
                      </a:r>
                      <a:endParaRPr lang="en-US"/>
                    </a:p>
                  </a:txBody>
                  <a:tcPr>
                    <a:solidFill>
                      <a:schemeClr val="bg1"/>
                    </a:solidFill>
                  </a:tcPr>
                </a:tc>
                <a:extLst>
                  <a:ext uri="{0D108BD9-81ED-4DB2-BD59-A6C34878D82A}">
                    <a16:rowId xmlns:a16="http://schemas.microsoft.com/office/drawing/2014/main" val="3226953724"/>
                  </a:ext>
                </a:extLst>
              </a:tr>
              <a:tr h="370840">
                <a:tc>
                  <a:txBody>
                    <a:bodyPr/>
                    <a:lstStyle/>
                    <a:p>
                      <a:r>
                        <a:rPr lang="en-US"/>
                        <a:t>password</a:t>
                      </a:r>
                    </a:p>
                  </a:txBody>
                  <a:tcPr>
                    <a:solidFill>
                      <a:schemeClr val="bg1"/>
                    </a:solidFill>
                  </a:tcPr>
                </a:tc>
                <a:tc>
                  <a:txBody>
                    <a:bodyPr/>
                    <a:lstStyle/>
                    <a:p>
                      <a:pPr lvl="0">
                        <a:buNone/>
                      </a:pPr>
                      <a:r>
                        <a:rPr lang="en-US" sz="1800" b="0" i="0" u="none" strike="noStrike" noProof="0">
                          <a:latin typeface="游ゴシック"/>
                        </a:rPr>
                        <a:t>Text</a:t>
                      </a:r>
                      <a:endParaRPr lang="en-US"/>
                    </a:p>
                  </a:txBody>
                  <a:tcPr>
                    <a:solidFill>
                      <a:schemeClr val="bg1"/>
                    </a:solidFill>
                  </a:tcPr>
                </a:tc>
                <a:extLst>
                  <a:ext uri="{0D108BD9-81ED-4DB2-BD59-A6C34878D82A}">
                    <a16:rowId xmlns:a16="http://schemas.microsoft.com/office/drawing/2014/main" val="3108335853"/>
                  </a:ext>
                </a:extLst>
              </a:tr>
            </a:tbl>
          </a:graphicData>
        </a:graphic>
      </p:graphicFrame>
      <p:graphicFrame>
        <p:nvGraphicFramePr>
          <p:cNvPr id="13" name="Table 10">
            <a:extLst>
              <a:ext uri="{FF2B5EF4-FFF2-40B4-BE49-F238E27FC236}">
                <a16:creationId xmlns:a16="http://schemas.microsoft.com/office/drawing/2014/main" id="{8870C15A-76AA-40F8-A180-09690F4501B3}"/>
              </a:ext>
            </a:extLst>
          </p:cNvPr>
          <p:cNvGraphicFramePr>
            <a:graphicFrameLocks noGrp="1"/>
          </p:cNvGraphicFramePr>
          <p:nvPr>
            <p:extLst>
              <p:ext uri="{D42A27DB-BD31-4B8C-83A1-F6EECF244321}">
                <p14:modId xmlns:p14="http://schemas.microsoft.com/office/powerpoint/2010/main" val="1709406560"/>
              </p:ext>
            </p:extLst>
          </p:nvPr>
        </p:nvGraphicFramePr>
        <p:xfrm>
          <a:off x="3570316" y="5202012"/>
          <a:ext cx="2697570" cy="1483360"/>
        </p:xfrm>
        <a:graphic>
          <a:graphicData uri="http://schemas.openxmlformats.org/drawingml/2006/table">
            <a:tbl>
              <a:tblPr firstRow="1" bandRow="1">
                <a:tableStyleId>{5940675A-B579-460E-94D1-54222C63F5DA}</a:tableStyleId>
              </a:tblPr>
              <a:tblGrid>
                <a:gridCol w="1692413">
                  <a:extLst>
                    <a:ext uri="{9D8B030D-6E8A-4147-A177-3AD203B41FA5}">
                      <a16:colId xmlns:a16="http://schemas.microsoft.com/office/drawing/2014/main" val="1780560795"/>
                    </a:ext>
                  </a:extLst>
                </a:gridCol>
                <a:gridCol w="1005157">
                  <a:extLst>
                    <a:ext uri="{9D8B030D-6E8A-4147-A177-3AD203B41FA5}">
                      <a16:colId xmlns:a16="http://schemas.microsoft.com/office/drawing/2014/main" val="4029658846"/>
                    </a:ext>
                  </a:extLst>
                </a:gridCol>
              </a:tblGrid>
              <a:tr h="370840">
                <a:tc>
                  <a:txBody>
                    <a:bodyPr/>
                    <a:lstStyle/>
                    <a:p>
                      <a:pPr lvl="0">
                        <a:buNone/>
                      </a:pPr>
                      <a:r>
                        <a:rPr lang="en-US"/>
                        <a:t>user_id</a:t>
                      </a:r>
                    </a:p>
                  </a:txBody>
                  <a:tcPr>
                    <a:solidFill>
                      <a:schemeClr val="bg1"/>
                    </a:solidFill>
                  </a:tcPr>
                </a:tc>
                <a:tc>
                  <a:txBody>
                    <a:bodyPr/>
                    <a:lstStyle/>
                    <a:p>
                      <a:r>
                        <a:rPr lang="en-US"/>
                        <a:t>int</a:t>
                      </a:r>
                    </a:p>
                  </a:txBody>
                  <a:tcPr>
                    <a:solidFill>
                      <a:schemeClr val="bg1"/>
                    </a:solidFill>
                  </a:tcPr>
                </a:tc>
                <a:extLst>
                  <a:ext uri="{0D108BD9-81ED-4DB2-BD59-A6C34878D82A}">
                    <a16:rowId xmlns:a16="http://schemas.microsoft.com/office/drawing/2014/main" val="2300620165"/>
                  </a:ext>
                </a:extLst>
              </a:tr>
              <a:tr h="370840">
                <a:tc>
                  <a:txBody>
                    <a:bodyPr/>
                    <a:lstStyle/>
                    <a:p>
                      <a:r>
                        <a:rPr lang="ja-JP" altLang="en-US"/>
                        <a:t>friend_id</a:t>
                      </a:r>
                    </a:p>
                  </a:txBody>
                  <a:tcPr>
                    <a:solidFill>
                      <a:schemeClr val="bg1"/>
                    </a:solidFill>
                  </a:tcPr>
                </a:tc>
                <a:tc>
                  <a:txBody>
                    <a:bodyPr/>
                    <a:lstStyle/>
                    <a:p>
                      <a:r>
                        <a:rPr lang="en-US"/>
                        <a:t>int</a:t>
                      </a:r>
                    </a:p>
                  </a:txBody>
                  <a:tcPr>
                    <a:solidFill>
                      <a:schemeClr val="bg1"/>
                    </a:solidFill>
                  </a:tcPr>
                </a:tc>
                <a:extLst>
                  <a:ext uri="{0D108BD9-81ED-4DB2-BD59-A6C34878D82A}">
                    <a16:rowId xmlns:a16="http://schemas.microsoft.com/office/drawing/2014/main" val="555861056"/>
                  </a:ext>
                </a:extLst>
              </a:tr>
              <a:tr h="370840">
                <a:tc>
                  <a:txBody>
                    <a:bodyPr/>
                    <a:lstStyle/>
                    <a:p>
                      <a:r>
                        <a:rPr lang="en-US"/>
                        <a:t>friend_name</a:t>
                      </a:r>
                    </a:p>
                  </a:txBody>
                  <a:tcPr>
                    <a:solidFill>
                      <a:schemeClr val="bg1"/>
                    </a:solidFill>
                  </a:tcPr>
                </a:tc>
                <a:tc>
                  <a:txBody>
                    <a:bodyPr/>
                    <a:lstStyle/>
                    <a:p>
                      <a:pPr lvl="0">
                        <a:buNone/>
                      </a:pPr>
                      <a:r>
                        <a:rPr lang="en-US" sz="1800" b="0" i="0" u="none" strike="noStrike" noProof="0">
                          <a:latin typeface="游ゴシック"/>
                        </a:rPr>
                        <a:t>Text</a:t>
                      </a:r>
                      <a:endParaRPr lang="en-US"/>
                    </a:p>
                  </a:txBody>
                  <a:tcPr>
                    <a:solidFill>
                      <a:schemeClr val="bg1"/>
                    </a:solidFill>
                  </a:tcPr>
                </a:tc>
                <a:extLst>
                  <a:ext uri="{0D108BD9-81ED-4DB2-BD59-A6C34878D82A}">
                    <a16:rowId xmlns:a16="http://schemas.microsoft.com/office/drawing/2014/main" val="3226953724"/>
                  </a:ext>
                </a:extLst>
              </a:tr>
              <a:tr h="370840">
                <a:tc>
                  <a:txBody>
                    <a:bodyPr/>
                    <a:lstStyle/>
                    <a:p>
                      <a:r>
                        <a:rPr lang="en-US"/>
                        <a:t>latest_emolog</a:t>
                      </a:r>
                    </a:p>
                  </a:txBody>
                  <a:tcPr>
                    <a:solidFill>
                      <a:schemeClr val="bg1"/>
                    </a:solidFill>
                  </a:tcPr>
                </a:tc>
                <a:tc>
                  <a:txBody>
                    <a:bodyPr/>
                    <a:lstStyle/>
                    <a:p>
                      <a:pPr lvl="0">
                        <a:buNone/>
                      </a:pPr>
                      <a:r>
                        <a:rPr lang="en-US" sz="1800" b="0" i="0" u="none" strike="noStrike" noProof="0">
                          <a:latin typeface="游ゴシック"/>
                        </a:rPr>
                        <a:t>BLOB</a:t>
                      </a:r>
                    </a:p>
                  </a:txBody>
                  <a:tcPr>
                    <a:solidFill>
                      <a:schemeClr val="bg1"/>
                    </a:solidFill>
                  </a:tcPr>
                </a:tc>
                <a:extLst>
                  <a:ext uri="{0D108BD9-81ED-4DB2-BD59-A6C34878D82A}">
                    <a16:rowId xmlns:a16="http://schemas.microsoft.com/office/drawing/2014/main" val="3108335853"/>
                  </a:ext>
                </a:extLst>
              </a:tr>
            </a:tbl>
          </a:graphicData>
        </a:graphic>
      </p:graphicFrame>
      <p:graphicFrame>
        <p:nvGraphicFramePr>
          <p:cNvPr id="14" name="Table 10">
            <a:extLst>
              <a:ext uri="{FF2B5EF4-FFF2-40B4-BE49-F238E27FC236}">
                <a16:creationId xmlns:a16="http://schemas.microsoft.com/office/drawing/2014/main" id="{84372B39-7400-4E65-A951-4052AF8B86BA}"/>
              </a:ext>
            </a:extLst>
          </p:cNvPr>
          <p:cNvGraphicFramePr>
            <a:graphicFrameLocks noGrp="1"/>
          </p:cNvGraphicFramePr>
          <p:nvPr>
            <p:extLst>
              <p:ext uri="{D42A27DB-BD31-4B8C-83A1-F6EECF244321}">
                <p14:modId xmlns:p14="http://schemas.microsoft.com/office/powerpoint/2010/main" val="2654867636"/>
              </p:ext>
            </p:extLst>
          </p:nvPr>
        </p:nvGraphicFramePr>
        <p:xfrm>
          <a:off x="6572134" y="5202011"/>
          <a:ext cx="2697570" cy="1483360"/>
        </p:xfrm>
        <a:graphic>
          <a:graphicData uri="http://schemas.openxmlformats.org/drawingml/2006/table">
            <a:tbl>
              <a:tblPr firstRow="1" bandRow="1">
                <a:tableStyleId>{5940675A-B579-460E-94D1-54222C63F5DA}</a:tableStyleId>
              </a:tblPr>
              <a:tblGrid>
                <a:gridCol w="1692413">
                  <a:extLst>
                    <a:ext uri="{9D8B030D-6E8A-4147-A177-3AD203B41FA5}">
                      <a16:colId xmlns:a16="http://schemas.microsoft.com/office/drawing/2014/main" val="1780560795"/>
                    </a:ext>
                  </a:extLst>
                </a:gridCol>
                <a:gridCol w="1005157">
                  <a:extLst>
                    <a:ext uri="{9D8B030D-6E8A-4147-A177-3AD203B41FA5}">
                      <a16:colId xmlns:a16="http://schemas.microsoft.com/office/drawing/2014/main" val="4029658846"/>
                    </a:ext>
                  </a:extLst>
                </a:gridCol>
              </a:tblGrid>
              <a:tr h="370840">
                <a:tc>
                  <a:txBody>
                    <a:bodyPr/>
                    <a:lstStyle/>
                    <a:p>
                      <a:pPr lvl="0">
                        <a:buNone/>
                      </a:pPr>
                      <a:r>
                        <a:rPr lang="en-US" err="1"/>
                        <a:t>user_id</a:t>
                      </a:r>
                    </a:p>
                  </a:txBody>
                  <a:tcPr>
                    <a:solidFill>
                      <a:schemeClr val="bg1"/>
                    </a:solidFill>
                  </a:tcPr>
                </a:tc>
                <a:tc>
                  <a:txBody>
                    <a:bodyPr/>
                    <a:lstStyle/>
                    <a:p>
                      <a:r>
                        <a:rPr lang="en-US"/>
                        <a:t>int</a:t>
                      </a:r>
                    </a:p>
                  </a:txBody>
                  <a:tcPr>
                    <a:solidFill>
                      <a:schemeClr val="bg1"/>
                    </a:solidFill>
                  </a:tcPr>
                </a:tc>
                <a:extLst>
                  <a:ext uri="{0D108BD9-81ED-4DB2-BD59-A6C34878D82A}">
                    <a16:rowId xmlns:a16="http://schemas.microsoft.com/office/drawing/2014/main" val="2300620165"/>
                  </a:ext>
                </a:extLst>
              </a:tr>
              <a:tr h="370840">
                <a:tc>
                  <a:txBody>
                    <a:bodyPr/>
                    <a:lstStyle/>
                    <a:p>
                      <a:r>
                        <a:rPr lang="ja-JP" altLang="en-US"/>
                        <a:t>friend_id</a:t>
                      </a:r>
                    </a:p>
                  </a:txBody>
                  <a:tcPr>
                    <a:solidFill>
                      <a:schemeClr val="bg1"/>
                    </a:solidFill>
                  </a:tcPr>
                </a:tc>
                <a:tc>
                  <a:txBody>
                    <a:bodyPr/>
                    <a:lstStyle/>
                    <a:p>
                      <a:r>
                        <a:rPr lang="en-US"/>
                        <a:t>int</a:t>
                      </a:r>
                    </a:p>
                  </a:txBody>
                  <a:tcPr>
                    <a:solidFill>
                      <a:schemeClr val="bg1"/>
                    </a:solidFill>
                  </a:tcPr>
                </a:tc>
                <a:extLst>
                  <a:ext uri="{0D108BD9-81ED-4DB2-BD59-A6C34878D82A}">
                    <a16:rowId xmlns:a16="http://schemas.microsoft.com/office/drawing/2014/main" val="555861056"/>
                  </a:ext>
                </a:extLst>
              </a:tr>
              <a:tr h="370840">
                <a:tc>
                  <a:txBody>
                    <a:bodyPr/>
                    <a:lstStyle/>
                    <a:p>
                      <a:r>
                        <a:rPr lang="en-US"/>
                        <a:t>date</a:t>
                      </a:r>
                    </a:p>
                  </a:txBody>
                  <a:tcPr>
                    <a:solidFill>
                      <a:schemeClr val="bg1"/>
                    </a:solidFill>
                  </a:tcPr>
                </a:tc>
                <a:tc>
                  <a:txBody>
                    <a:bodyPr/>
                    <a:lstStyle/>
                    <a:p>
                      <a:pPr lvl="0">
                        <a:buNone/>
                      </a:pPr>
                      <a:r>
                        <a:rPr lang="en-US" sz="1800" b="0" i="0" u="none" strike="noStrike" noProof="0">
                          <a:latin typeface="游ゴシック"/>
                        </a:rPr>
                        <a:t>DATE</a:t>
                      </a:r>
                    </a:p>
                  </a:txBody>
                  <a:tcPr>
                    <a:solidFill>
                      <a:schemeClr val="bg1"/>
                    </a:solidFill>
                  </a:tcPr>
                </a:tc>
                <a:extLst>
                  <a:ext uri="{0D108BD9-81ED-4DB2-BD59-A6C34878D82A}">
                    <a16:rowId xmlns:a16="http://schemas.microsoft.com/office/drawing/2014/main" val="3226953724"/>
                  </a:ext>
                </a:extLst>
              </a:tr>
              <a:tr h="370840">
                <a:tc>
                  <a:txBody>
                    <a:bodyPr/>
                    <a:lstStyle/>
                    <a:p>
                      <a:r>
                        <a:rPr lang="en-US" err="1"/>
                        <a:t>lemolog</a:t>
                      </a:r>
                    </a:p>
                  </a:txBody>
                  <a:tcPr>
                    <a:solidFill>
                      <a:schemeClr val="bg1"/>
                    </a:solidFill>
                  </a:tcPr>
                </a:tc>
                <a:tc>
                  <a:txBody>
                    <a:bodyPr/>
                    <a:lstStyle/>
                    <a:p>
                      <a:pPr lvl="0">
                        <a:buNone/>
                      </a:pPr>
                      <a:r>
                        <a:rPr lang="en-US" sz="1800" b="0" i="0" u="none" strike="noStrike" noProof="0">
                          <a:latin typeface="游ゴシック"/>
                        </a:rPr>
                        <a:t>Text</a:t>
                      </a:r>
                    </a:p>
                  </a:txBody>
                  <a:tcPr>
                    <a:solidFill>
                      <a:schemeClr val="bg1"/>
                    </a:solidFill>
                  </a:tcPr>
                </a:tc>
                <a:extLst>
                  <a:ext uri="{0D108BD9-81ED-4DB2-BD59-A6C34878D82A}">
                    <a16:rowId xmlns:a16="http://schemas.microsoft.com/office/drawing/2014/main" val="3108335853"/>
                  </a:ext>
                </a:extLst>
              </a:tr>
            </a:tbl>
          </a:graphicData>
        </a:graphic>
      </p:graphicFrame>
    </p:spTree>
    <p:extLst>
      <p:ext uri="{BB962C8B-B14F-4D97-AF65-F5344CB8AC3E}">
        <p14:creationId xmlns:p14="http://schemas.microsoft.com/office/powerpoint/2010/main" val="277015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14721E-ECE0-4648-A67A-10E277B712A4}"/>
              </a:ext>
            </a:extLst>
          </p:cNvPr>
          <p:cNvSpPr>
            <a:spLocks noGrp="1"/>
          </p:cNvSpPr>
          <p:nvPr>
            <p:ph type="title"/>
          </p:nvPr>
        </p:nvSpPr>
        <p:spPr>
          <a:xfrm>
            <a:off x="386787" y="203080"/>
            <a:ext cx="10515600" cy="1325563"/>
          </a:xfrm>
        </p:spPr>
        <p:txBody>
          <a:bodyPr/>
          <a:lstStyle/>
          <a:p>
            <a:r>
              <a:rPr kumimoji="1" lang="en-US" altLang="ja-JP">
                <a:ea typeface="游ゴシック Light"/>
              </a:rPr>
              <a:t>Database</a:t>
            </a:r>
            <a:r>
              <a:rPr lang="en-US">
                <a:ea typeface="游ゴシック Light"/>
              </a:rPr>
              <a:t>の仕様</a:t>
            </a:r>
            <a:endParaRPr kumimoji="1" lang="ja-JP" altLang="en-US"/>
          </a:p>
        </p:txBody>
      </p:sp>
      <p:sp>
        <p:nvSpPr>
          <p:cNvPr id="18" name="Rectangle 17">
            <a:extLst>
              <a:ext uri="{FF2B5EF4-FFF2-40B4-BE49-F238E27FC236}">
                <a16:creationId xmlns:a16="http://schemas.microsoft.com/office/drawing/2014/main" id="{863FE000-4EA1-42AE-9760-FA92174159E4}"/>
              </a:ext>
            </a:extLst>
          </p:cNvPr>
          <p:cNvSpPr/>
          <p:nvPr/>
        </p:nvSpPr>
        <p:spPr>
          <a:xfrm>
            <a:off x="974887" y="3561627"/>
            <a:ext cx="3178114" cy="1443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a:solidFill>
                  <a:schemeClr val="tx1"/>
                </a:solidFill>
                <a:ea typeface="游ゴシック"/>
              </a:rPr>
              <a:t>発言内容情報</a:t>
            </a:r>
          </a:p>
          <a:p>
            <a:r>
              <a:rPr lang="ja-JP" altLang="en-US">
                <a:solidFill>
                  <a:schemeClr val="tx1"/>
                </a:solidFill>
                <a:ea typeface="游ゴシック"/>
              </a:rPr>
              <a:t>・ユーザーID(発話者)</a:t>
            </a:r>
          </a:p>
          <a:p>
            <a:r>
              <a:rPr lang="ja-JP" altLang="en-US">
                <a:solidFill>
                  <a:schemeClr val="tx1"/>
                </a:solidFill>
                <a:ea typeface="游ゴシック"/>
              </a:rPr>
              <a:t>・フレンドID(受け手)</a:t>
            </a:r>
          </a:p>
          <a:p>
            <a:r>
              <a:rPr lang="ja-JP" altLang="en-US">
                <a:solidFill>
                  <a:schemeClr val="tx1"/>
                </a:solidFill>
                <a:ea typeface="游ゴシック"/>
              </a:rPr>
              <a:t>・日付と時間の情報</a:t>
            </a:r>
          </a:p>
          <a:p>
            <a:r>
              <a:rPr lang="ja-JP" altLang="en-US">
                <a:solidFill>
                  <a:schemeClr val="tx1"/>
                </a:solidFill>
                <a:ea typeface="游ゴシック"/>
              </a:rPr>
              <a:t>・発言内容</a:t>
            </a:r>
          </a:p>
        </p:txBody>
      </p:sp>
      <p:sp>
        <p:nvSpPr>
          <p:cNvPr id="19" name="Rectangle 18">
            <a:extLst>
              <a:ext uri="{FF2B5EF4-FFF2-40B4-BE49-F238E27FC236}">
                <a16:creationId xmlns:a16="http://schemas.microsoft.com/office/drawing/2014/main" id="{216F3A4E-05AB-4222-A218-42D47E8A2631}"/>
              </a:ext>
            </a:extLst>
          </p:cNvPr>
          <p:cNvSpPr/>
          <p:nvPr/>
        </p:nvSpPr>
        <p:spPr>
          <a:xfrm>
            <a:off x="1076576" y="1709422"/>
            <a:ext cx="2971400" cy="1716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err="1">
                <a:solidFill>
                  <a:schemeClr val="tx1"/>
                </a:solidFill>
                <a:ea typeface="游ゴシック"/>
              </a:rPr>
              <a:t>Talk.ID</a:t>
            </a:r>
            <a:endParaRPr lang="en-US">
              <a:solidFill>
                <a:schemeClr val="tx1"/>
              </a:solidFill>
              <a:ea typeface="游ゴシック"/>
            </a:endParaRPr>
          </a:p>
          <a:p>
            <a:r>
              <a:rPr lang="en-US" err="1">
                <a:solidFill>
                  <a:schemeClr val="tx1"/>
                </a:solidFill>
                <a:ea typeface="游ゴシック"/>
              </a:rPr>
              <a:t>Talk.UserID</a:t>
            </a:r>
            <a:endParaRPr lang="en-US">
              <a:solidFill>
                <a:schemeClr val="tx1"/>
              </a:solidFill>
              <a:ea typeface="游ゴシック"/>
            </a:endParaRPr>
          </a:p>
          <a:p>
            <a:r>
              <a:rPr lang="en-US" err="1">
                <a:solidFill>
                  <a:schemeClr val="tx1"/>
                </a:solidFill>
                <a:ea typeface="游ゴシック"/>
              </a:rPr>
              <a:t>Talk.FriendID</a:t>
            </a:r>
            <a:br>
              <a:rPr lang="en-US">
                <a:ea typeface="游ゴシック"/>
              </a:rPr>
            </a:br>
            <a:r>
              <a:rPr lang="en-US" err="1">
                <a:solidFill>
                  <a:schemeClr val="tx1"/>
                </a:solidFill>
                <a:ea typeface="游ゴシック"/>
              </a:rPr>
              <a:t>Talk.DateTime</a:t>
            </a:r>
            <a:br>
              <a:rPr lang="en-US">
                <a:ea typeface="游ゴシック"/>
              </a:rPr>
            </a:br>
            <a:r>
              <a:rPr lang="en-US" err="1">
                <a:solidFill>
                  <a:schemeClr val="tx1"/>
                </a:solidFill>
                <a:ea typeface="游ゴシック"/>
              </a:rPr>
              <a:t>Talk.Contents</a:t>
            </a:r>
            <a:endParaRPr lang="en-US">
              <a:solidFill>
                <a:schemeClr val="tx1"/>
              </a:solidFill>
              <a:ea typeface="游ゴシック"/>
            </a:endParaRPr>
          </a:p>
          <a:p>
            <a:endParaRPr lang="en-US">
              <a:solidFill>
                <a:schemeClr val="tx1"/>
              </a:solidFill>
              <a:ea typeface="游ゴシック"/>
            </a:endParaRPr>
          </a:p>
        </p:txBody>
      </p:sp>
      <p:sp>
        <p:nvSpPr>
          <p:cNvPr id="14" name="Rectangle 13">
            <a:extLst>
              <a:ext uri="{FF2B5EF4-FFF2-40B4-BE49-F238E27FC236}">
                <a16:creationId xmlns:a16="http://schemas.microsoft.com/office/drawing/2014/main" id="{C548FADC-3D89-443A-9A9C-A4C5CBE4DA00}"/>
              </a:ext>
            </a:extLst>
          </p:cNvPr>
          <p:cNvSpPr/>
          <p:nvPr/>
        </p:nvSpPr>
        <p:spPr>
          <a:xfrm>
            <a:off x="6969398" y="3558461"/>
            <a:ext cx="3178114" cy="12984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a:solidFill>
                  <a:schemeClr val="tx1"/>
                </a:solidFill>
                <a:ea typeface="游ゴシック"/>
              </a:rPr>
              <a:t>フレンド待ち情報</a:t>
            </a:r>
          </a:p>
          <a:p>
            <a:r>
              <a:rPr lang="ja-JP" altLang="en-US">
                <a:solidFill>
                  <a:schemeClr val="tx1"/>
                </a:solidFill>
                <a:ea typeface="游ゴシック"/>
              </a:rPr>
              <a:t>・ユーザーID</a:t>
            </a:r>
          </a:p>
          <a:p>
            <a:r>
              <a:rPr lang="ja-JP" altLang="en-US">
                <a:solidFill>
                  <a:schemeClr val="tx1"/>
                </a:solidFill>
                <a:ea typeface="游ゴシック"/>
              </a:rPr>
              <a:t>・リクエストフレンドID</a:t>
            </a:r>
          </a:p>
          <a:p>
            <a:r>
              <a:rPr lang="ja-JP" altLang="en-US">
                <a:solidFill>
                  <a:schemeClr val="tx1"/>
                </a:solidFill>
                <a:ea typeface="游ゴシック"/>
              </a:rPr>
              <a:t>・リクエストフレンドの名前</a:t>
            </a:r>
          </a:p>
          <a:p>
            <a:endParaRPr lang="ja-JP" altLang="en-US">
              <a:solidFill>
                <a:schemeClr val="tx1"/>
              </a:solidFill>
              <a:ea typeface="游ゴシック"/>
            </a:endParaRPr>
          </a:p>
          <a:p>
            <a:endParaRPr lang="ja-JP" altLang="en-US">
              <a:solidFill>
                <a:schemeClr val="tx1"/>
              </a:solidFill>
              <a:ea typeface="游ゴシック"/>
            </a:endParaRPr>
          </a:p>
        </p:txBody>
      </p:sp>
      <p:sp>
        <p:nvSpPr>
          <p:cNvPr id="15" name="Rectangle 14">
            <a:extLst>
              <a:ext uri="{FF2B5EF4-FFF2-40B4-BE49-F238E27FC236}">
                <a16:creationId xmlns:a16="http://schemas.microsoft.com/office/drawing/2014/main" id="{DA0BD6C7-358A-4ECD-9D83-799BDB5DAA04}"/>
              </a:ext>
            </a:extLst>
          </p:cNvPr>
          <p:cNvSpPr/>
          <p:nvPr/>
        </p:nvSpPr>
        <p:spPr>
          <a:xfrm>
            <a:off x="6736269" y="1717802"/>
            <a:ext cx="3814218" cy="14970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solidFill>
                  <a:schemeClr val="tx1"/>
                </a:solidFill>
                <a:ea typeface="+mn-lt"/>
                <a:cs typeface="+mn-lt"/>
              </a:rPr>
              <a:t>RequestFriend.ID</a:t>
            </a:r>
          </a:p>
          <a:p>
            <a:r>
              <a:rPr lang="en-US">
                <a:solidFill>
                  <a:schemeClr val="tx1"/>
                </a:solidFill>
                <a:ea typeface="+mn-lt"/>
                <a:cs typeface="+mn-lt"/>
              </a:rPr>
              <a:t>RequestFriend.UserID</a:t>
            </a:r>
            <a:endParaRPr lang="en-US">
              <a:solidFill>
                <a:schemeClr val="tx1"/>
              </a:solidFill>
            </a:endParaRPr>
          </a:p>
          <a:p>
            <a:r>
              <a:rPr lang="en-US">
                <a:solidFill>
                  <a:schemeClr val="tx1"/>
                </a:solidFill>
                <a:ea typeface="+mn-lt"/>
                <a:cs typeface="+mn-lt"/>
              </a:rPr>
              <a:t>RequestFriend.RequestFriendID</a:t>
            </a:r>
            <a:endParaRPr lang="en-US">
              <a:solidFill>
                <a:schemeClr val="tx1"/>
              </a:solidFill>
            </a:endParaRPr>
          </a:p>
          <a:p>
            <a:r>
              <a:rPr lang="en-US">
                <a:solidFill>
                  <a:schemeClr val="tx1"/>
                </a:solidFill>
                <a:ea typeface="+mn-lt"/>
                <a:cs typeface="+mn-lt"/>
              </a:rPr>
              <a:t>RequestFriend.Name</a:t>
            </a:r>
          </a:p>
          <a:p>
            <a:endParaRPr lang="en-US">
              <a:solidFill>
                <a:schemeClr val="tx1"/>
              </a:solidFill>
              <a:ea typeface="游ゴシック"/>
            </a:endParaRPr>
          </a:p>
        </p:txBody>
      </p:sp>
      <p:sp>
        <p:nvSpPr>
          <p:cNvPr id="3" name="TextBox 2">
            <a:extLst>
              <a:ext uri="{FF2B5EF4-FFF2-40B4-BE49-F238E27FC236}">
                <a16:creationId xmlns:a16="http://schemas.microsoft.com/office/drawing/2014/main" id="{7871B778-BA9B-4432-AF06-8DE53ABBE9D0}"/>
              </a:ext>
            </a:extLst>
          </p:cNvPr>
          <p:cNvSpPr txBox="1"/>
          <p:nvPr/>
        </p:nvSpPr>
        <p:spPr>
          <a:xfrm>
            <a:off x="6967384" y="12831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Request</a:t>
            </a:r>
            <a:r>
              <a:rPr lang="en-US">
                <a:ea typeface="游ゴシック"/>
              </a:rPr>
              <a:t>Friend Table</a:t>
            </a:r>
          </a:p>
        </p:txBody>
      </p:sp>
      <p:sp>
        <p:nvSpPr>
          <p:cNvPr id="20" name="TextBox 19">
            <a:extLst>
              <a:ext uri="{FF2B5EF4-FFF2-40B4-BE49-F238E27FC236}">
                <a16:creationId xmlns:a16="http://schemas.microsoft.com/office/drawing/2014/main" id="{E7BE54D5-7A1E-4FC7-A4B1-56CAA373ED4A}"/>
              </a:ext>
            </a:extLst>
          </p:cNvPr>
          <p:cNvSpPr txBox="1"/>
          <p:nvPr/>
        </p:nvSpPr>
        <p:spPr>
          <a:xfrm>
            <a:off x="1521030" y="1283804"/>
            <a:ext cx="14281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Talk Table</a:t>
            </a:r>
          </a:p>
        </p:txBody>
      </p:sp>
      <p:graphicFrame>
        <p:nvGraphicFramePr>
          <p:cNvPr id="6" name="Table 10">
            <a:extLst>
              <a:ext uri="{FF2B5EF4-FFF2-40B4-BE49-F238E27FC236}">
                <a16:creationId xmlns:a16="http://schemas.microsoft.com/office/drawing/2014/main" id="{90A5DC77-3452-4262-9D99-5942EC51D588}"/>
              </a:ext>
            </a:extLst>
          </p:cNvPr>
          <p:cNvGraphicFramePr>
            <a:graphicFrameLocks noGrp="1"/>
          </p:cNvGraphicFramePr>
          <p:nvPr>
            <p:extLst>
              <p:ext uri="{D42A27DB-BD31-4B8C-83A1-F6EECF244321}">
                <p14:modId xmlns:p14="http://schemas.microsoft.com/office/powerpoint/2010/main" val="2471280858"/>
              </p:ext>
            </p:extLst>
          </p:nvPr>
        </p:nvGraphicFramePr>
        <p:xfrm>
          <a:off x="995680" y="5144285"/>
          <a:ext cx="3317428" cy="1483360"/>
        </p:xfrm>
        <a:graphic>
          <a:graphicData uri="http://schemas.openxmlformats.org/drawingml/2006/table">
            <a:tbl>
              <a:tblPr firstRow="1" bandRow="1">
                <a:tableStyleId>{5940675A-B579-460E-94D1-54222C63F5DA}</a:tableStyleId>
              </a:tblPr>
              <a:tblGrid>
                <a:gridCol w="1790700">
                  <a:extLst>
                    <a:ext uri="{9D8B030D-6E8A-4147-A177-3AD203B41FA5}">
                      <a16:colId xmlns:a16="http://schemas.microsoft.com/office/drawing/2014/main" val="1780560795"/>
                    </a:ext>
                  </a:extLst>
                </a:gridCol>
                <a:gridCol w="1526728">
                  <a:extLst>
                    <a:ext uri="{9D8B030D-6E8A-4147-A177-3AD203B41FA5}">
                      <a16:colId xmlns:a16="http://schemas.microsoft.com/office/drawing/2014/main" val="4029658846"/>
                    </a:ext>
                  </a:extLst>
                </a:gridCol>
              </a:tblGrid>
              <a:tr h="370840">
                <a:tc>
                  <a:txBody>
                    <a:bodyPr/>
                    <a:lstStyle/>
                    <a:p>
                      <a:pPr lvl="0">
                        <a:buNone/>
                      </a:pPr>
                      <a:r>
                        <a:rPr lang="en-US"/>
                        <a:t>user_id</a:t>
                      </a:r>
                    </a:p>
                  </a:txBody>
                  <a:tcPr>
                    <a:solidFill>
                      <a:schemeClr val="bg1"/>
                    </a:solidFill>
                  </a:tcPr>
                </a:tc>
                <a:tc>
                  <a:txBody>
                    <a:bodyPr/>
                    <a:lstStyle/>
                    <a:p>
                      <a:r>
                        <a:rPr lang="en-US"/>
                        <a:t>int</a:t>
                      </a:r>
                    </a:p>
                  </a:txBody>
                  <a:tcPr>
                    <a:solidFill>
                      <a:schemeClr val="bg1"/>
                    </a:solidFill>
                  </a:tcPr>
                </a:tc>
                <a:extLst>
                  <a:ext uri="{0D108BD9-81ED-4DB2-BD59-A6C34878D82A}">
                    <a16:rowId xmlns:a16="http://schemas.microsoft.com/office/drawing/2014/main" val="2300620165"/>
                  </a:ext>
                </a:extLst>
              </a:tr>
              <a:tr h="370840">
                <a:tc>
                  <a:txBody>
                    <a:bodyPr/>
                    <a:lstStyle/>
                    <a:p>
                      <a:r>
                        <a:rPr lang="ja-JP" altLang="en-US"/>
                        <a:t>Mail_address</a:t>
                      </a:r>
                    </a:p>
                  </a:txBody>
                  <a:tcPr>
                    <a:solidFill>
                      <a:schemeClr val="bg1"/>
                    </a:solidFill>
                  </a:tcPr>
                </a:tc>
                <a:tc>
                  <a:txBody>
                    <a:bodyPr/>
                    <a:lstStyle/>
                    <a:p>
                      <a:r>
                        <a:rPr lang="en-US"/>
                        <a:t>int</a:t>
                      </a:r>
                    </a:p>
                  </a:txBody>
                  <a:tcPr>
                    <a:solidFill>
                      <a:schemeClr val="bg1"/>
                    </a:solidFill>
                  </a:tcPr>
                </a:tc>
                <a:extLst>
                  <a:ext uri="{0D108BD9-81ED-4DB2-BD59-A6C34878D82A}">
                    <a16:rowId xmlns:a16="http://schemas.microsoft.com/office/drawing/2014/main" val="555861056"/>
                  </a:ext>
                </a:extLst>
              </a:tr>
              <a:tr h="370840">
                <a:tc>
                  <a:txBody>
                    <a:bodyPr/>
                    <a:lstStyle/>
                    <a:p>
                      <a:r>
                        <a:rPr lang="en-US"/>
                        <a:t>datetime</a:t>
                      </a:r>
                    </a:p>
                  </a:txBody>
                  <a:tcPr>
                    <a:solidFill>
                      <a:schemeClr val="bg1"/>
                    </a:solidFill>
                  </a:tcPr>
                </a:tc>
                <a:tc>
                  <a:txBody>
                    <a:bodyPr/>
                    <a:lstStyle/>
                    <a:p>
                      <a:pPr lvl="0">
                        <a:buNone/>
                      </a:pPr>
                      <a:r>
                        <a:rPr lang="en-US" sz="1800" b="0" i="0" u="none" strike="noStrike" noProof="0">
                          <a:latin typeface="游ゴシック"/>
                        </a:rPr>
                        <a:t>DATETIME</a:t>
                      </a:r>
                    </a:p>
                  </a:txBody>
                  <a:tcPr>
                    <a:solidFill>
                      <a:schemeClr val="bg1"/>
                    </a:solidFill>
                  </a:tcPr>
                </a:tc>
                <a:extLst>
                  <a:ext uri="{0D108BD9-81ED-4DB2-BD59-A6C34878D82A}">
                    <a16:rowId xmlns:a16="http://schemas.microsoft.com/office/drawing/2014/main" val="3226953724"/>
                  </a:ext>
                </a:extLst>
              </a:tr>
              <a:tr h="370840">
                <a:tc>
                  <a:txBody>
                    <a:bodyPr/>
                    <a:lstStyle/>
                    <a:p>
                      <a:r>
                        <a:rPr lang="en-US"/>
                        <a:t>contents</a:t>
                      </a:r>
                    </a:p>
                  </a:txBody>
                  <a:tcPr>
                    <a:solidFill>
                      <a:schemeClr val="bg1"/>
                    </a:solidFill>
                  </a:tcPr>
                </a:tc>
                <a:tc>
                  <a:txBody>
                    <a:bodyPr/>
                    <a:lstStyle/>
                    <a:p>
                      <a:pPr lvl="0">
                        <a:buNone/>
                      </a:pPr>
                      <a:r>
                        <a:rPr lang="en-US" sz="1800" b="0" i="0" u="none" strike="noStrike" noProof="0">
                          <a:latin typeface="游ゴシック"/>
                        </a:rPr>
                        <a:t>Text</a:t>
                      </a:r>
                    </a:p>
                  </a:txBody>
                  <a:tcPr>
                    <a:solidFill>
                      <a:schemeClr val="bg1"/>
                    </a:solidFill>
                  </a:tcPr>
                </a:tc>
                <a:extLst>
                  <a:ext uri="{0D108BD9-81ED-4DB2-BD59-A6C34878D82A}">
                    <a16:rowId xmlns:a16="http://schemas.microsoft.com/office/drawing/2014/main" val="3108335853"/>
                  </a:ext>
                </a:extLst>
              </a:tr>
            </a:tbl>
          </a:graphicData>
        </a:graphic>
      </p:graphicFrame>
      <p:graphicFrame>
        <p:nvGraphicFramePr>
          <p:cNvPr id="13" name="Table 10">
            <a:extLst>
              <a:ext uri="{FF2B5EF4-FFF2-40B4-BE49-F238E27FC236}">
                <a16:creationId xmlns:a16="http://schemas.microsoft.com/office/drawing/2014/main" id="{A2D68B9D-F77E-481A-9955-DED50F84D438}"/>
              </a:ext>
            </a:extLst>
          </p:cNvPr>
          <p:cNvGraphicFramePr>
            <a:graphicFrameLocks noGrp="1"/>
          </p:cNvGraphicFramePr>
          <p:nvPr>
            <p:extLst>
              <p:ext uri="{D42A27DB-BD31-4B8C-83A1-F6EECF244321}">
                <p14:modId xmlns:p14="http://schemas.microsoft.com/office/powerpoint/2010/main" val="471428212"/>
              </p:ext>
            </p:extLst>
          </p:nvPr>
        </p:nvGraphicFramePr>
        <p:xfrm>
          <a:off x="6606771" y="5121193"/>
          <a:ext cx="4657154" cy="1112519"/>
        </p:xfrm>
        <a:graphic>
          <a:graphicData uri="http://schemas.openxmlformats.org/drawingml/2006/table">
            <a:tbl>
              <a:tblPr firstRow="1" bandRow="1">
                <a:tableStyleId>{5940675A-B579-460E-94D1-54222C63F5DA}</a:tableStyleId>
              </a:tblPr>
              <a:tblGrid>
                <a:gridCol w="3610340">
                  <a:extLst>
                    <a:ext uri="{9D8B030D-6E8A-4147-A177-3AD203B41FA5}">
                      <a16:colId xmlns:a16="http://schemas.microsoft.com/office/drawing/2014/main" val="1780560795"/>
                    </a:ext>
                  </a:extLst>
                </a:gridCol>
                <a:gridCol w="1046814">
                  <a:extLst>
                    <a:ext uri="{9D8B030D-6E8A-4147-A177-3AD203B41FA5}">
                      <a16:colId xmlns:a16="http://schemas.microsoft.com/office/drawing/2014/main" val="4029658846"/>
                    </a:ext>
                  </a:extLst>
                </a:gridCol>
              </a:tblGrid>
              <a:tr h="370839">
                <a:tc>
                  <a:txBody>
                    <a:bodyPr/>
                    <a:lstStyle/>
                    <a:p>
                      <a:pPr lvl="0">
                        <a:buNone/>
                      </a:pPr>
                      <a:r>
                        <a:rPr lang="en-US"/>
                        <a:t>user_id</a:t>
                      </a:r>
                    </a:p>
                  </a:txBody>
                  <a:tcPr>
                    <a:solidFill>
                      <a:schemeClr val="bg1"/>
                    </a:solidFill>
                  </a:tcPr>
                </a:tc>
                <a:tc>
                  <a:txBody>
                    <a:bodyPr/>
                    <a:lstStyle/>
                    <a:p>
                      <a:r>
                        <a:rPr lang="en-US"/>
                        <a:t>int</a:t>
                      </a:r>
                    </a:p>
                  </a:txBody>
                  <a:tcPr>
                    <a:solidFill>
                      <a:schemeClr val="bg1"/>
                    </a:solidFill>
                  </a:tcPr>
                </a:tc>
                <a:extLst>
                  <a:ext uri="{0D108BD9-81ED-4DB2-BD59-A6C34878D82A}">
                    <a16:rowId xmlns:a16="http://schemas.microsoft.com/office/drawing/2014/main" val="2300620165"/>
                  </a:ext>
                </a:extLst>
              </a:tr>
              <a:tr h="370840">
                <a:tc>
                  <a:txBody>
                    <a:bodyPr/>
                    <a:lstStyle/>
                    <a:p>
                      <a:r>
                        <a:rPr lang="ja-JP" altLang="en-US"/>
                        <a:t>request_friendid_id</a:t>
                      </a:r>
                    </a:p>
                  </a:txBody>
                  <a:tcPr>
                    <a:solidFill>
                      <a:schemeClr val="bg1"/>
                    </a:solidFill>
                  </a:tcPr>
                </a:tc>
                <a:tc>
                  <a:txBody>
                    <a:bodyPr/>
                    <a:lstStyle/>
                    <a:p>
                      <a:r>
                        <a:rPr lang="en-US"/>
                        <a:t>int</a:t>
                      </a:r>
                    </a:p>
                  </a:txBody>
                  <a:tcPr>
                    <a:solidFill>
                      <a:schemeClr val="bg1"/>
                    </a:solidFill>
                  </a:tcPr>
                </a:tc>
                <a:extLst>
                  <a:ext uri="{0D108BD9-81ED-4DB2-BD59-A6C34878D82A}">
                    <a16:rowId xmlns:a16="http://schemas.microsoft.com/office/drawing/2014/main" val="555861056"/>
                  </a:ext>
                </a:extLst>
              </a:tr>
              <a:tr h="370840">
                <a:tc>
                  <a:txBody>
                    <a:bodyPr/>
                    <a:lstStyle/>
                    <a:p>
                      <a:r>
                        <a:rPr lang="en-US"/>
                        <a:t>request_friend_name</a:t>
                      </a:r>
                    </a:p>
                  </a:txBody>
                  <a:tcPr>
                    <a:solidFill>
                      <a:schemeClr val="bg1"/>
                    </a:solidFill>
                  </a:tcPr>
                </a:tc>
                <a:tc>
                  <a:txBody>
                    <a:bodyPr/>
                    <a:lstStyle/>
                    <a:p>
                      <a:pPr lvl="0">
                        <a:buNone/>
                      </a:pPr>
                      <a:r>
                        <a:rPr lang="en-US" sz="1800" b="0" i="0" u="none" strike="noStrike" noProof="0">
                          <a:latin typeface="游ゴシック"/>
                        </a:rPr>
                        <a:t>Text</a:t>
                      </a:r>
                    </a:p>
                  </a:txBody>
                  <a:tcPr>
                    <a:solidFill>
                      <a:schemeClr val="bg1"/>
                    </a:solidFill>
                  </a:tcPr>
                </a:tc>
                <a:extLst>
                  <a:ext uri="{0D108BD9-81ED-4DB2-BD59-A6C34878D82A}">
                    <a16:rowId xmlns:a16="http://schemas.microsoft.com/office/drawing/2014/main" val="3226953724"/>
                  </a:ext>
                </a:extLst>
              </a:tr>
            </a:tbl>
          </a:graphicData>
        </a:graphic>
      </p:graphicFrame>
    </p:spTree>
    <p:extLst>
      <p:ext uri="{BB962C8B-B14F-4D97-AF65-F5344CB8AC3E}">
        <p14:creationId xmlns:p14="http://schemas.microsoft.com/office/powerpoint/2010/main" val="3664343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BCC2-893F-4395-8CCA-1323824D42DB}"/>
              </a:ext>
            </a:extLst>
          </p:cNvPr>
          <p:cNvSpPr>
            <a:spLocks noGrp="1"/>
          </p:cNvSpPr>
          <p:nvPr>
            <p:ph type="title"/>
          </p:nvPr>
        </p:nvSpPr>
        <p:spPr/>
        <p:txBody>
          <a:bodyPr/>
          <a:lstStyle/>
          <a:p>
            <a:r>
              <a:rPr lang="en-US">
                <a:ea typeface="游ゴシック Light"/>
              </a:rPr>
              <a:t>Database</a:t>
            </a:r>
            <a:r>
              <a:rPr lang="ja-JP" altLang="en-US">
                <a:ea typeface="游ゴシック Light"/>
              </a:rPr>
              <a:t>の仕様</a:t>
            </a:r>
            <a:endParaRPr lang="en-US"/>
          </a:p>
        </p:txBody>
      </p:sp>
      <p:sp>
        <p:nvSpPr>
          <p:cNvPr id="5" name="Rectangle 4">
            <a:extLst>
              <a:ext uri="{FF2B5EF4-FFF2-40B4-BE49-F238E27FC236}">
                <a16:creationId xmlns:a16="http://schemas.microsoft.com/office/drawing/2014/main" id="{2FE21B8E-1171-46BC-8BA6-7C5EF47DEFC3}"/>
              </a:ext>
            </a:extLst>
          </p:cNvPr>
          <p:cNvSpPr/>
          <p:nvPr/>
        </p:nvSpPr>
        <p:spPr>
          <a:xfrm>
            <a:off x="6675197" y="1512381"/>
            <a:ext cx="3606785" cy="15733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err="1">
                <a:solidFill>
                  <a:schemeClr val="tx1"/>
                </a:solidFill>
                <a:ea typeface="游ゴシック"/>
              </a:rPr>
              <a:t>EmologCode.keyword</a:t>
            </a:r>
            <a:endParaRPr lang="en-US" err="1">
              <a:solidFill>
                <a:schemeClr val="tx1"/>
              </a:solidFill>
            </a:endParaRPr>
          </a:p>
          <a:p>
            <a:r>
              <a:rPr lang="en-US">
                <a:solidFill>
                  <a:schemeClr val="tx1"/>
                </a:solidFill>
                <a:ea typeface="游ゴシック"/>
              </a:rPr>
              <a:t>EmologCode.emoji_code</a:t>
            </a:r>
            <a:endParaRPr lang="en-US">
              <a:solidFill>
                <a:schemeClr val="tx1"/>
              </a:solidFill>
            </a:endParaRPr>
          </a:p>
          <a:p>
            <a:endParaRPr lang="en-US">
              <a:solidFill>
                <a:schemeClr val="tx1"/>
              </a:solidFill>
              <a:ea typeface="游ゴシック"/>
            </a:endParaRPr>
          </a:p>
        </p:txBody>
      </p:sp>
      <p:sp>
        <p:nvSpPr>
          <p:cNvPr id="7" name="テキスト ボックス 4">
            <a:extLst>
              <a:ext uri="{FF2B5EF4-FFF2-40B4-BE49-F238E27FC236}">
                <a16:creationId xmlns:a16="http://schemas.microsoft.com/office/drawing/2014/main" id="{93579D29-3E46-4F0B-8DBD-2EDC828861CD}"/>
              </a:ext>
            </a:extLst>
          </p:cNvPr>
          <p:cNvSpPr txBox="1"/>
          <p:nvPr/>
        </p:nvSpPr>
        <p:spPr>
          <a:xfrm>
            <a:off x="6856415" y="1042039"/>
            <a:ext cx="2783870" cy="369332"/>
          </a:xfrm>
          <a:prstGeom prst="rect">
            <a:avLst/>
          </a:prstGeom>
          <a:noFill/>
        </p:spPr>
        <p:txBody>
          <a:bodyPr wrap="square" lIns="91440" tIns="45720" rIns="91440" bIns="45720" rtlCol="0" anchor="t">
            <a:spAutoFit/>
          </a:bodyPr>
          <a:lstStyle/>
          <a:p>
            <a:r>
              <a:rPr lang="en-US" altLang="ja-JP" err="1">
                <a:ea typeface="游ゴシック"/>
              </a:rPr>
              <a:t>EmojiCode</a:t>
            </a:r>
            <a:r>
              <a:rPr lang="en-US" altLang="ja-JP">
                <a:ea typeface="游ゴシック"/>
              </a:rPr>
              <a:t> Table</a:t>
            </a:r>
            <a:endParaRPr kumimoji="1" lang="ja-JP" altLang="en-US">
              <a:ea typeface="游ゴシック"/>
            </a:endParaRPr>
          </a:p>
        </p:txBody>
      </p:sp>
      <p:sp>
        <p:nvSpPr>
          <p:cNvPr id="9" name="Rectangle 8">
            <a:extLst>
              <a:ext uri="{FF2B5EF4-FFF2-40B4-BE49-F238E27FC236}">
                <a16:creationId xmlns:a16="http://schemas.microsoft.com/office/drawing/2014/main" id="{84531817-B4EA-448A-A28C-23639871D059}"/>
              </a:ext>
            </a:extLst>
          </p:cNvPr>
          <p:cNvSpPr/>
          <p:nvPr/>
        </p:nvSpPr>
        <p:spPr>
          <a:xfrm>
            <a:off x="6530756" y="3147566"/>
            <a:ext cx="2768359" cy="17568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a:solidFill>
                  <a:schemeClr val="tx1"/>
                </a:solidFill>
                <a:ea typeface="游ゴシック"/>
              </a:rPr>
              <a:t>・keyword</a:t>
            </a:r>
          </a:p>
          <a:p>
            <a:r>
              <a:rPr lang="ja-JP" altLang="en-US">
                <a:solidFill>
                  <a:schemeClr val="tx1"/>
                </a:solidFill>
                <a:ea typeface="游ゴシック"/>
              </a:rPr>
              <a:t>・絵文字の文字コード</a:t>
            </a:r>
          </a:p>
          <a:p>
            <a:endParaRPr lang="ja-JP" altLang="en-US">
              <a:solidFill>
                <a:schemeClr val="tx1"/>
              </a:solidFill>
              <a:ea typeface="游ゴシック"/>
            </a:endParaRPr>
          </a:p>
        </p:txBody>
      </p:sp>
      <p:graphicFrame>
        <p:nvGraphicFramePr>
          <p:cNvPr id="11" name="Table 10">
            <a:extLst>
              <a:ext uri="{FF2B5EF4-FFF2-40B4-BE49-F238E27FC236}">
                <a16:creationId xmlns:a16="http://schemas.microsoft.com/office/drawing/2014/main" id="{7CB892D8-7554-4E6A-A168-F697020AB4AF}"/>
              </a:ext>
            </a:extLst>
          </p:cNvPr>
          <p:cNvGraphicFramePr>
            <a:graphicFrameLocks noGrp="1"/>
          </p:cNvGraphicFramePr>
          <p:nvPr>
            <p:extLst>
              <p:ext uri="{D42A27DB-BD31-4B8C-83A1-F6EECF244321}">
                <p14:modId xmlns:p14="http://schemas.microsoft.com/office/powerpoint/2010/main" val="329436091"/>
              </p:ext>
            </p:extLst>
          </p:nvPr>
        </p:nvGraphicFramePr>
        <p:xfrm>
          <a:off x="6572134" y="5202011"/>
          <a:ext cx="2697570" cy="741680"/>
        </p:xfrm>
        <a:graphic>
          <a:graphicData uri="http://schemas.openxmlformats.org/drawingml/2006/table">
            <a:tbl>
              <a:tblPr firstRow="1" bandRow="1">
                <a:tableStyleId>{5940675A-B579-460E-94D1-54222C63F5DA}</a:tableStyleId>
              </a:tblPr>
              <a:tblGrid>
                <a:gridCol w="1692413">
                  <a:extLst>
                    <a:ext uri="{9D8B030D-6E8A-4147-A177-3AD203B41FA5}">
                      <a16:colId xmlns:a16="http://schemas.microsoft.com/office/drawing/2014/main" val="1780560795"/>
                    </a:ext>
                  </a:extLst>
                </a:gridCol>
                <a:gridCol w="1005157">
                  <a:extLst>
                    <a:ext uri="{9D8B030D-6E8A-4147-A177-3AD203B41FA5}">
                      <a16:colId xmlns:a16="http://schemas.microsoft.com/office/drawing/2014/main" val="4029658846"/>
                    </a:ext>
                  </a:extLst>
                </a:gridCol>
              </a:tblGrid>
              <a:tr h="370840">
                <a:tc>
                  <a:txBody>
                    <a:bodyPr/>
                    <a:lstStyle/>
                    <a:p>
                      <a:pPr lvl="0">
                        <a:buNone/>
                      </a:pPr>
                      <a:r>
                        <a:rPr lang="en-US"/>
                        <a:t>keyword</a:t>
                      </a:r>
                    </a:p>
                  </a:txBody>
                  <a:tcPr>
                    <a:solidFill>
                      <a:schemeClr val="bg1"/>
                    </a:solidFill>
                  </a:tcPr>
                </a:tc>
                <a:tc>
                  <a:txBody>
                    <a:bodyPr/>
                    <a:lstStyle/>
                    <a:p>
                      <a:r>
                        <a:rPr lang="en-US"/>
                        <a:t>Text</a:t>
                      </a:r>
                    </a:p>
                  </a:txBody>
                  <a:tcPr>
                    <a:solidFill>
                      <a:schemeClr val="bg1"/>
                    </a:solidFill>
                  </a:tcPr>
                </a:tc>
                <a:extLst>
                  <a:ext uri="{0D108BD9-81ED-4DB2-BD59-A6C34878D82A}">
                    <a16:rowId xmlns:a16="http://schemas.microsoft.com/office/drawing/2014/main" val="2300620165"/>
                  </a:ext>
                </a:extLst>
              </a:tr>
              <a:tr h="370840">
                <a:tc>
                  <a:txBody>
                    <a:bodyPr/>
                    <a:lstStyle/>
                    <a:p>
                      <a:r>
                        <a:rPr lang="ja-JP" altLang="en-US"/>
                        <a:t>emoji_code</a:t>
                      </a:r>
                    </a:p>
                  </a:txBody>
                  <a:tcPr>
                    <a:solidFill>
                      <a:schemeClr val="bg1"/>
                    </a:solidFill>
                  </a:tcPr>
                </a:tc>
                <a:tc>
                  <a:txBody>
                    <a:bodyPr/>
                    <a:lstStyle/>
                    <a:p>
                      <a:r>
                        <a:rPr lang="en-US"/>
                        <a:t>Text</a:t>
                      </a:r>
                    </a:p>
                  </a:txBody>
                  <a:tcPr>
                    <a:solidFill>
                      <a:schemeClr val="bg1"/>
                    </a:solidFill>
                  </a:tcPr>
                </a:tc>
                <a:extLst>
                  <a:ext uri="{0D108BD9-81ED-4DB2-BD59-A6C34878D82A}">
                    <a16:rowId xmlns:a16="http://schemas.microsoft.com/office/drawing/2014/main" val="555861056"/>
                  </a:ext>
                </a:extLst>
              </a:tr>
            </a:tbl>
          </a:graphicData>
        </a:graphic>
      </p:graphicFrame>
    </p:spTree>
    <p:extLst>
      <p:ext uri="{BB962C8B-B14F-4D97-AF65-F5344CB8AC3E}">
        <p14:creationId xmlns:p14="http://schemas.microsoft.com/office/powerpoint/2010/main" val="3189980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978AFC-C6DF-47F5-8D9A-C0064CCD993C}"/>
              </a:ext>
            </a:extLst>
          </p:cNvPr>
          <p:cNvSpPr txBox="1"/>
          <p:nvPr/>
        </p:nvSpPr>
        <p:spPr>
          <a:xfrm>
            <a:off x="4638136" y="483079"/>
            <a:ext cx="698452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表示する方法</a:t>
            </a:r>
            <a:endParaRPr lang="en-US" altLang="ja-JP">
              <a:ea typeface="游ゴシック"/>
            </a:endParaRPr>
          </a:p>
          <a:p>
            <a:pPr algn="l"/>
            <a:r>
              <a:rPr lang="ja-JP" altLang="en-US">
                <a:ea typeface="游ゴシック"/>
              </a:rPr>
              <a:t>・友達の名前の情報</a:t>
            </a:r>
          </a:p>
          <a:p>
            <a:r>
              <a:rPr lang="ja-JP" altLang="en-US">
                <a:ea typeface="游ゴシック"/>
              </a:rPr>
              <a:t>   フレンドテーブルにアクセスして自分のユーザーIDとフレンド.</a:t>
            </a:r>
          </a:p>
          <a:p>
            <a:r>
              <a:rPr lang="ja-JP" altLang="en-US">
                <a:ea typeface="游ゴシック"/>
              </a:rPr>
              <a:t>ユーザーIDに紐づくレコードを取得</a:t>
            </a:r>
            <a:endParaRPr lang="ja-JP"/>
          </a:p>
          <a:p>
            <a:r>
              <a:rPr lang="ja-JP" altLang="en-US">
                <a:ea typeface="游ゴシック"/>
              </a:rPr>
              <a:t>　</a:t>
            </a:r>
          </a:p>
          <a:p>
            <a:r>
              <a:rPr lang="ja-JP" altLang="en-US">
                <a:ea typeface="游ゴシック"/>
              </a:rPr>
              <a:t>　日付かアップデートタイムからソートさせて表示する</a:t>
            </a:r>
          </a:p>
          <a:p>
            <a:endParaRPr lang="ja-JP" altLang="en-US">
              <a:ea typeface="游ゴシック"/>
            </a:endParaRPr>
          </a:p>
          <a:p>
            <a:r>
              <a:rPr lang="ja-JP" altLang="en-US">
                <a:ea typeface="游ゴシック"/>
              </a:rPr>
              <a:t>・友達追加ボタン</a:t>
            </a:r>
          </a:p>
          <a:p>
            <a:r>
              <a:rPr lang="ja-JP" altLang="en-US">
                <a:ea typeface="游ゴシック"/>
              </a:rPr>
              <a:t>　ボタンの表示とリンクを埋め込む　</a:t>
            </a:r>
          </a:p>
          <a:p>
            <a:endParaRPr lang="ja-JP" altLang="en-US">
              <a:ea typeface="游ゴシック"/>
            </a:endParaRPr>
          </a:p>
          <a:p>
            <a:r>
              <a:rPr lang="ja-JP" altLang="en-US">
                <a:ea typeface="游ゴシック"/>
              </a:rPr>
              <a:t>・メニューバーの表示</a:t>
            </a:r>
          </a:p>
          <a:p>
            <a:r>
              <a:rPr lang="ja-JP" altLang="en-US">
                <a:ea typeface="游ゴシック"/>
              </a:rPr>
              <a:t>　バーの表示とリンクを埋め込む</a:t>
            </a:r>
          </a:p>
          <a:p>
            <a:endParaRPr lang="ja-JP" altLang="en-US">
              <a:ea typeface="游ゴシック"/>
            </a:endParaRPr>
          </a:p>
          <a:p>
            <a:r>
              <a:rPr lang="ja-JP">
                <a:ea typeface="游ゴシック"/>
              </a:rPr>
              <a:t>・</a:t>
            </a:r>
            <a:r>
              <a:rPr lang="ja-JP" altLang="en-US">
                <a:ea typeface="游ゴシック"/>
              </a:rPr>
              <a:t>最新のフレンドのエモログ情報</a:t>
            </a:r>
            <a:endParaRPr lang="en-US"/>
          </a:p>
          <a:p>
            <a:r>
              <a:rPr lang="ja-JP" altLang="en-US">
                <a:ea typeface="游ゴシック"/>
              </a:rPr>
              <a:t>　（エモログテーブルにアクセスして自分のIDとフレンドのID、日付から最新のエモログを取得）</a:t>
            </a:r>
          </a:p>
          <a:p>
            <a:r>
              <a:rPr lang="ja-JP" altLang="en-US">
                <a:ea typeface="游ゴシック"/>
              </a:rPr>
              <a:t>　フレンドテーブルにアクセスして自分のIDとフレンドIDから最新のエモログ情報を取得する</a:t>
            </a:r>
          </a:p>
          <a:p>
            <a:endParaRPr lang="ja-JP" altLang="en-US">
              <a:ea typeface="游ゴシック"/>
            </a:endParaRPr>
          </a:p>
          <a:p>
            <a:r>
              <a:rPr lang="ja-JP" altLang="en-US">
                <a:ea typeface="游ゴシック"/>
              </a:rPr>
              <a:t>　取得したエモログを表示</a:t>
            </a:r>
          </a:p>
          <a:p>
            <a:endParaRPr lang="ja-JP" altLang="en-US">
              <a:ea typeface="游ゴシック"/>
            </a:endParaRPr>
          </a:p>
          <a:p>
            <a:r>
              <a:rPr lang="ja-JP" altLang="en-US">
                <a:ea typeface="游ゴシック"/>
              </a:rPr>
              <a:t>・</a:t>
            </a:r>
            <a:r>
              <a:rPr lang="en-US" altLang="en-US">
                <a:ea typeface="游ゴシック"/>
              </a:rPr>
              <a:t>(</a:t>
            </a:r>
            <a:r>
              <a:rPr lang="ja-JP">
                <a:ea typeface="游ゴシック"/>
              </a:rPr>
              <a:t>広告</a:t>
            </a:r>
            <a:r>
              <a:rPr lang="en-US" altLang="ja-JP">
                <a:ea typeface="游ゴシック"/>
              </a:rPr>
              <a:t>)</a:t>
            </a:r>
          </a:p>
          <a:p>
            <a:r>
              <a:rPr lang="en-US" altLang="ja-JP">
                <a:ea typeface="游ゴシック"/>
              </a:rPr>
              <a:t>　</a:t>
            </a:r>
            <a:r>
              <a:rPr lang="en-US" altLang="ja-JP" err="1">
                <a:ea typeface="游ゴシック"/>
              </a:rPr>
              <a:t>リンクを埋め込む</a:t>
            </a:r>
            <a:endParaRPr lang="en-US" altLang="ja-JP">
              <a:ea typeface="游ゴシック"/>
            </a:endParaRPr>
          </a:p>
          <a:p>
            <a:endParaRPr lang="en-US" altLang="ja-JP">
              <a:ea typeface="游ゴシック"/>
            </a:endParaRPr>
          </a:p>
        </p:txBody>
      </p:sp>
      <p:pic>
        <p:nvPicPr>
          <p:cNvPr id="19" name="図 18" descr="スクリーンショットの画面&#10;&#10;自動的に生成された説明">
            <a:extLst>
              <a:ext uri="{FF2B5EF4-FFF2-40B4-BE49-F238E27FC236}">
                <a16:creationId xmlns:a16="http://schemas.microsoft.com/office/drawing/2014/main" id="{4290AAF0-53C1-644A-80F6-725E64E40D9B}"/>
              </a:ext>
            </a:extLst>
          </p:cNvPr>
          <p:cNvPicPr>
            <a:picLocks noChangeAspect="1"/>
          </p:cNvPicPr>
          <p:nvPr/>
        </p:nvPicPr>
        <p:blipFill>
          <a:blip r:embed="rId3"/>
          <a:stretch>
            <a:fillRect/>
          </a:stretch>
        </p:blipFill>
        <p:spPr>
          <a:xfrm>
            <a:off x="801584" y="1339905"/>
            <a:ext cx="2425700" cy="4584700"/>
          </a:xfrm>
          <a:prstGeom prst="rect">
            <a:avLst/>
          </a:prstGeom>
        </p:spPr>
      </p:pic>
      <p:sp>
        <p:nvSpPr>
          <p:cNvPr id="20" name="タイトル 1">
            <a:extLst>
              <a:ext uri="{FF2B5EF4-FFF2-40B4-BE49-F238E27FC236}">
                <a16:creationId xmlns:a16="http://schemas.microsoft.com/office/drawing/2014/main" id="{F5CEDE54-C8F1-2B4F-A114-707F0AB46A88}"/>
              </a:ext>
            </a:extLst>
          </p:cNvPr>
          <p:cNvSpPr>
            <a:spLocks noGrp="1"/>
          </p:cNvSpPr>
          <p:nvPr>
            <p:ph type="title"/>
          </p:nvPr>
        </p:nvSpPr>
        <p:spPr>
          <a:xfrm>
            <a:off x="838200" y="365125"/>
            <a:ext cx="10515600" cy="1325563"/>
          </a:xfrm>
        </p:spPr>
        <p:txBody>
          <a:bodyPr/>
          <a:lstStyle/>
          <a:p>
            <a:r>
              <a:rPr kumimoji="1" lang="en" altLang="ja-JP"/>
              <a:t>Friend</a:t>
            </a:r>
            <a:endParaRPr kumimoji="1" lang="ja-JP" altLang="en-US"/>
          </a:p>
        </p:txBody>
      </p:sp>
    </p:spTree>
    <p:extLst>
      <p:ext uri="{BB962C8B-B14F-4D97-AF65-F5344CB8AC3E}">
        <p14:creationId xmlns:p14="http://schemas.microsoft.com/office/powerpoint/2010/main" val="2153590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白いバックグラウンドのスクリーンショット&#10;&#10;自動的に生成された説明">
            <a:extLst>
              <a:ext uri="{FF2B5EF4-FFF2-40B4-BE49-F238E27FC236}">
                <a16:creationId xmlns:a16="http://schemas.microsoft.com/office/drawing/2014/main" id="{FBB870D8-33FA-894E-8A4D-930DA7B13010}"/>
              </a:ext>
            </a:extLst>
          </p:cNvPr>
          <p:cNvPicPr>
            <a:picLocks noChangeAspect="1"/>
          </p:cNvPicPr>
          <p:nvPr/>
        </p:nvPicPr>
        <p:blipFill>
          <a:blip r:embed="rId2"/>
          <a:stretch>
            <a:fillRect/>
          </a:stretch>
        </p:blipFill>
        <p:spPr>
          <a:xfrm>
            <a:off x="980958" y="1118061"/>
            <a:ext cx="2405131" cy="4621878"/>
          </a:xfrm>
          <a:prstGeom prst="rect">
            <a:avLst/>
          </a:prstGeom>
        </p:spPr>
      </p:pic>
      <p:sp>
        <p:nvSpPr>
          <p:cNvPr id="6" name="TextBox 5">
            <a:extLst>
              <a:ext uri="{FF2B5EF4-FFF2-40B4-BE49-F238E27FC236}">
                <a16:creationId xmlns:a16="http://schemas.microsoft.com/office/drawing/2014/main" id="{3D974FB9-B0A9-4B8E-9595-C4878781DFD9}"/>
              </a:ext>
            </a:extLst>
          </p:cNvPr>
          <p:cNvSpPr txBox="1"/>
          <p:nvPr/>
        </p:nvSpPr>
        <p:spPr>
          <a:xfrm>
            <a:off x="5198853" y="1662023"/>
            <a:ext cx="616501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表示する方法</a:t>
            </a:r>
          </a:p>
          <a:p>
            <a:r>
              <a:rPr lang="ja-JP" altLang="en-US">
                <a:ea typeface="游ゴシック"/>
              </a:rPr>
              <a:t>・メニューバー</a:t>
            </a:r>
          </a:p>
          <a:p>
            <a:r>
              <a:rPr lang="ja-JP" altLang="en-US">
                <a:ea typeface="游ゴシック"/>
              </a:rPr>
              <a:t>　</a:t>
            </a:r>
            <a:r>
              <a:rPr lang="ja-JP">
                <a:ea typeface="游ゴシック"/>
              </a:rPr>
              <a:t>バーの表示とリンクを埋め込む</a:t>
            </a:r>
            <a:endParaRPr lang="ja-JP">
              <a:ea typeface="+mn-lt"/>
              <a:cs typeface="+mn-lt"/>
            </a:endParaRPr>
          </a:p>
          <a:p>
            <a:endParaRPr lang="ja-JP">
              <a:ea typeface="+mn-lt"/>
              <a:cs typeface="+mn-lt"/>
            </a:endParaRPr>
          </a:p>
          <a:p>
            <a:endParaRPr lang="ja-JP" altLang="en-US">
              <a:ea typeface="游ゴシック"/>
            </a:endParaRPr>
          </a:p>
          <a:p>
            <a:r>
              <a:rPr lang="ja-JP" altLang="en-US">
                <a:ea typeface="游ゴシック"/>
              </a:rPr>
              <a:t>・広告</a:t>
            </a:r>
          </a:p>
          <a:p>
            <a:r>
              <a:rPr lang="ja-JP" altLang="en-US">
                <a:ea typeface="游ゴシック"/>
              </a:rPr>
              <a:t>　リンクを埋め込む</a:t>
            </a:r>
          </a:p>
          <a:p>
            <a:endParaRPr lang="ja-JP" altLang="en-US">
              <a:ea typeface="游ゴシック"/>
            </a:endParaRPr>
          </a:p>
          <a:p>
            <a:r>
              <a:rPr lang="ja-JP" altLang="en-US">
                <a:ea typeface="游ゴシック"/>
              </a:rPr>
              <a:t>・エモログが投稿された日付、</a:t>
            </a:r>
            <a:r>
              <a:rPr lang="ja-JP">
                <a:ea typeface="游ゴシック"/>
              </a:rPr>
              <a:t>エモログ</a:t>
            </a:r>
          </a:p>
          <a:p>
            <a:r>
              <a:rPr lang="ja-JP" altLang="en-US">
                <a:ea typeface="游ゴシック"/>
              </a:rPr>
              <a:t>　</a:t>
            </a:r>
            <a:r>
              <a:rPr lang="ja-JP">
                <a:ea typeface="游ゴシック"/>
              </a:rPr>
              <a:t>エモログテーブルにアクセスして自分のIDとフレンドのIDからエモログ</a:t>
            </a:r>
            <a:r>
              <a:rPr lang="ja-JP" altLang="en-US">
                <a:ea typeface="游ゴシック"/>
              </a:rPr>
              <a:t>、日付</a:t>
            </a:r>
            <a:r>
              <a:rPr lang="ja-JP">
                <a:ea typeface="游ゴシック"/>
              </a:rPr>
              <a:t>を</a:t>
            </a:r>
            <a:r>
              <a:rPr lang="ja-JP" altLang="en-US">
                <a:ea typeface="游ゴシック"/>
              </a:rPr>
              <a:t>すべて</a:t>
            </a:r>
            <a:r>
              <a:rPr lang="ja-JP">
                <a:ea typeface="游ゴシック"/>
              </a:rPr>
              <a:t>取得</a:t>
            </a:r>
            <a:endParaRPr lang="ja-JP">
              <a:ea typeface="+mn-lt"/>
              <a:cs typeface="+mn-lt"/>
            </a:endParaRPr>
          </a:p>
          <a:p>
            <a:endParaRPr lang="ja-JP">
              <a:ea typeface="游ゴシック"/>
            </a:endParaRPr>
          </a:p>
          <a:p>
            <a:r>
              <a:rPr lang="ja-JP" altLang="en-US">
                <a:ea typeface="游ゴシック"/>
              </a:rPr>
              <a:t>　取得したデータを表示</a:t>
            </a:r>
            <a:endParaRPr lang="ja-JP">
              <a:ea typeface="游ゴシック"/>
            </a:endParaRPr>
          </a:p>
          <a:p>
            <a:br>
              <a:rPr lang="ja-JP" altLang="en-US">
                <a:ea typeface="游ゴシック"/>
              </a:rPr>
            </a:br>
            <a:r>
              <a:rPr lang="ja-JP" altLang="en-US">
                <a:ea typeface="游ゴシック"/>
              </a:rPr>
              <a:t>・戻るボタン</a:t>
            </a:r>
            <a:br>
              <a:rPr lang="ja-JP" altLang="en-US">
                <a:ea typeface="游ゴシック"/>
              </a:rPr>
            </a:br>
            <a:r>
              <a:rPr lang="ja-JP" altLang="en-US">
                <a:ea typeface="游ゴシック"/>
              </a:rPr>
              <a:t>　リンクを埋め込む</a:t>
            </a:r>
          </a:p>
        </p:txBody>
      </p:sp>
      <p:pic>
        <p:nvPicPr>
          <p:cNvPr id="7" name="図 6">
            <a:extLst>
              <a:ext uri="{FF2B5EF4-FFF2-40B4-BE49-F238E27FC236}">
                <a16:creationId xmlns:a16="http://schemas.microsoft.com/office/drawing/2014/main" id="{76B43653-0C3D-FD44-B744-FABF8C34C3BC}"/>
              </a:ext>
            </a:extLst>
          </p:cNvPr>
          <p:cNvPicPr>
            <a:picLocks noChangeAspect="1"/>
          </p:cNvPicPr>
          <p:nvPr/>
        </p:nvPicPr>
        <p:blipFill>
          <a:blip r:embed="rId3"/>
          <a:stretch>
            <a:fillRect/>
          </a:stretch>
        </p:blipFill>
        <p:spPr>
          <a:xfrm>
            <a:off x="1323627" y="1772155"/>
            <a:ext cx="52404" cy="92715"/>
          </a:xfrm>
          <a:prstGeom prst="rect">
            <a:avLst/>
          </a:prstGeom>
        </p:spPr>
      </p:pic>
      <p:sp>
        <p:nvSpPr>
          <p:cNvPr id="8" name="タイトル 1">
            <a:extLst>
              <a:ext uri="{FF2B5EF4-FFF2-40B4-BE49-F238E27FC236}">
                <a16:creationId xmlns:a16="http://schemas.microsoft.com/office/drawing/2014/main" id="{0A4B06C9-31E7-A64D-8DCA-189D343DEC7E}"/>
              </a:ext>
            </a:extLst>
          </p:cNvPr>
          <p:cNvSpPr>
            <a:spLocks noGrp="1"/>
          </p:cNvSpPr>
          <p:nvPr>
            <p:ph type="title"/>
          </p:nvPr>
        </p:nvSpPr>
        <p:spPr>
          <a:xfrm>
            <a:off x="838200" y="365125"/>
            <a:ext cx="10515600" cy="1325563"/>
          </a:xfrm>
        </p:spPr>
        <p:txBody>
          <a:bodyPr/>
          <a:lstStyle/>
          <a:p>
            <a:r>
              <a:rPr kumimoji="1" lang="en" altLang="ja-JP" err="1"/>
              <a:t>Emolog</a:t>
            </a:r>
            <a:r>
              <a:rPr kumimoji="1" lang="en" altLang="ja-JP"/>
              <a:t> List</a:t>
            </a:r>
            <a:endParaRPr kumimoji="1" lang="ja-JP" altLang="en-US"/>
          </a:p>
        </p:txBody>
      </p:sp>
    </p:spTree>
    <p:extLst>
      <p:ext uri="{BB962C8B-B14F-4D97-AF65-F5344CB8AC3E}">
        <p14:creationId xmlns:p14="http://schemas.microsoft.com/office/powerpoint/2010/main" val="2464913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569069-B0D1-0749-881E-EAF61BC038B5}"/>
              </a:ext>
            </a:extLst>
          </p:cNvPr>
          <p:cNvSpPr>
            <a:spLocks noGrp="1"/>
          </p:cNvSpPr>
          <p:nvPr>
            <p:ph type="title"/>
          </p:nvPr>
        </p:nvSpPr>
        <p:spPr/>
        <p:txBody>
          <a:bodyPr/>
          <a:lstStyle/>
          <a:p>
            <a:r>
              <a:rPr lang="en" altLang="ja-JP"/>
              <a:t>Chat</a:t>
            </a:r>
            <a:endParaRPr kumimoji="1" lang="ja-JP" altLang="en-US"/>
          </a:p>
        </p:txBody>
      </p:sp>
      <p:sp>
        <p:nvSpPr>
          <p:cNvPr id="4" name="TextBox 3">
            <a:extLst>
              <a:ext uri="{FF2B5EF4-FFF2-40B4-BE49-F238E27FC236}">
                <a16:creationId xmlns:a16="http://schemas.microsoft.com/office/drawing/2014/main" id="{F9ADEA20-7BC5-41CC-A3B5-3E335B8854FF}"/>
              </a:ext>
            </a:extLst>
          </p:cNvPr>
          <p:cNvSpPr txBox="1"/>
          <p:nvPr/>
        </p:nvSpPr>
        <p:spPr>
          <a:xfrm>
            <a:off x="5011947" y="195533"/>
            <a:ext cx="720017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表示する方法</a:t>
            </a:r>
          </a:p>
          <a:p>
            <a:r>
              <a:rPr lang="ja-JP" altLang="en-US">
                <a:ea typeface="游ゴシック"/>
              </a:rPr>
              <a:t>・</a:t>
            </a:r>
            <a:r>
              <a:rPr lang="ja-JP">
                <a:ea typeface="游ゴシック"/>
              </a:rPr>
              <a:t>チャット</a:t>
            </a:r>
            <a:r>
              <a:rPr lang="ja-JP" altLang="en-US">
                <a:ea typeface="游ゴシック"/>
              </a:rPr>
              <a:t>入力ボックス</a:t>
            </a:r>
          </a:p>
          <a:p>
            <a:r>
              <a:rPr lang="ja-JP" altLang="en-US">
                <a:ea typeface="游ゴシック"/>
              </a:rPr>
              <a:t>　送信ボタンが押されたらボックスの内容を消す</a:t>
            </a:r>
          </a:p>
          <a:p>
            <a:endParaRPr lang="ja-JP" altLang="en-US">
              <a:ea typeface="游ゴシック"/>
            </a:endParaRPr>
          </a:p>
          <a:p>
            <a:r>
              <a:rPr lang="ja-JP" altLang="en-US">
                <a:ea typeface="游ゴシック"/>
              </a:rPr>
              <a:t>・送信ボタン</a:t>
            </a:r>
          </a:p>
          <a:p>
            <a:r>
              <a:rPr lang="ja-JP" altLang="en-US">
                <a:ea typeface="游ゴシック"/>
              </a:rPr>
              <a:t>　○○テーブルに入力ボックスの内容を登録する</a:t>
            </a:r>
          </a:p>
          <a:p>
            <a:endParaRPr lang="ja-JP" altLang="en-US">
              <a:ea typeface="游ゴシック"/>
            </a:endParaRPr>
          </a:p>
          <a:p>
            <a:endParaRPr lang="ja-JP" altLang="en-US">
              <a:ea typeface="游ゴシック"/>
            </a:endParaRPr>
          </a:p>
          <a:p>
            <a:r>
              <a:rPr lang="ja-JP" altLang="en-US">
                <a:ea typeface="游ゴシック"/>
              </a:rPr>
              <a:t>・自分と相手のエモログの表示</a:t>
            </a:r>
            <a:endParaRPr lang="ja-JP">
              <a:ea typeface="游ゴシック"/>
            </a:endParaRPr>
          </a:p>
          <a:p>
            <a:r>
              <a:rPr lang="ja-JP" altLang="en-US">
                <a:ea typeface="游ゴシック"/>
              </a:rPr>
              <a:t>　</a:t>
            </a:r>
            <a:r>
              <a:rPr lang="ja-JP">
                <a:ea typeface="游ゴシック"/>
              </a:rPr>
              <a:t>エモログテーブルにアクセスして自分のIDとフレンドのIDからエモログ</a:t>
            </a:r>
            <a:r>
              <a:rPr lang="ja-JP" altLang="en-US">
                <a:ea typeface="游ゴシック"/>
              </a:rPr>
              <a:t>、日付</a:t>
            </a:r>
            <a:r>
              <a:rPr lang="ja-JP">
                <a:ea typeface="游ゴシック"/>
              </a:rPr>
              <a:t>を</a:t>
            </a:r>
            <a:r>
              <a:rPr lang="ja-JP" altLang="en-US">
                <a:ea typeface="游ゴシック"/>
              </a:rPr>
              <a:t>すべて</a:t>
            </a:r>
            <a:r>
              <a:rPr lang="ja-JP">
                <a:ea typeface="游ゴシック"/>
              </a:rPr>
              <a:t>取得</a:t>
            </a:r>
            <a:endParaRPr lang="ja-JP">
              <a:ea typeface="+mn-lt"/>
              <a:cs typeface="+mn-lt"/>
            </a:endParaRPr>
          </a:p>
          <a:p>
            <a:endParaRPr lang="ja-JP">
              <a:ea typeface="游ゴシック"/>
            </a:endParaRPr>
          </a:p>
          <a:p>
            <a:r>
              <a:rPr lang="ja-JP" altLang="en-US">
                <a:ea typeface="游ゴシック"/>
              </a:rPr>
              <a:t>　取得したデータを表示</a:t>
            </a:r>
            <a:endParaRPr lang="ja-JP">
              <a:ea typeface="游ゴシック"/>
            </a:endParaRPr>
          </a:p>
          <a:p>
            <a:r>
              <a:rPr lang="ja-JP" altLang="en-US">
                <a:ea typeface="游ゴシック"/>
              </a:rPr>
              <a:t>・日付情報の表示</a:t>
            </a:r>
          </a:p>
          <a:p>
            <a:endParaRPr lang="ja-JP" altLang="en-US">
              <a:ea typeface="游ゴシック"/>
            </a:endParaRPr>
          </a:p>
          <a:p>
            <a:r>
              <a:rPr lang="ja-JP" altLang="en-US">
                <a:ea typeface="游ゴシック"/>
              </a:rPr>
              <a:t>・メッセージの表示</a:t>
            </a:r>
          </a:p>
          <a:p>
            <a:r>
              <a:rPr lang="ja-JP" altLang="en-US">
                <a:ea typeface="游ゴシック"/>
              </a:rPr>
              <a:t>　トークテーブルにアクセスして自分のIDとフレンドのID、日付、どちら側かの情報からその日のメッセージをすべて取得し表示する</a:t>
            </a:r>
          </a:p>
          <a:p>
            <a:br>
              <a:rPr lang="ja-JP" altLang="en-US">
                <a:ea typeface="游ゴシック"/>
              </a:rPr>
            </a:br>
            <a:r>
              <a:rPr lang="ja-JP" altLang="en-US">
                <a:ea typeface="游ゴシック"/>
              </a:rPr>
              <a:t>・戻るボタン</a:t>
            </a:r>
            <a:br>
              <a:rPr lang="ja-JP" altLang="en-US">
                <a:ea typeface="游ゴシック"/>
              </a:rPr>
            </a:br>
            <a:r>
              <a:rPr lang="ja-JP" altLang="en-US">
                <a:ea typeface="游ゴシック"/>
              </a:rPr>
              <a:t>　リンクを埋め込む</a:t>
            </a:r>
          </a:p>
          <a:p>
            <a:endParaRPr lang="ja-JP" altLang="en-US">
              <a:ea typeface="游ゴシック"/>
            </a:endParaRPr>
          </a:p>
          <a:p>
            <a:r>
              <a:rPr lang="ja-JP" altLang="en-US">
                <a:ea typeface="游ゴシック"/>
              </a:rPr>
              <a:t>・相手の名前を表示</a:t>
            </a:r>
          </a:p>
          <a:p>
            <a:r>
              <a:rPr lang="ja-JP" altLang="en-US">
                <a:ea typeface="游ゴシック"/>
              </a:rPr>
              <a:t>　変数から名前をとってきて表示する</a:t>
            </a:r>
          </a:p>
        </p:txBody>
      </p:sp>
      <p:pic>
        <p:nvPicPr>
          <p:cNvPr id="10" name="図 9" descr="携帯電話の画面のスクリーンショット&#10;&#10;自動的に生成された説明">
            <a:extLst>
              <a:ext uri="{FF2B5EF4-FFF2-40B4-BE49-F238E27FC236}">
                <a16:creationId xmlns:a16="http://schemas.microsoft.com/office/drawing/2014/main" id="{E5E50C38-7A51-0942-8E5C-819F601EFACF}"/>
              </a:ext>
            </a:extLst>
          </p:cNvPr>
          <p:cNvPicPr>
            <a:picLocks noChangeAspect="1"/>
          </p:cNvPicPr>
          <p:nvPr/>
        </p:nvPicPr>
        <p:blipFill>
          <a:blip r:embed="rId3"/>
          <a:stretch>
            <a:fillRect/>
          </a:stretch>
        </p:blipFill>
        <p:spPr>
          <a:xfrm>
            <a:off x="674872" y="1354526"/>
            <a:ext cx="2627582" cy="4776017"/>
          </a:xfrm>
          <a:prstGeom prst="rect">
            <a:avLst/>
          </a:prstGeom>
        </p:spPr>
      </p:pic>
    </p:spTree>
    <p:extLst>
      <p:ext uri="{BB962C8B-B14F-4D97-AF65-F5344CB8AC3E}">
        <p14:creationId xmlns:p14="http://schemas.microsoft.com/office/powerpoint/2010/main" val="72211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763E-7943-46B7-B2E5-12D91AB4231B}"/>
              </a:ext>
            </a:extLst>
          </p:cNvPr>
          <p:cNvSpPr>
            <a:spLocks noGrp="1"/>
          </p:cNvSpPr>
          <p:nvPr>
            <p:ph type="title"/>
          </p:nvPr>
        </p:nvSpPr>
        <p:spPr/>
        <p:txBody>
          <a:bodyPr/>
          <a:lstStyle/>
          <a:p>
            <a:r>
              <a:rPr lang="en-US" dirty="0">
                <a:ea typeface="游ゴシック Light"/>
              </a:rPr>
              <a:t>Demo</a:t>
            </a:r>
            <a:endParaRPr kumimoji="1" lang="en-US" dirty="0"/>
          </a:p>
        </p:txBody>
      </p:sp>
      <p:sp>
        <p:nvSpPr>
          <p:cNvPr id="3" name="Content Placeholder 2">
            <a:extLst>
              <a:ext uri="{FF2B5EF4-FFF2-40B4-BE49-F238E27FC236}">
                <a16:creationId xmlns:a16="http://schemas.microsoft.com/office/drawing/2014/main" id="{353092CC-C41E-4783-8CF3-86E2BF4424C1}"/>
              </a:ext>
            </a:extLst>
          </p:cNvPr>
          <p:cNvSpPr>
            <a:spLocks noGrp="1"/>
          </p:cNvSpPr>
          <p:nvPr>
            <p:ph idx="1"/>
          </p:nvPr>
        </p:nvSpPr>
        <p:spPr>
          <a:xfrm>
            <a:off x="838200" y="1365550"/>
            <a:ext cx="6015487" cy="3948771"/>
          </a:xfrm>
        </p:spPr>
        <p:txBody>
          <a:bodyPr vert="horz" lIns="91440" tIns="45720" rIns="91440" bIns="45720" rtlCol="0" anchor="t">
            <a:normAutofit/>
          </a:bodyPr>
          <a:lstStyle/>
          <a:p>
            <a:pPr marL="514350" indent="-514350">
              <a:buAutoNum type="arabicPeriod"/>
            </a:pPr>
            <a:r>
              <a:rPr lang="ja-JP" altLang="en-US">
                <a:ea typeface="游ゴシック" panose="020F0502020204030204"/>
              </a:rPr>
              <a:t>エモログの表示部分 </a:t>
            </a:r>
          </a:p>
          <a:p>
            <a:pPr marL="971550" lvl="1" indent="-514350">
              <a:buAutoNum type="arabicPeriod"/>
            </a:pPr>
            <a:r>
              <a:rPr lang="ja-JP" altLang="en-US">
                <a:ea typeface="游ゴシック" panose="020F0502020204030204"/>
              </a:rPr>
              <a:t>エモログ表示部分 html 側 　済み</a:t>
            </a:r>
            <a:endParaRPr lang="ja-JP" altLang="en-US" dirty="0">
              <a:ea typeface="游ゴシック" panose="020F0502020204030204"/>
            </a:endParaRPr>
          </a:p>
          <a:p>
            <a:pPr marL="971550" lvl="1" indent="-514350">
              <a:buAutoNum type="arabicPeriod"/>
            </a:pPr>
            <a:r>
              <a:rPr lang="ja-JP" altLang="en-US">
                <a:ea typeface="游ゴシック" panose="020F0502020204030204"/>
              </a:rPr>
              <a:t>Twitterの連携部分　済み</a:t>
            </a:r>
            <a:endParaRPr lang="ja-JP" altLang="en-US" dirty="0">
              <a:ea typeface="游ゴシック" panose="020F0502020204030204"/>
            </a:endParaRPr>
          </a:p>
          <a:p>
            <a:pPr marL="971550" lvl="1" indent="-514350">
              <a:buAutoNum type="arabicPeriod"/>
            </a:pPr>
            <a:r>
              <a:rPr lang="ja-JP" altLang="en-US">
                <a:ea typeface="游ゴシック" panose="020F0502020204030204"/>
              </a:rPr>
              <a:t>文章から解析部分　済み</a:t>
            </a:r>
            <a:endParaRPr lang="ja-JP" altLang="en-US" dirty="0">
              <a:ea typeface="游ゴシック" panose="020F0502020204030204"/>
            </a:endParaRPr>
          </a:p>
          <a:p>
            <a:pPr marL="971550" lvl="1" indent="-514350">
              <a:buAutoNum type="arabicPeriod"/>
            </a:pPr>
            <a:r>
              <a:rPr lang="ja-JP" altLang="en-US">
                <a:ea typeface="游ゴシック" panose="020F0502020204030204"/>
              </a:rPr>
              <a:t>画像の解析部分　済み</a:t>
            </a:r>
            <a:endParaRPr lang="ja-JP" altLang="en-US" dirty="0">
              <a:ea typeface="游ゴシック" panose="020F0502020204030204"/>
            </a:endParaRPr>
          </a:p>
          <a:p>
            <a:pPr marL="971550" lvl="1" indent="-514350">
              <a:buAutoNum type="arabicPeriod"/>
            </a:pPr>
            <a:r>
              <a:rPr lang="ja-JP" altLang="en-US">
                <a:ea typeface="游ゴシック" panose="020F0502020204030204"/>
              </a:rPr>
              <a:t>すべてを組み合わせる　未</a:t>
            </a:r>
            <a:br>
              <a:rPr lang="ja-JP" altLang="en-US" dirty="0">
                <a:ea typeface="游ゴシック" panose="020F0502020204030204"/>
              </a:rPr>
            </a:br>
            <a:r>
              <a:rPr lang="ja-JP" altLang="en-US">
                <a:ea typeface="游ゴシック" panose="020F0502020204030204"/>
              </a:rPr>
              <a:t>　・言語</a:t>
            </a:r>
            <a:endParaRPr lang="ja-JP" altLang="en-US" dirty="0">
              <a:ea typeface="游ゴシック" panose="020F0502020204030204"/>
            </a:endParaRPr>
          </a:p>
          <a:p>
            <a:pPr marL="1200150" lvl="2" indent="0">
              <a:buNone/>
            </a:pPr>
            <a:r>
              <a:rPr lang="ja-JP" altLang="en-US">
                <a:ea typeface="游ゴシック" panose="020F0502020204030204"/>
              </a:rPr>
              <a:t>・データベースへのデータの格納部分</a:t>
            </a:r>
            <a:endParaRPr lang="ja-JP" altLang="en-US" dirty="0">
              <a:ea typeface="游ゴシック" panose="020F0502020204030204"/>
            </a:endParaRPr>
          </a:p>
          <a:p>
            <a:pPr marL="1200150" lvl="2" indent="0">
              <a:buNone/>
            </a:pPr>
            <a:r>
              <a:rPr lang="ja-JP" altLang="en-US">
                <a:ea typeface="游ゴシック" panose="020F0502020204030204"/>
              </a:rPr>
              <a:t>・格納したデータを比較する部分</a:t>
            </a:r>
            <a:endParaRPr lang="ja-JP" altLang="en-US" dirty="0">
              <a:ea typeface="游ゴシック" panose="020F0502020204030204"/>
            </a:endParaRPr>
          </a:p>
          <a:p>
            <a:pPr marL="1200150" lvl="2" indent="0">
              <a:buNone/>
            </a:pPr>
            <a:r>
              <a:rPr lang="ja-JP" altLang="en-US">
                <a:ea typeface="游ゴシック" panose="020F0502020204030204"/>
              </a:rPr>
              <a:t>・html側へ返す部分</a:t>
            </a:r>
            <a:endParaRPr lang="ja-JP" altLang="en-US" dirty="0">
              <a:ea typeface="游ゴシック" panose="020F0502020204030204"/>
            </a:endParaRPr>
          </a:p>
          <a:p>
            <a:pPr marL="514350" indent="-514350">
              <a:buAutoNum type="arabicPeriod"/>
            </a:pPr>
            <a:endParaRPr lang="ja-JP" altLang="en-US" dirty="0">
              <a:ea typeface="游ゴシック" panose="020F0502020204030204"/>
            </a:endParaRPr>
          </a:p>
        </p:txBody>
      </p:sp>
      <p:sp>
        <p:nvSpPr>
          <p:cNvPr id="4" name="TextBox 3">
            <a:extLst>
              <a:ext uri="{FF2B5EF4-FFF2-40B4-BE49-F238E27FC236}">
                <a16:creationId xmlns:a16="http://schemas.microsoft.com/office/drawing/2014/main" id="{2E2C5BFC-E557-4624-814E-16345A7CF466}"/>
              </a:ext>
            </a:extLst>
          </p:cNvPr>
          <p:cNvSpPr txBox="1"/>
          <p:nvPr/>
        </p:nvSpPr>
        <p:spPr>
          <a:xfrm>
            <a:off x="6924136" y="1273834"/>
            <a:ext cx="4669766" cy="48782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endParaRPr lang="ja-JP" dirty="0">
              <a:ea typeface="游ゴシック"/>
            </a:endParaRPr>
          </a:p>
          <a:p>
            <a:pPr marL="342900" indent="-342900">
              <a:lnSpc>
                <a:spcPct val="90000"/>
              </a:lnSpc>
              <a:spcBef>
                <a:spcPts val="1000"/>
              </a:spcBef>
              <a:buAutoNum type="arabicPeriod"/>
            </a:pPr>
            <a:r>
              <a:rPr lang="ja-JP">
                <a:ea typeface="游ゴシック"/>
              </a:rPr>
              <a:t>ｚ</a:t>
            </a:r>
            <a:endParaRPr lang="ja-JP" dirty="0">
              <a:ea typeface="游ゴシック"/>
            </a:endParaRPr>
          </a:p>
          <a:p>
            <a:pPr marL="342900" indent="-342900">
              <a:lnSpc>
                <a:spcPct val="90000"/>
              </a:lnSpc>
              <a:spcBef>
                <a:spcPts val="1000"/>
              </a:spcBef>
              <a:buAutoNum type="arabicPeriod"/>
            </a:pPr>
            <a:r>
              <a:rPr lang="ja-JP" sz="2400">
                <a:ea typeface="游ゴシック"/>
              </a:rPr>
              <a:t>チャットページ全体部分</a:t>
            </a:r>
            <a:endParaRPr lang="ja-JP" sz="2400">
              <a:ea typeface="+mn-lt"/>
              <a:cs typeface="+mn-lt"/>
            </a:endParaRPr>
          </a:p>
          <a:p>
            <a:pPr marL="971550" lvl="1" indent="-514350">
              <a:lnSpc>
                <a:spcPct val="90000"/>
              </a:lnSpc>
              <a:spcBef>
                <a:spcPts val="500"/>
              </a:spcBef>
              <a:buAutoNum type="arabicPeriod"/>
            </a:pPr>
            <a:r>
              <a:rPr lang="ja-JP" sz="2400">
                <a:ea typeface="游ゴシック"/>
              </a:rPr>
              <a:t>静的なページ部分　済み</a:t>
            </a:r>
            <a:endParaRPr lang="ja-JP" sz="2400">
              <a:ea typeface="+mn-lt"/>
              <a:cs typeface="+mn-lt"/>
            </a:endParaRPr>
          </a:p>
          <a:p>
            <a:pPr marL="971550" lvl="1" indent="-514350">
              <a:lnSpc>
                <a:spcPct val="90000"/>
              </a:lnSpc>
              <a:spcBef>
                <a:spcPts val="500"/>
              </a:spcBef>
              <a:buAutoNum type="arabicPeriod"/>
            </a:pPr>
            <a:r>
              <a:rPr lang="ja-JP" sz="2400">
                <a:ea typeface="游ゴシック"/>
              </a:rPr>
              <a:t>エモログの表示部分　未</a:t>
            </a:r>
            <a:endParaRPr lang="en-US" sz="2400">
              <a:ea typeface="+mn-lt"/>
              <a:cs typeface="+mn-lt"/>
            </a:endParaRPr>
          </a:p>
          <a:p>
            <a:pPr marL="971550" lvl="1" indent="-514350">
              <a:lnSpc>
                <a:spcPct val="90000"/>
              </a:lnSpc>
              <a:spcBef>
                <a:spcPts val="500"/>
              </a:spcBef>
              <a:buAutoNum type="arabicPeriod"/>
            </a:pPr>
            <a:r>
              <a:rPr lang="ja-JP" sz="2400">
                <a:ea typeface="游ゴシック"/>
              </a:rPr>
              <a:t>チャット部分　未</a:t>
            </a:r>
          </a:p>
          <a:p>
            <a:pPr lvl="1">
              <a:lnSpc>
                <a:spcPct val="90000"/>
              </a:lnSpc>
              <a:spcBef>
                <a:spcPts val="500"/>
              </a:spcBef>
            </a:pPr>
            <a:endParaRPr lang="ja-JP" sz="2400" dirty="0">
              <a:ea typeface="+mn-lt"/>
              <a:cs typeface="+mn-lt"/>
            </a:endParaRPr>
          </a:p>
          <a:p>
            <a:pPr lvl="1">
              <a:lnSpc>
                <a:spcPct val="90000"/>
              </a:lnSpc>
              <a:spcBef>
                <a:spcPts val="500"/>
              </a:spcBef>
            </a:pPr>
            <a:r>
              <a:rPr lang="ja-JP" altLang="en-US" sz="2400">
                <a:ea typeface="+mn-lt"/>
                <a:cs typeface="+mn-lt"/>
              </a:rPr>
              <a:t>・格納したデータを取得し、チャット部分を表示する</a:t>
            </a:r>
          </a:p>
          <a:p>
            <a:pPr lvl="1">
              <a:lnSpc>
                <a:spcPct val="90000"/>
              </a:lnSpc>
              <a:spcBef>
                <a:spcPts val="500"/>
              </a:spcBef>
            </a:pPr>
            <a:r>
              <a:rPr lang="ja-JP" sz="2400">
                <a:ea typeface="游ゴシック"/>
              </a:rPr>
              <a:t>・ボタンを押したらデータを格納する処理</a:t>
            </a:r>
            <a:endParaRPr lang="ja-JP"/>
          </a:p>
          <a:p>
            <a:pPr marL="514350" indent="-514350" algn="l">
              <a:lnSpc>
                <a:spcPct val="90000"/>
              </a:lnSpc>
              <a:spcBef>
                <a:spcPts val="1000"/>
              </a:spcBef>
              <a:buAutoNum type="arabicPeriod"/>
            </a:pPr>
            <a:endParaRPr lang="ja-JP" altLang="en-US" dirty="0">
              <a:ea typeface="游ゴシック"/>
            </a:endParaRPr>
          </a:p>
          <a:p>
            <a:endParaRPr lang="en-US" dirty="0">
              <a:ea typeface="游ゴシック"/>
            </a:endParaRPr>
          </a:p>
        </p:txBody>
      </p:sp>
    </p:spTree>
    <p:extLst>
      <p:ext uri="{BB962C8B-B14F-4D97-AF65-F5344CB8AC3E}">
        <p14:creationId xmlns:p14="http://schemas.microsoft.com/office/powerpoint/2010/main" val="11854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A883726A-C1E6-4742-B4FE-0D771C3358DF}"/>
              </a:ext>
            </a:extLst>
          </p:cNvPr>
          <p:cNvSpPr>
            <a:spLocks noGrp="1"/>
          </p:cNvSpPr>
          <p:nvPr>
            <p:ph type="title"/>
          </p:nvPr>
        </p:nvSpPr>
        <p:spPr>
          <a:xfrm>
            <a:off x="402772" y="267420"/>
            <a:ext cx="10515600" cy="1325563"/>
          </a:xfrm>
        </p:spPr>
        <p:txBody>
          <a:bodyPr/>
          <a:lstStyle/>
          <a:p>
            <a:r>
              <a:rPr lang="en-US" altLang="ja-JP" b="1">
                <a:ea typeface="游ゴシック Light"/>
              </a:rPr>
              <a:t>User Registration</a:t>
            </a:r>
            <a:endParaRPr kumimoji="1" lang="ja-JP" altLang="en-US"/>
          </a:p>
        </p:txBody>
      </p:sp>
      <p:sp>
        <p:nvSpPr>
          <p:cNvPr id="2" name="TextBox 1">
            <a:extLst>
              <a:ext uri="{FF2B5EF4-FFF2-40B4-BE49-F238E27FC236}">
                <a16:creationId xmlns:a16="http://schemas.microsoft.com/office/drawing/2014/main" id="{00592E77-06D8-4901-9AC1-8DB4A2E7A8BC}"/>
              </a:ext>
            </a:extLst>
          </p:cNvPr>
          <p:cNvSpPr txBox="1"/>
          <p:nvPr/>
        </p:nvSpPr>
        <p:spPr>
          <a:xfrm>
            <a:off x="4753154" y="1762665"/>
            <a:ext cx="720017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表示する方法</a:t>
            </a:r>
          </a:p>
          <a:p>
            <a:r>
              <a:rPr lang="ja-JP" altLang="en-US">
                <a:ea typeface="游ゴシック"/>
              </a:rPr>
              <a:t>・ファーストネーム入力ボックス</a:t>
            </a:r>
          </a:p>
          <a:p>
            <a:r>
              <a:rPr lang="ja-JP" altLang="en-US">
                <a:ea typeface="游ゴシック"/>
              </a:rPr>
              <a:t>・ファミリーネーム</a:t>
            </a:r>
            <a:r>
              <a:rPr lang="ja-JP">
                <a:ea typeface="游ゴシック"/>
              </a:rPr>
              <a:t>入力ボックス</a:t>
            </a:r>
            <a:endParaRPr lang="ja-JP" altLang="en-US">
              <a:ea typeface="游ゴシック"/>
            </a:endParaRPr>
          </a:p>
          <a:p>
            <a:r>
              <a:rPr lang="ja-JP" altLang="en-US">
                <a:ea typeface="游ゴシック"/>
              </a:rPr>
              <a:t>・E-maiアドレス入力ボックス</a:t>
            </a:r>
            <a:endParaRPr lang="ja-JP">
              <a:ea typeface="游ゴシック"/>
            </a:endParaRPr>
          </a:p>
          <a:p>
            <a:r>
              <a:rPr lang="ja-JP" altLang="en-US">
                <a:ea typeface="游ゴシック"/>
              </a:rPr>
              <a:t>・パスワード入力ボックス</a:t>
            </a:r>
          </a:p>
          <a:p>
            <a:r>
              <a:rPr lang="ja-JP">
                <a:ea typeface="游ゴシック"/>
              </a:rPr>
              <a:t>　登録ボタンが押されたらボックスの内容を消す</a:t>
            </a:r>
            <a:endParaRPr lang="ja-JP" altLang="en-US">
              <a:ea typeface="游ゴシック"/>
            </a:endParaRPr>
          </a:p>
          <a:p>
            <a:r>
              <a:rPr lang="en-US" altLang="ja-JP">
                <a:ea typeface="游ゴシック"/>
              </a:rPr>
              <a:t>Or すべて入力されていないことを伝える警告を表示する</a:t>
            </a:r>
            <a:endParaRPr lang="ja-JP"/>
          </a:p>
          <a:p>
            <a:endParaRPr lang="ja-JP" altLang="en-US">
              <a:ea typeface="游ゴシック"/>
            </a:endParaRPr>
          </a:p>
          <a:p>
            <a:r>
              <a:rPr lang="ja-JP" altLang="en-US">
                <a:ea typeface="游ゴシック"/>
              </a:rPr>
              <a:t>・Twitter連携　(または　TwitterID入力ボックス)</a:t>
            </a:r>
          </a:p>
          <a:p>
            <a:r>
              <a:rPr lang="ja-JP" altLang="en-US">
                <a:ea typeface="游ゴシック"/>
              </a:rPr>
              <a:t>Twitter側から</a:t>
            </a:r>
          </a:p>
          <a:p>
            <a:endParaRPr lang="ja-JP" altLang="en-US">
              <a:ea typeface="游ゴシック"/>
            </a:endParaRPr>
          </a:p>
          <a:p>
            <a:r>
              <a:rPr lang="ja-JP" altLang="en-US">
                <a:ea typeface="游ゴシック"/>
              </a:rPr>
              <a:t>・登録ボタン</a:t>
            </a:r>
          </a:p>
          <a:p>
            <a:r>
              <a:rPr lang="ja-JP" altLang="en-US">
                <a:ea typeface="游ゴシック"/>
              </a:rPr>
              <a:t>　ユーザーリストテーブルにアクセスして名前、メールアドレス、パスワードを登録する</a:t>
            </a:r>
          </a:p>
          <a:p>
            <a:endParaRPr lang="ja-JP" altLang="en-US">
              <a:ea typeface="游ゴシック"/>
            </a:endParaRPr>
          </a:p>
          <a:p>
            <a:endParaRPr lang="ja-JP" altLang="en-US">
              <a:ea typeface="游ゴシック"/>
            </a:endParaRPr>
          </a:p>
        </p:txBody>
      </p:sp>
      <p:pic>
        <p:nvPicPr>
          <p:cNvPr id="6" name="図 5">
            <a:extLst>
              <a:ext uri="{FF2B5EF4-FFF2-40B4-BE49-F238E27FC236}">
                <a16:creationId xmlns:a16="http://schemas.microsoft.com/office/drawing/2014/main" id="{A980E1FF-3524-8E46-A415-3D5F19FF55FC}"/>
              </a:ext>
            </a:extLst>
          </p:cNvPr>
          <p:cNvPicPr>
            <a:picLocks noChangeAspect="1"/>
          </p:cNvPicPr>
          <p:nvPr/>
        </p:nvPicPr>
        <p:blipFill>
          <a:blip r:embed="rId3"/>
          <a:stretch>
            <a:fillRect/>
          </a:stretch>
        </p:blipFill>
        <p:spPr>
          <a:xfrm>
            <a:off x="402771" y="1333500"/>
            <a:ext cx="2764971" cy="5274222"/>
          </a:xfrm>
          <a:prstGeom prst="rect">
            <a:avLst/>
          </a:prstGeom>
        </p:spPr>
      </p:pic>
    </p:spTree>
    <p:extLst>
      <p:ext uri="{BB962C8B-B14F-4D97-AF65-F5344CB8AC3E}">
        <p14:creationId xmlns:p14="http://schemas.microsoft.com/office/powerpoint/2010/main" val="142841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A883726A-C1E6-4742-B4FE-0D771C3358DF}"/>
              </a:ext>
            </a:extLst>
          </p:cNvPr>
          <p:cNvSpPr>
            <a:spLocks noGrp="1"/>
          </p:cNvSpPr>
          <p:nvPr>
            <p:ph type="title"/>
          </p:nvPr>
        </p:nvSpPr>
        <p:spPr/>
        <p:txBody>
          <a:bodyPr/>
          <a:lstStyle/>
          <a:p>
            <a:r>
              <a:rPr lang="en-US" altLang="ja-JP" b="1"/>
              <a:t>Adding Friend</a:t>
            </a:r>
            <a:endParaRPr kumimoji="1" lang="ja-JP" altLang="en-US"/>
          </a:p>
        </p:txBody>
      </p:sp>
      <p:sp>
        <p:nvSpPr>
          <p:cNvPr id="2" name="TextBox 1">
            <a:extLst>
              <a:ext uri="{FF2B5EF4-FFF2-40B4-BE49-F238E27FC236}">
                <a16:creationId xmlns:a16="http://schemas.microsoft.com/office/drawing/2014/main" id="{4B6E67D3-9CBF-4690-BD0A-66B933B30580}"/>
              </a:ext>
            </a:extLst>
          </p:cNvPr>
          <p:cNvSpPr txBox="1"/>
          <p:nvPr/>
        </p:nvSpPr>
        <p:spPr>
          <a:xfrm>
            <a:off x="4609380" y="209910"/>
            <a:ext cx="7200179" cy="81253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表示する方法</a:t>
            </a:r>
          </a:p>
          <a:p>
            <a:r>
              <a:rPr lang="ja-JP" altLang="en-US">
                <a:ea typeface="游ゴシック"/>
              </a:rPr>
              <a:t>・My IDの表示　（ユーザーのIDの表示）</a:t>
            </a:r>
          </a:p>
          <a:p>
            <a:r>
              <a:rPr lang="ja-JP" altLang="en-US">
                <a:ea typeface="游ゴシック"/>
              </a:rPr>
              <a:t>　ユーザーテーブルから取得</a:t>
            </a:r>
          </a:p>
          <a:p>
            <a:r>
              <a:rPr lang="ja-JP" altLang="en-US">
                <a:ea typeface="游ゴシック"/>
              </a:rPr>
              <a:t>・ID入力ボックス　（友人の検索用）</a:t>
            </a:r>
          </a:p>
          <a:p>
            <a:r>
              <a:rPr lang="ja-JP" altLang="en-US">
                <a:ea typeface="游ゴシック"/>
              </a:rPr>
              <a:t>・ID検索ボタン</a:t>
            </a:r>
          </a:p>
          <a:p>
            <a:r>
              <a:rPr lang="ja-JP" altLang="en-US">
                <a:ea typeface="游ゴシック"/>
              </a:rPr>
              <a:t>　ユーザーテーブルにアクセスしてID入力ボックスにあるIDからその人の名前を取得し表示する</a:t>
            </a:r>
          </a:p>
          <a:p>
            <a:r>
              <a:rPr lang="ja-JP" altLang="en-US">
                <a:ea typeface="游ゴシック"/>
              </a:rPr>
              <a:t>　該当しない場合は存在しませんと表示</a:t>
            </a:r>
          </a:p>
          <a:p>
            <a:r>
              <a:rPr lang="ja-JP" altLang="en-US">
                <a:ea typeface="游ゴシック"/>
              </a:rPr>
              <a:t>　該当する場合{</a:t>
            </a:r>
          </a:p>
          <a:p>
            <a:r>
              <a:rPr lang="ja-JP" altLang="en-US">
                <a:ea typeface="游ゴシック"/>
              </a:rPr>
              <a:t>・人物アイコンの表示</a:t>
            </a:r>
          </a:p>
          <a:p>
            <a:r>
              <a:rPr lang="ja-JP" altLang="en-US">
                <a:ea typeface="游ゴシック"/>
              </a:rPr>
              <a:t>・IDに紐づいたフレンドの名前の表示</a:t>
            </a:r>
          </a:p>
          <a:p>
            <a:r>
              <a:rPr lang="ja-JP" altLang="en-US">
                <a:ea typeface="游ゴシック"/>
              </a:rPr>
              <a:t>・フレンドを申請するボタン</a:t>
            </a:r>
          </a:p>
          <a:p>
            <a:r>
              <a:rPr lang="ja-JP" altLang="en-US">
                <a:ea typeface="游ゴシック"/>
              </a:rPr>
              <a:t>　××テーブルにアクセスしてフレンドの申請をしていることを記録しておく</a:t>
            </a:r>
          </a:p>
          <a:p>
            <a:r>
              <a:rPr lang="ja-JP" altLang="en-US">
                <a:ea typeface="游ゴシック"/>
              </a:rPr>
              <a:t>　}</a:t>
            </a:r>
          </a:p>
          <a:p>
            <a:endParaRPr lang="ja-JP" altLang="en-US">
              <a:ea typeface="游ゴシック"/>
            </a:endParaRPr>
          </a:p>
          <a:p>
            <a:r>
              <a:rPr lang="ja-JP" altLang="en-US">
                <a:ea typeface="游ゴシック"/>
              </a:rPr>
              <a:t>フレンドかも？　（画面下部分）</a:t>
            </a:r>
          </a:p>
          <a:p>
            <a:r>
              <a:rPr lang="ja-JP" altLang="en-US">
                <a:ea typeface="游ゴシック"/>
              </a:rPr>
              <a:t>もし誰かから申請されていたら{</a:t>
            </a:r>
          </a:p>
          <a:p>
            <a:r>
              <a:rPr lang="ja-JP">
                <a:ea typeface="游ゴシック"/>
              </a:rPr>
              <a:t>・人物アイコンの表示</a:t>
            </a:r>
            <a:endParaRPr lang="ja-JP">
              <a:ea typeface="+mn-lt"/>
              <a:cs typeface="+mn-lt"/>
            </a:endParaRPr>
          </a:p>
          <a:p>
            <a:r>
              <a:rPr lang="ja-JP">
                <a:ea typeface="游ゴシック"/>
              </a:rPr>
              <a:t>・IDに紐づいたフレンドの名前の表示</a:t>
            </a:r>
            <a:endParaRPr lang="ja-JP">
              <a:ea typeface="+mn-lt"/>
              <a:cs typeface="+mn-lt"/>
            </a:endParaRPr>
          </a:p>
          <a:p>
            <a:r>
              <a:rPr lang="ja-JP" altLang="en-US">
                <a:ea typeface="游ゴシック"/>
              </a:rPr>
              <a:t>　××テーブルにアクセスして自分のIDに対してフラグが立ってたら（申請されてたら）それを抽出して表示する</a:t>
            </a:r>
          </a:p>
          <a:p>
            <a:r>
              <a:rPr lang="ja-JP">
                <a:ea typeface="游ゴシック"/>
              </a:rPr>
              <a:t>・フレンドを承認するボタン</a:t>
            </a:r>
            <a:endParaRPr lang="ja-JP">
              <a:ea typeface="+mn-lt"/>
              <a:cs typeface="+mn-lt"/>
            </a:endParaRPr>
          </a:p>
          <a:p>
            <a:r>
              <a:rPr lang="ja-JP" altLang="en-US">
                <a:ea typeface="+mn-lt"/>
                <a:cs typeface="+mn-lt"/>
              </a:rPr>
              <a:t>・フレンドを承認しないボタン</a:t>
            </a:r>
            <a:endParaRPr lang="ja-JP"/>
          </a:p>
          <a:p>
            <a:r>
              <a:rPr lang="ja-JP" altLang="en-US">
                <a:ea typeface="游ゴシック"/>
              </a:rPr>
              <a:t>}</a:t>
            </a:r>
          </a:p>
          <a:p>
            <a:endParaRPr lang="ja-JP" altLang="en-US">
              <a:ea typeface="游ゴシック"/>
            </a:endParaRPr>
          </a:p>
          <a:p>
            <a:endParaRPr lang="ja-JP" altLang="en-US">
              <a:ea typeface="游ゴシック"/>
            </a:endParaRPr>
          </a:p>
          <a:p>
            <a:endParaRPr lang="ja-JP" altLang="en-US">
              <a:ea typeface="游ゴシック"/>
            </a:endParaRPr>
          </a:p>
          <a:p>
            <a:endParaRPr lang="ja-JP" altLang="en-US">
              <a:ea typeface="游ゴシック"/>
            </a:endParaRPr>
          </a:p>
        </p:txBody>
      </p:sp>
      <p:pic>
        <p:nvPicPr>
          <p:cNvPr id="6" name="図 5" descr="スクリーンショットの画面&#10;&#10;自動的に生成された説明">
            <a:extLst>
              <a:ext uri="{FF2B5EF4-FFF2-40B4-BE49-F238E27FC236}">
                <a16:creationId xmlns:a16="http://schemas.microsoft.com/office/drawing/2014/main" id="{9CAEDAD5-152E-4E48-B337-ADC9ADF67306}"/>
              </a:ext>
            </a:extLst>
          </p:cNvPr>
          <p:cNvPicPr>
            <a:picLocks noChangeAspect="1"/>
          </p:cNvPicPr>
          <p:nvPr/>
        </p:nvPicPr>
        <p:blipFill>
          <a:blip r:embed="rId3"/>
          <a:stretch>
            <a:fillRect/>
          </a:stretch>
        </p:blipFill>
        <p:spPr>
          <a:xfrm>
            <a:off x="838200" y="1298801"/>
            <a:ext cx="2819400" cy="5449033"/>
          </a:xfrm>
          <a:prstGeom prst="rect">
            <a:avLst/>
          </a:prstGeom>
        </p:spPr>
      </p:pic>
    </p:spTree>
    <p:extLst>
      <p:ext uri="{BB962C8B-B14F-4D97-AF65-F5344CB8AC3E}">
        <p14:creationId xmlns:p14="http://schemas.microsoft.com/office/powerpoint/2010/main" val="1285069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A883726A-C1E6-4742-B4FE-0D771C3358DF}"/>
              </a:ext>
            </a:extLst>
          </p:cNvPr>
          <p:cNvSpPr>
            <a:spLocks noGrp="1"/>
          </p:cNvSpPr>
          <p:nvPr>
            <p:ph type="title"/>
          </p:nvPr>
        </p:nvSpPr>
        <p:spPr>
          <a:xfrm>
            <a:off x="838200" y="254512"/>
            <a:ext cx="10515600" cy="1325563"/>
          </a:xfrm>
        </p:spPr>
        <p:txBody>
          <a:bodyPr/>
          <a:lstStyle/>
          <a:p>
            <a:r>
              <a:rPr lang="en-US" altLang="ja-JP" b="1"/>
              <a:t>Setting</a:t>
            </a:r>
            <a:endParaRPr kumimoji="1" lang="ja-JP" altLang="en-US"/>
          </a:p>
        </p:txBody>
      </p:sp>
      <p:sp>
        <p:nvSpPr>
          <p:cNvPr id="2" name="TextBox 1">
            <a:extLst>
              <a:ext uri="{FF2B5EF4-FFF2-40B4-BE49-F238E27FC236}">
                <a16:creationId xmlns:a16="http://schemas.microsoft.com/office/drawing/2014/main" id="{B4CB046E-BF26-4D36-B3F8-6F5001DE2DA4}"/>
              </a:ext>
            </a:extLst>
          </p:cNvPr>
          <p:cNvSpPr txBox="1"/>
          <p:nvPr/>
        </p:nvSpPr>
        <p:spPr>
          <a:xfrm>
            <a:off x="4825042" y="1029420"/>
            <a:ext cx="66538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・投稿頻度の設定</a:t>
            </a:r>
          </a:p>
          <a:p>
            <a:r>
              <a:rPr lang="ja-JP" altLang="en-US">
                <a:ea typeface="游ゴシック"/>
              </a:rPr>
              <a:t>・関係性の設定　親密度の設定　for 絵文字に使う情報</a:t>
            </a:r>
          </a:p>
        </p:txBody>
      </p:sp>
      <p:sp>
        <p:nvSpPr>
          <p:cNvPr id="6" name="TextBox 5">
            <a:extLst>
              <a:ext uri="{FF2B5EF4-FFF2-40B4-BE49-F238E27FC236}">
                <a16:creationId xmlns:a16="http://schemas.microsoft.com/office/drawing/2014/main" id="{8CDC6E0D-4ACC-4C8C-8C83-4E87A7E237F2}"/>
              </a:ext>
            </a:extLst>
          </p:cNvPr>
          <p:cNvSpPr txBox="1"/>
          <p:nvPr/>
        </p:nvSpPr>
        <p:spPr>
          <a:xfrm>
            <a:off x="4523117" y="2193985"/>
            <a:ext cx="665384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画面に表示する</a:t>
            </a:r>
          </a:p>
          <a:p>
            <a:endParaRPr lang="ja-JP" altLang="en-US">
              <a:ea typeface="游ゴシック"/>
            </a:endParaRPr>
          </a:p>
          <a:p>
            <a:r>
              <a:rPr lang="ja-JP" altLang="en-US">
                <a:ea typeface="游ゴシック"/>
              </a:rPr>
              <a:t>・(投稿頻度の設定)</a:t>
            </a:r>
          </a:p>
          <a:p>
            <a:r>
              <a:rPr lang="ja-JP" altLang="en-US">
                <a:ea typeface="游ゴシック"/>
              </a:rPr>
              <a:t>　</a:t>
            </a:r>
          </a:p>
          <a:p>
            <a:endParaRPr lang="ja-JP" altLang="en-US">
              <a:ea typeface="游ゴシック"/>
            </a:endParaRPr>
          </a:p>
          <a:p>
            <a:endParaRPr lang="ja-JP" altLang="en-US">
              <a:ea typeface="游ゴシック"/>
            </a:endParaRPr>
          </a:p>
          <a:p>
            <a:r>
              <a:rPr lang="ja-JP" altLang="en-US">
                <a:ea typeface="游ゴシック"/>
              </a:rPr>
              <a:t>・使える絵文字の範囲の設定　絵文字のフィルター</a:t>
            </a:r>
          </a:p>
          <a:p>
            <a:r>
              <a:rPr lang="ja-JP" altLang="en-US">
                <a:ea typeface="游ゴシック"/>
              </a:rPr>
              <a:t>　多い　普通　少ないのボタン</a:t>
            </a:r>
          </a:p>
          <a:p>
            <a:endParaRPr lang="ja-JP" altLang="en-US">
              <a:ea typeface="游ゴシック"/>
            </a:endParaRPr>
          </a:p>
          <a:p>
            <a:r>
              <a:rPr lang="ja-JP" altLang="en-US">
                <a:ea typeface="游ゴシック"/>
              </a:rPr>
              <a:t>・戻るボタン</a:t>
            </a:r>
          </a:p>
        </p:txBody>
      </p:sp>
      <p:pic>
        <p:nvPicPr>
          <p:cNvPr id="9" name="図 8" descr="文字と写真のスクリーンショット&#10;&#10;自動的に生成された説明">
            <a:extLst>
              <a:ext uri="{FF2B5EF4-FFF2-40B4-BE49-F238E27FC236}">
                <a16:creationId xmlns:a16="http://schemas.microsoft.com/office/drawing/2014/main" id="{94BEC442-1763-1642-BDFA-4A8C8A71A6B7}"/>
              </a:ext>
            </a:extLst>
          </p:cNvPr>
          <p:cNvPicPr>
            <a:picLocks noChangeAspect="1"/>
          </p:cNvPicPr>
          <p:nvPr/>
        </p:nvPicPr>
        <p:blipFill>
          <a:blip r:embed="rId3"/>
          <a:stretch>
            <a:fillRect/>
          </a:stretch>
        </p:blipFill>
        <p:spPr>
          <a:xfrm>
            <a:off x="496986" y="1319335"/>
            <a:ext cx="2911231" cy="5126298"/>
          </a:xfrm>
          <a:prstGeom prst="rect">
            <a:avLst/>
          </a:prstGeom>
        </p:spPr>
      </p:pic>
    </p:spTree>
    <p:extLst>
      <p:ext uri="{BB962C8B-B14F-4D97-AF65-F5344CB8AC3E}">
        <p14:creationId xmlns:p14="http://schemas.microsoft.com/office/powerpoint/2010/main" val="2392447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077FBE-F600-6A49-9EE0-E0EF0F64B483}"/>
              </a:ext>
            </a:extLst>
          </p:cNvPr>
          <p:cNvSpPr>
            <a:spLocks noGrp="1"/>
          </p:cNvSpPr>
          <p:nvPr>
            <p:ph type="title"/>
          </p:nvPr>
        </p:nvSpPr>
        <p:spPr/>
        <p:txBody>
          <a:bodyPr/>
          <a:lstStyle/>
          <a:p>
            <a:r>
              <a:rPr kumimoji="1" lang="ja-JP" altLang="en-US"/>
              <a:t>スケジュール</a:t>
            </a:r>
          </a:p>
        </p:txBody>
      </p:sp>
      <p:graphicFrame>
        <p:nvGraphicFramePr>
          <p:cNvPr id="4" name="表 4">
            <a:extLst>
              <a:ext uri="{FF2B5EF4-FFF2-40B4-BE49-F238E27FC236}">
                <a16:creationId xmlns:a16="http://schemas.microsoft.com/office/drawing/2014/main" id="{76ADADB1-0EFB-ED4C-825D-AED250360FB7}"/>
              </a:ext>
            </a:extLst>
          </p:cNvPr>
          <p:cNvGraphicFramePr>
            <a:graphicFrameLocks noGrp="1"/>
          </p:cNvGraphicFramePr>
          <p:nvPr>
            <p:ph idx="1"/>
            <p:extLst>
              <p:ext uri="{D42A27DB-BD31-4B8C-83A1-F6EECF244321}">
                <p14:modId xmlns:p14="http://schemas.microsoft.com/office/powerpoint/2010/main" val="993881419"/>
              </p:ext>
            </p:extLst>
          </p:nvPr>
        </p:nvGraphicFramePr>
        <p:xfrm>
          <a:off x="3006090" y="1814194"/>
          <a:ext cx="9033508" cy="4380864"/>
        </p:xfrm>
        <a:graphic>
          <a:graphicData uri="http://schemas.openxmlformats.org/drawingml/2006/table">
            <a:tbl>
              <a:tblPr firstRow="1" bandRow="1">
                <a:tableStyleId>{5C22544A-7EE6-4342-B048-85BDC9FD1C3A}</a:tableStyleId>
              </a:tblPr>
              <a:tblGrid>
                <a:gridCol w="684059">
                  <a:extLst>
                    <a:ext uri="{9D8B030D-6E8A-4147-A177-3AD203B41FA5}">
                      <a16:colId xmlns:a16="http://schemas.microsoft.com/office/drawing/2014/main" val="1429716060"/>
                    </a:ext>
                  </a:extLst>
                </a:gridCol>
                <a:gridCol w="2101273">
                  <a:extLst>
                    <a:ext uri="{9D8B030D-6E8A-4147-A177-3AD203B41FA5}">
                      <a16:colId xmlns:a16="http://schemas.microsoft.com/office/drawing/2014/main" val="1719711087"/>
                    </a:ext>
                  </a:extLst>
                </a:gridCol>
                <a:gridCol w="1993263">
                  <a:extLst>
                    <a:ext uri="{9D8B030D-6E8A-4147-A177-3AD203B41FA5}">
                      <a16:colId xmlns:a16="http://schemas.microsoft.com/office/drawing/2014/main" val="2479977878"/>
                    </a:ext>
                  </a:extLst>
                </a:gridCol>
                <a:gridCol w="2219101">
                  <a:extLst>
                    <a:ext uri="{9D8B030D-6E8A-4147-A177-3AD203B41FA5}">
                      <a16:colId xmlns:a16="http://schemas.microsoft.com/office/drawing/2014/main" val="3024113672"/>
                    </a:ext>
                  </a:extLst>
                </a:gridCol>
                <a:gridCol w="2035812">
                  <a:extLst>
                    <a:ext uri="{9D8B030D-6E8A-4147-A177-3AD203B41FA5}">
                      <a16:colId xmlns:a16="http://schemas.microsoft.com/office/drawing/2014/main" val="2147179272"/>
                    </a:ext>
                  </a:extLst>
                </a:gridCol>
              </a:tblGrid>
              <a:tr h="547608">
                <a:tc>
                  <a:txBody>
                    <a:bodyPr/>
                    <a:lstStyle/>
                    <a:p>
                      <a:endParaRPr kumimoji="1" lang="ja-JP" altLang="en-US"/>
                    </a:p>
                  </a:txBody>
                  <a:tcPr/>
                </a:tc>
                <a:tc>
                  <a:txBody>
                    <a:bodyPr/>
                    <a:lstStyle/>
                    <a:p>
                      <a:r>
                        <a:rPr kumimoji="1" lang="ja-JP" altLang="en-US"/>
                        <a:t>高山</a:t>
                      </a:r>
                    </a:p>
                  </a:txBody>
                  <a:tcPr/>
                </a:tc>
                <a:tc>
                  <a:txBody>
                    <a:bodyPr/>
                    <a:lstStyle/>
                    <a:p>
                      <a:r>
                        <a:rPr kumimoji="1" lang="ja-JP" altLang="en-US"/>
                        <a:t>今井</a:t>
                      </a:r>
                    </a:p>
                  </a:txBody>
                  <a:tcPr/>
                </a:tc>
                <a:tc>
                  <a:txBody>
                    <a:bodyPr/>
                    <a:lstStyle/>
                    <a:p>
                      <a:r>
                        <a:rPr kumimoji="1" lang="ja-JP" altLang="en-US"/>
                        <a:t>中村</a:t>
                      </a:r>
                    </a:p>
                  </a:txBody>
                  <a:tcPr/>
                </a:tc>
                <a:tc>
                  <a:txBody>
                    <a:bodyPr/>
                    <a:lstStyle/>
                    <a:p>
                      <a:r>
                        <a:rPr kumimoji="1" lang="ja-JP" altLang="en-US"/>
                        <a:t>西田</a:t>
                      </a:r>
                    </a:p>
                  </a:txBody>
                  <a:tcPr/>
                </a:tc>
                <a:extLst>
                  <a:ext uri="{0D108BD9-81ED-4DB2-BD59-A6C34878D82A}">
                    <a16:rowId xmlns:a16="http://schemas.microsoft.com/office/drawing/2014/main" val="4196047676"/>
                  </a:ext>
                </a:extLst>
              </a:tr>
              <a:tr h="547608">
                <a:tc>
                  <a:txBody>
                    <a:bodyPr/>
                    <a:lstStyle/>
                    <a:p>
                      <a:r>
                        <a:rPr kumimoji="1" lang="en-US" altLang="ja-JP"/>
                        <a:t>21</a:t>
                      </a:r>
                    </a:p>
                  </a:txBody>
                  <a:tcPr/>
                </a:tc>
                <a:tc>
                  <a:txBody>
                    <a:bodyPr/>
                    <a:lstStyle/>
                    <a:p>
                      <a:r>
                        <a:rPr kumimoji="1" lang="ja-JP" altLang="en-US"/>
                        <a:t>サーバ構築完了</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063643191"/>
                  </a:ext>
                </a:extLst>
              </a:tr>
              <a:tr h="547608">
                <a:tc>
                  <a:txBody>
                    <a:bodyPr/>
                    <a:lstStyle/>
                    <a:p>
                      <a:r>
                        <a:rPr kumimoji="1" lang="en-US" altLang="ja-JP"/>
                        <a:t>22</a:t>
                      </a:r>
                      <a:endParaRPr kumimoji="1" lang="ja-JP" altLang="en-US"/>
                    </a:p>
                  </a:txBody>
                  <a:tcPr/>
                </a:tc>
                <a:tc>
                  <a:txBody>
                    <a:bodyPr/>
                    <a:lstStyle/>
                    <a:p>
                      <a:r>
                        <a:rPr kumimoji="1" lang="en-US" altLang="ja-JP"/>
                        <a:t>DB</a:t>
                      </a:r>
                      <a:r>
                        <a:rPr kumimoji="1" lang="ja-JP" altLang="en-US"/>
                        <a:t>作成</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67364054"/>
                  </a:ext>
                </a:extLst>
              </a:tr>
              <a:tr h="547608">
                <a:tc>
                  <a:txBody>
                    <a:bodyPr/>
                    <a:lstStyle/>
                    <a:p>
                      <a:r>
                        <a:rPr kumimoji="1" lang="en-US" altLang="ja-JP"/>
                        <a:t>23</a:t>
                      </a:r>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049085667"/>
                  </a:ext>
                </a:extLst>
              </a:tr>
              <a:tr h="547608">
                <a:tc>
                  <a:txBody>
                    <a:bodyPr/>
                    <a:lstStyle/>
                    <a:p>
                      <a:r>
                        <a:rPr kumimoji="1" lang="en-US" altLang="ja-JP"/>
                        <a:t>24</a:t>
                      </a:r>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627123713"/>
                  </a:ext>
                </a:extLst>
              </a:tr>
              <a:tr h="547608">
                <a:tc>
                  <a:txBody>
                    <a:bodyPr/>
                    <a:lstStyle/>
                    <a:p>
                      <a:r>
                        <a:rPr kumimoji="1" lang="en-US" altLang="ja-JP"/>
                        <a:t>25</a:t>
                      </a:r>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59721917"/>
                  </a:ext>
                </a:extLst>
              </a:tr>
              <a:tr h="547608">
                <a:tc>
                  <a:txBody>
                    <a:bodyPr/>
                    <a:lstStyle/>
                    <a:p>
                      <a:r>
                        <a:rPr kumimoji="1" lang="en-US" altLang="ja-JP"/>
                        <a:t>26</a:t>
                      </a:r>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731147742"/>
                  </a:ext>
                </a:extLst>
              </a:tr>
              <a:tr h="547608">
                <a:tc>
                  <a:txBody>
                    <a:bodyPr/>
                    <a:lstStyle/>
                    <a:p>
                      <a:r>
                        <a:rPr kumimoji="1" lang="en-US" altLang="ja-JP"/>
                        <a:t>27</a:t>
                      </a:r>
                      <a:endParaRPr kumimoji="1" lang="ja-JP" altLang="en-US"/>
                    </a:p>
                  </a:txBody>
                  <a:tcPr/>
                </a:tc>
                <a:tc>
                  <a:txBody>
                    <a:bodyPr/>
                    <a:lstStyle/>
                    <a:p>
                      <a:r>
                        <a:rPr kumimoji="1" lang="en-US" altLang="ja-JP"/>
                        <a:t>QA</a:t>
                      </a:r>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28959218"/>
                  </a:ext>
                </a:extLst>
              </a:tr>
            </a:tbl>
          </a:graphicData>
        </a:graphic>
      </p:graphicFrame>
    </p:spTree>
    <p:extLst>
      <p:ext uri="{BB962C8B-B14F-4D97-AF65-F5344CB8AC3E}">
        <p14:creationId xmlns:p14="http://schemas.microsoft.com/office/powerpoint/2010/main" val="3203550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B16D-BFA8-4625-AF71-3D830524EE47}"/>
              </a:ext>
            </a:extLst>
          </p:cNvPr>
          <p:cNvSpPr>
            <a:spLocks noGrp="1"/>
          </p:cNvSpPr>
          <p:nvPr>
            <p:ph type="title"/>
          </p:nvPr>
        </p:nvSpPr>
        <p:spPr/>
        <p:txBody>
          <a:bodyPr/>
          <a:lstStyle/>
          <a:p>
            <a:r>
              <a:rPr lang="ja-JP" altLang="en-US">
                <a:ea typeface="游ゴシック Light"/>
              </a:rPr>
              <a:t>実装上の課題</a:t>
            </a:r>
            <a:endParaRPr kumimoji="1" lang="en-US"/>
          </a:p>
        </p:txBody>
      </p:sp>
      <p:sp>
        <p:nvSpPr>
          <p:cNvPr id="3" name="Content Placeholder 2">
            <a:extLst>
              <a:ext uri="{FF2B5EF4-FFF2-40B4-BE49-F238E27FC236}">
                <a16:creationId xmlns:a16="http://schemas.microsoft.com/office/drawing/2014/main" id="{1798896A-381A-4D29-A3E8-5F54BD8E8B68}"/>
              </a:ext>
            </a:extLst>
          </p:cNvPr>
          <p:cNvSpPr>
            <a:spLocks noGrp="1"/>
          </p:cNvSpPr>
          <p:nvPr>
            <p:ph idx="1"/>
          </p:nvPr>
        </p:nvSpPr>
        <p:spPr>
          <a:xfrm>
            <a:off x="907472" y="1409989"/>
            <a:ext cx="10758055" cy="5286519"/>
          </a:xfrm>
        </p:spPr>
        <p:txBody>
          <a:bodyPr vert="horz" lIns="91440" tIns="45720" rIns="91440" bIns="45720" rtlCol="0" anchor="t">
            <a:normAutofit fontScale="92500" lnSpcReduction="10000"/>
          </a:bodyPr>
          <a:lstStyle/>
          <a:p>
            <a:r>
              <a:rPr lang="en-US">
                <a:ea typeface="+mn-lt"/>
                <a:cs typeface="+mn-lt"/>
              </a:rPr>
              <a:t>Sakura</a:t>
            </a:r>
            <a:r>
              <a:rPr lang="ja-JP" altLang="en-US">
                <a:ea typeface="+mn-lt"/>
                <a:cs typeface="+mn-lt"/>
              </a:rPr>
              <a:t>レンタルサーバーだと</a:t>
            </a:r>
            <a:r>
              <a:rPr lang="en-US">
                <a:ea typeface="+mn-lt"/>
                <a:cs typeface="+mn-lt"/>
              </a:rPr>
              <a:t>MySQL</a:t>
            </a:r>
            <a:r>
              <a:rPr lang="ja-JP" altLang="en-US">
                <a:ea typeface="+mn-lt"/>
                <a:cs typeface="+mn-lt"/>
              </a:rPr>
              <a:t>しか提供していない</a:t>
            </a:r>
            <a:endParaRPr lang="en-US">
              <a:ea typeface="+mn-lt"/>
              <a:cs typeface="+mn-lt"/>
            </a:endParaRPr>
          </a:p>
          <a:p>
            <a:endParaRPr lang="ja-JP" altLang="en-US">
              <a:ea typeface="游ゴシック"/>
            </a:endParaRPr>
          </a:p>
          <a:p>
            <a:r>
              <a:rPr lang="ja-JP" altLang="en-US">
                <a:latin typeface="游ゴシック"/>
                <a:ea typeface="游ゴシック"/>
              </a:rPr>
              <a:t>スタンダードプランだとユーザー追加はできないので自分のPWを共有(プログラムに書くことになる)することになりそう</a:t>
            </a:r>
          </a:p>
          <a:p>
            <a:pPr marL="0" indent="0">
              <a:buNone/>
            </a:pPr>
            <a:r>
              <a:rPr lang="ja-JP">
                <a:ea typeface="+mn-lt"/>
                <a:cs typeface="+mn-lt"/>
                <a:hlinkClick r:id="rId2"/>
              </a:rPr>
              <a:t>https://help.sakura.ad.jp/206106962/</a:t>
            </a:r>
            <a:endParaRPr lang="ja-JP">
              <a:ea typeface="+mn-lt"/>
              <a:cs typeface="+mn-lt"/>
            </a:endParaRPr>
          </a:p>
          <a:p>
            <a:endParaRPr lang="ja-JP" altLang="en-US">
              <a:latin typeface="游ゴシック"/>
              <a:ea typeface="游ゴシック"/>
            </a:endParaRPr>
          </a:p>
          <a:p>
            <a:r>
              <a:rPr lang="ja-JP" altLang="en-US">
                <a:latin typeface="游ゴシック"/>
                <a:ea typeface="游ゴシック"/>
              </a:rPr>
              <a:t>パスワードはデータベースにそのまま入れとくのはまずいらしい　→暗号化が必要？</a:t>
            </a:r>
          </a:p>
          <a:p>
            <a:pPr marL="0" indent="0">
              <a:buNone/>
            </a:pPr>
            <a:r>
              <a:rPr lang="ja-JP">
                <a:ea typeface="+mn-lt"/>
                <a:cs typeface="+mn-lt"/>
                <a:hlinkClick r:id="rId3"/>
              </a:rPr>
              <a:t>https://qiita.com/ms2sato/items/6005eea50def287090d0</a:t>
            </a:r>
            <a:endParaRPr lang="ja-JP" altLang="en-US">
              <a:ea typeface="+mn-lt"/>
              <a:cs typeface="+mn-lt"/>
              <a:hlinkClick r:id="rId3"/>
            </a:endParaRPr>
          </a:p>
          <a:p>
            <a:pPr marL="0" indent="0">
              <a:buNone/>
            </a:pPr>
            <a:r>
              <a:rPr lang="ja-JP" altLang="en-US">
                <a:latin typeface="游ゴシック"/>
                <a:ea typeface="游ゴシック"/>
              </a:rPr>
              <a:t>・通知についてまだ曖昧</a:t>
            </a:r>
            <a:endParaRPr lang="ja-JP">
              <a:latin typeface="游ゴシック"/>
              <a:ea typeface="游ゴシック"/>
            </a:endParaRPr>
          </a:p>
          <a:p>
            <a:pPr marL="0" indent="0">
              <a:buNone/>
            </a:pPr>
            <a:r>
              <a:rPr lang="ja-JP" altLang="en-US">
                <a:latin typeface="游ゴシック"/>
                <a:ea typeface="游ゴシック"/>
              </a:rPr>
              <a:t>メールで通知する？</a:t>
            </a:r>
            <a:r>
              <a:rPr lang="ja-JP">
                <a:latin typeface="游ゴシック"/>
                <a:ea typeface="游ゴシック"/>
              </a:rPr>
              <a:t>APIまたはJavaScript等でやる</a:t>
            </a:r>
            <a:r>
              <a:rPr lang="ja-JP" altLang="en-US">
                <a:latin typeface="游ゴシック"/>
                <a:ea typeface="游ゴシック"/>
              </a:rPr>
              <a:t>？</a:t>
            </a:r>
            <a:endParaRPr lang="ja-JP">
              <a:latin typeface="游ゴシック"/>
              <a:ea typeface="游ゴシック"/>
            </a:endParaRPr>
          </a:p>
          <a:p>
            <a:pPr marL="0" indent="0">
              <a:buNone/>
            </a:pPr>
            <a:r>
              <a:rPr lang="ja-JP" altLang="en-US">
                <a:latin typeface="游ゴシック"/>
                <a:ea typeface="游ゴシック"/>
              </a:rPr>
              <a:t>通知のON/OFF設定画面</a:t>
            </a:r>
            <a:endParaRPr lang="ja-JP">
              <a:latin typeface="游ゴシック"/>
              <a:ea typeface="游ゴシック"/>
            </a:endParaRPr>
          </a:p>
          <a:p>
            <a:pPr marL="0" indent="0">
              <a:buNone/>
            </a:pPr>
            <a:endParaRPr lang="ja-JP" altLang="en-US">
              <a:latin typeface="游ゴシック"/>
              <a:ea typeface="游ゴシック"/>
            </a:endParaRPr>
          </a:p>
          <a:p>
            <a:endParaRPr lang="ja-JP" altLang="en-US">
              <a:latin typeface="游ゴシック"/>
              <a:ea typeface="游ゴシック"/>
            </a:endParaRPr>
          </a:p>
          <a:p>
            <a:endParaRPr lang="ja-JP" altLang="en-US">
              <a:latin typeface="游ゴシック"/>
              <a:ea typeface="游ゴシック"/>
            </a:endParaRPr>
          </a:p>
          <a:p>
            <a:pPr marL="0" indent="0">
              <a:buNone/>
            </a:pPr>
            <a:endParaRPr lang="ja-JP" altLang="en-US">
              <a:latin typeface="游ゴシック"/>
              <a:ea typeface="游ゴシック"/>
            </a:endParaRPr>
          </a:p>
          <a:p>
            <a:pPr marL="0" indent="0">
              <a:buNone/>
            </a:pPr>
            <a:endParaRPr lang="ja-JP" altLang="en-US" sz="2000">
              <a:latin typeface="Consolas"/>
              <a:ea typeface="游ゴシック"/>
            </a:endParaRPr>
          </a:p>
        </p:txBody>
      </p:sp>
    </p:spTree>
    <p:extLst>
      <p:ext uri="{BB962C8B-B14F-4D97-AF65-F5344CB8AC3E}">
        <p14:creationId xmlns:p14="http://schemas.microsoft.com/office/powerpoint/2010/main" val="945334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8BB8A52-7854-ED46-8D3F-BFA1D2E908FC}"/>
              </a:ext>
            </a:extLst>
          </p:cNvPr>
          <p:cNvSpPr txBox="1"/>
          <p:nvPr/>
        </p:nvSpPr>
        <p:spPr>
          <a:xfrm>
            <a:off x="968829" y="1970314"/>
            <a:ext cx="5652509" cy="369332"/>
          </a:xfrm>
          <a:prstGeom prst="rect">
            <a:avLst/>
          </a:prstGeom>
          <a:noFill/>
        </p:spPr>
        <p:txBody>
          <a:bodyPr wrap="none" rtlCol="0">
            <a:spAutoFit/>
          </a:bodyPr>
          <a:lstStyle/>
          <a:p>
            <a:r>
              <a:rPr kumimoji="1" lang="ja-JP" altLang="en-US"/>
              <a:t>位置情報取得</a:t>
            </a:r>
            <a:r>
              <a:rPr kumimoji="1" lang="en-US" altLang="ja-JP"/>
              <a:t>: </a:t>
            </a:r>
            <a:r>
              <a:rPr lang="en" altLang="ja-JP">
                <a:solidFill>
                  <a:srgbClr val="0563C1"/>
                </a:solidFill>
                <a:hlinkClick r:id="rId2">
                  <a:extLst>
                    <a:ext uri="{A12FA001-AC4F-418D-AE19-62706E023703}">
                      <ahyp:hlinkClr xmlns:ahyp="http://schemas.microsoft.com/office/drawing/2018/hyperlinkcolor" val="tx"/>
                    </a:ext>
                  </a:extLst>
                </a:hlinkClick>
              </a:rPr>
              <a:t>https://press.monaca.io/atsushi/179</a:t>
            </a:r>
            <a:endParaRPr kumimoji="1" lang="ja-JP" altLang="en-US"/>
          </a:p>
        </p:txBody>
      </p:sp>
      <p:sp>
        <p:nvSpPr>
          <p:cNvPr id="2" name="TextBox 1">
            <a:extLst>
              <a:ext uri="{FF2B5EF4-FFF2-40B4-BE49-F238E27FC236}">
                <a16:creationId xmlns:a16="http://schemas.microsoft.com/office/drawing/2014/main" id="{F3CB1B21-24E1-404B-838A-6293F2B69462}"/>
              </a:ext>
            </a:extLst>
          </p:cNvPr>
          <p:cNvSpPr txBox="1"/>
          <p:nvPr/>
        </p:nvSpPr>
        <p:spPr>
          <a:xfrm>
            <a:off x="9165021" y="41515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游ゴシック"/>
            </a:endParaRPr>
          </a:p>
        </p:txBody>
      </p:sp>
      <p:sp>
        <p:nvSpPr>
          <p:cNvPr id="3" name="TextBox 2">
            <a:extLst>
              <a:ext uri="{FF2B5EF4-FFF2-40B4-BE49-F238E27FC236}">
                <a16:creationId xmlns:a16="http://schemas.microsoft.com/office/drawing/2014/main" id="{DCDCBED6-B70A-4DC2-8868-6F61B5170C5B}"/>
              </a:ext>
            </a:extLst>
          </p:cNvPr>
          <p:cNvSpPr txBox="1"/>
          <p:nvPr/>
        </p:nvSpPr>
        <p:spPr>
          <a:xfrm>
            <a:off x="5787767" y="402480"/>
            <a:ext cx="6061332"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000">
                <a:ea typeface="游ゴシック"/>
              </a:rPr>
              <a:t>寺田）ご参考まで（いつでも消しちゃっていいっす）</a:t>
            </a:r>
          </a:p>
          <a:p>
            <a:endParaRPr lang="ja-JP" altLang="en-US" sz="1000">
              <a:ea typeface="游ゴシック"/>
            </a:endParaRPr>
          </a:p>
          <a:p>
            <a:endParaRPr lang="ja-JP" altLang="en-US" sz="1000">
              <a:ea typeface="游ゴシック"/>
            </a:endParaRPr>
          </a:p>
          <a:p>
            <a:pPr algn="l"/>
            <a:r>
              <a:rPr lang="ja-JP" altLang="en-US" sz="1000">
                <a:ea typeface="游ゴシック"/>
              </a:rPr>
              <a:t>絵文字をどうやって作るのか、知りたいな</a:t>
            </a:r>
          </a:p>
          <a:p>
            <a:endParaRPr lang="ja-JP" altLang="en-US" sz="1000">
              <a:ea typeface="游ゴシック"/>
            </a:endParaRPr>
          </a:p>
          <a:p>
            <a:r>
              <a:rPr lang="ja-JP" altLang="en-US" sz="1000">
                <a:ea typeface="游ゴシック"/>
              </a:rPr>
              <a:t>ex) 位置情報 -&gt; 飲食店なら🍴とか？</a:t>
            </a:r>
          </a:p>
          <a:p>
            <a:endParaRPr lang="ja-JP" altLang="en-US" sz="1000">
              <a:ea typeface="游ゴシック"/>
            </a:endParaRPr>
          </a:p>
          <a:p>
            <a:r>
              <a:rPr lang="ja-JP" altLang="en-US" sz="1000">
                <a:ea typeface="游ゴシック"/>
              </a:rPr>
              <a:t>ex) SNSのワード -&gt; 「暑い」なら☀️とか？？</a:t>
            </a:r>
          </a:p>
          <a:p>
            <a:endParaRPr lang="ja-JP" altLang="en-US" sz="1000">
              <a:ea typeface="游ゴシック"/>
            </a:endParaRPr>
          </a:p>
          <a:p>
            <a:r>
              <a:rPr lang="ja-JP" altLang="en-US" sz="1000">
                <a:ea typeface="游ゴシック"/>
              </a:rPr>
              <a:t>ex) URLのシェア -&gt; スポートのニュースなら⚽️とか？？？</a:t>
            </a:r>
          </a:p>
          <a:p>
            <a:endParaRPr lang="ja-JP" altLang="en-US" sz="1000">
              <a:ea typeface="游ゴシック"/>
            </a:endParaRPr>
          </a:p>
          <a:p>
            <a:r>
              <a:rPr lang="ja-JP" altLang="en-US" sz="1000">
                <a:ea typeface="游ゴシック"/>
              </a:rPr>
              <a:t>↑を、どうやって解析/ 出力します？？</a:t>
            </a:r>
            <a:br>
              <a:rPr lang="ja-JP" altLang="en-US" sz="1000">
                <a:ea typeface="游ゴシック"/>
              </a:rPr>
            </a:br>
            <a:r>
              <a:rPr lang="ja-JP" altLang="en-US" sz="1000">
                <a:solidFill>
                  <a:schemeClr val="bg1">
                    <a:lumMod val="85000"/>
                  </a:schemeClr>
                </a:solidFill>
                <a:ea typeface="游ゴシック"/>
              </a:rPr>
              <a:t>どうやってテストしよう…何ならテストしやすいっすかね…</a:t>
            </a:r>
          </a:p>
          <a:p>
            <a:endParaRPr lang="ja-JP" altLang="en-US" sz="1000">
              <a:ea typeface="游ゴシック"/>
            </a:endParaRPr>
          </a:p>
          <a:p>
            <a:endParaRPr lang="ja-JP" altLang="en-US" sz="1000">
              <a:ea typeface="游ゴシック"/>
            </a:endParaRPr>
          </a:p>
          <a:p>
            <a:r>
              <a:rPr lang="ja-JP" altLang="en-US" sz="1000">
                <a:ea typeface="游ゴシック"/>
              </a:rPr>
              <a:t>EmoLogがユーザに訴求したいのは何かな</a:t>
            </a:r>
          </a:p>
          <a:p>
            <a:r>
              <a:rPr lang="ja-JP" altLang="en-US" sz="1000">
                <a:ea typeface="游ゴシック"/>
              </a:rPr>
              <a:t>・見た目（おっ、ラインみたいで使いやすいな）</a:t>
            </a:r>
          </a:p>
          <a:p>
            <a:r>
              <a:rPr lang="ja-JP" altLang="en-US" sz="1000">
                <a:ea typeface="游ゴシック"/>
              </a:rPr>
              <a:t>・絵文字（へー、こんな絵文字で表現されるんだ）</a:t>
            </a:r>
          </a:p>
          <a:p>
            <a:r>
              <a:rPr lang="ja-JP" altLang="en-US" sz="1000">
                <a:ea typeface="游ゴシック"/>
              </a:rPr>
              <a:t>・SNSっぽさ（いろんな友達と繋がれるって、すげーっす）</a:t>
            </a:r>
          </a:p>
          <a:p>
            <a:endParaRPr lang="ja-JP" altLang="en-US" sz="1000">
              <a:ea typeface="游ゴシック"/>
            </a:endParaRPr>
          </a:p>
          <a:p>
            <a:endParaRPr lang="ja-JP" altLang="en-US" sz="1000">
              <a:ea typeface="游ゴシック"/>
            </a:endParaRPr>
          </a:p>
          <a:p>
            <a:r>
              <a:rPr lang="ja-JP" altLang="en-US" sz="1000">
                <a:ea typeface="游ゴシック"/>
              </a:rPr>
              <a:t>ここに書いたこと全部をこの期間で完成させなくていいんですよ。理想と現実のギャップはつきものなので。念のため。。。</a:t>
            </a:r>
          </a:p>
        </p:txBody>
      </p:sp>
    </p:spTree>
    <p:extLst>
      <p:ext uri="{BB962C8B-B14F-4D97-AF65-F5344CB8AC3E}">
        <p14:creationId xmlns:p14="http://schemas.microsoft.com/office/powerpoint/2010/main" val="329021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000F-377A-4BEC-B66E-E3B2A81BF2A8}"/>
              </a:ext>
            </a:extLst>
          </p:cNvPr>
          <p:cNvSpPr>
            <a:spLocks noGrp="1"/>
          </p:cNvSpPr>
          <p:nvPr>
            <p:ph type="title"/>
          </p:nvPr>
        </p:nvSpPr>
        <p:spPr/>
        <p:txBody>
          <a:bodyPr/>
          <a:lstStyle/>
          <a:p>
            <a:r>
              <a:rPr lang="en-US" dirty="0">
                <a:ea typeface="游ゴシック Light"/>
              </a:rPr>
              <a:t>Ice break time </a:t>
            </a:r>
            <a:r>
              <a:rPr lang="ja-JP" altLang="en-US">
                <a:ea typeface="游ゴシック Light"/>
              </a:rPr>
              <a:t>で何を聞こうかな</a:t>
            </a:r>
          </a:p>
        </p:txBody>
      </p:sp>
      <p:sp>
        <p:nvSpPr>
          <p:cNvPr id="3" name="Content Placeholder 2">
            <a:extLst>
              <a:ext uri="{FF2B5EF4-FFF2-40B4-BE49-F238E27FC236}">
                <a16:creationId xmlns:a16="http://schemas.microsoft.com/office/drawing/2014/main" id="{999918D1-ABF6-4C22-BD4F-C36D9ECD94DF}"/>
              </a:ext>
            </a:extLst>
          </p:cNvPr>
          <p:cNvSpPr>
            <a:spLocks noGrp="1"/>
          </p:cNvSpPr>
          <p:nvPr>
            <p:ph idx="1"/>
          </p:nvPr>
        </p:nvSpPr>
        <p:spPr/>
        <p:txBody>
          <a:bodyPr vert="horz" lIns="91440" tIns="45720" rIns="91440" bIns="45720" rtlCol="0" anchor="t">
            <a:normAutofit/>
          </a:bodyPr>
          <a:lstStyle/>
          <a:p>
            <a:pPr marL="0" indent="0">
              <a:buNone/>
            </a:pPr>
            <a:endParaRPr lang="ja-JP" altLang="en-US" dirty="0">
              <a:ea typeface="游ゴシック"/>
            </a:endParaRPr>
          </a:p>
          <a:p>
            <a:r>
              <a:rPr lang="ja-JP" altLang="en-US">
                <a:ea typeface="游ゴシック"/>
              </a:rPr>
              <a:t>サービスの進捗</a:t>
            </a:r>
            <a:endParaRPr lang="ja-JP"/>
          </a:p>
          <a:p>
            <a:endParaRPr lang="ja-JP" altLang="en-US" dirty="0">
              <a:ea typeface="游ゴシック"/>
            </a:endParaRPr>
          </a:p>
          <a:p>
            <a:r>
              <a:rPr lang="ja-JP" altLang="en-US">
                <a:ea typeface="游ゴシック"/>
              </a:rPr>
              <a:t>最初に建てた目標のサービスを100としたときに、今現在の開発目標はどのくらいか</a:t>
            </a:r>
            <a:endParaRPr lang="ja-JP" altLang="en-US" dirty="0">
              <a:ea typeface="游ゴシック"/>
            </a:endParaRPr>
          </a:p>
        </p:txBody>
      </p:sp>
    </p:spTree>
    <p:extLst>
      <p:ext uri="{BB962C8B-B14F-4D97-AF65-F5344CB8AC3E}">
        <p14:creationId xmlns:p14="http://schemas.microsoft.com/office/powerpoint/2010/main" val="76185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D873-3A37-4326-94CF-BF62D6E86C00}"/>
              </a:ext>
            </a:extLst>
          </p:cNvPr>
          <p:cNvSpPr>
            <a:spLocks noGrp="1"/>
          </p:cNvSpPr>
          <p:nvPr>
            <p:ph type="title"/>
          </p:nvPr>
        </p:nvSpPr>
        <p:spPr/>
        <p:txBody>
          <a:bodyPr/>
          <a:lstStyle/>
          <a:p>
            <a:r>
              <a:rPr lang="en-US">
                <a:ea typeface="游ゴシック Light"/>
              </a:rPr>
              <a:t>ToDo</a:t>
            </a:r>
            <a:endParaRPr kumimoji="1" lang="en-US"/>
          </a:p>
        </p:txBody>
      </p:sp>
      <p:sp>
        <p:nvSpPr>
          <p:cNvPr id="3" name="Content Placeholder 2">
            <a:extLst>
              <a:ext uri="{FF2B5EF4-FFF2-40B4-BE49-F238E27FC236}">
                <a16:creationId xmlns:a16="http://schemas.microsoft.com/office/drawing/2014/main" id="{775E00BF-7587-4CA1-88E4-6057FE081BE7}"/>
              </a:ext>
            </a:extLst>
          </p:cNvPr>
          <p:cNvSpPr>
            <a:spLocks noGrp="1"/>
          </p:cNvSpPr>
          <p:nvPr>
            <p:ph idx="1"/>
          </p:nvPr>
        </p:nvSpPr>
        <p:spPr/>
        <p:txBody>
          <a:bodyPr vert="horz" lIns="91440" tIns="45720" rIns="91440" bIns="45720" rtlCol="0" anchor="t">
            <a:normAutofit/>
          </a:bodyPr>
          <a:lstStyle/>
          <a:p>
            <a:r>
              <a:rPr lang="ja-JP" altLang="en-US">
                <a:ea typeface="游ゴシック"/>
              </a:rPr>
              <a:t>ホームページ？プロフィールページについて画面イメージを決めてない</a:t>
            </a:r>
          </a:p>
          <a:p>
            <a:pPr marL="0" indent="0">
              <a:buNone/>
            </a:pPr>
            <a:r>
              <a:rPr lang="ja-JP" altLang="en-US">
                <a:ea typeface="游ゴシック"/>
              </a:rPr>
              <a:t>どういう画面にするか</a:t>
            </a:r>
          </a:p>
          <a:p>
            <a:pPr marL="0" indent="0">
              <a:buNone/>
            </a:pPr>
            <a:endParaRPr lang="ja-JP" altLang="en-US">
              <a:ea typeface="游ゴシック"/>
            </a:endParaRPr>
          </a:p>
          <a:p>
            <a:pPr marL="0" indent="0">
              <a:buNone/>
            </a:pPr>
            <a:r>
              <a:rPr lang="ja-JP" altLang="en-US">
                <a:ea typeface="游ゴシック"/>
              </a:rPr>
              <a:t>・ユーザー登録画面の下のナビゲーションバーはいらないかも？</a:t>
            </a:r>
          </a:p>
        </p:txBody>
      </p:sp>
    </p:spTree>
    <p:extLst>
      <p:ext uri="{BB962C8B-B14F-4D97-AF65-F5344CB8AC3E}">
        <p14:creationId xmlns:p14="http://schemas.microsoft.com/office/powerpoint/2010/main" val="351424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D79B-25C0-4F9A-870C-353DAC5BE0CA}"/>
              </a:ext>
            </a:extLst>
          </p:cNvPr>
          <p:cNvSpPr>
            <a:spLocks noGrp="1"/>
          </p:cNvSpPr>
          <p:nvPr>
            <p:ph type="title"/>
          </p:nvPr>
        </p:nvSpPr>
        <p:spPr/>
        <p:txBody>
          <a:bodyPr/>
          <a:lstStyle/>
          <a:p>
            <a:r>
              <a:rPr lang="en-US">
                <a:ea typeface="游ゴシック Light"/>
              </a:rPr>
              <a:t>Spring boot </a:t>
            </a:r>
            <a:r>
              <a:rPr lang="ja-JP" altLang="en-US">
                <a:ea typeface="游ゴシック Light"/>
              </a:rPr>
              <a:t>の構成</a:t>
            </a:r>
            <a:endParaRPr kumimoji="1" lang="en-US"/>
          </a:p>
        </p:txBody>
      </p:sp>
      <p:pic>
        <p:nvPicPr>
          <p:cNvPr id="4" name="Picture 4">
            <a:extLst>
              <a:ext uri="{FF2B5EF4-FFF2-40B4-BE49-F238E27FC236}">
                <a16:creationId xmlns:a16="http://schemas.microsoft.com/office/drawing/2014/main" id="{4B70A46B-3454-4BD4-9224-6F8B2F1AF6BA}"/>
              </a:ext>
            </a:extLst>
          </p:cNvPr>
          <p:cNvPicPr>
            <a:picLocks noGrp="1" noChangeAspect="1"/>
          </p:cNvPicPr>
          <p:nvPr>
            <p:ph idx="1"/>
          </p:nvPr>
        </p:nvPicPr>
        <p:blipFill>
          <a:blip r:embed="rId2"/>
          <a:stretch>
            <a:fillRect/>
          </a:stretch>
        </p:blipFill>
        <p:spPr>
          <a:xfrm>
            <a:off x="2434356" y="1708734"/>
            <a:ext cx="7553325" cy="4010025"/>
          </a:xfrm>
        </p:spPr>
      </p:pic>
      <p:sp>
        <p:nvSpPr>
          <p:cNvPr id="3" name="TextBox 2">
            <a:extLst>
              <a:ext uri="{FF2B5EF4-FFF2-40B4-BE49-F238E27FC236}">
                <a16:creationId xmlns:a16="http://schemas.microsoft.com/office/drawing/2014/main" id="{DB964903-8205-4182-8090-B38A2AB41F52}"/>
              </a:ext>
            </a:extLst>
          </p:cNvPr>
          <p:cNvSpPr txBox="1"/>
          <p:nvPr/>
        </p:nvSpPr>
        <p:spPr>
          <a:xfrm>
            <a:off x="425570" y="583145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https://qiita.com/aaaaaayyymmm/items/f5458d2302c11202136d</a:t>
            </a:r>
            <a:endParaRPr lang="en-US"/>
          </a:p>
        </p:txBody>
      </p:sp>
    </p:spTree>
    <p:extLst>
      <p:ext uri="{BB962C8B-B14F-4D97-AF65-F5344CB8AC3E}">
        <p14:creationId xmlns:p14="http://schemas.microsoft.com/office/powerpoint/2010/main" val="5035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87CF-44F4-491D-9907-4F8F7D107DF8}"/>
              </a:ext>
            </a:extLst>
          </p:cNvPr>
          <p:cNvSpPr>
            <a:spLocks noGrp="1"/>
          </p:cNvSpPr>
          <p:nvPr>
            <p:ph type="title"/>
          </p:nvPr>
        </p:nvSpPr>
        <p:spPr/>
        <p:txBody>
          <a:bodyPr/>
          <a:lstStyle/>
          <a:p>
            <a:r>
              <a:rPr lang="en-US">
                <a:ea typeface="游ゴシック Light"/>
              </a:rPr>
              <a:t>ToDo</a:t>
            </a:r>
            <a:endParaRPr kumimoji="1" lang="en-US"/>
          </a:p>
        </p:txBody>
      </p:sp>
      <p:sp>
        <p:nvSpPr>
          <p:cNvPr id="3" name="Content Placeholder 2">
            <a:extLst>
              <a:ext uri="{FF2B5EF4-FFF2-40B4-BE49-F238E27FC236}">
                <a16:creationId xmlns:a16="http://schemas.microsoft.com/office/drawing/2014/main" id="{2D70415D-82E6-4E9D-B76D-BD7371539A94}"/>
              </a:ext>
            </a:extLst>
          </p:cNvPr>
          <p:cNvSpPr>
            <a:spLocks noGrp="1"/>
          </p:cNvSpPr>
          <p:nvPr>
            <p:ph idx="1"/>
          </p:nvPr>
        </p:nvSpPr>
        <p:spPr>
          <a:xfrm>
            <a:off x="838200" y="1825625"/>
            <a:ext cx="10515600" cy="4667639"/>
          </a:xfrm>
        </p:spPr>
        <p:txBody>
          <a:bodyPr vert="horz" lIns="91440" tIns="45720" rIns="91440" bIns="45720" rtlCol="0" anchor="t">
            <a:normAutofit lnSpcReduction="10000"/>
          </a:bodyPr>
          <a:lstStyle/>
          <a:p>
            <a:r>
              <a:rPr lang="ja-JP" altLang="en-US">
                <a:ea typeface="游ゴシック"/>
              </a:rPr>
              <a:t>優先すべきこと　エモログの生成</a:t>
            </a:r>
          </a:p>
          <a:p>
            <a:pPr marL="914400" lvl="1" indent="-457200">
              <a:buAutoNum type="arabicPeriod"/>
            </a:pPr>
            <a:r>
              <a:rPr lang="ja-JP" altLang="en-US">
                <a:ea typeface="游ゴシック"/>
              </a:rPr>
              <a:t>Twitterからキーワードの抽出</a:t>
            </a:r>
            <a:br>
              <a:rPr lang="ja-JP" altLang="en-US">
                <a:ea typeface="游ゴシック"/>
              </a:rPr>
            </a:br>
            <a:r>
              <a:rPr lang="ja-JP">
                <a:ea typeface="游ゴシック"/>
              </a:rPr>
              <a:t>・第1案：</a:t>
            </a:r>
            <a:r>
              <a:rPr lang="en-US" altLang="ja-JP">
                <a:ea typeface="+mn-lt"/>
              </a:rPr>
              <a:t>WatosonAPI</a:t>
            </a:r>
            <a:r>
              <a:rPr lang="ja-JP">
                <a:ea typeface="游ゴシック"/>
              </a:rPr>
              <a:t>による形態素分析により単語ごとに抽出</a:t>
            </a:r>
            <a:r>
              <a:rPr lang="ja-JP" altLang="en-US">
                <a:ea typeface="游ゴシック"/>
              </a:rPr>
              <a:t>し２へ</a:t>
            </a:r>
            <a:br>
              <a:rPr lang="ja-JP" altLang="en-US">
                <a:ea typeface="游ゴシック"/>
              </a:rPr>
            </a:br>
            <a:r>
              <a:rPr lang="ja-JP">
                <a:ea typeface="游ゴシック"/>
              </a:rPr>
              <a:t>・第</a:t>
            </a:r>
            <a:r>
              <a:rPr lang="en-US" altLang="ja-JP">
                <a:ea typeface="+mn-lt"/>
              </a:rPr>
              <a:t>2</a:t>
            </a:r>
            <a:r>
              <a:rPr lang="ja-JP">
                <a:ea typeface="游ゴシック"/>
              </a:rPr>
              <a:t>案：キーワードを元にTwitterの文書を調べ、あれば２へ</a:t>
            </a:r>
            <a:br>
              <a:rPr lang="ja-JP">
                <a:ea typeface="游ゴシック"/>
              </a:rPr>
            </a:br>
            <a:r>
              <a:rPr lang="ja-JP">
                <a:ea typeface="游ゴシック"/>
              </a:rPr>
              <a:t>・</a:t>
            </a:r>
            <a:r>
              <a:rPr lang="ja-JP" altLang="en-US">
                <a:ea typeface="游ゴシック"/>
              </a:rPr>
              <a:t>第</a:t>
            </a:r>
            <a:r>
              <a:rPr lang="en-US" altLang="ja-JP">
                <a:ea typeface="游ゴシック"/>
              </a:rPr>
              <a:t>3</a:t>
            </a:r>
            <a:r>
              <a:rPr lang="ja-JP" altLang="en-US">
                <a:ea typeface="游ゴシック"/>
              </a:rPr>
              <a:t>案：Twitterの文章があると仮定して変数に格納し2へ</a:t>
            </a:r>
            <a:br>
              <a:rPr lang="ja-JP" altLang="en-US">
                <a:ea typeface="游ゴシック"/>
              </a:rPr>
            </a:br>
            <a:endParaRPr lang="ja-JP" altLang="en-US">
              <a:ea typeface="游ゴシック"/>
            </a:endParaRPr>
          </a:p>
          <a:p>
            <a:pPr marL="914400" lvl="1" indent="-457200">
              <a:buAutoNum type="arabicPeriod"/>
            </a:pPr>
            <a:r>
              <a:rPr lang="ja-JP" altLang="en-US">
                <a:ea typeface="游ゴシック"/>
              </a:rPr>
              <a:t>キーワードから絵文字に変換</a:t>
            </a:r>
            <a:endParaRPr lang="ja-JP">
              <a:ea typeface="游ゴシック"/>
            </a:endParaRPr>
          </a:p>
          <a:p>
            <a:pPr marL="457200" lvl="1" indent="0">
              <a:buNone/>
            </a:pPr>
            <a:r>
              <a:rPr lang="ja-JP" altLang="en-US">
                <a:ea typeface="游ゴシック"/>
              </a:rPr>
              <a:t>・第1案：キーワードと絵文字の文字コードを対応付けてデータベースに登録する</a:t>
            </a:r>
          </a:p>
          <a:p>
            <a:pPr marL="457200" lvl="1" indent="0">
              <a:buNone/>
            </a:pPr>
            <a:r>
              <a:rPr lang="ja-JP" altLang="en-US">
                <a:ea typeface="游ゴシック"/>
              </a:rPr>
              <a:t>”楽しい”→</a:t>
            </a:r>
            <a:r>
              <a:rPr lang="ja-JP">
                <a:ea typeface="+mn-lt"/>
                <a:cs typeface="+mn-lt"/>
              </a:rPr>
              <a:t>😀</a:t>
            </a:r>
            <a:r>
              <a:rPr lang="ja-JP" altLang="en-US">
                <a:ea typeface="游ゴシック"/>
              </a:rPr>
              <a:t>　　　　　</a:t>
            </a:r>
            <a:r>
              <a:rPr lang="ja-JP">
                <a:ea typeface="游ゴシック"/>
              </a:rPr>
              <a:t>”</a:t>
            </a:r>
            <a:r>
              <a:rPr lang="ja-JP" altLang="en-US">
                <a:ea typeface="+mn-lt"/>
                <a:cs typeface="+mn-lt"/>
              </a:rPr>
              <a:t>悲しい</a:t>
            </a:r>
            <a:r>
              <a:rPr lang="ja-JP">
                <a:ea typeface="+mn-lt"/>
                <a:cs typeface="+mn-lt"/>
              </a:rPr>
              <a:t>”→</a:t>
            </a:r>
            <a:r>
              <a:rPr lang="ja-JP" altLang="en-US">
                <a:ea typeface="+mn-lt"/>
                <a:cs typeface="+mn-lt"/>
              </a:rPr>
              <a:t>🤣　</a:t>
            </a:r>
            <a:r>
              <a:rPr lang="ja-JP">
                <a:ea typeface="+mn-lt"/>
                <a:cs typeface="+mn-lt"/>
              </a:rPr>
              <a:t>😂</a:t>
            </a:r>
          </a:p>
          <a:p>
            <a:pPr lvl="1">
              <a:buNone/>
            </a:pPr>
            <a:r>
              <a:rPr lang="ja-JP" altLang="en-US">
                <a:ea typeface="游ゴシック"/>
              </a:rPr>
              <a:t>・</a:t>
            </a:r>
            <a:r>
              <a:rPr lang="ja-JP">
                <a:ea typeface="游ゴシック"/>
              </a:rPr>
              <a:t>第</a:t>
            </a:r>
            <a:r>
              <a:rPr lang="en-US" altLang="ja-JP">
                <a:ea typeface="游ゴシック"/>
              </a:rPr>
              <a:t>2</a:t>
            </a:r>
            <a:r>
              <a:rPr lang="ja-JP">
                <a:ea typeface="游ゴシック"/>
              </a:rPr>
              <a:t>案：キーワードと絵文字の文字コードを対応付けて</a:t>
            </a:r>
            <a:r>
              <a:rPr lang="ja-JP" altLang="en-US">
                <a:ea typeface="游ゴシック"/>
              </a:rPr>
              <a:t>初期変数</a:t>
            </a:r>
            <a:r>
              <a:rPr lang="ja-JP">
                <a:ea typeface="游ゴシック"/>
              </a:rPr>
              <a:t>に登録する</a:t>
            </a:r>
            <a:r>
              <a:rPr lang="ja-JP" altLang="en-US">
                <a:ea typeface="游ゴシック"/>
              </a:rPr>
              <a:t>（絶対にやりきるために）</a:t>
            </a:r>
            <a:endParaRPr lang="ja-JP">
              <a:ea typeface="+mn-lt"/>
              <a:cs typeface="+mn-lt"/>
            </a:endParaRPr>
          </a:p>
          <a:p>
            <a:pPr lvl="1">
              <a:buNone/>
            </a:pPr>
            <a:endParaRPr lang="ja-JP" altLang="en-US">
              <a:ea typeface="游ゴシック"/>
            </a:endParaRPr>
          </a:p>
          <a:p>
            <a:pPr marL="457200" lvl="1" indent="0">
              <a:buNone/>
            </a:pPr>
            <a:endParaRPr lang="ja-JP" altLang="en-US">
              <a:ea typeface="游ゴシック"/>
            </a:endParaRPr>
          </a:p>
        </p:txBody>
      </p:sp>
    </p:spTree>
    <p:extLst>
      <p:ext uri="{BB962C8B-B14F-4D97-AF65-F5344CB8AC3E}">
        <p14:creationId xmlns:p14="http://schemas.microsoft.com/office/powerpoint/2010/main" val="277257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FBE9-FD6F-4CDC-B7DE-A9C3D981F825}"/>
              </a:ext>
            </a:extLst>
          </p:cNvPr>
          <p:cNvSpPr>
            <a:spLocks noGrp="1"/>
          </p:cNvSpPr>
          <p:nvPr>
            <p:ph type="title"/>
          </p:nvPr>
        </p:nvSpPr>
        <p:spPr/>
        <p:txBody>
          <a:bodyPr/>
          <a:lstStyle/>
          <a:p>
            <a:r>
              <a:rPr lang="en-US">
                <a:ea typeface="游ゴシック Light"/>
              </a:rPr>
              <a:t>Web app　</a:t>
            </a:r>
            <a:r>
              <a:rPr lang="ja-JP" altLang="en-US">
                <a:ea typeface="游ゴシック Light"/>
              </a:rPr>
              <a:t>仕組み</a:t>
            </a:r>
            <a:endParaRPr kumimoji="1" lang="en-US"/>
          </a:p>
        </p:txBody>
      </p:sp>
      <p:pic>
        <p:nvPicPr>
          <p:cNvPr id="4" name="Picture 4">
            <a:extLst>
              <a:ext uri="{FF2B5EF4-FFF2-40B4-BE49-F238E27FC236}">
                <a16:creationId xmlns:a16="http://schemas.microsoft.com/office/drawing/2014/main" id="{C30D792C-B44E-432F-A94E-2236A98EB1D7}"/>
              </a:ext>
            </a:extLst>
          </p:cNvPr>
          <p:cNvPicPr>
            <a:picLocks noGrp="1" noChangeAspect="1"/>
          </p:cNvPicPr>
          <p:nvPr>
            <p:ph idx="1"/>
          </p:nvPr>
        </p:nvPicPr>
        <p:blipFill rotWithShape="1">
          <a:blip r:embed="rId2"/>
          <a:srcRect l="5198" t="23750" r="75923" b="52500"/>
          <a:stretch/>
        </p:blipFill>
        <p:spPr>
          <a:xfrm>
            <a:off x="1499559" y="2273228"/>
            <a:ext cx="8311215" cy="3408763"/>
          </a:xfrm>
        </p:spPr>
      </p:pic>
    </p:spTree>
    <p:extLst>
      <p:ext uri="{BB962C8B-B14F-4D97-AF65-F5344CB8AC3E}">
        <p14:creationId xmlns:p14="http://schemas.microsoft.com/office/powerpoint/2010/main" val="304201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7E371A6-E714-D743-998E-E2CE2E6B8AD7}"/>
              </a:ext>
            </a:extLst>
          </p:cNvPr>
          <p:cNvSpPr txBox="1"/>
          <p:nvPr/>
        </p:nvSpPr>
        <p:spPr>
          <a:xfrm>
            <a:off x="3208030" y="2639028"/>
            <a:ext cx="5775940" cy="1015663"/>
          </a:xfrm>
          <a:prstGeom prst="rect">
            <a:avLst/>
          </a:prstGeom>
          <a:noFill/>
        </p:spPr>
        <p:txBody>
          <a:bodyPr wrap="none" rtlCol="0">
            <a:spAutoFit/>
          </a:bodyPr>
          <a:lstStyle/>
          <a:p>
            <a:r>
              <a:rPr lang="en-US" altLang="ja-JP" sz="6000" b="1"/>
              <a:t>System Design</a:t>
            </a:r>
            <a:endParaRPr kumimoji="1" lang="ja-JP" altLang="en-US" sz="6000" b="1"/>
          </a:p>
        </p:txBody>
      </p:sp>
    </p:spTree>
    <p:extLst>
      <p:ext uri="{BB962C8B-B14F-4D97-AF65-F5344CB8AC3E}">
        <p14:creationId xmlns:p14="http://schemas.microsoft.com/office/powerpoint/2010/main" val="312263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12902E-E1D8-442C-9444-0FF5C30CD149}"/>
              </a:ext>
            </a:extLst>
          </p:cNvPr>
          <p:cNvSpPr/>
          <p:nvPr/>
        </p:nvSpPr>
        <p:spPr>
          <a:xfrm>
            <a:off x="4315791" y="862580"/>
            <a:ext cx="2733428" cy="12071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err="1">
                <a:solidFill>
                  <a:schemeClr val="tx1"/>
                </a:solidFill>
                <a:ea typeface="游ゴシック"/>
              </a:rPr>
              <a:t>Friendlist</a:t>
            </a:r>
            <a:r>
              <a:rPr lang="en-US">
                <a:solidFill>
                  <a:schemeClr val="tx1"/>
                </a:solidFill>
                <a:ea typeface="游ゴシック"/>
              </a:rPr>
              <a:t> page</a:t>
            </a:r>
          </a:p>
          <a:p>
            <a:pPr algn="ctr"/>
            <a:r>
              <a:rPr lang="en-US" sz="1600">
                <a:solidFill>
                  <a:schemeClr val="tx1"/>
                </a:solidFill>
                <a:ea typeface="游ゴシック"/>
              </a:rPr>
              <a:t>・</a:t>
            </a:r>
            <a:r>
              <a:rPr lang="en-US" sz="1600" err="1">
                <a:solidFill>
                  <a:schemeClr val="tx1"/>
                </a:solidFill>
                <a:ea typeface="游ゴシック"/>
              </a:rPr>
              <a:t>設定画面に遷移</a:t>
            </a:r>
            <a:endParaRPr lang="en-US" sz="1600">
              <a:solidFill>
                <a:schemeClr val="tx1"/>
              </a:solidFill>
              <a:ea typeface="游ゴシック"/>
            </a:endParaRPr>
          </a:p>
          <a:p>
            <a:pPr algn="ctr"/>
            <a:r>
              <a:rPr lang="en-US" sz="1600">
                <a:solidFill>
                  <a:schemeClr val="tx1"/>
                </a:solidFill>
                <a:ea typeface="游ゴシック"/>
              </a:rPr>
              <a:t>・</a:t>
            </a:r>
            <a:r>
              <a:rPr lang="en-US" sz="1600" err="1">
                <a:solidFill>
                  <a:schemeClr val="tx1"/>
                </a:solidFill>
                <a:ea typeface="游ゴシック"/>
              </a:rPr>
              <a:t>フレンド追加画面に遷移</a:t>
            </a:r>
          </a:p>
          <a:p>
            <a:pPr algn="ctr"/>
            <a:r>
              <a:rPr lang="en-US" sz="1600">
                <a:solidFill>
                  <a:schemeClr val="tx1"/>
                </a:solidFill>
                <a:ea typeface="游ゴシック"/>
              </a:rPr>
              <a:t>・</a:t>
            </a:r>
            <a:r>
              <a:rPr lang="en-US" sz="1600" err="1">
                <a:solidFill>
                  <a:schemeClr val="tx1"/>
                </a:solidFill>
                <a:ea typeface="游ゴシック"/>
              </a:rPr>
              <a:t>Emologlistに遷移</a:t>
            </a:r>
            <a:endParaRPr lang="en-US" sz="1600">
              <a:solidFill>
                <a:schemeClr val="tx1"/>
              </a:solidFill>
              <a:ea typeface="游ゴシック"/>
            </a:endParaRPr>
          </a:p>
        </p:txBody>
      </p:sp>
      <p:sp>
        <p:nvSpPr>
          <p:cNvPr id="5" name="Rectangle 4">
            <a:extLst>
              <a:ext uri="{FF2B5EF4-FFF2-40B4-BE49-F238E27FC236}">
                <a16:creationId xmlns:a16="http://schemas.microsoft.com/office/drawing/2014/main" id="{B30815C2-1FD6-4B2B-A11E-91F5D32440E5}"/>
              </a:ext>
            </a:extLst>
          </p:cNvPr>
          <p:cNvSpPr/>
          <p:nvPr/>
        </p:nvSpPr>
        <p:spPr>
          <a:xfrm>
            <a:off x="4315791" y="3283454"/>
            <a:ext cx="2875472" cy="12508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err="1">
                <a:solidFill>
                  <a:schemeClr val="tx1"/>
                </a:solidFill>
                <a:ea typeface="游ゴシック"/>
              </a:rPr>
              <a:t>Emologlist</a:t>
            </a:r>
            <a:r>
              <a:rPr lang="en-US">
                <a:solidFill>
                  <a:schemeClr val="tx1"/>
                </a:solidFill>
                <a:ea typeface="游ゴシック"/>
              </a:rPr>
              <a:t>  page</a:t>
            </a:r>
            <a:br>
              <a:rPr lang="en-US">
                <a:solidFill>
                  <a:schemeClr val="tx1"/>
                </a:solidFill>
                <a:ea typeface="游ゴシック"/>
              </a:rPr>
            </a:br>
            <a:r>
              <a:rPr lang="en-US" sz="1600">
                <a:solidFill>
                  <a:schemeClr val="tx1"/>
                </a:solidFill>
                <a:ea typeface="游ゴシック"/>
              </a:rPr>
              <a:t>・</a:t>
            </a:r>
            <a:r>
              <a:rPr lang="en-US" sz="1600" err="1">
                <a:solidFill>
                  <a:schemeClr val="tx1"/>
                </a:solidFill>
                <a:ea typeface="游ゴシック"/>
              </a:rPr>
              <a:t>チャット画面に遷移</a:t>
            </a:r>
            <a:endParaRPr lang="en-US" sz="1600">
              <a:solidFill>
                <a:schemeClr val="tx1"/>
              </a:solidFill>
              <a:ea typeface="游ゴシック"/>
            </a:endParaRPr>
          </a:p>
          <a:p>
            <a:pPr algn="ctr"/>
            <a:r>
              <a:rPr lang="en-US" altLang="ja-JP" sz="1600">
                <a:solidFill>
                  <a:schemeClr val="tx1"/>
                </a:solidFill>
                <a:ea typeface="游ゴシック"/>
              </a:rPr>
              <a:t>・</a:t>
            </a:r>
            <a:r>
              <a:rPr lang="en-US" altLang="ja-JP" sz="1600" err="1">
                <a:solidFill>
                  <a:schemeClr val="tx1"/>
                </a:solidFill>
                <a:ea typeface="游ゴシック"/>
              </a:rPr>
              <a:t>設定画面に遷移</a:t>
            </a:r>
            <a:endParaRPr lang="en-US" altLang="ja-JP" sz="1600">
              <a:solidFill>
                <a:schemeClr val="tx1"/>
              </a:solidFill>
              <a:ea typeface="游ゴシック"/>
            </a:endParaRPr>
          </a:p>
          <a:p>
            <a:pPr algn="ctr"/>
            <a:r>
              <a:rPr lang="en-US" altLang="ja-JP" sz="1600">
                <a:solidFill>
                  <a:schemeClr val="tx1"/>
                </a:solidFill>
                <a:ea typeface="游ゴシック"/>
              </a:rPr>
              <a:t>・</a:t>
            </a:r>
            <a:r>
              <a:rPr lang="en-US" altLang="ja-JP" sz="1600" err="1">
                <a:solidFill>
                  <a:schemeClr val="tx1"/>
                </a:solidFill>
                <a:ea typeface="游ゴシック"/>
              </a:rPr>
              <a:t>フレンド追加画面に遷移</a:t>
            </a:r>
            <a:endParaRPr lang="en-US" altLang="ja-JP" sz="1600">
              <a:solidFill>
                <a:schemeClr val="tx1"/>
              </a:solidFill>
              <a:ea typeface="游ゴシック"/>
            </a:endParaRPr>
          </a:p>
          <a:p>
            <a:pPr algn="ctr"/>
            <a:endParaRPr lang="en-US">
              <a:solidFill>
                <a:schemeClr val="tx1"/>
              </a:solidFill>
              <a:ea typeface="游ゴシック"/>
            </a:endParaRPr>
          </a:p>
        </p:txBody>
      </p:sp>
      <p:cxnSp>
        <p:nvCxnSpPr>
          <p:cNvPr id="6" name="Straight Arrow Connector 5">
            <a:extLst>
              <a:ext uri="{FF2B5EF4-FFF2-40B4-BE49-F238E27FC236}">
                <a16:creationId xmlns:a16="http://schemas.microsoft.com/office/drawing/2014/main" id="{8E54FEB1-9ED1-4E19-80D2-36525E952FC1}"/>
              </a:ext>
            </a:extLst>
          </p:cNvPr>
          <p:cNvCxnSpPr>
            <a:cxnSpLocks/>
          </p:cNvCxnSpPr>
          <p:nvPr/>
        </p:nvCxnSpPr>
        <p:spPr>
          <a:xfrm>
            <a:off x="5698893" y="2169210"/>
            <a:ext cx="0" cy="1028006"/>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7" name="Rectangle 3">
            <a:extLst>
              <a:ext uri="{FF2B5EF4-FFF2-40B4-BE49-F238E27FC236}">
                <a16:creationId xmlns:a16="http://schemas.microsoft.com/office/drawing/2014/main" id="{FE4528D8-B510-ED42-9719-5839318B62ED}"/>
              </a:ext>
            </a:extLst>
          </p:cNvPr>
          <p:cNvSpPr/>
          <p:nvPr/>
        </p:nvSpPr>
        <p:spPr>
          <a:xfrm>
            <a:off x="500058" y="3106159"/>
            <a:ext cx="1679258" cy="8453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ea typeface="游ゴシック"/>
              </a:rPr>
              <a:t>Registration</a:t>
            </a:r>
            <a:br>
              <a:rPr lang="en-US">
                <a:solidFill>
                  <a:schemeClr val="tx1"/>
                </a:solidFill>
                <a:ea typeface="游ゴシック"/>
              </a:rPr>
            </a:br>
            <a:r>
              <a:rPr lang="en-US">
                <a:solidFill>
                  <a:schemeClr val="tx1"/>
                </a:solidFill>
                <a:ea typeface="游ゴシック"/>
              </a:rPr>
              <a:t>・</a:t>
            </a:r>
            <a:r>
              <a:rPr lang="en-US" err="1">
                <a:solidFill>
                  <a:schemeClr val="tx1"/>
                </a:solidFill>
                <a:ea typeface="游ゴシック"/>
              </a:rPr>
              <a:t>ユーザ登録</a:t>
            </a:r>
            <a:endParaRPr lang="en-US">
              <a:solidFill>
                <a:schemeClr val="tx1"/>
              </a:solidFill>
              <a:ea typeface="游ゴシック"/>
            </a:endParaRPr>
          </a:p>
        </p:txBody>
      </p:sp>
      <p:sp>
        <p:nvSpPr>
          <p:cNvPr id="9" name="Rectangle 3">
            <a:extLst>
              <a:ext uri="{FF2B5EF4-FFF2-40B4-BE49-F238E27FC236}">
                <a16:creationId xmlns:a16="http://schemas.microsoft.com/office/drawing/2014/main" id="{32E4B460-2F65-8749-8923-652036D169D6}"/>
              </a:ext>
            </a:extLst>
          </p:cNvPr>
          <p:cNvSpPr/>
          <p:nvPr/>
        </p:nvSpPr>
        <p:spPr>
          <a:xfrm>
            <a:off x="633847" y="997562"/>
            <a:ext cx="1453133" cy="80671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ea typeface="游ゴシック"/>
              </a:rPr>
              <a:t>START</a:t>
            </a:r>
          </a:p>
        </p:txBody>
      </p:sp>
      <p:sp>
        <p:nvSpPr>
          <p:cNvPr id="10" name="Rectangle 9">
            <a:extLst>
              <a:ext uri="{FF2B5EF4-FFF2-40B4-BE49-F238E27FC236}">
                <a16:creationId xmlns:a16="http://schemas.microsoft.com/office/drawing/2014/main" id="{5207EDCA-E040-44F3-9495-A5F020CC0E6D}"/>
              </a:ext>
            </a:extLst>
          </p:cNvPr>
          <p:cNvSpPr/>
          <p:nvPr/>
        </p:nvSpPr>
        <p:spPr>
          <a:xfrm>
            <a:off x="4171965" y="5816993"/>
            <a:ext cx="2083463" cy="6567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ea typeface="游ゴシック"/>
              </a:rPr>
              <a:t>Chat page</a:t>
            </a:r>
            <a:br>
              <a:rPr lang="en-US">
                <a:solidFill>
                  <a:schemeClr val="tx1"/>
                </a:solidFill>
                <a:ea typeface="游ゴシック"/>
              </a:rPr>
            </a:br>
            <a:r>
              <a:rPr lang="en-US">
                <a:solidFill>
                  <a:schemeClr val="tx1"/>
                </a:solidFill>
                <a:ea typeface="游ゴシック"/>
              </a:rPr>
              <a:t>・</a:t>
            </a:r>
            <a:r>
              <a:rPr lang="en-US" err="1">
                <a:solidFill>
                  <a:schemeClr val="tx1"/>
                </a:solidFill>
                <a:ea typeface="游ゴシック"/>
              </a:rPr>
              <a:t>チャット送信</a:t>
            </a:r>
            <a:endParaRPr lang="en-US">
              <a:solidFill>
                <a:schemeClr val="tx1"/>
              </a:solidFill>
              <a:ea typeface="游ゴシック"/>
            </a:endParaRPr>
          </a:p>
        </p:txBody>
      </p:sp>
      <p:cxnSp>
        <p:nvCxnSpPr>
          <p:cNvPr id="11" name="Straight Arrow Connector 10">
            <a:extLst>
              <a:ext uri="{FF2B5EF4-FFF2-40B4-BE49-F238E27FC236}">
                <a16:creationId xmlns:a16="http://schemas.microsoft.com/office/drawing/2014/main" id="{11673C37-0310-4D70-B557-C9AAB93AAF09}"/>
              </a:ext>
            </a:extLst>
          </p:cNvPr>
          <p:cNvCxnSpPr>
            <a:cxnSpLocks/>
            <a:stCxn id="5" idx="2"/>
            <a:endCxn id="10" idx="0"/>
          </p:cNvCxnSpPr>
          <p:nvPr/>
        </p:nvCxnSpPr>
        <p:spPr>
          <a:xfrm flipH="1">
            <a:off x="5213697" y="4534283"/>
            <a:ext cx="539830" cy="128271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6B99516A-772D-474F-9CE8-22021BADB459}"/>
              </a:ext>
            </a:extLst>
          </p:cNvPr>
          <p:cNvCxnSpPr>
            <a:cxnSpLocks/>
            <a:stCxn id="7" idx="3"/>
            <a:endCxn id="4" idx="1"/>
          </p:cNvCxnSpPr>
          <p:nvPr/>
        </p:nvCxnSpPr>
        <p:spPr>
          <a:xfrm flipV="1">
            <a:off x="2179316" y="1466158"/>
            <a:ext cx="2136475" cy="20626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a:extLst>
              <a:ext uri="{FF2B5EF4-FFF2-40B4-BE49-F238E27FC236}">
                <a16:creationId xmlns:a16="http://schemas.microsoft.com/office/drawing/2014/main" id="{1003BDDD-EEB0-EF4C-BF04-29A781AF8D9D}"/>
              </a:ext>
            </a:extLst>
          </p:cNvPr>
          <p:cNvSpPr/>
          <p:nvPr/>
        </p:nvSpPr>
        <p:spPr>
          <a:xfrm>
            <a:off x="2588313" y="1160115"/>
            <a:ext cx="1100524" cy="8067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ea typeface="游ゴシック"/>
              </a:rPr>
              <a:t>Sign in</a:t>
            </a:r>
            <a:br>
              <a:rPr lang="en-US">
                <a:solidFill>
                  <a:schemeClr val="tx1"/>
                </a:solidFill>
                <a:ea typeface="游ゴシック"/>
              </a:rPr>
            </a:br>
            <a:r>
              <a:rPr lang="en-US" sz="1400">
                <a:solidFill>
                  <a:schemeClr val="tx1"/>
                </a:solidFill>
                <a:ea typeface="游ゴシック"/>
              </a:rPr>
              <a:t>・</a:t>
            </a:r>
            <a:r>
              <a:rPr lang="en-US" sz="1400" err="1">
                <a:solidFill>
                  <a:schemeClr val="tx1"/>
                </a:solidFill>
                <a:ea typeface="游ゴシック"/>
              </a:rPr>
              <a:t>ログイン</a:t>
            </a:r>
            <a:endParaRPr lang="en-US">
              <a:solidFill>
                <a:schemeClr val="tx1"/>
              </a:solidFill>
              <a:ea typeface="游ゴシック"/>
            </a:endParaRPr>
          </a:p>
        </p:txBody>
      </p:sp>
      <p:cxnSp>
        <p:nvCxnSpPr>
          <p:cNvPr id="14" name="Straight Arrow Connector 13">
            <a:extLst>
              <a:ext uri="{FF2B5EF4-FFF2-40B4-BE49-F238E27FC236}">
                <a16:creationId xmlns:a16="http://schemas.microsoft.com/office/drawing/2014/main" id="{58C7C1F9-B369-423D-ABBB-02388416AC52}"/>
              </a:ext>
            </a:extLst>
          </p:cNvPr>
          <p:cNvCxnSpPr>
            <a:cxnSpLocks/>
          </p:cNvCxnSpPr>
          <p:nvPr/>
        </p:nvCxnSpPr>
        <p:spPr>
          <a:xfrm>
            <a:off x="7567950" y="1565360"/>
            <a:ext cx="1417609" cy="8628"/>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932E1ABD-40D8-D64F-A6B1-AB543EB38B8E}"/>
              </a:ext>
            </a:extLst>
          </p:cNvPr>
          <p:cNvCxnSpPr>
            <a:cxnSpLocks/>
            <a:stCxn id="9" idx="2"/>
            <a:endCxn id="7" idx="0"/>
          </p:cNvCxnSpPr>
          <p:nvPr/>
        </p:nvCxnSpPr>
        <p:spPr>
          <a:xfrm flipH="1">
            <a:off x="1339687" y="1804276"/>
            <a:ext cx="20727" cy="13018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5689041-BBFB-1945-BA0D-41A3FC520BE1}"/>
              </a:ext>
            </a:extLst>
          </p:cNvPr>
          <p:cNvCxnSpPr>
            <a:cxnSpLocks/>
            <a:stCxn id="9" idx="3"/>
            <a:endCxn id="16" idx="1"/>
          </p:cNvCxnSpPr>
          <p:nvPr/>
        </p:nvCxnSpPr>
        <p:spPr>
          <a:xfrm>
            <a:off x="2086980" y="1400919"/>
            <a:ext cx="501333" cy="1625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ylinder 11">
            <a:extLst>
              <a:ext uri="{FF2B5EF4-FFF2-40B4-BE49-F238E27FC236}">
                <a16:creationId xmlns:a16="http://schemas.microsoft.com/office/drawing/2014/main" id="{BA79995C-C3BA-405E-8517-205E73577020}"/>
              </a:ext>
            </a:extLst>
          </p:cNvPr>
          <p:cNvSpPr/>
          <p:nvPr/>
        </p:nvSpPr>
        <p:spPr>
          <a:xfrm>
            <a:off x="9567302" y="1329119"/>
            <a:ext cx="1725281" cy="1250829"/>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4F10F54-0573-4185-BBE3-4AA81EE17410}"/>
              </a:ext>
            </a:extLst>
          </p:cNvPr>
          <p:cNvSpPr txBox="1"/>
          <p:nvPr/>
        </p:nvSpPr>
        <p:spPr>
          <a:xfrm>
            <a:off x="9384747" y="9317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游ゴシック"/>
              </a:rPr>
              <a:t>Friend list Database</a:t>
            </a:r>
          </a:p>
        </p:txBody>
      </p:sp>
      <p:cxnSp>
        <p:nvCxnSpPr>
          <p:cNvPr id="25" name="直線矢印コネクタ 24">
            <a:extLst>
              <a:ext uri="{FF2B5EF4-FFF2-40B4-BE49-F238E27FC236}">
                <a16:creationId xmlns:a16="http://schemas.microsoft.com/office/drawing/2014/main" id="{01696D2A-6E7C-B64F-B975-A0D0D60CD392}"/>
              </a:ext>
            </a:extLst>
          </p:cNvPr>
          <p:cNvCxnSpPr>
            <a:cxnSpLocks/>
            <a:stCxn id="16" idx="3"/>
            <a:endCxn id="4" idx="1"/>
          </p:cNvCxnSpPr>
          <p:nvPr/>
        </p:nvCxnSpPr>
        <p:spPr>
          <a:xfrm flipV="1">
            <a:off x="3688837" y="1466158"/>
            <a:ext cx="626954" cy="97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6C782-0E6B-4564-B8C8-0E88C14FD12C}"/>
              </a:ext>
            </a:extLst>
          </p:cNvPr>
          <p:cNvCxnSpPr>
            <a:cxnSpLocks/>
          </p:cNvCxnSpPr>
          <p:nvPr/>
        </p:nvCxnSpPr>
        <p:spPr>
          <a:xfrm>
            <a:off x="7567949" y="3765095"/>
            <a:ext cx="1417609" cy="8628"/>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3" name="Cylinder 22">
            <a:extLst>
              <a:ext uri="{FF2B5EF4-FFF2-40B4-BE49-F238E27FC236}">
                <a16:creationId xmlns:a16="http://schemas.microsoft.com/office/drawing/2014/main" id="{FB47C9B3-5C8B-4AAE-9798-6539A29E5373}"/>
              </a:ext>
            </a:extLst>
          </p:cNvPr>
          <p:cNvSpPr/>
          <p:nvPr/>
        </p:nvSpPr>
        <p:spPr>
          <a:xfrm>
            <a:off x="9653566" y="3528854"/>
            <a:ext cx="1725281" cy="1250829"/>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9A03317-8B4A-40A5-8E48-B43E07D6444C}"/>
              </a:ext>
            </a:extLst>
          </p:cNvPr>
          <p:cNvSpPr txBox="1"/>
          <p:nvPr/>
        </p:nvSpPr>
        <p:spPr>
          <a:xfrm>
            <a:off x="9312860" y="32177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游ゴシック"/>
              </a:rPr>
              <a:t>Emojilist</a:t>
            </a:r>
            <a:r>
              <a:rPr lang="en-US">
                <a:ea typeface="游ゴシック"/>
              </a:rPr>
              <a:t> Database</a:t>
            </a:r>
          </a:p>
        </p:txBody>
      </p:sp>
      <p:sp>
        <p:nvSpPr>
          <p:cNvPr id="27" name="Rectangle 26">
            <a:extLst>
              <a:ext uri="{FF2B5EF4-FFF2-40B4-BE49-F238E27FC236}">
                <a16:creationId xmlns:a16="http://schemas.microsoft.com/office/drawing/2014/main" id="{55FD3DD3-271A-45B2-A053-20C7E336FF21}"/>
              </a:ext>
            </a:extLst>
          </p:cNvPr>
          <p:cNvSpPr/>
          <p:nvPr/>
        </p:nvSpPr>
        <p:spPr>
          <a:xfrm>
            <a:off x="9567302" y="5637686"/>
            <a:ext cx="2099111" cy="9632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err="1">
                <a:solidFill>
                  <a:schemeClr val="tx1"/>
                </a:solidFill>
                <a:ea typeface="游ゴシック"/>
              </a:rPr>
              <a:t>Emolog</a:t>
            </a:r>
            <a:r>
              <a:rPr lang="ja-JP" altLang="en-US">
                <a:solidFill>
                  <a:schemeClr val="tx1"/>
                </a:solidFill>
                <a:ea typeface="游ゴシック"/>
              </a:rPr>
              <a:t>抽出処理</a:t>
            </a:r>
          </a:p>
          <a:p>
            <a:r>
              <a:rPr lang="ja-JP" altLang="en-US">
                <a:solidFill>
                  <a:schemeClr val="tx1"/>
                </a:solidFill>
                <a:ea typeface="游ゴシック"/>
              </a:rPr>
              <a:t>・一日毎</a:t>
            </a:r>
          </a:p>
        </p:txBody>
      </p:sp>
      <p:cxnSp>
        <p:nvCxnSpPr>
          <p:cNvPr id="24" name="Straight Arrow Connector 23">
            <a:extLst>
              <a:ext uri="{FF2B5EF4-FFF2-40B4-BE49-F238E27FC236}">
                <a16:creationId xmlns:a16="http://schemas.microsoft.com/office/drawing/2014/main" id="{60E87B46-F829-4B5D-8B51-E9D113DD384D}"/>
              </a:ext>
            </a:extLst>
          </p:cNvPr>
          <p:cNvCxnSpPr>
            <a:cxnSpLocks/>
          </p:cNvCxnSpPr>
          <p:nvPr/>
        </p:nvCxnSpPr>
        <p:spPr>
          <a:xfrm>
            <a:off x="10500930" y="4873725"/>
            <a:ext cx="14377" cy="693499"/>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8" name="Rectangle 3">
            <a:extLst>
              <a:ext uri="{FF2B5EF4-FFF2-40B4-BE49-F238E27FC236}">
                <a16:creationId xmlns:a16="http://schemas.microsoft.com/office/drawing/2014/main" id="{DA732509-CB62-904A-8C5F-963DD7147D9A}"/>
              </a:ext>
            </a:extLst>
          </p:cNvPr>
          <p:cNvSpPr/>
          <p:nvPr/>
        </p:nvSpPr>
        <p:spPr>
          <a:xfrm>
            <a:off x="528292" y="4586178"/>
            <a:ext cx="1679258" cy="8453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ea typeface="游ゴシック"/>
              </a:rPr>
              <a:t>Settings</a:t>
            </a:r>
            <a:br>
              <a:rPr lang="en-US">
                <a:solidFill>
                  <a:schemeClr val="tx1"/>
                </a:solidFill>
                <a:ea typeface="游ゴシック"/>
              </a:rPr>
            </a:br>
            <a:r>
              <a:rPr lang="en-US">
                <a:solidFill>
                  <a:schemeClr val="tx1"/>
                </a:solidFill>
                <a:ea typeface="游ゴシック"/>
              </a:rPr>
              <a:t>・</a:t>
            </a:r>
            <a:r>
              <a:rPr lang="en-US" err="1">
                <a:solidFill>
                  <a:schemeClr val="tx1"/>
                </a:solidFill>
                <a:ea typeface="游ゴシック"/>
              </a:rPr>
              <a:t>設定送信</a:t>
            </a:r>
            <a:endParaRPr lang="en-US">
              <a:solidFill>
                <a:schemeClr val="tx1"/>
              </a:solidFill>
              <a:ea typeface="游ゴシック"/>
            </a:endParaRPr>
          </a:p>
        </p:txBody>
      </p:sp>
      <p:sp>
        <p:nvSpPr>
          <p:cNvPr id="29" name="Rectangle 3">
            <a:extLst>
              <a:ext uri="{FF2B5EF4-FFF2-40B4-BE49-F238E27FC236}">
                <a16:creationId xmlns:a16="http://schemas.microsoft.com/office/drawing/2014/main" id="{60BBA2FE-9C75-F94F-919A-99EF25AA52EB}"/>
              </a:ext>
            </a:extLst>
          </p:cNvPr>
          <p:cNvSpPr/>
          <p:nvPr/>
        </p:nvSpPr>
        <p:spPr>
          <a:xfrm>
            <a:off x="549627" y="5926381"/>
            <a:ext cx="1679258" cy="8453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solidFill>
                  <a:schemeClr val="tx1"/>
                </a:solidFill>
                <a:ea typeface="游ゴシック"/>
              </a:rPr>
              <a:t>Add Friend</a:t>
            </a:r>
            <a:br>
              <a:rPr lang="en-US">
                <a:solidFill>
                  <a:schemeClr val="tx1"/>
                </a:solidFill>
                <a:ea typeface="游ゴシック"/>
              </a:rPr>
            </a:br>
            <a:r>
              <a:rPr lang="en-US" sz="1600">
                <a:solidFill>
                  <a:schemeClr val="tx1"/>
                </a:solidFill>
                <a:ea typeface="游ゴシック"/>
              </a:rPr>
              <a:t>・</a:t>
            </a:r>
            <a:r>
              <a:rPr lang="en-US" sz="1600" err="1">
                <a:solidFill>
                  <a:schemeClr val="tx1"/>
                </a:solidFill>
                <a:ea typeface="游ゴシック"/>
              </a:rPr>
              <a:t>フレンド追加</a:t>
            </a:r>
            <a:endParaRPr lang="en-US">
              <a:solidFill>
                <a:schemeClr val="tx1"/>
              </a:solidFill>
              <a:ea typeface="游ゴシック"/>
            </a:endParaRPr>
          </a:p>
        </p:txBody>
      </p:sp>
      <p:cxnSp>
        <p:nvCxnSpPr>
          <p:cNvPr id="30" name="直線矢印コネクタ 12">
            <a:extLst>
              <a:ext uri="{FF2B5EF4-FFF2-40B4-BE49-F238E27FC236}">
                <a16:creationId xmlns:a16="http://schemas.microsoft.com/office/drawing/2014/main" id="{98BD4E53-9679-402C-AC32-5E572728F7C1}"/>
              </a:ext>
            </a:extLst>
          </p:cNvPr>
          <p:cNvCxnSpPr>
            <a:cxnSpLocks/>
          </p:cNvCxnSpPr>
          <p:nvPr/>
        </p:nvCxnSpPr>
        <p:spPr>
          <a:xfrm flipV="1">
            <a:off x="2265580" y="2069736"/>
            <a:ext cx="2354181" cy="432021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D6F5AC7-423C-4D51-A61C-F8A70CE4CAD6}"/>
                  </a:ext>
                </a:extLst>
              </p14:cNvPr>
              <p14:cNvContentPartPr/>
              <p14:nvPr/>
            </p14:nvContentPartPr>
            <p14:xfrm>
              <a:off x="2308337" y="2071948"/>
              <a:ext cx="6934199" cy="1638299"/>
            </p14:xfrm>
          </p:contentPart>
        </mc:Choice>
        <mc:Fallback xmlns="">
          <p:pic>
            <p:nvPicPr>
              <p:cNvPr id="2" name="Ink 1">
                <a:extLst>
                  <a:ext uri="{FF2B5EF4-FFF2-40B4-BE49-F238E27FC236}">
                    <a16:creationId xmlns:a16="http://schemas.microsoft.com/office/drawing/2014/main" id="{FD6F5AC7-423C-4D51-A61C-F8A70CE4CAD6}"/>
                  </a:ext>
                </a:extLst>
              </p:cNvPr>
              <p:cNvPicPr/>
              <p:nvPr/>
            </p:nvPicPr>
            <p:blipFill>
              <a:blip r:embed="rId3"/>
              <a:stretch>
                <a:fillRect/>
              </a:stretch>
            </p:blipFill>
            <p:spPr>
              <a:xfrm>
                <a:off x="2290339" y="2053972"/>
                <a:ext cx="6969835" cy="167389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A2D6B32-4B82-41B0-92A3-3D9FDA9B0914}"/>
                  </a:ext>
                </a:extLst>
              </p14:cNvPr>
              <p14:cNvContentPartPr/>
              <p14:nvPr/>
            </p14:nvContentPartPr>
            <p14:xfrm>
              <a:off x="9141411" y="1985943"/>
              <a:ext cx="171449" cy="209549"/>
            </p14:xfrm>
          </p:contentPart>
        </mc:Choice>
        <mc:Fallback xmlns="">
          <p:pic>
            <p:nvPicPr>
              <p:cNvPr id="3" name="Ink 2">
                <a:extLst>
                  <a:ext uri="{FF2B5EF4-FFF2-40B4-BE49-F238E27FC236}">
                    <a16:creationId xmlns:a16="http://schemas.microsoft.com/office/drawing/2014/main" id="{4A2D6B32-4B82-41B0-92A3-3D9FDA9B0914}"/>
                  </a:ext>
                </a:extLst>
              </p:cNvPr>
              <p:cNvPicPr/>
              <p:nvPr/>
            </p:nvPicPr>
            <p:blipFill>
              <a:blip r:embed="rId5"/>
              <a:stretch>
                <a:fillRect/>
              </a:stretch>
            </p:blipFill>
            <p:spPr>
              <a:xfrm>
                <a:off x="9123326" y="1968274"/>
                <a:ext cx="207258" cy="244533"/>
              </a:xfrm>
              <a:prstGeom prst="rect">
                <a:avLst/>
              </a:prstGeom>
            </p:spPr>
          </p:pic>
        </mc:Fallback>
      </mc:AlternateContent>
      <p:sp>
        <p:nvSpPr>
          <p:cNvPr id="31" name="Rectangle 3">
            <a:extLst>
              <a:ext uri="{FF2B5EF4-FFF2-40B4-BE49-F238E27FC236}">
                <a16:creationId xmlns:a16="http://schemas.microsoft.com/office/drawing/2014/main" id="{9AF2584D-C356-473A-AC85-E97AD6507420}"/>
              </a:ext>
            </a:extLst>
          </p:cNvPr>
          <p:cNvSpPr/>
          <p:nvPr/>
        </p:nvSpPr>
        <p:spPr>
          <a:xfrm>
            <a:off x="7191263" y="5696631"/>
            <a:ext cx="1679258" cy="8453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a:solidFill>
                  <a:schemeClr val="tx1"/>
                </a:solidFill>
                <a:ea typeface="游ゴシック"/>
              </a:rPr>
              <a:t>通知処理</a:t>
            </a:r>
            <a:endParaRPr lang="en-US">
              <a:solidFill>
                <a:schemeClr val="tx1"/>
              </a:solidFill>
              <a:ea typeface="游ゴシック"/>
            </a:endParaRPr>
          </a:p>
        </p:txBody>
      </p:sp>
      <p:cxnSp>
        <p:nvCxnSpPr>
          <p:cNvPr id="35" name="直線矢印コネクタ 12">
            <a:extLst>
              <a:ext uri="{FF2B5EF4-FFF2-40B4-BE49-F238E27FC236}">
                <a16:creationId xmlns:a16="http://schemas.microsoft.com/office/drawing/2014/main" id="{78AC2358-C33E-C64D-9ADB-7A0AFB67FAD2}"/>
              </a:ext>
            </a:extLst>
          </p:cNvPr>
          <p:cNvCxnSpPr>
            <a:cxnSpLocks/>
          </p:cNvCxnSpPr>
          <p:nvPr/>
        </p:nvCxnSpPr>
        <p:spPr>
          <a:xfrm flipV="1">
            <a:off x="2232329" y="1985943"/>
            <a:ext cx="2083462" cy="29908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23">
            <a:extLst>
              <a:ext uri="{FF2B5EF4-FFF2-40B4-BE49-F238E27FC236}">
                <a16:creationId xmlns:a16="http://schemas.microsoft.com/office/drawing/2014/main" id="{105B713D-7E6A-7041-80D7-A0D1751CEE9E}"/>
              </a:ext>
            </a:extLst>
          </p:cNvPr>
          <p:cNvCxnSpPr>
            <a:cxnSpLocks/>
          </p:cNvCxnSpPr>
          <p:nvPr/>
        </p:nvCxnSpPr>
        <p:spPr>
          <a:xfrm>
            <a:off x="8985558" y="6119326"/>
            <a:ext cx="430636" cy="5741"/>
          </a:xfrm>
          <a:prstGeom prst="straightConnector1">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 name="Title 1">
            <a:extLst>
              <a:ext uri="{FF2B5EF4-FFF2-40B4-BE49-F238E27FC236}">
                <a16:creationId xmlns:a16="http://schemas.microsoft.com/office/drawing/2014/main" id="{E8AD8A21-A3FD-4D26-8D9D-CFD18F719A95}"/>
              </a:ext>
            </a:extLst>
          </p:cNvPr>
          <p:cNvSpPr>
            <a:spLocks noGrp="1"/>
          </p:cNvSpPr>
          <p:nvPr>
            <p:ph type="title"/>
          </p:nvPr>
        </p:nvSpPr>
        <p:spPr>
          <a:xfrm>
            <a:off x="435635" y="192596"/>
            <a:ext cx="10486846" cy="592319"/>
          </a:xfrm>
        </p:spPr>
        <p:txBody>
          <a:bodyPr>
            <a:normAutofit fontScale="90000"/>
          </a:bodyPr>
          <a:lstStyle/>
          <a:p>
            <a:r>
              <a:rPr lang="ja-JP" altLang="en-US">
                <a:ea typeface="游ゴシック Light"/>
              </a:rPr>
              <a:t>システムの全体構成</a:t>
            </a:r>
          </a:p>
        </p:txBody>
      </p:sp>
    </p:spTree>
    <p:extLst>
      <p:ext uri="{BB962C8B-B14F-4D97-AF65-F5344CB8AC3E}">
        <p14:creationId xmlns:p14="http://schemas.microsoft.com/office/powerpoint/2010/main" val="28034628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5</Notes>
  <HiddenSlides>4</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テーマ</vt:lpstr>
      <vt:lpstr>PowerPoint Presentation</vt:lpstr>
      <vt:lpstr>Demo</vt:lpstr>
      <vt:lpstr>Ice break time で何を聞こうかな</vt:lpstr>
      <vt:lpstr>ToDo</vt:lpstr>
      <vt:lpstr>Spring boot の構成</vt:lpstr>
      <vt:lpstr>ToDo</vt:lpstr>
      <vt:lpstr>Web app　仕組み</vt:lpstr>
      <vt:lpstr>PowerPoint Presentation</vt:lpstr>
      <vt:lpstr>システムの全体構成</vt:lpstr>
      <vt:lpstr>開発優先順位</vt:lpstr>
      <vt:lpstr>実装優先順位</vt:lpstr>
      <vt:lpstr>EmoLog出力</vt:lpstr>
      <vt:lpstr>Emolog生成機能</vt:lpstr>
      <vt:lpstr>Databaseの仕様</vt:lpstr>
      <vt:lpstr>Databaseの仕様</vt:lpstr>
      <vt:lpstr>Databaseの仕様</vt:lpstr>
      <vt:lpstr>Friend</vt:lpstr>
      <vt:lpstr>Emolog List</vt:lpstr>
      <vt:lpstr>Chat</vt:lpstr>
      <vt:lpstr>User Registration</vt:lpstr>
      <vt:lpstr>Adding Friend</vt:lpstr>
      <vt:lpstr>Setting</vt:lpstr>
      <vt:lpstr>スケジュール</vt:lpstr>
      <vt:lpstr>実装上の課題</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高山雄太</dc:creator>
  <cp:revision>150</cp:revision>
  <dcterms:created xsi:type="dcterms:W3CDTF">2020-08-20T04:33:02Z</dcterms:created>
  <dcterms:modified xsi:type="dcterms:W3CDTF">2020-08-27T14:35:01Z</dcterms:modified>
</cp:coreProperties>
</file>