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816" r:id="rId3"/>
    <p:sldId id="820" r:id="rId4"/>
    <p:sldId id="818" r:id="rId5"/>
    <p:sldId id="82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6A9955"/>
    <a:srgbClr val="445588"/>
    <a:srgbClr val="68979C"/>
    <a:srgbClr val="1E1E1E"/>
    <a:srgbClr val="D4D4D4"/>
    <a:srgbClr val="D9E6D1"/>
    <a:srgbClr val="49787E"/>
    <a:srgbClr val="BFE6EA"/>
    <a:srgbClr val="899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18" autoAdjust="0"/>
    <p:restoredTop sz="94660"/>
  </p:normalViewPr>
  <p:slideViewPr>
    <p:cSldViewPr snapToGrid="0">
      <p:cViewPr varScale="1">
        <p:scale>
          <a:sx n="98" d="100"/>
          <a:sy n="98" d="100"/>
        </p:scale>
        <p:origin x="4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BF453-D77A-4567-9B7F-3B31CD90E518}" type="datetimeFigureOut">
              <a:rPr lang="ko-KR" altLang="en-US" smtClean="0"/>
              <a:t>2019. 7. 26.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59FCA-B196-49B1-A55F-0AF34A550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2019. 7. 26.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2019. 7. 26.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3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2019. 7. 26.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2019. 7. 26.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2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2019. 7. 26.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3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2019. 7. 26.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2019. 7. 26.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7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2019. 7. 26.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2019. 7. 26.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2019. 7. 26.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1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2019. 7. 26.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52903-3371-49AD-967B-7CF5E951A498}" type="datetimeFigureOut">
              <a:rPr lang="ko-KR" altLang="en-US" smtClean="0"/>
              <a:t>2019. 7. 26.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0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ngheonj@kaist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ongheonj@kaist.ac.k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06563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하이닉스 기계학습 프로그램</a:t>
            </a:r>
            <a:b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Uncertainty prediction, adversarial examples and explainable learning</a:t>
            </a:r>
            <a:endParaRPr lang="ko-KR" altLang="en-US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49738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Jongheon Jeong (</a:t>
            </a:r>
            <a:r>
              <a:rPr lang="en-US" altLang="ko-KR" dirty="0">
                <a:latin typeface="+mj-lt"/>
                <a:hlinkClick r:id="rId2"/>
              </a:rPr>
              <a:t>jongheonj@kaist.ac.kr</a:t>
            </a:r>
            <a:r>
              <a:rPr lang="en-US" altLang="ko-KR" dirty="0">
                <a:latin typeface="+mj-lt"/>
              </a:rPr>
              <a:t>)</a:t>
            </a:r>
          </a:p>
          <a:p>
            <a:r>
              <a:rPr lang="en-US" altLang="ko-KR" dirty="0">
                <a:latin typeface="+mj-lt"/>
              </a:rPr>
              <a:t>KAIST ALIN Lab. (Prof. </a:t>
            </a:r>
            <a:r>
              <a:rPr lang="en-US" altLang="ko-KR" dirty="0" err="1">
                <a:latin typeface="+mj-lt"/>
              </a:rPr>
              <a:t>Jinwoo</a:t>
            </a:r>
            <a:r>
              <a:rPr lang="en-US" altLang="ko-KR" dirty="0">
                <a:latin typeface="+mj-lt"/>
              </a:rPr>
              <a:t> Shin)</a:t>
            </a:r>
          </a:p>
          <a:p>
            <a:r>
              <a:rPr lang="en-US" altLang="ko-KR" dirty="0">
                <a:latin typeface="+mj-lt"/>
              </a:rPr>
              <a:t>July 25, 2019</a:t>
            </a:r>
          </a:p>
        </p:txBody>
      </p:sp>
    </p:spTree>
    <p:extLst>
      <p:ext uri="{BB962C8B-B14F-4D97-AF65-F5344CB8AC3E}">
        <p14:creationId xmlns:p14="http://schemas.microsoft.com/office/powerpoint/2010/main" val="229657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8B76-61D2-4CA8-9197-570DD906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9B65-2DA7-41DD-B7BB-7560CF8C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" panose="020F0502020204030204" pitchFamily="34" charset="0"/>
              </a:rPr>
              <a:t>This tutorial consists of 5 parts: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800" b="1" dirty="0">
                <a:latin typeface="Calibri" panose="020F0502020204030204" pitchFamily="34" charset="0"/>
              </a:rPr>
              <a:t>Part 1. </a:t>
            </a:r>
            <a:r>
              <a:rPr lang="en-US" altLang="ko-KR" sz="2800" dirty="0">
                <a:latin typeface="Calibri" panose="020F0502020204030204" pitchFamily="34" charset="0"/>
              </a:rPr>
              <a:t>TensorFlow</a:t>
            </a:r>
            <a:r>
              <a:rPr lang="ko-KR" altLang="en-US" sz="2800" dirty="0">
                <a:latin typeface="Calibri" panose="020F0502020204030204" pitchFamily="34" charset="0"/>
              </a:rPr>
              <a:t>를 활용한 역전파 알고리즘 수행</a:t>
            </a:r>
            <a:endParaRPr lang="en-US" altLang="ko-KR" sz="28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ko-KR" sz="2800" b="1" dirty="0">
                <a:latin typeface="Calibri" panose="020F0502020204030204" pitchFamily="34" charset="0"/>
              </a:rPr>
              <a:t>Part 2. </a:t>
            </a:r>
            <a:r>
              <a:rPr lang="ko-KR" altLang="en-US" sz="2800" dirty="0">
                <a:latin typeface="Calibri" panose="020F0502020204030204" pitchFamily="34" charset="0"/>
              </a:rPr>
              <a:t>적대적 샘플 만들어 보기</a:t>
            </a:r>
            <a:r>
              <a:rPr lang="en-US" altLang="ko-KR" sz="2800" dirty="0">
                <a:latin typeface="Calibri" panose="020F0502020204030204" pitchFamily="34" charset="0"/>
              </a:rPr>
              <a:t>: ImageNet </a:t>
            </a:r>
            <a:r>
              <a:rPr lang="ko-KR" altLang="en-US" sz="2800" dirty="0">
                <a:latin typeface="Calibri" panose="020F0502020204030204" pitchFamily="34" charset="0"/>
              </a:rPr>
              <a:t>분류기에 대한 </a:t>
            </a:r>
            <a:r>
              <a:rPr lang="en-US" altLang="ko-KR" sz="2800" dirty="0">
                <a:latin typeface="Calibri" panose="020F0502020204030204" pitchFamily="34" charset="0"/>
              </a:rPr>
              <a:t>FGSM </a:t>
            </a:r>
            <a:r>
              <a:rPr lang="ko-KR" altLang="en-US" sz="2800" dirty="0">
                <a:latin typeface="Calibri" panose="020F0502020204030204" pitchFamily="34" charset="0"/>
              </a:rPr>
              <a:t>공격</a:t>
            </a:r>
          </a:p>
          <a:p>
            <a:pPr marL="457200" lvl="1" indent="0">
              <a:buNone/>
            </a:pPr>
            <a:r>
              <a:rPr lang="en-US" altLang="ko-KR" sz="2800" b="1" dirty="0">
                <a:latin typeface="Calibri" panose="020F0502020204030204" pitchFamily="34" charset="0"/>
              </a:rPr>
              <a:t>Part 3. </a:t>
            </a:r>
            <a:r>
              <a:rPr lang="ko-KR" altLang="en-US" sz="2800" dirty="0">
                <a:latin typeface="Calibri" panose="020F0502020204030204" pitchFamily="34" charset="0"/>
              </a:rPr>
              <a:t>적대적 공격 기법 설계하기</a:t>
            </a:r>
          </a:p>
          <a:p>
            <a:pPr marL="457200" lvl="1" indent="0">
              <a:buNone/>
            </a:pPr>
            <a:r>
              <a:rPr lang="en-US" altLang="ko-KR" sz="2800" b="1" dirty="0">
                <a:latin typeface="Calibri" panose="020F0502020204030204" pitchFamily="34" charset="0"/>
              </a:rPr>
              <a:t>Part 4. </a:t>
            </a:r>
            <a:r>
              <a:rPr lang="ko-KR" altLang="en-US" sz="2800" dirty="0">
                <a:latin typeface="Calibri" panose="020F0502020204030204" pitchFamily="34" charset="0"/>
              </a:rPr>
              <a:t>적대적 방어 기법 설계하기</a:t>
            </a:r>
          </a:p>
          <a:p>
            <a:pPr marL="457200" lvl="1" indent="0">
              <a:buNone/>
            </a:pPr>
            <a:r>
              <a:rPr lang="en-US" altLang="ko-KR" sz="2800" b="1" dirty="0">
                <a:latin typeface="Calibri" panose="020F0502020204030204" pitchFamily="34" charset="0"/>
              </a:rPr>
              <a:t>Part 5. </a:t>
            </a:r>
            <a:r>
              <a:rPr lang="ko-KR" altLang="en-US" sz="2800" dirty="0">
                <a:latin typeface="Calibri" panose="020F0502020204030204" pitchFamily="34" charset="0"/>
              </a:rPr>
              <a:t>모델 해석을 통해 적대적 샘플 이해하기</a:t>
            </a:r>
            <a:endParaRPr lang="en-US" altLang="ko-KR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8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8B76-61D2-4CA8-9197-570DD906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9B65-2DA7-41DD-B7BB-7560CF8C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Please download the material in the following link:</a:t>
            </a:r>
          </a:p>
          <a:p>
            <a:pPr lvl="1"/>
            <a:r>
              <a:rPr lang="ko-KR" altLang="en-US" sz="2800" b="1" dirty="0" err="1"/>
              <a:t>https</a:t>
            </a:r>
            <a:r>
              <a:rPr lang="ko-KR" altLang="en-US" sz="2800" b="1" dirty="0"/>
              <a:t>://</a:t>
            </a:r>
            <a:r>
              <a:rPr lang="ko-KR" altLang="en-US" sz="2800" b="1" dirty="0" err="1"/>
              <a:t>bit.ly</a:t>
            </a:r>
            <a:r>
              <a:rPr lang="ko-KR" altLang="en-US" sz="2800" b="1" dirty="0"/>
              <a:t>/2K38Zxn</a:t>
            </a:r>
            <a:endParaRPr lang="en-US" altLang="ko-KR" sz="28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sz="500" dirty="0">
              <a:latin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</a:rPr>
              <a:t>The tutorial is mainly driven in </a:t>
            </a:r>
            <a:r>
              <a:rPr lang="en-US" altLang="ko-KR" dirty="0" err="1">
                <a:latin typeface="Calibri" panose="020F0502020204030204" pitchFamily="34" charset="0"/>
              </a:rPr>
              <a:t>Jupyter</a:t>
            </a:r>
            <a:r>
              <a:rPr lang="en-US" altLang="ko-KR" dirty="0">
                <a:latin typeface="Calibri" panose="020F0502020204030204" pitchFamily="34" charset="0"/>
              </a:rPr>
              <a:t>-notebook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Make sure the material is accessible by </a:t>
            </a:r>
            <a:r>
              <a:rPr lang="en-US" altLang="ko-KR" dirty="0" err="1">
                <a:latin typeface="Calibri" panose="020F0502020204030204" pitchFamily="34" charset="0"/>
              </a:rPr>
              <a:t>Jupyter</a:t>
            </a:r>
            <a:r>
              <a:rPr lang="en-US" altLang="ko-KR" dirty="0">
                <a:latin typeface="Calibri" panose="020F0502020204030204" pitchFamily="34" charset="0"/>
              </a:rPr>
              <a:t> console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Please read &amp; follow the instructions inside the project file</a:t>
            </a:r>
          </a:p>
          <a:p>
            <a:pPr lvl="1"/>
            <a:endParaRPr lang="en-US" altLang="ko-KR" dirty="0">
              <a:latin typeface="Calibri" panose="020F050202020403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B5D910F-5BCE-E84D-9170-B31A2FE71C95}"/>
              </a:ext>
            </a:extLst>
          </p:cNvPr>
          <p:cNvGrpSpPr/>
          <p:nvPr/>
        </p:nvGrpSpPr>
        <p:grpSpPr>
          <a:xfrm>
            <a:off x="1963524" y="4342311"/>
            <a:ext cx="8264951" cy="2242004"/>
            <a:chOff x="1998011" y="4316488"/>
            <a:chExt cx="8264951" cy="2242004"/>
          </a:xfrm>
        </p:grpSpPr>
        <p:sp>
          <p:nvSpPr>
            <p:cNvPr id="6" name="텍스트 상자 13">
              <a:extLst>
                <a:ext uri="{FF2B5EF4-FFF2-40B4-BE49-F238E27FC236}">
                  <a16:creationId xmlns:a16="http://schemas.microsoft.com/office/drawing/2014/main" id="{87643CAD-DD91-408D-ACEC-6528142682A8}"/>
                </a:ext>
              </a:extLst>
            </p:cNvPr>
            <p:cNvSpPr txBox="1"/>
            <p:nvPr/>
          </p:nvSpPr>
          <p:spPr>
            <a:xfrm>
              <a:off x="1998011" y="5137175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/>
                <a:t>Main project</a:t>
              </a:r>
              <a:endParaRPr kumimoji="1" lang="ko-KR" altLang="en-US" sz="2000" b="1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A3C28BE-B7B2-2A46-B6C6-FC8081A32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9952" y="4316488"/>
              <a:ext cx="5723010" cy="2242004"/>
            </a:xfrm>
            <a:prstGeom prst="rect">
              <a:avLst/>
            </a:prstGeom>
          </p:spPr>
        </p:pic>
        <p:cxnSp>
          <p:nvCxnSpPr>
            <p:cNvPr id="14" name="직선 화살표 연결선 17">
              <a:extLst>
                <a:ext uri="{FF2B5EF4-FFF2-40B4-BE49-F238E27FC236}">
                  <a16:creationId xmlns:a16="http://schemas.microsoft.com/office/drawing/2014/main" id="{A924CB1A-7BF7-EF43-8D32-93B75A820134}"/>
                </a:ext>
              </a:extLst>
            </p:cNvPr>
            <p:cNvCxnSpPr>
              <a:cxnSpLocks/>
            </p:cNvCxnSpPr>
            <p:nvPr/>
          </p:nvCxnSpPr>
          <p:spPr>
            <a:xfrm>
              <a:off x="3449114" y="5537285"/>
              <a:ext cx="1332827" cy="4963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CC7314F5-6CA5-5A49-8958-A8276CEC6AE5}"/>
                </a:ext>
              </a:extLst>
            </p:cNvPr>
            <p:cNvSpPr/>
            <p:nvPr/>
          </p:nvSpPr>
          <p:spPr>
            <a:xfrm>
              <a:off x="4781940" y="5921707"/>
              <a:ext cx="4065497" cy="3901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29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8B76-61D2-4CA8-9197-570DD906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9B65-2DA7-41DD-B7BB-7560CF8C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" panose="020F0502020204030204" pitchFamily="34" charset="0"/>
              </a:rPr>
              <a:t>Dependencies</a:t>
            </a:r>
          </a:p>
          <a:p>
            <a:pPr lvl="1"/>
            <a:r>
              <a:rPr lang="en-US" altLang="ko-KR" sz="2000" dirty="0">
                <a:latin typeface="Calibri" panose="020F0502020204030204" pitchFamily="34" charset="0"/>
              </a:rPr>
              <a:t>python3</a:t>
            </a:r>
          </a:p>
          <a:p>
            <a:pPr lvl="1"/>
            <a:r>
              <a:rPr lang="en-US" altLang="ko-KR" sz="2000" dirty="0" err="1">
                <a:latin typeface="Calibri" panose="020F0502020204030204" pitchFamily="34" charset="0"/>
              </a:rPr>
              <a:t>numpy</a:t>
            </a:r>
            <a:endParaRPr lang="en-US" altLang="ko-KR" sz="2000" dirty="0">
              <a:latin typeface="Calibri" panose="020F0502020204030204" pitchFamily="34" charset="0"/>
            </a:endParaRPr>
          </a:p>
          <a:p>
            <a:pPr lvl="1"/>
            <a:r>
              <a:rPr lang="en-US" altLang="ko-KR" sz="2000" dirty="0" err="1">
                <a:latin typeface="Calibri" panose="020F0502020204030204" pitchFamily="34" charset="0"/>
              </a:rPr>
              <a:t>tensorflow</a:t>
            </a:r>
            <a:r>
              <a:rPr lang="en-US" altLang="ko-KR" sz="2000" dirty="0">
                <a:latin typeface="Calibri" panose="020F0502020204030204" pitchFamily="34" charset="0"/>
              </a:rPr>
              <a:t> == 1.14.0</a:t>
            </a:r>
          </a:p>
          <a:p>
            <a:pPr lvl="1"/>
            <a:r>
              <a:rPr lang="en-US" altLang="ko-KR" sz="2000" dirty="0" err="1">
                <a:latin typeface="Calibri" panose="020F0502020204030204" pitchFamily="34" charset="0"/>
              </a:rPr>
              <a:t>jupyter</a:t>
            </a:r>
            <a:r>
              <a:rPr lang="en-US" altLang="ko-KR" sz="2000" dirty="0">
                <a:latin typeface="Calibri" panose="020F0502020204030204" pitchFamily="34" charset="0"/>
              </a:rPr>
              <a:t>-notebook</a:t>
            </a:r>
          </a:p>
          <a:p>
            <a:pPr lvl="1"/>
            <a:r>
              <a:rPr lang="en-US" altLang="ko-KR" sz="2000" dirty="0">
                <a:latin typeface="Calibri" panose="020F0502020204030204" pitchFamily="34" charset="0"/>
              </a:rPr>
              <a:t>matplotlib</a:t>
            </a:r>
          </a:p>
          <a:p>
            <a:pPr lvl="1"/>
            <a:endParaRPr lang="en-US" altLang="ko-KR" sz="2000" dirty="0">
              <a:latin typeface="Calibri" panose="020F0502020204030204" pitchFamily="34" charset="0"/>
            </a:endParaRPr>
          </a:p>
          <a:p>
            <a:r>
              <a:rPr lang="en-US" altLang="ko-KR" b="1" dirty="0">
                <a:latin typeface="Calibri" panose="020F0502020204030204" pitchFamily="34" charset="0"/>
              </a:rPr>
              <a:t>“SK_Week1_py3” </a:t>
            </a:r>
            <a:r>
              <a:rPr lang="en-US" altLang="ko-KR" dirty="0">
                <a:latin typeface="Calibri" panose="020F0502020204030204" pitchFamily="34" charset="0"/>
              </a:rPr>
              <a:t>environment met the dependencies:</a:t>
            </a:r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7058E1E3-76CF-6C49-A646-4362FEF44C91}"/>
              </a:ext>
            </a:extLst>
          </p:cNvPr>
          <p:cNvSpPr/>
          <p:nvPr/>
        </p:nvSpPr>
        <p:spPr>
          <a:xfrm>
            <a:off x="1835428" y="4990341"/>
            <a:ext cx="8521144" cy="1015043"/>
          </a:xfrm>
          <a:prstGeom prst="roundRect">
            <a:avLst>
              <a:gd name="adj" fmla="val 9443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$ source activate SK_Week1_py3 </a:t>
            </a:r>
            <a:b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(SK_Week1_py3) $ </a:t>
            </a:r>
            <a:r>
              <a:rPr lang="en-US" altLang="ko-KR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jupyter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-notebook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BDFF5F-18D0-2C44-A6AE-78426CEA1CB4}"/>
              </a:ext>
            </a:extLst>
          </p:cNvPr>
          <p:cNvSpPr/>
          <p:nvPr/>
        </p:nvSpPr>
        <p:spPr>
          <a:xfrm>
            <a:off x="7042632" y="1825625"/>
            <a:ext cx="44935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Download link:</a:t>
            </a:r>
            <a:br>
              <a:rPr lang="en-US" altLang="ko-KR" sz="3600" dirty="0"/>
            </a:br>
            <a:r>
              <a:rPr lang="ko-KR" altLang="en-US" sz="3600" dirty="0" err="1"/>
              <a:t>https</a:t>
            </a:r>
            <a:r>
              <a:rPr lang="ko-KR" altLang="en-US" sz="3600" dirty="0"/>
              <a:t>://</a:t>
            </a:r>
            <a:r>
              <a:rPr lang="ko-KR" altLang="en-US" sz="3600" dirty="0" err="1"/>
              <a:t>bit.ly</a:t>
            </a:r>
            <a:r>
              <a:rPr lang="ko-KR" altLang="en-US" sz="3600" dirty="0"/>
              <a:t>/2K38Zxn</a:t>
            </a:r>
          </a:p>
        </p:txBody>
      </p:sp>
    </p:spTree>
    <p:extLst>
      <p:ext uri="{BB962C8B-B14F-4D97-AF65-F5344CB8AC3E}">
        <p14:creationId xmlns:p14="http://schemas.microsoft.com/office/powerpoint/2010/main" val="120718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8B76-61D2-4CA8-9197-570DD906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9B65-2DA7-41DD-B7BB-7560CF8C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Please submit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</a:rPr>
              <a:t>2 files</a:t>
            </a:r>
            <a:r>
              <a:rPr lang="en-US" altLang="ko-KR" dirty="0">
                <a:latin typeface="Calibri" panose="020F0502020204030204" pitchFamily="34" charset="0"/>
              </a:rPr>
              <a:t> in archived form </a:t>
            </a:r>
          </a:p>
          <a:p>
            <a:pPr lvl="1"/>
            <a:r>
              <a:rPr lang="en-US" altLang="ko-KR" sz="2800" b="1" dirty="0" err="1">
                <a:latin typeface="Calibri" panose="020F0502020204030204" pitchFamily="34" charset="0"/>
              </a:rPr>
              <a:t>skhynix</a:t>
            </a:r>
            <a:r>
              <a:rPr lang="en-US" altLang="ko-KR" sz="2800" b="1" dirty="0">
                <a:latin typeface="Calibri" panose="020F0502020204030204" pitchFamily="34" charset="0"/>
              </a:rPr>
              <a:t>_&lt;</a:t>
            </a:r>
            <a:r>
              <a:rPr lang="ko-KR" altLang="en-US" sz="2800" b="1" dirty="0">
                <a:latin typeface="Calibri" panose="020F0502020204030204" pitchFamily="34" charset="0"/>
              </a:rPr>
              <a:t>이름</a:t>
            </a:r>
            <a:r>
              <a:rPr lang="en-US" altLang="ko-KR" sz="2800" b="1" dirty="0">
                <a:latin typeface="Calibri" panose="020F0502020204030204" pitchFamily="34" charset="0"/>
              </a:rPr>
              <a:t>&gt;_0726.zip</a:t>
            </a:r>
          </a:p>
          <a:p>
            <a:pPr lvl="2"/>
            <a:r>
              <a:rPr lang="en-US" altLang="ko-KR" sz="2400" dirty="0">
                <a:solidFill>
                  <a:srgbClr val="0432FF"/>
                </a:solidFill>
                <a:latin typeface="Calibri" panose="020F0502020204030204" pitchFamily="34" charset="0"/>
              </a:rPr>
              <a:t>&lt;</a:t>
            </a:r>
            <a:r>
              <a:rPr lang="ko-KR" altLang="en-US" sz="2400" dirty="0">
                <a:solidFill>
                  <a:srgbClr val="0432FF"/>
                </a:solidFill>
                <a:latin typeface="Calibri" panose="020F0502020204030204" pitchFamily="34" charset="0"/>
              </a:rPr>
              <a:t>이름</a:t>
            </a:r>
            <a:r>
              <a:rPr lang="en-US" altLang="ko-KR" sz="2400" dirty="0">
                <a:solidFill>
                  <a:srgbClr val="0432FF"/>
                </a:solidFill>
                <a:latin typeface="Calibri" panose="020F0502020204030204" pitchFamily="34" charset="0"/>
              </a:rPr>
              <a:t>&gt;_</a:t>
            </a:r>
            <a:r>
              <a:rPr lang="en-US" altLang="ko-KR" sz="2400" dirty="0" err="1">
                <a:solidFill>
                  <a:srgbClr val="0432FF"/>
                </a:solidFill>
                <a:latin typeface="Calibri" panose="020F0502020204030204" pitchFamily="34" charset="0"/>
              </a:rPr>
              <a:t>notebook.ipynb</a:t>
            </a:r>
            <a:endParaRPr lang="en-US" altLang="ko-KR" sz="2400" dirty="0">
              <a:solidFill>
                <a:srgbClr val="0432FF"/>
              </a:solidFill>
              <a:latin typeface="Calibri" panose="020F0502020204030204" pitchFamily="34" charset="0"/>
            </a:endParaRPr>
          </a:p>
          <a:p>
            <a:pPr lvl="2"/>
            <a:r>
              <a:rPr lang="en-US" altLang="ko-KR" sz="2400" dirty="0">
                <a:solidFill>
                  <a:srgbClr val="0432FF"/>
                </a:solidFill>
                <a:latin typeface="Calibri" panose="020F0502020204030204" pitchFamily="34" charset="0"/>
              </a:rPr>
              <a:t>&lt;</a:t>
            </a:r>
            <a:r>
              <a:rPr lang="ko-KR" altLang="en-US" sz="2400" dirty="0">
                <a:solidFill>
                  <a:srgbClr val="0432FF"/>
                </a:solidFill>
                <a:latin typeface="Calibri" panose="020F0502020204030204" pitchFamily="34" charset="0"/>
              </a:rPr>
              <a:t>이름</a:t>
            </a:r>
            <a:r>
              <a:rPr lang="en-US" altLang="ko-KR" sz="2400" dirty="0">
                <a:solidFill>
                  <a:srgbClr val="0432FF"/>
                </a:solidFill>
                <a:latin typeface="Calibri" panose="020F0502020204030204" pitchFamily="34" charset="0"/>
              </a:rPr>
              <a:t>&gt;_</a:t>
            </a:r>
            <a:r>
              <a:rPr lang="en-US" altLang="ko-KR" sz="2400" dirty="0" err="1">
                <a:solidFill>
                  <a:srgbClr val="0432FF"/>
                </a:solidFill>
                <a:latin typeface="Calibri" panose="020F0502020204030204" pitchFamily="34" charset="0"/>
              </a:rPr>
              <a:t>report.pdf</a:t>
            </a:r>
            <a:endParaRPr lang="en-US" altLang="ko-KR" sz="2400" dirty="0">
              <a:solidFill>
                <a:srgbClr val="0432FF"/>
              </a:solidFill>
              <a:latin typeface="Calibri" panose="020F0502020204030204" pitchFamily="34" charset="0"/>
            </a:endParaRPr>
          </a:p>
          <a:p>
            <a:pPr lvl="1"/>
            <a:r>
              <a:rPr lang="en-US" altLang="ko-KR" sz="2800" dirty="0">
                <a:latin typeface="Calibri" panose="020F0502020204030204" pitchFamily="34" charset="0"/>
              </a:rPr>
              <a:t>Send a mail to: </a:t>
            </a:r>
            <a:r>
              <a:rPr lang="en-US" altLang="ko-KR" sz="2800" dirty="0">
                <a:latin typeface="Calibri" panose="020F0502020204030204" pitchFamily="34" charset="0"/>
                <a:hlinkClick r:id="rId2"/>
              </a:rPr>
              <a:t>jongheonj@kaist.ac.kr</a:t>
            </a:r>
            <a:r>
              <a:rPr lang="ko-KR" altLang="en-US" sz="2800" dirty="0">
                <a:latin typeface="Calibri" panose="020F0502020204030204" pitchFamily="34" charset="0"/>
              </a:rPr>
              <a:t> </a:t>
            </a:r>
            <a:endParaRPr lang="en-US" altLang="ko-KR" sz="2800" dirty="0">
              <a:latin typeface="Calibri" panose="020F0502020204030204" pitchFamily="34" charset="0"/>
            </a:endParaRPr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7058E1E3-76CF-6C49-A646-4362FEF44C91}"/>
              </a:ext>
            </a:extLst>
          </p:cNvPr>
          <p:cNvSpPr/>
          <p:nvPr/>
        </p:nvSpPr>
        <p:spPr>
          <a:xfrm>
            <a:off x="1835428" y="4990341"/>
            <a:ext cx="8521144" cy="1015043"/>
          </a:xfrm>
          <a:prstGeom prst="roundRect">
            <a:avLst>
              <a:gd name="adj" fmla="val 9443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$ source activate SK_Week1_py3 </a:t>
            </a:r>
            <a:b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(SK_Week1_py3) $ </a:t>
            </a:r>
            <a:r>
              <a:rPr lang="en-US" altLang="ko-KR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jupyter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-notebook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17926A-7A1E-694F-890B-5CF6E6617246}"/>
              </a:ext>
            </a:extLst>
          </p:cNvPr>
          <p:cNvSpPr/>
          <p:nvPr/>
        </p:nvSpPr>
        <p:spPr>
          <a:xfrm>
            <a:off x="7042632" y="1825625"/>
            <a:ext cx="44935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Download link:</a:t>
            </a:r>
            <a:br>
              <a:rPr lang="en-US" altLang="ko-KR" sz="3600" dirty="0"/>
            </a:br>
            <a:r>
              <a:rPr lang="ko-KR" altLang="en-US" sz="3600" dirty="0" err="1"/>
              <a:t>https</a:t>
            </a:r>
            <a:r>
              <a:rPr lang="ko-KR" altLang="en-US" sz="3600" dirty="0"/>
              <a:t>://</a:t>
            </a:r>
            <a:r>
              <a:rPr lang="ko-KR" altLang="en-US" sz="3600" dirty="0" err="1"/>
              <a:t>bit.ly</a:t>
            </a:r>
            <a:r>
              <a:rPr lang="ko-KR" altLang="en-US" sz="3600" dirty="0"/>
              <a:t>/2K38Zxn</a:t>
            </a:r>
          </a:p>
        </p:txBody>
      </p:sp>
    </p:spTree>
    <p:extLst>
      <p:ext uri="{BB962C8B-B14F-4D97-AF65-F5344CB8AC3E}">
        <p14:creationId xmlns:p14="http://schemas.microsoft.com/office/powerpoint/2010/main" val="695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나눔바른고딕"/>
        <a:cs typeface=""/>
      </a:majorFont>
      <a:minorFont>
        <a:latin typeface="Arial"/>
        <a:ea typeface="나눔바른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27518</TotalTime>
  <Words>209</Words>
  <Application>Microsoft Macintosh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나눔고딕</vt:lpstr>
      <vt:lpstr>맑은 고딕</vt:lpstr>
      <vt:lpstr>Arial</vt:lpstr>
      <vt:lpstr>Calibri</vt:lpstr>
      <vt:lpstr>Consolas</vt:lpstr>
      <vt:lpstr>Office 테마</vt:lpstr>
      <vt:lpstr>SK하이닉스 기계학습 프로그램   Uncertainty prediction, adversarial examples and explainable learning</vt:lpstr>
      <vt:lpstr>Overview</vt:lpstr>
      <vt:lpstr>Overview</vt:lpstr>
      <vt:lpstr>Overview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정 종헌</cp:lastModifiedBy>
  <cp:revision>2757</cp:revision>
  <dcterms:created xsi:type="dcterms:W3CDTF">2015-08-13T07:44:06Z</dcterms:created>
  <dcterms:modified xsi:type="dcterms:W3CDTF">2019-07-26T00:50:28Z</dcterms:modified>
</cp:coreProperties>
</file>