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2" r:id="rId20"/>
    <p:sldId id="271" r:id="rId21"/>
    <p:sldId id="275" r:id="rId22"/>
    <p:sldId id="276" r:id="rId23"/>
    <p:sldId id="279" r:id="rId24"/>
    <p:sldId id="280" r:id="rId25"/>
    <p:sldId id="282" r:id="rId26"/>
    <p:sldId id="283" r:id="rId27"/>
    <p:sldId id="284" r:id="rId28"/>
    <p:sldId id="285" r:id="rId2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553B-4E60-48B8-BBBC-B23141BE7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2EC63-61DA-4335-A18D-7EAE3D9A0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4132E-44EA-491D-8C8F-1F72A07F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1B81-4A6C-4579-9D02-0B0186CD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EC1E6-CF17-48DC-8C5A-5A204CAD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0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198E7-4838-46E9-804E-6576C2DE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EC5B3-8890-4466-8452-572D620E4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3570E-6BEB-4B6F-B1E1-7AC1C9CD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90920-A49B-499A-9989-FCB5B0EA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44230-554B-4B8C-9C2C-64D3C5D0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7E921D-79D9-42AE-8653-5EC810222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63001-DC7C-47F9-B3D9-4C912833B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03C80-0094-4D65-88A6-C8C49561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E51F4-6E31-4602-A1F3-49CFBD6C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40550-C54A-498F-9744-E253013C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4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4070D-2F5C-4800-B9EA-DF6A8E98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31E96-2C0A-48C6-BF0E-62C55FA3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A2AB-B9A0-4E51-8128-24A6D0A1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55769-8476-4FA6-B722-B61D57C7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53779-231C-47E8-928B-87569846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8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D94E-93EF-4ECA-8492-C229D250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417D7-13A7-469F-BA10-A57ECFE6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9BC04-C29C-423E-A4DC-B499752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5B6CB-137F-4034-B3D5-A7205E05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63A9A-7F8E-4915-9B95-7CA8D54D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9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12E4-FBEE-4294-B07F-B2C7DA17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C03A2-5F7E-442E-9C54-D07E0974E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3A00C-D2F0-48EC-A60B-44C65056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76703-2CDF-4294-9187-3791453B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F44FC-2C24-4BBA-8B36-72EDA153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945152-2712-40E9-BAD9-715A0D5E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14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A421A-35ED-450E-8C6B-46653056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ABCF7-0686-439F-86B9-D32749DDD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FF102-CBA6-4AAC-809A-439514006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901469-E7F6-48B0-8699-C218EA5D5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E5D4B-CC69-4B01-98B4-318207183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578109-CEA3-420A-85D4-75B6751C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CEC3E-2BF7-4F3B-9B57-FA434F02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2351D9-BC2D-48EE-AE7A-BAC6AE00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8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1D543-A8BE-4DAD-BB03-9330553C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6B1B73-E88E-40E9-9183-9609E67E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DF21CD-80E2-4109-84CB-397AD838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0FD49-48CF-4669-B697-4B65F6DC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4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DE41F-43CF-422B-B3A7-A61200A4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6E0C5C-5CAF-4FBE-9D49-44573EEC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B8A9FB-A558-4112-BFF4-5BFF8201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89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5711C-D14B-4FC0-BFEF-F32F9D93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4E332-57BB-44FA-ADEE-4812CC21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95F16-3B77-4D9D-903A-98CC6380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DD5A06-43CF-42C3-9312-2AA4425D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D0869-76E7-40A9-8BF9-1C3DA30A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C561C-204F-4E9F-8744-CC73374B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8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45840-4801-4FAE-8D1D-5547D180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8E3ECC-9149-4D65-99C3-5652717CF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2B076-8669-43F6-B2FC-312D2427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32404-6766-4378-BB86-92302C08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D04D2-E091-4270-99D2-8E916C21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36BF8-ABA5-4CDC-BB65-8FF4E272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15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0AE426-A297-40A9-B323-52647BC4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602DF-F585-4083-92E4-E46A580EB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B4228-10EE-4906-AB0E-204AA74B4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CAD5-1EB5-4370-9DD7-77EE34FBE14D}" type="datetimeFigureOut">
              <a:rPr lang="ko-KR" altLang="en-US" smtClean="0"/>
              <a:t>2019-07-17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463AC-138F-4A50-873A-C0159F3B3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D671-F0B9-4AA9-BB79-753220B5C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632A-3B3F-400B-A60B-21B559990E4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83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yeonLee/Meta_Learning_Tutorial" TargetMode="External"/><Relationship Id="rId2" Type="http://schemas.openxmlformats.org/officeDocument/2006/relationships/hyperlink" Target="https://github.com/haebeom-lee/maml_skhynix.gi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www.tensorflow.org/api_docs/python/tf/stop_gradien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hyperlink" Target="https://arxiv.org/pdf/1707.09835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BCAAFF-9EB9-4806-ACD1-033407848851}"/>
              </a:ext>
            </a:extLst>
          </p:cNvPr>
          <p:cNvSpPr txBox="1"/>
          <p:nvPr/>
        </p:nvSpPr>
        <p:spPr>
          <a:xfrm>
            <a:off x="2436713" y="2363857"/>
            <a:ext cx="6893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SK Hynix</a:t>
            </a:r>
          </a:p>
          <a:p>
            <a:pPr algn="ctr"/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Meta-Learning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E8C8E-A0FF-4B68-88B0-67C4FE251DEA}"/>
              </a:ext>
            </a:extLst>
          </p:cNvPr>
          <p:cNvSpPr txBox="1"/>
          <p:nvPr/>
        </p:nvSpPr>
        <p:spPr>
          <a:xfrm>
            <a:off x="2436713" y="4072585"/>
            <a:ext cx="689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이하연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이해범</a:t>
            </a:r>
          </a:p>
        </p:txBody>
      </p:sp>
    </p:spTree>
    <p:extLst>
      <p:ext uri="{BB962C8B-B14F-4D97-AF65-F5344CB8AC3E}">
        <p14:creationId xmlns:p14="http://schemas.microsoft.com/office/powerpoint/2010/main" val="190579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EB67920-E2FF-45DC-BA89-4FA2847CF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778" y="3211736"/>
            <a:ext cx="7962252" cy="3393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Code-level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90467-8B5E-48ED-9684-0DBFDDCBD0D3}"/>
              </a:ext>
            </a:extLst>
          </p:cNvPr>
          <p:cNvSpPr txBox="1"/>
          <p:nvPr/>
        </p:nvSpPr>
        <p:spPr>
          <a:xfrm>
            <a:off x="2059709" y="281436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model.py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A3B98-A005-4CA8-B182-32792ADACFDD}"/>
              </a:ext>
            </a:extLst>
          </p:cNvPr>
          <p:cNvSpPr/>
          <p:nvPr/>
        </p:nvSpPr>
        <p:spPr>
          <a:xfrm flipH="1">
            <a:off x="9301019" y="1543232"/>
            <a:ext cx="212436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C91F0F-EB85-400F-9E28-451F2567BAA7}"/>
              </a:ext>
            </a:extLst>
          </p:cNvPr>
          <p:cNvSpPr/>
          <p:nvPr/>
        </p:nvSpPr>
        <p:spPr>
          <a:xfrm>
            <a:off x="2182989" y="3589297"/>
            <a:ext cx="4134684" cy="2308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D1087E-75B3-4804-8370-BB68DC4CC82F}"/>
              </a:ext>
            </a:extLst>
          </p:cNvPr>
          <p:cNvSpPr/>
          <p:nvPr/>
        </p:nvSpPr>
        <p:spPr>
          <a:xfrm flipH="1">
            <a:off x="7876463" y="1543232"/>
            <a:ext cx="212436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8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B1CAA20-657C-445C-9577-3DB32F28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778" y="3211736"/>
            <a:ext cx="7962252" cy="3393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Code-level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90467-8B5E-48ED-9684-0DBFDDCBD0D3}"/>
              </a:ext>
            </a:extLst>
          </p:cNvPr>
          <p:cNvSpPr txBox="1"/>
          <p:nvPr/>
        </p:nvSpPr>
        <p:spPr>
          <a:xfrm>
            <a:off x="2059709" y="281436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model.py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A3B98-A005-4CA8-B182-32792ADACFDD}"/>
              </a:ext>
            </a:extLst>
          </p:cNvPr>
          <p:cNvSpPr/>
          <p:nvPr/>
        </p:nvSpPr>
        <p:spPr>
          <a:xfrm>
            <a:off x="9005455" y="1543232"/>
            <a:ext cx="1479274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E2761D-8320-4714-9069-101F13F32407}"/>
              </a:ext>
            </a:extLst>
          </p:cNvPr>
          <p:cNvSpPr/>
          <p:nvPr/>
        </p:nvSpPr>
        <p:spPr>
          <a:xfrm>
            <a:off x="2182989" y="3990108"/>
            <a:ext cx="5159920" cy="4231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9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49CC9BD-B158-4E21-A180-4A99B45DE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778" y="3202500"/>
            <a:ext cx="7962252" cy="3393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Code-level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90467-8B5E-48ED-9684-0DBFDDCBD0D3}"/>
              </a:ext>
            </a:extLst>
          </p:cNvPr>
          <p:cNvSpPr txBox="1"/>
          <p:nvPr/>
        </p:nvSpPr>
        <p:spPr>
          <a:xfrm>
            <a:off x="2059709" y="281436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model.py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A3B98-A005-4CA8-B182-32792ADACFDD}"/>
              </a:ext>
            </a:extLst>
          </p:cNvPr>
          <p:cNvSpPr/>
          <p:nvPr/>
        </p:nvSpPr>
        <p:spPr>
          <a:xfrm>
            <a:off x="8617527" y="1543232"/>
            <a:ext cx="1867202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E2761D-8320-4714-9069-101F13F32407}"/>
              </a:ext>
            </a:extLst>
          </p:cNvPr>
          <p:cNvSpPr/>
          <p:nvPr/>
        </p:nvSpPr>
        <p:spPr>
          <a:xfrm>
            <a:off x="2182989" y="4571999"/>
            <a:ext cx="7385884" cy="4231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3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1C63A9-7176-4DFC-B003-62C6B3A5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778" y="3174792"/>
            <a:ext cx="7962252" cy="3393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Code-level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90467-8B5E-48ED-9684-0DBFDDCBD0D3}"/>
              </a:ext>
            </a:extLst>
          </p:cNvPr>
          <p:cNvSpPr txBox="1"/>
          <p:nvPr/>
        </p:nvSpPr>
        <p:spPr>
          <a:xfrm>
            <a:off x="2059709" y="281436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model.py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A3B98-A005-4CA8-B182-32792ADACFDD}"/>
              </a:ext>
            </a:extLst>
          </p:cNvPr>
          <p:cNvSpPr/>
          <p:nvPr/>
        </p:nvSpPr>
        <p:spPr>
          <a:xfrm>
            <a:off x="7185891" y="1543232"/>
            <a:ext cx="3298838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E2761D-8320-4714-9069-101F13F32407}"/>
              </a:ext>
            </a:extLst>
          </p:cNvPr>
          <p:cNvSpPr/>
          <p:nvPr/>
        </p:nvSpPr>
        <p:spPr>
          <a:xfrm>
            <a:off x="2165244" y="5158587"/>
            <a:ext cx="7976786" cy="4231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2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1C63A9-7176-4DFC-B003-62C6B3A5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778" y="3174792"/>
            <a:ext cx="7962252" cy="3393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Code-level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90467-8B5E-48ED-9684-0DBFDDCBD0D3}"/>
              </a:ext>
            </a:extLst>
          </p:cNvPr>
          <p:cNvSpPr txBox="1"/>
          <p:nvPr/>
        </p:nvSpPr>
        <p:spPr>
          <a:xfrm>
            <a:off x="2059709" y="281436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model.py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A3B98-A005-4CA8-B182-32792ADACFDD}"/>
              </a:ext>
            </a:extLst>
          </p:cNvPr>
          <p:cNvSpPr/>
          <p:nvPr/>
        </p:nvSpPr>
        <p:spPr>
          <a:xfrm>
            <a:off x="3568280" y="1543232"/>
            <a:ext cx="1594847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E2761D-8320-4714-9069-101F13F32407}"/>
              </a:ext>
            </a:extLst>
          </p:cNvPr>
          <p:cNvSpPr/>
          <p:nvPr/>
        </p:nvSpPr>
        <p:spPr>
          <a:xfrm>
            <a:off x="2165244" y="5740477"/>
            <a:ext cx="5101200" cy="42319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7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Code-level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90467-8B5E-48ED-9684-0DBFDDCBD0D3}"/>
              </a:ext>
            </a:extLst>
          </p:cNvPr>
          <p:cNvSpPr txBox="1"/>
          <p:nvPr/>
        </p:nvSpPr>
        <p:spPr>
          <a:xfrm>
            <a:off x="2059709" y="281436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model.py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A3B98-A005-4CA8-B182-32792ADACFDD}"/>
              </a:ext>
            </a:extLst>
          </p:cNvPr>
          <p:cNvSpPr/>
          <p:nvPr/>
        </p:nvSpPr>
        <p:spPr>
          <a:xfrm>
            <a:off x="2697018" y="1505973"/>
            <a:ext cx="2466109" cy="79550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816424-E4EB-417C-ACF0-99D50B350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1231" y="3201081"/>
            <a:ext cx="5854121" cy="31030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E2761D-8320-4714-9069-101F13F32407}"/>
              </a:ext>
            </a:extLst>
          </p:cNvPr>
          <p:cNvSpPr/>
          <p:nvPr/>
        </p:nvSpPr>
        <p:spPr>
          <a:xfrm>
            <a:off x="2781128" y="5510460"/>
            <a:ext cx="3314872" cy="25303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1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Meta-training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nist dataset">
            <a:extLst>
              <a:ext uri="{FF2B5EF4-FFF2-40B4-BE49-F238E27FC236}">
                <a16:creationId xmlns:a16="http://schemas.microsoft.com/office/drawing/2014/main" id="{125520EB-D3C9-427C-879A-E99493FE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658" y="3188731"/>
            <a:ext cx="5126095" cy="311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C95649-233D-4F3C-83EF-DAFE6FE6F9C8}"/>
              </a:ext>
            </a:extLst>
          </p:cNvPr>
          <p:cNvSpPr txBox="1"/>
          <p:nvPr/>
        </p:nvSpPr>
        <p:spPr>
          <a:xfrm>
            <a:off x="4202547" y="3225744"/>
            <a:ext cx="2346036" cy="14283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21938-FACD-43EF-9956-0EA82F7B7474}"/>
              </a:ext>
            </a:extLst>
          </p:cNvPr>
          <p:cNvSpPr txBox="1"/>
          <p:nvPr/>
        </p:nvSpPr>
        <p:spPr>
          <a:xfrm>
            <a:off x="7481730" y="3226913"/>
            <a:ext cx="322997" cy="14283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FF2E9A3-6A46-4534-89D0-221CDB018262}"/>
              </a:ext>
            </a:extLst>
          </p:cNvPr>
          <p:cNvCxnSpPr>
            <a:stCxn id="17" idx="0"/>
          </p:cNvCxnSpPr>
          <p:nvPr/>
        </p:nvCxnSpPr>
        <p:spPr>
          <a:xfrm flipV="1">
            <a:off x="7643229" y="2004897"/>
            <a:ext cx="2285862" cy="122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1B4449-2E88-473A-BC49-28A4871B4422}"/>
              </a:ext>
            </a:extLst>
          </p:cNvPr>
          <p:cNvCxnSpPr>
            <a:cxnSpLocks/>
          </p:cNvCxnSpPr>
          <p:nvPr/>
        </p:nvCxnSpPr>
        <p:spPr>
          <a:xfrm flipH="1" flipV="1">
            <a:off x="4682836" y="2004897"/>
            <a:ext cx="904829" cy="118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6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Meta-training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nist dataset">
            <a:extLst>
              <a:ext uri="{FF2B5EF4-FFF2-40B4-BE49-F238E27FC236}">
                <a16:creationId xmlns:a16="http://schemas.microsoft.com/office/drawing/2014/main" id="{125520EB-D3C9-427C-879A-E99493FE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658" y="3188731"/>
            <a:ext cx="5126095" cy="311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C95649-233D-4F3C-83EF-DAFE6FE6F9C8}"/>
              </a:ext>
            </a:extLst>
          </p:cNvPr>
          <p:cNvSpPr txBox="1"/>
          <p:nvPr/>
        </p:nvSpPr>
        <p:spPr>
          <a:xfrm>
            <a:off x="5076850" y="3225744"/>
            <a:ext cx="2386131" cy="14283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21938-FACD-43EF-9956-0EA82F7B7474}"/>
              </a:ext>
            </a:extLst>
          </p:cNvPr>
          <p:cNvSpPr txBox="1"/>
          <p:nvPr/>
        </p:nvSpPr>
        <p:spPr>
          <a:xfrm>
            <a:off x="3835260" y="3244020"/>
            <a:ext cx="322997" cy="14283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FF2E9A3-6A46-4534-89D0-221CDB01826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96759" y="2041910"/>
            <a:ext cx="5830732" cy="120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1B4449-2E88-473A-BC49-28A4871B4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682838" y="2004898"/>
            <a:ext cx="1587078" cy="122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6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Meta-test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mnist dataset">
            <a:extLst>
              <a:ext uri="{FF2B5EF4-FFF2-40B4-BE49-F238E27FC236}">
                <a16:creationId xmlns:a16="http://schemas.microsoft.com/office/drawing/2014/main" id="{125520EB-D3C9-427C-879A-E99493FE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658" y="3188731"/>
            <a:ext cx="5126095" cy="311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C95649-233D-4F3C-83EF-DAFE6FE6F9C8}"/>
              </a:ext>
            </a:extLst>
          </p:cNvPr>
          <p:cNvSpPr txBox="1"/>
          <p:nvPr/>
        </p:nvSpPr>
        <p:spPr>
          <a:xfrm>
            <a:off x="3300893" y="4685627"/>
            <a:ext cx="2386131" cy="142830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21938-FACD-43EF-9956-0EA82F7B7474}"/>
              </a:ext>
            </a:extLst>
          </p:cNvPr>
          <p:cNvSpPr txBox="1"/>
          <p:nvPr/>
        </p:nvSpPr>
        <p:spPr>
          <a:xfrm>
            <a:off x="7494316" y="4705066"/>
            <a:ext cx="322997" cy="142830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FF2E9A3-6A46-4534-89D0-221CDB01826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655815" y="2004897"/>
            <a:ext cx="2301289" cy="27001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81B4449-2E88-473A-BC49-28A4871B4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110182" y="2170867"/>
            <a:ext cx="383777" cy="25147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4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Running…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7BBE38-1D60-409B-AB9C-7E2991DC6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312" y="2370876"/>
            <a:ext cx="4143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3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6893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Meta-Learning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DDC60-C216-4AC0-93B7-123CEEDC938A}"/>
              </a:ext>
            </a:extLst>
          </p:cNvPr>
          <p:cNvSpPr txBox="1"/>
          <p:nvPr/>
        </p:nvSpPr>
        <p:spPr>
          <a:xfrm>
            <a:off x="650631" y="2179515"/>
            <a:ext cx="689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Prototypical</a:t>
            </a:r>
            <a:r>
              <a:rPr lang="ko-K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ko-K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(2 hour)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AFC78-235C-405B-884B-B26FD5F3A1FC}"/>
              </a:ext>
            </a:extLst>
          </p:cNvPr>
          <p:cNvSpPr txBox="1"/>
          <p:nvPr/>
        </p:nvSpPr>
        <p:spPr>
          <a:xfrm>
            <a:off x="650631" y="4173851"/>
            <a:ext cx="850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Model Agnostic Meta Learning (2 hour)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hlinkClick r:id="rId2"/>
            <a:extLst>
              <a:ext uri="{FF2B5EF4-FFF2-40B4-BE49-F238E27FC236}">
                <a16:creationId xmlns:a16="http://schemas.microsoft.com/office/drawing/2014/main" id="{1BB15A2C-0AAC-407B-BDA6-2A9A2FBD4E36}"/>
              </a:ext>
            </a:extLst>
          </p:cNvPr>
          <p:cNvSpPr/>
          <p:nvPr/>
        </p:nvSpPr>
        <p:spPr>
          <a:xfrm>
            <a:off x="1685721" y="2825563"/>
            <a:ext cx="5858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https://github.com/HayeonLee/Meta_Learning_Tutorial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2DF5C3-F153-41B6-936F-5205DE17A84F}"/>
              </a:ext>
            </a:extLst>
          </p:cNvPr>
          <p:cNvSpPr/>
          <p:nvPr/>
        </p:nvSpPr>
        <p:spPr>
          <a:xfrm>
            <a:off x="1685721" y="4823280"/>
            <a:ext cx="513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https://github.com/</a:t>
            </a:r>
            <a:r>
              <a:rPr lang="en-US" altLang="ko-KR" dirty="0" err="1">
                <a:hlinkClick r:id="rId2"/>
              </a:rPr>
              <a:t>haebeom</a:t>
            </a:r>
            <a:r>
              <a:rPr lang="en-US" altLang="ko-KR" dirty="0">
                <a:hlinkClick r:id="rId2"/>
              </a:rPr>
              <a:t>-lee/</a:t>
            </a:r>
            <a:r>
              <a:rPr lang="en-US" altLang="ko-KR" dirty="0" err="1">
                <a:hlinkClick r:id="rId2"/>
              </a:rPr>
              <a:t>maml_skhynix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F0E54D-EF5D-4DCA-9271-2F21F729C6C2}"/>
              </a:ext>
            </a:extLst>
          </p:cNvPr>
          <p:cNvSpPr/>
          <p:nvPr/>
        </p:nvSpPr>
        <p:spPr>
          <a:xfrm>
            <a:off x="1685721" y="5362365"/>
            <a:ext cx="588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git clone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https://github.com/haebeom-lee/maml_skhynix.git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BBEE4F-8D63-46D6-AFE3-B7A1032B3A0A}"/>
              </a:ext>
            </a:extLst>
          </p:cNvPr>
          <p:cNvSpPr/>
          <p:nvPr/>
        </p:nvSpPr>
        <p:spPr>
          <a:xfrm>
            <a:off x="1685721" y="3293774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기반</a:t>
            </a:r>
          </a:p>
        </p:txBody>
      </p:sp>
    </p:spTree>
    <p:extLst>
      <p:ext uri="{BB962C8B-B14F-4D97-AF65-F5344CB8AC3E}">
        <p14:creationId xmlns:p14="http://schemas.microsoft.com/office/powerpoint/2010/main" val="229204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문제 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C24EA2-65EF-4F24-93EA-5B4EC6583975}"/>
                  </a:ext>
                </a:extLst>
              </p:cNvPr>
              <p:cNvSpPr txBox="1"/>
              <p:nvPr/>
            </p:nvSpPr>
            <p:spPr>
              <a:xfrm>
                <a:off x="823772" y="2645644"/>
                <a:ext cx="6977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꼭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가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1-step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이어야 하는가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전혀 그렇지 않음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ko-KR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C24EA2-65EF-4F24-93EA-5B4EC6583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72" y="2645644"/>
                <a:ext cx="6977808" cy="461665"/>
              </a:xfrm>
              <a:prstGeom prst="rect">
                <a:avLst/>
              </a:prstGeom>
              <a:blipFill>
                <a:blip r:embed="rId6"/>
                <a:stretch>
                  <a:fillRect l="-1310" t="-13158" r="-437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F80CD6-6CDA-45C9-AFC0-EDDDB8F39426}"/>
                  </a:ext>
                </a:extLst>
              </p:cNvPr>
              <p:cNvSpPr txBox="1"/>
              <p:nvPr/>
            </p:nvSpPr>
            <p:spPr>
              <a:xfrm>
                <a:off x="823772" y="3473288"/>
                <a:ext cx="69233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문제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5-step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간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으로 코드 수정한 후 학습해보기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Multi-step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의 장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단점 간략히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discussion 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(3pt)</a:t>
                </a:r>
                <a:endParaRPr lang="ko-KR" altLang="en-US" sz="2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F80CD6-6CDA-45C9-AFC0-EDDDB8F39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72" y="3473288"/>
                <a:ext cx="6923306" cy="830997"/>
              </a:xfrm>
              <a:prstGeom prst="rect">
                <a:avLst/>
              </a:prstGeom>
              <a:blipFill>
                <a:blip r:embed="rId7"/>
                <a:stretch>
                  <a:fillRect l="-1320" t="-7353" r="-440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41E06CD-29EE-4999-9C31-C7CCDC85F847}"/>
              </a:ext>
            </a:extLst>
          </p:cNvPr>
          <p:cNvSpPr txBox="1"/>
          <p:nvPr/>
        </p:nvSpPr>
        <p:spPr>
          <a:xfrm>
            <a:off x="823772" y="4491152"/>
            <a:ext cx="500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힌트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: model.py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에 한 줄 추가하면 끝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문제 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C24EA2-65EF-4F24-93EA-5B4EC6583975}"/>
                  </a:ext>
                </a:extLst>
              </p:cNvPr>
              <p:cNvSpPr txBox="1"/>
              <p:nvPr/>
            </p:nvSpPr>
            <p:spPr>
              <a:xfrm>
                <a:off x="2717226" y="2645644"/>
                <a:ext cx="6493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에 대해 미분이 불가능한가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No.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가능함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ko-KR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C24EA2-65EF-4F24-93EA-5B4EC6583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26" y="2645644"/>
                <a:ext cx="6493509" cy="461665"/>
              </a:xfrm>
              <a:prstGeom prst="rect">
                <a:avLst/>
              </a:prstGeom>
              <a:blipFill>
                <a:blip r:embed="rId6"/>
                <a:stretch>
                  <a:fillRect l="-469" t="-13158" r="-563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41E06CD-29EE-4999-9C31-C7CCDC85F847}"/>
              </a:ext>
            </a:extLst>
          </p:cNvPr>
          <p:cNvSpPr txBox="1"/>
          <p:nvPr/>
        </p:nvSpPr>
        <p:spPr>
          <a:xfrm>
            <a:off x="823772" y="4029487"/>
            <a:ext cx="926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이 연산은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cost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가 크다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막는 방법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미분하지 말고 상수 취급한다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143C51-6FE5-4953-BF69-B2CE601EB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438" y="2647361"/>
            <a:ext cx="2009775" cy="428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4D26C5-70FC-47F7-931E-34E99478D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438" y="3374720"/>
            <a:ext cx="2009775" cy="428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66920-7913-47C3-B4FE-A982A12B2C2E}"/>
                  </a:ext>
                </a:extLst>
              </p:cNvPr>
              <p:cNvSpPr txBox="1"/>
              <p:nvPr/>
            </p:nvSpPr>
            <p:spPr>
              <a:xfrm>
                <a:off x="2717226" y="3336639"/>
                <a:ext cx="696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을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ko-KR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에 대해 미분하면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..? </a:t>
                </a:r>
                <a:r>
                  <a:rPr lang="en-US" altLang="ko-KR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second-order derivative.</a:t>
                </a:r>
                <a:endParaRPr lang="ko-KR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66920-7913-47C3-B4FE-A982A12B2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226" y="3336639"/>
                <a:ext cx="6962034" cy="461665"/>
              </a:xfrm>
              <a:prstGeom prst="rect">
                <a:avLst/>
              </a:prstGeom>
              <a:blipFill>
                <a:blip r:embed="rId8"/>
                <a:stretch>
                  <a:fillRect l="-438" t="-13158" r="-438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35F953-4068-4A1F-B2A0-8A8692654857}"/>
              </a:ext>
            </a:extLst>
          </p:cNvPr>
          <p:cNvSpPr txBox="1"/>
          <p:nvPr/>
        </p:nvSpPr>
        <p:spPr>
          <a:xfrm>
            <a:off x="823772" y="4816518"/>
            <a:ext cx="6079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output_tensor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tf.stop_gradient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input_tensor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909C16-5451-4705-ADAF-EABCFD121ED5}"/>
              </a:ext>
            </a:extLst>
          </p:cNvPr>
          <p:cNvSpPr/>
          <p:nvPr/>
        </p:nvSpPr>
        <p:spPr>
          <a:xfrm>
            <a:off x="823772" y="5224874"/>
            <a:ext cx="788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9"/>
              </a:rPr>
              <a:t>https://www.tensorflow.org/api_docs/python/tf/stop_gradient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58355-C779-4379-B439-867A8A84CABE}"/>
              </a:ext>
            </a:extLst>
          </p:cNvPr>
          <p:cNvSpPr txBox="1"/>
          <p:nvPr/>
        </p:nvSpPr>
        <p:spPr>
          <a:xfrm>
            <a:off x="823772" y="5912429"/>
            <a:ext cx="10798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문제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이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를 코드에 적용하여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first-order approx.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버전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MAML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구현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학습 해보고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장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단점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discussion </a:t>
            </a:r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(3pt)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한 줄이면 충분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42767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문제 </a:t>
            </a:r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24EA2-65EF-4F24-93EA-5B4EC6583975}"/>
              </a:ext>
            </a:extLst>
          </p:cNvPr>
          <p:cNvSpPr txBox="1"/>
          <p:nvPr/>
        </p:nvSpPr>
        <p:spPr>
          <a:xfrm>
            <a:off x="553359" y="2802662"/>
            <a:ext cx="7092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Inner gradient step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rate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도 메타러닝 하면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B44B67-D321-400E-8446-CE613B10405E}"/>
              </a:ext>
            </a:extLst>
          </p:cNvPr>
          <p:cNvSpPr/>
          <p:nvPr/>
        </p:nvSpPr>
        <p:spPr>
          <a:xfrm>
            <a:off x="553359" y="3274414"/>
            <a:ext cx="395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6"/>
              </a:rPr>
              <a:t>https://arxiv.org/pdf/1707.09835.pdf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44082-C59C-4862-BB64-4F3D3E9D8251}"/>
              </a:ext>
            </a:extLst>
          </p:cNvPr>
          <p:cNvSpPr txBox="1"/>
          <p:nvPr/>
        </p:nvSpPr>
        <p:spPr>
          <a:xfrm>
            <a:off x="474846" y="4062092"/>
            <a:ext cx="7220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문제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get_alpha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함수를 주석 해제하고 이를 기반으로 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9242B6-A5CA-4F45-9F68-02E35B97C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921" y="4711270"/>
            <a:ext cx="8665097" cy="4616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0E2F03-1F76-4F7F-88BD-EA682CA243C1}"/>
              </a:ext>
            </a:extLst>
          </p:cNvPr>
          <p:cNvSpPr txBox="1"/>
          <p:nvPr/>
        </p:nvSpPr>
        <p:spPr>
          <a:xfrm>
            <a:off x="1197733" y="5294565"/>
            <a:ext cx="10182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이 부분을 학습 가능한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multi-dimensional learning rate 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사용하도록 수정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학습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4pt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37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2C70195-3AB2-4272-85BC-1A1EDA40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6" y="392409"/>
            <a:ext cx="4855086" cy="5925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867D2A-93B5-4B71-8AF5-74F51723A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21" y="392409"/>
            <a:ext cx="4943093" cy="5925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EB1A7-0557-4396-BD0D-F5F436DEEAF6}"/>
              </a:ext>
            </a:extLst>
          </p:cNvPr>
          <p:cNvSpPr txBox="1"/>
          <p:nvPr/>
        </p:nvSpPr>
        <p:spPr>
          <a:xfrm>
            <a:off x="2272683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accumulator.py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234347-1016-405A-91F3-E994C9946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10" y="6336010"/>
            <a:ext cx="4763004" cy="446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AB4583-E047-47D4-B897-4D7EF2896CFB}"/>
              </a:ext>
            </a:extLst>
          </p:cNvPr>
          <p:cNvSpPr txBox="1"/>
          <p:nvPr/>
        </p:nvSpPr>
        <p:spPr>
          <a:xfrm>
            <a:off x="8593585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accumulator.py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0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F97888-D818-4743-A747-08F9A4E8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984"/>
            <a:ext cx="6016434" cy="64318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244302-8B4B-417C-8AD0-B2CAD11C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999"/>
            <a:ext cx="3573989" cy="3391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0A2E30-E1BB-4E77-BBF9-DBF65949CCE3}"/>
              </a:ext>
            </a:extLst>
          </p:cNvPr>
          <p:cNvSpPr txBox="1"/>
          <p:nvPr/>
        </p:nvSpPr>
        <p:spPr>
          <a:xfrm>
            <a:off x="2272683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8C6D0-10AA-4E83-A6EA-28E8B4E33EA9}"/>
              </a:ext>
            </a:extLst>
          </p:cNvPr>
          <p:cNvSpPr txBox="1"/>
          <p:nvPr/>
        </p:nvSpPr>
        <p:spPr>
          <a:xfrm>
            <a:off x="8593585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82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957F38-C209-49A1-9149-7462DA48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0"/>
            <a:ext cx="536302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B86255-F751-48E2-9790-6917BE8F4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929" y="0"/>
            <a:ext cx="498833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7CA20-F895-42B7-BB59-D7696A78B8DC}"/>
              </a:ext>
            </a:extLst>
          </p:cNvPr>
          <p:cNvSpPr txBox="1"/>
          <p:nvPr/>
        </p:nvSpPr>
        <p:spPr>
          <a:xfrm>
            <a:off x="2272683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layer.py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1E701-75F5-4C47-9DDF-19AEB2B0D3EA}"/>
              </a:ext>
            </a:extLst>
          </p:cNvPr>
          <p:cNvSpPr txBox="1"/>
          <p:nvPr/>
        </p:nvSpPr>
        <p:spPr>
          <a:xfrm>
            <a:off x="8593585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main.py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1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08B4FE-1B90-41BB-89AF-09CB778B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9471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9EEEAE-8BF2-4E1F-844D-34C44155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12720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6584B9-B5E1-4273-B108-0D975A89DF88}"/>
              </a:ext>
            </a:extLst>
          </p:cNvPr>
          <p:cNvSpPr txBox="1"/>
          <p:nvPr/>
        </p:nvSpPr>
        <p:spPr>
          <a:xfrm>
            <a:off x="2272683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main.py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749E2-07A1-4C23-AAAF-069BAB38962A}"/>
              </a:ext>
            </a:extLst>
          </p:cNvPr>
          <p:cNvSpPr txBox="1"/>
          <p:nvPr/>
        </p:nvSpPr>
        <p:spPr>
          <a:xfrm>
            <a:off x="8593585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main.py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66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76A55A-A13D-4E97-8D59-6C4311F0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65" y="0"/>
            <a:ext cx="526180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6584B9-B5E1-4273-B108-0D975A89DF88}"/>
              </a:ext>
            </a:extLst>
          </p:cNvPr>
          <p:cNvSpPr txBox="1"/>
          <p:nvPr/>
        </p:nvSpPr>
        <p:spPr>
          <a:xfrm>
            <a:off x="2272683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main.py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749E2-07A1-4C23-AAAF-069BAB38962A}"/>
              </a:ext>
            </a:extLst>
          </p:cNvPr>
          <p:cNvSpPr txBox="1"/>
          <p:nvPr/>
        </p:nvSpPr>
        <p:spPr>
          <a:xfrm>
            <a:off x="8593585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model.py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59B64F-3D58-47C4-B7C1-8C025E83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" y="426174"/>
            <a:ext cx="5418341" cy="58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24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D909DA-4CBF-4A69-9FE6-AEB899F6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5" y="0"/>
            <a:ext cx="533478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6584B9-B5E1-4273-B108-0D975A89DF88}"/>
              </a:ext>
            </a:extLst>
          </p:cNvPr>
          <p:cNvSpPr txBox="1"/>
          <p:nvPr/>
        </p:nvSpPr>
        <p:spPr>
          <a:xfrm>
            <a:off x="2272683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model.py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749E2-07A1-4C23-AAAF-069BAB38962A}"/>
              </a:ext>
            </a:extLst>
          </p:cNvPr>
          <p:cNvSpPr txBox="1"/>
          <p:nvPr/>
        </p:nvSpPr>
        <p:spPr>
          <a:xfrm>
            <a:off x="8593585" y="0"/>
            <a:ext cx="3187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model.py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AD62FC-FA09-4674-8FB6-594F2739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01" y="390617"/>
            <a:ext cx="4474367" cy="44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6893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Meta-Learning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65CFA-020C-40EB-8D84-04AFBFC8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30" y="1700579"/>
            <a:ext cx="6470040" cy="1148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A73DF1-7670-4726-995C-9639551F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30" y="2928571"/>
            <a:ext cx="6470040" cy="1192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09A93D-1918-4403-8C49-231571B76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960" y="4200082"/>
            <a:ext cx="3437793" cy="514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9E0857-CDDC-480F-849D-F98CB8E63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07" y="1608994"/>
            <a:ext cx="1396921" cy="3105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9A70C3-80F2-4967-9463-6307BE6CA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810" y="5009678"/>
            <a:ext cx="6470040" cy="1174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51266D-925D-4DC5-B663-AABA14B5B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283" y="4894937"/>
            <a:ext cx="1050297" cy="1532135"/>
          </a:xfrm>
          <a:prstGeom prst="rect">
            <a:avLst/>
          </a:prstGeom>
        </p:spPr>
      </p:pic>
      <p:sp>
        <p:nvSpPr>
          <p:cNvPr id="11" name="화살표: 왼쪽으로 구부러짐 10">
            <a:extLst>
              <a:ext uri="{FF2B5EF4-FFF2-40B4-BE49-F238E27FC236}">
                <a16:creationId xmlns:a16="http://schemas.microsoft.com/office/drawing/2014/main" id="{17453C58-E57D-4C74-8494-D34B93BA8259}"/>
              </a:ext>
            </a:extLst>
          </p:cNvPr>
          <p:cNvSpPr/>
          <p:nvPr/>
        </p:nvSpPr>
        <p:spPr>
          <a:xfrm>
            <a:off x="9205546" y="2849405"/>
            <a:ext cx="703385" cy="28216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CB7FE-7122-424D-988A-01BCC98BA7E9}"/>
              </a:ext>
            </a:extLst>
          </p:cNvPr>
          <p:cNvSpPr txBox="1"/>
          <p:nvPr/>
        </p:nvSpPr>
        <p:spPr>
          <a:xfrm>
            <a:off x="10064627" y="3876916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Transfer !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BFB8B8-BA07-4F8F-9CFC-0874D11E00FC}"/>
              </a:ext>
            </a:extLst>
          </p:cNvPr>
          <p:cNvSpPr/>
          <p:nvPr/>
        </p:nvSpPr>
        <p:spPr>
          <a:xfrm>
            <a:off x="2466224" y="1556681"/>
            <a:ext cx="6739322" cy="315811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914C5-F005-4D03-88B5-F7E3AF9A4F58}"/>
              </a:ext>
            </a:extLst>
          </p:cNvPr>
          <p:cNvSpPr txBox="1"/>
          <p:nvPr/>
        </p:nvSpPr>
        <p:spPr>
          <a:xfrm>
            <a:off x="4270480" y="6147127"/>
            <a:ext cx="289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Few-shot learning : Difficult !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6893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Model Agnostic Meta-Learning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65CFA-020C-40EB-8D84-04AFBFC8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30" y="1700579"/>
            <a:ext cx="6470040" cy="1148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A73DF1-7670-4726-995C-9639551F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30" y="2928571"/>
            <a:ext cx="6470040" cy="1192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09A93D-1918-4403-8C49-231571B76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960" y="4200082"/>
            <a:ext cx="3437793" cy="514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9E0857-CDDC-480F-849D-F98CB8E63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07" y="1608994"/>
            <a:ext cx="1396921" cy="3105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9A70C3-80F2-4967-9463-6307BE6CA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810" y="5009678"/>
            <a:ext cx="6470040" cy="1174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51266D-925D-4DC5-B663-AABA14B5B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283" y="4894937"/>
            <a:ext cx="1050297" cy="1532135"/>
          </a:xfrm>
          <a:prstGeom prst="rect">
            <a:avLst/>
          </a:prstGeom>
        </p:spPr>
      </p:pic>
      <p:sp>
        <p:nvSpPr>
          <p:cNvPr id="11" name="화살표: 왼쪽으로 구부러짐 10">
            <a:extLst>
              <a:ext uri="{FF2B5EF4-FFF2-40B4-BE49-F238E27FC236}">
                <a16:creationId xmlns:a16="http://schemas.microsoft.com/office/drawing/2014/main" id="{17453C58-E57D-4C74-8494-D34B93BA8259}"/>
              </a:ext>
            </a:extLst>
          </p:cNvPr>
          <p:cNvSpPr/>
          <p:nvPr/>
        </p:nvSpPr>
        <p:spPr>
          <a:xfrm>
            <a:off x="9205546" y="2849405"/>
            <a:ext cx="703385" cy="28216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CB7FE-7122-424D-988A-01BCC98BA7E9}"/>
              </a:ext>
            </a:extLst>
          </p:cNvPr>
          <p:cNvSpPr txBox="1"/>
          <p:nvPr/>
        </p:nvSpPr>
        <p:spPr>
          <a:xfrm>
            <a:off x="9927403" y="3791468"/>
            <a:ext cx="1949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Transfer optimal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parameter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!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BFB8B8-BA07-4F8F-9CFC-0874D11E00FC}"/>
              </a:ext>
            </a:extLst>
          </p:cNvPr>
          <p:cNvSpPr/>
          <p:nvPr/>
        </p:nvSpPr>
        <p:spPr>
          <a:xfrm>
            <a:off x="2466224" y="1556681"/>
            <a:ext cx="6739322" cy="315811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914C5-F005-4D03-88B5-F7E3AF9A4F58}"/>
              </a:ext>
            </a:extLst>
          </p:cNvPr>
          <p:cNvSpPr txBox="1"/>
          <p:nvPr/>
        </p:nvSpPr>
        <p:spPr>
          <a:xfrm>
            <a:off x="4270480" y="6147127"/>
            <a:ext cx="289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Few-shot learning : Difficult !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6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Model Agnostic Meta-Learning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ED7EECB-8999-44E7-8C10-4571395310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683326"/>
            <a:ext cx="3017142" cy="71862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1BA5A53-958B-4DA6-BE81-3610CFD7C59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750069"/>
            <a:ext cx="3218285" cy="3218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737B76-2115-4AF8-911C-6348E9E11D96}"/>
              </a:ext>
            </a:extLst>
          </p:cNvPr>
          <p:cNvSpPr txBox="1"/>
          <p:nvPr/>
        </p:nvSpPr>
        <p:spPr>
          <a:xfrm>
            <a:off x="5687024" y="1665521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F76B87-AC55-4EF1-B259-E771F7B68A04}"/>
                  </a:ext>
                </a:extLst>
              </p:cNvPr>
              <p:cNvSpPr txBox="1"/>
              <p:nvPr/>
            </p:nvSpPr>
            <p:spPr>
              <a:xfrm>
                <a:off x="1299751" y="2690167"/>
                <a:ext cx="9592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/>
                  <a:t>해석</a:t>
                </a:r>
                <a:r>
                  <a:rPr lang="en-US" altLang="ko-KR" sz="2000" dirty="0"/>
                  <a:t>: Training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set</a:t>
                </a:r>
                <a:r>
                  <a:rPr lang="ko-KR" altLang="en-US" sz="2000" dirty="0"/>
                  <a:t> 으로 </a:t>
                </a:r>
                <a:r>
                  <a:rPr lang="en-US" altLang="ko-KR" sz="2000" dirty="0"/>
                  <a:t>1-step </a:t>
                </a:r>
                <a:r>
                  <a:rPr lang="ko-KR" altLang="en-US" sz="2000" dirty="0"/>
                  <a:t>학습해서 얻은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000" dirty="0"/>
                  <a:t> 가 </a:t>
                </a:r>
                <a:r>
                  <a:rPr lang="en-US" altLang="ko-KR" sz="2000" dirty="0"/>
                  <a:t>Test data </a:t>
                </a:r>
                <a:r>
                  <a:rPr lang="ko-KR" altLang="en-US" sz="2000" dirty="0"/>
                  <a:t>도 잘 설명 </a:t>
                </a:r>
                <a:r>
                  <a:rPr lang="ko-KR" altLang="en-US" sz="2000" dirty="0" err="1"/>
                  <a:t>해야한다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!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F76B87-AC55-4EF1-B259-E771F7B68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51" y="2690167"/>
                <a:ext cx="9592498" cy="400110"/>
              </a:xfrm>
              <a:prstGeom prst="rect">
                <a:avLst/>
              </a:prstGeom>
              <a:blipFill>
                <a:blip r:embed="rId6"/>
                <a:stretch>
                  <a:fillRect l="-635" t="-7576" r="-63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E6F46-52E4-4B72-998A-FC194346A312}"/>
                  </a:ext>
                </a:extLst>
              </p:cNvPr>
              <p:cNvSpPr txBox="1"/>
              <p:nvPr/>
            </p:nvSpPr>
            <p:spPr>
              <a:xfrm>
                <a:off x="1951747" y="3818138"/>
                <a:ext cx="63900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/>
                  <a:t>이 때 학습되는 것</a:t>
                </a:r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ko-KR" sz="2000" dirty="0"/>
                  <a:t>  : Initial model parameter !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E6F46-52E4-4B72-998A-FC194346A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7" y="3818138"/>
                <a:ext cx="6390019" cy="400110"/>
              </a:xfrm>
              <a:prstGeom prst="rect">
                <a:avLst/>
              </a:prstGeom>
              <a:blipFill>
                <a:blip r:embed="rId7"/>
                <a:stretch>
                  <a:fillRect l="-954" t="-7576" r="-95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2764E22-A229-4D88-8908-64438ED57147}"/>
              </a:ext>
            </a:extLst>
          </p:cNvPr>
          <p:cNvSpPr txBox="1"/>
          <p:nvPr/>
        </p:nvSpPr>
        <p:spPr>
          <a:xfrm>
            <a:off x="1789278" y="3184265"/>
            <a:ext cx="5973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임의의 랜덤 </a:t>
            </a:r>
            <a:r>
              <a:rPr lang="en-US" altLang="ko-KR" sz="2000" dirty="0">
                <a:sym typeface="Wingdings" panose="05000000000000000000" pitchFamily="2" charset="2"/>
              </a:rPr>
              <a:t>task </a:t>
            </a:r>
            <a:r>
              <a:rPr lang="ko-KR" altLang="en-US" sz="2000" dirty="0">
                <a:sym typeface="Wingdings" panose="05000000000000000000" pitchFamily="2" charset="2"/>
              </a:rPr>
              <a:t>에 대해 골고루 만족해야 함 </a:t>
            </a:r>
            <a:r>
              <a:rPr lang="en-US" altLang="ko-KR" sz="2000" dirty="0">
                <a:sym typeface="Wingdings" panose="05000000000000000000" pitchFamily="2" charset="2"/>
              </a:rPr>
              <a:t>!</a:t>
            </a:r>
            <a:endParaRPr lang="ko-KR" altLang="en-US" sz="2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4EA2C7-2695-41B8-8A9E-644CDE66F6D4}"/>
              </a:ext>
            </a:extLst>
          </p:cNvPr>
          <p:cNvSpPr/>
          <p:nvPr/>
        </p:nvSpPr>
        <p:spPr>
          <a:xfrm>
            <a:off x="2660073" y="2127186"/>
            <a:ext cx="1006763" cy="36875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5B791D-3103-4297-B01A-55C70DC45599}"/>
              </a:ext>
            </a:extLst>
          </p:cNvPr>
          <p:cNvSpPr/>
          <p:nvPr/>
        </p:nvSpPr>
        <p:spPr>
          <a:xfrm>
            <a:off x="2228327" y="3114211"/>
            <a:ext cx="2029637" cy="52995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F2117A-40A2-4F3E-9864-5315D77E7371}"/>
              </a:ext>
            </a:extLst>
          </p:cNvPr>
          <p:cNvSpPr/>
          <p:nvPr/>
        </p:nvSpPr>
        <p:spPr>
          <a:xfrm>
            <a:off x="4780738" y="3857016"/>
            <a:ext cx="323822" cy="36875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0F03CC-8761-4507-85CE-28AE8B0943FB}"/>
              </a:ext>
            </a:extLst>
          </p:cNvPr>
          <p:cNvSpPr/>
          <p:nvPr/>
        </p:nvSpPr>
        <p:spPr>
          <a:xfrm>
            <a:off x="7828738" y="1711034"/>
            <a:ext cx="323822" cy="368756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9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Model Agnostic Meta-Learning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ED7EECB-8999-44E7-8C10-4571395310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1BA5A53-958B-4DA6-BE81-3610CFD7C59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737B76-2115-4AF8-911C-6348E9E11D96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7C95CE-682F-470D-AB2C-35A589397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376" y="4146453"/>
            <a:ext cx="4045307" cy="967048"/>
          </a:xfrm>
          <a:prstGeom prst="rect">
            <a:avLst/>
          </a:prstGeom>
        </p:spPr>
      </p:pic>
      <p:pic>
        <p:nvPicPr>
          <p:cNvPr id="1026" name="Picture 2" descr="https://upload.wikimedia.org/wikipedia/commons/thumb/4/46/Colored_neural_network.svg/300px-Colored_neural_network.svg.png">
            <a:extLst>
              <a:ext uri="{FF2B5EF4-FFF2-40B4-BE49-F238E27FC236}">
                <a16:creationId xmlns:a16="http://schemas.microsoft.com/office/drawing/2014/main" id="{3ABB96EE-4CCD-4563-AFEF-B0127096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74" y="2820569"/>
            <a:ext cx="929099" cy="111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EAE8BF-FB8E-49BC-A4E4-BA26355B1D4B}"/>
                  </a:ext>
                </a:extLst>
              </p:cNvPr>
              <p:cNvSpPr txBox="1"/>
              <p:nvPr/>
            </p:nvSpPr>
            <p:spPr>
              <a:xfrm>
                <a:off x="3206001" y="3133696"/>
                <a:ext cx="362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EAE8BF-FB8E-49BC-A4E4-BA26355B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01" y="3133696"/>
                <a:ext cx="362279" cy="369332"/>
              </a:xfrm>
              <a:prstGeom prst="rect">
                <a:avLst/>
              </a:prstGeom>
              <a:blipFill>
                <a:blip r:embed="rId8"/>
                <a:stretch>
                  <a:fillRect l="-18644" r="-16949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https://upload.wikimedia.org/wikipedia/commons/thumb/4/46/Colored_neural_network.svg/300px-Colored_neural_network.svg.png">
            <a:extLst>
              <a:ext uri="{FF2B5EF4-FFF2-40B4-BE49-F238E27FC236}">
                <a16:creationId xmlns:a16="http://schemas.microsoft.com/office/drawing/2014/main" id="{55C067B8-20AD-42E4-900C-0FE9C3C7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22" y="5509448"/>
            <a:ext cx="933336" cy="11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BC9CF1-66B9-4BD4-99D1-4638E2D2BE09}"/>
                  </a:ext>
                </a:extLst>
              </p:cNvPr>
              <p:cNvSpPr txBox="1"/>
              <p:nvPr/>
            </p:nvSpPr>
            <p:spPr>
              <a:xfrm>
                <a:off x="5395854" y="5720999"/>
                <a:ext cx="291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BC9CF1-66B9-4BD4-99D1-4638E2D2B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854" y="5720999"/>
                <a:ext cx="291170" cy="369332"/>
              </a:xfrm>
              <a:prstGeom prst="rect">
                <a:avLst/>
              </a:prstGeom>
              <a:blipFill>
                <a:blip r:embed="rId9"/>
                <a:stretch>
                  <a:fillRect l="-16667" r="-14583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622469A-5245-4F93-A608-0349E6DAE3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185" y="2792129"/>
            <a:ext cx="1640609" cy="1052466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6EB9CD6-D3EA-4405-83BA-A99D857777EF}"/>
              </a:ext>
            </a:extLst>
          </p:cNvPr>
          <p:cNvSpPr/>
          <p:nvPr/>
        </p:nvSpPr>
        <p:spPr>
          <a:xfrm rot="8707347">
            <a:off x="5020517" y="3556000"/>
            <a:ext cx="734598" cy="1994156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5D7754C-AEB0-4132-8510-0B9984EDEF78}"/>
              </a:ext>
            </a:extLst>
          </p:cNvPr>
          <p:cNvSpPr/>
          <p:nvPr/>
        </p:nvSpPr>
        <p:spPr>
          <a:xfrm rot="5400000">
            <a:off x="2257778" y="2961012"/>
            <a:ext cx="734598" cy="794600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1959278-A588-45A3-A859-BD8C7028D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59" y="4125621"/>
            <a:ext cx="4339359" cy="1008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Model Agnostic Meta-Learning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ED7EECB-8999-44E7-8C10-4571395310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1BA5A53-958B-4DA6-BE81-3610CFD7C59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737B76-2115-4AF8-911C-6348E9E11D96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7C95CE-682F-470D-AB2C-35A589397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414" y="4146453"/>
            <a:ext cx="4045307" cy="967048"/>
          </a:xfrm>
          <a:prstGeom prst="rect">
            <a:avLst/>
          </a:prstGeom>
        </p:spPr>
      </p:pic>
      <p:pic>
        <p:nvPicPr>
          <p:cNvPr id="1026" name="Picture 2" descr="https://upload.wikimedia.org/wikipedia/commons/thumb/4/46/Colored_neural_network.svg/300px-Colored_neural_network.svg.png">
            <a:extLst>
              <a:ext uri="{FF2B5EF4-FFF2-40B4-BE49-F238E27FC236}">
                <a16:creationId xmlns:a16="http://schemas.microsoft.com/office/drawing/2014/main" id="{3ABB96EE-4CCD-4563-AFEF-B0127096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12" y="2820569"/>
            <a:ext cx="929099" cy="111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EAE8BF-FB8E-49BC-A4E4-BA26355B1D4B}"/>
                  </a:ext>
                </a:extLst>
              </p:cNvPr>
              <p:cNvSpPr txBox="1"/>
              <p:nvPr/>
            </p:nvSpPr>
            <p:spPr>
              <a:xfrm>
                <a:off x="3250039" y="3133696"/>
                <a:ext cx="362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EAE8BF-FB8E-49BC-A4E4-BA26355B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39" y="3133696"/>
                <a:ext cx="362279" cy="369332"/>
              </a:xfrm>
              <a:prstGeom prst="rect">
                <a:avLst/>
              </a:prstGeom>
              <a:blipFill>
                <a:blip r:embed="rId9"/>
                <a:stretch>
                  <a:fillRect l="-16667" r="-1666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https://upload.wikimedia.org/wikipedia/commons/thumb/4/46/Colored_neural_network.svg/300px-Colored_neural_network.svg.png">
            <a:extLst>
              <a:ext uri="{FF2B5EF4-FFF2-40B4-BE49-F238E27FC236}">
                <a16:creationId xmlns:a16="http://schemas.microsoft.com/office/drawing/2014/main" id="{55C067B8-20AD-42E4-900C-0FE9C3C7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460" y="5509448"/>
            <a:ext cx="933336" cy="112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BC9CF1-66B9-4BD4-99D1-4638E2D2BE09}"/>
                  </a:ext>
                </a:extLst>
              </p:cNvPr>
              <p:cNvSpPr txBox="1"/>
              <p:nvPr/>
            </p:nvSpPr>
            <p:spPr>
              <a:xfrm>
                <a:off x="5439892" y="5720999"/>
                <a:ext cx="291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BC9CF1-66B9-4BD4-99D1-4638E2D2B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92" y="5720999"/>
                <a:ext cx="291170" cy="369332"/>
              </a:xfrm>
              <a:prstGeom prst="rect">
                <a:avLst/>
              </a:prstGeom>
              <a:blipFill>
                <a:blip r:embed="rId10"/>
                <a:stretch>
                  <a:fillRect l="-16667" r="-14583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622469A-5245-4F93-A608-0349E6DAE3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223" y="2792129"/>
            <a:ext cx="1640609" cy="1052466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6EB9CD6-D3EA-4405-83BA-A99D857777EF}"/>
              </a:ext>
            </a:extLst>
          </p:cNvPr>
          <p:cNvSpPr/>
          <p:nvPr/>
        </p:nvSpPr>
        <p:spPr>
          <a:xfrm rot="8707347">
            <a:off x="5064555" y="3556000"/>
            <a:ext cx="734598" cy="1994156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5D7754C-AEB0-4132-8510-0B9984EDEF78}"/>
              </a:ext>
            </a:extLst>
          </p:cNvPr>
          <p:cNvSpPr/>
          <p:nvPr/>
        </p:nvSpPr>
        <p:spPr>
          <a:xfrm rot="5400000">
            <a:off x="2301816" y="2961012"/>
            <a:ext cx="734598" cy="794600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A9C5099-A437-4D28-A620-2B7E94E62CED}"/>
              </a:ext>
            </a:extLst>
          </p:cNvPr>
          <p:cNvSpPr/>
          <p:nvPr/>
        </p:nvSpPr>
        <p:spPr>
          <a:xfrm rot="12957148">
            <a:off x="6818760" y="3550775"/>
            <a:ext cx="734598" cy="1994156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ttps://upload.wikimedia.org/wikipedia/commons/thumb/4/46/Colored_neural_network.svg/300px-Colored_neural_network.svg.png">
            <a:extLst>
              <a:ext uri="{FF2B5EF4-FFF2-40B4-BE49-F238E27FC236}">
                <a16:creationId xmlns:a16="http://schemas.microsoft.com/office/drawing/2014/main" id="{39F6A639-907D-48B2-9692-36E21D31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355" y="2820569"/>
            <a:ext cx="929099" cy="111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30BD77-CA52-40A3-8722-253DFFB7BA39}"/>
                  </a:ext>
                </a:extLst>
              </p:cNvPr>
              <p:cNvSpPr txBox="1"/>
              <p:nvPr/>
            </p:nvSpPr>
            <p:spPr>
              <a:xfrm>
                <a:off x="8952512" y="3133696"/>
                <a:ext cx="362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30BD77-CA52-40A3-8722-253DFFB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512" y="3133696"/>
                <a:ext cx="362279" cy="369332"/>
              </a:xfrm>
              <a:prstGeom prst="rect">
                <a:avLst/>
              </a:prstGeom>
              <a:blipFill>
                <a:blip r:embed="rId12"/>
                <a:stretch>
                  <a:fillRect l="-18644" r="-16949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171EE8F-1EC6-408B-8C85-ECB75E2074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0163" y="2771949"/>
            <a:ext cx="1640608" cy="1036773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5A59DE6-FB54-4B89-BA90-EF92E93926CE}"/>
              </a:ext>
            </a:extLst>
          </p:cNvPr>
          <p:cNvSpPr/>
          <p:nvPr/>
        </p:nvSpPr>
        <p:spPr>
          <a:xfrm rot="16200000">
            <a:off x="9445604" y="2921062"/>
            <a:ext cx="734598" cy="794600"/>
          </a:xfrm>
          <a:prstGeom prst="downArrow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Model Agnostic Meta-Learning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93F3DE-F91A-40C0-8C23-A89EE6F0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76" y="1790681"/>
            <a:ext cx="3804568" cy="22543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990BF4-F86F-4D20-B994-D578C169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82" y="4573918"/>
            <a:ext cx="6216757" cy="20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945B02A-6F23-4EAD-A14B-6C869FF80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778" y="3211736"/>
            <a:ext cx="7962252" cy="3393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40712-6B26-4AEE-B22A-83E07AEBBAF1}"/>
              </a:ext>
            </a:extLst>
          </p:cNvPr>
          <p:cNvSpPr txBox="1"/>
          <p:nvPr/>
        </p:nvSpPr>
        <p:spPr>
          <a:xfrm>
            <a:off x="650631" y="553915"/>
            <a:ext cx="1007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cs typeface="Calibri" panose="020F0502020204030204" pitchFamily="34" charset="0"/>
              </a:rPr>
              <a:t>Code-level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EB75E0-2922-4C27-856F-32A6511E4AD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1561037"/>
            <a:ext cx="3017142" cy="718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4C3A09-CF7C-4EF1-BA20-FF1E1ED6ED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44" y="1627780"/>
            <a:ext cx="3218285" cy="321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C4772-AD2C-47E5-9C62-1966F13A467B}"/>
              </a:ext>
            </a:extLst>
          </p:cNvPr>
          <p:cNvSpPr txBox="1"/>
          <p:nvPr/>
        </p:nvSpPr>
        <p:spPr>
          <a:xfrm>
            <a:off x="5687024" y="1543232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90467-8B5E-48ED-9684-0DBFDDCBD0D3}"/>
              </a:ext>
            </a:extLst>
          </p:cNvPr>
          <p:cNvSpPr txBox="1"/>
          <p:nvPr/>
        </p:nvSpPr>
        <p:spPr>
          <a:xfrm>
            <a:off x="2059709" y="2814366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model.py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9A3B98-A005-4CA8-B182-32792ADACFDD}"/>
              </a:ext>
            </a:extLst>
          </p:cNvPr>
          <p:cNvSpPr/>
          <p:nvPr/>
        </p:nvSpPr>
        <p:spPr>
          <a:xfrm>
            <a:off x="9624291" y="1543232"/>
            <a:ext cx="757382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C91F0F-EB85-400F-9E28-451F2567BAA7}"/>
              </a:ext>
            </a:extLst>
          </p:cNvPr>
          <p:cNvSpPr/>
          <p:nvPr/>
        </p:nvSpPr>
        <p:spPr>
          <a:xfrm>
            <a:off x="2182989" y="3426011"/>
            <a:ext cx="3504035" cy="2308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474ECE-540F-4BA2-8A57-BDFD9C9820DB}"/>
              </a:ext>
            </a:extLst>
          </p:cNvPr>
          <p:cNvSpPr/>
          <p:nvPr/>
        </p:nvSpPr>
        <p:spPr>
          <a:xfrm>
            <a:off x="4319469" y="1543232"/>
            <a:ext cx="658931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13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319.835"/>
  <p:tag name="LATEXADDIN" val="\documentclass{article}&#10;\usepackage{amsmath}&#10;\pagestyle{empty}&#10;\begin{document}&#10;&#10;\[&#10;\theta' = \theta - \alpha \nabla_\theta \mathcal{L}(\theta;D_\text{train}^\tau)&#10;\]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237.345"/>
  <p:tag name="LATEXADDIN" val="\documentclass{article}&#10;\usepackage{amsmath}&#10;\pagestyle{empty}&#10;\begin{document}&#10;&#10;\[&#10;\text{min}_\theta \sum_{\tau \sim p(\mathcal{T})} \mathcal{L}(\theta';D_\text{test}^\tau)&#10;\]&#10;&#10;&#10;\end{document}"/>
  <p:tag name="IGUANATEXSIZE" val="24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416</Words>
  <Application>Microsoft Office PowerPoint</Application>
  <PresentationFormat>와이드스크린</PresentationFormat>
  <Paragraphs>97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이해범</dc:creator>
  <cp:lastModifiedBy>hblee</cp:lastModifiedBy>
  <cp:revision>62</cp:revision>
  <cp:lastPrinted>2019-07-15T00:29:41Z</cp:lastPrinted>
  <dcterms:created xsi:type="dcterms:W3CDTF">2019-07-14T22:23:59Z</dcterms:created>
  <dcterms:modified xsi:type="dcterms:W3CDTF">2019-07-17T07:14:29Z</dcterms:modified>
</cp:coreProperties>
</file>