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341" r:id="rId3"/>
    <p:sldId id="342" r:id="rId4"/>
    <p:sldId id="382" r:id="rId5"/>
    <p:sldId id="343" r:id="rId6"/>
    <p:sldId id="344" r:id="rId7"/>
    <p:sldId id="345" r:id="rId8"/>
    <p:sldId id="364" r:id="rId9"/>
    <p:sldId id="365" r:id="rId10"/>
    <p:sldId id="366" r:id="rId11"/>
    <p:sldId id="350" r:id="rId12"/>
    <p:sldId id="367" r:id="rId14"/>
    <p:sldId id="368" r:id="rId15"/>
    <p:sldId id="369" r:id="rId16"/>
    <p:sldId id="370" r:id="rId17"/>
    <p:sldId id="357" r:id="rId18"/>
    <p:sldId id="372" r:id="rId19"/>
    <p:sldId id="371" r:id="rId20"/>
    <p:sldId id="373" r:id="rId21"/>
    <p:sldId id="361" r:id="rId22"/>
    <p:sldId id="374" r:id="rId2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6" d="100"/>
          <a:sy n="66" d="100"/>
        </p:scale>
        <p:origin x="-149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01" name=""/>
        <p:cNvGrpSpPr/>
        <p:nvPr/>
      </p:nvGrpSpPr>
      <p:grpSpPr>
        <a:xfrm>
          <a:off x="0" y="0"/>
          <a:ext cx="0" cy="0"/>
          <a:chOff x="0" y="0"/>
          <a:chExt cx="0" cy="0"/>
        </a:xfrm>
      </p:grpSpPr>
      <p:sp>
        <p:nvSpPr>
          <p:cNvPr id="1048735" name="Rectangle 2"/>
          <p:cNvSpPr>
            <a:spLocks noGrp="1" noChangeArrowheads="1"/>
          </p:cNvSpPr>
          <p:nvPr>
            <p:ph type="hdr" sz="quarter"/>
          </p:nvPr>
        </p:nvSpPr>
        <p:spPr bwMode="auto">
          <a:xfrm>
            <a:off x="2" y="1"/>
            <a:ext cx="3076575" cy="512763"/>
          </a:xfrm>
          <a:prstGeom prst="rect">
            <a:avLst/>
          </a:prstGeom>
          <a:noFill/>
          <a:ln w="9525">
            <a:noFill/>
            <a:miter lim="800000"/>
          </a:ln>
          <a:effectLst/>
        </p:spPr>
        <p:txBody>
          <a:bodyPr vert="horz" wrap="square" lIns="91492" tIns="45745" rIns="91492" bIns="45745" numCol="1" anchor="t" anchorCtr="0" compatLnSpc="1"/>
          <a:lstStyle>
            <a:lvl1pPr algn="l">
              <a:defRPr sz="1100"/>
            </a:lvl1pPr>
          </a:lstStyle>
          <a:p>
            <a:endParaRPr lang="en-US"/>
          </a:p>
        </p:txBody>
      </p:sp>
      <p:sp>
        <p:nvSpPr>
          <p:cNvPr id="1048736" name="Rectangle 3"/>
          <p:cNvSpPr>
            <a:spLocks noGrp="1" noChangeArrowheads="1"/>
          </p:cNvSpPr>
          <p:nvPr>
            <p:ph type="dt" idx="1"/>
          </p:nvPr>
        </p:nvSpPr>
        <p:spPr bwMode="auto">
          <a:xfrm>
            <a:off x="4021139" y="1"/>
            <a:ext cx="3076575" cy="512763"/>
          </a:xfrm>
          <a:prstGeom prst="rect">
            <a:avLst/>
          </a:prstGeom>
          <a:noFill/>
          <a:ln w="9525">
            <a:noFill/>
            <a:miter lim="800000"/>
          </a:ln>
          <a:effectLst/>
        </p:spPr>
        <p:txBody>
          <a:bodyPr vert="horz" wrap="square" lIns="91492" tIns="45745" rIns="91492" bIns="45745" numCol="1" anchor="t" anchorCtr="0" compatLnSpc="1"/>
          <a:lstStyle>
            <a:lvl1pPr algn="r">
              <a:defRPr sz="1100"/>
            </a:lvl1pPr>
          </a:lstStyle>
          <a:p>
            <a:endParaRPr lang="en-US"/>
          </a:p>
        </p:txBody>
      </p:sp>
      <p:sp>
        <p:nvSpPr>
          <p:cNvPr id="1048737"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ln>
          <a:effectLst/>
        </p:spPr>
      </p:sp>
      <p:sp>
        <p:nvSpPr>
          <p:cNvPr id="1048738" name="Rectangle 5"/>
          <p:cNvSpPr>
            <a:spLocks noGrp="1" noChangeArrowheads="1"/>
          </p:cNvSpPr>
          <p:nvPr>
            <p:ph type="body" sz="quarter" idx="3"/>
          </p:nvPr>
        </p:nvSpPr>
        <p:spPr bwMode="auto">
          <a:xfrm>
            <a:off x="709614" y="4862514"/>
            <a:ext cx="5680075" cy="4605337"/>
          </a:xfrm>
          <a:prstGeom prst="rect">
            <a:avLst/>
          </a:prstGeom>
          <a:noFill/>
          <a:ln w="9525">
            <a:noFill/>
            <a:miter lim="800000"/>
          </a:ln>
          <a:effectLst/>
        </p:spPr>
        <p:txBody>
          <a:bodyPr vert="horz" wrap="square" lIns="91492" tIns="45745" rIns="91492" bIns="45745" numCol="1" anchor="t" anchorCtr="0" compatLnSpc="1"/>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1048739" name="Rectangle 6"/>
          <p:cNvSpPr>
            <a:spLocks noGrp="1" noChangeArrowheads="1"/>
          </p:cNvSpPr>
          <p:nvPr>
            <p:ph type="ftr" sz="quarter" idx="4"/>
          </p:nvPr>
        </p:nvSpPr>
        <p:spPr bwMode="auto">
          <a:xfrm>
            <a:off x="2" y="9720264"/>
            <a:ext cx="3076575" cy="512762"/>
          </a:xfrm>
          <a:prstGeom prst="rect">
            <a:avLst/>
          </a:prstGeom>
          <a:noFill/>
          <a:ln w="9525">
            <a:noFill/>
            <a:miter lim="800000"/>
          </a:ln>
          <a:effectLst/>
        </p:spPr>
        <p:txBody>
          <a:bodyPr vert="horz" wrap="square" lIns="91492" tIns="45745" rIns="91492" bIns="45745" numCol="1" anchor="b" anchorCtr="0" compatLnSpc="1"/>
          <a:lstStyle>
            <a:lvl1pPr algn="l">
              <a:defRPr sz="1100"/>
            </a:lvl1pPr>
          </a:lstStyle>
          <a:p>
            <a:endParaRPr lang="en-US"/>
          </a:p>
        </p:txBody>
      </p:sp>
      <p:sp>
        <p:nvSpPr>
          <p:cNvPr id="1048740" name="Rectangle 7"/>
          <p:cNvSpPr>
            <a:spLocks noGrp="1" noChangeArrowheads="1"/>
          </p:cNvSpPr>
          <p:nvPr>
            <p:ph type="sldNum" sz="quarter" idx="5"/>
          </p:nvPr>
        </p:nvSpPr>
        <p:spPr bwMode="auto">
          <a:xfrm>
            <a:off x="4021139" y="9720264"/>
            <a:ext cx="3076575" cy="512762"/>
          </a:xfrm>
          <a:prstGeom prst="rect">
            <a:avLst/>
          </a:prstGeom>
          <a:noFill/>
          <a:ln w="9525">
            <a:noFill/>
            <a:miter lim="800000"/>
          </a:ln>
          <a:effectLst/>
        </p:spPr>
        <p:txBody>
          <a:bodyPr vert="horz" wrap="square" lIns="91492" tIns="45745" rIns="91492" bIns="45745" numCol="1" anchor="b" anchorCtr="0" compatLnSpc="1"/>
          <a:lstStyle>
            <a:lvl1pPr algn="r">
              <a:defRPr sz="1100"/>
            </a:lvl1pPr>
          </a:lstStyle>
          <a:p>
            <a:fld id="{A9A0EA98-5831-4853-B862-C702E6EB345C}" type="slidenum">
              <a:rPr lang="en-US"/>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5.xml"/><Relationship Id="rId8" Type="http://schemas.openxmlformats.org/officeDocument/2006/relationships/image" Target="../media/image3.png"/><Relationship Id="rId7" Type="http://schemas.openxmlformats.org/officeDocument/2006/relationships/tags" Target="../tags/tag4.xml"/><Relationship Id="rId6" Type="http://schemas.openxmlformats.org/officeDocument/2006/relationships/tags" Target="../tags/tag3.xml"/><Relationship Id="rId5" Type="http://schemas.openxmlformats.org/officeDocument/2006/relationships/image" Target="../media/image2.png"/><Relationship Id="rId4" Type="http://schemas.openxmlformats.org/officeDocument/2006/relationships/tags" Target="../tags/tag2.xml"/><Relationship Id="rId3" Type="http://schemas.openxmlformats.org/officeDocument/2006/relationships/image" Target="../media/image1.png"/><Relationship Id="rId2" Type="http://schemas.openxmlformats.org/officeDocument/2006/relationships/tags" Target="../tags/tag1.xml"/><Relationship Id="rId13" Type="http://schemas.openxmlformats.org/officeDocument/2006/relationships/tags" Target="../tags/tag9.xml"/><Relationship Id="rId12" Type="http://schemas.openxmlformats.org/officeDocument/2006/relationships/tags" Target="../tags/tag8.xml"/><Relationship Id="rId11" Type="http://schemas.openxmlformats.org/officeDocument/2006/relationships/tags" Target="../tags/tag7.xml"/><Relationship Id="rId10" Type="http://schemas.openxmlformats.org/officeDocument/2006/relationships/tags" Target="../tags/tag6.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9" Type="http://schemas.openxmlformats.org/officeDocument/2006/relationships/tags" Target="../tags/tag73.xml"/><Relationship Id="rId8" Type="http://schemas.openxmlformats.org/officeDocument/2006/relationships/tags" Target="../tags/tag72.xml"/><Relationship Id="rId7" Type="http://schemas.openxmlformats.org/officeDocument/2006/relationships/tags" Target="../tags/tag71.xml"/><Relationship Id="rId6" Type="http://schemas.openxmlformats.org/officeDocument/2006/relationships/tags" Target="../tags/tag70.xml"/><Relationship Id="rId5" Type="http://schemas.openxmlformats.org/officeDocument/2006/relationships/image" Target="../media/image5.jpeg"/><Relationship Id="rId4" Type="http://schemas.openxmlformats.org/officeDocument/2006/relationships/tags" Target="../tags/tag69.xml"/><Relationship Id="rId3" Type="http://schemas.openxmlformats.org/officeDocument/2006/relationships/image" Target="../media/image4.jpeg"/><Relationship Id="rId2" Type="http://schemas.openxmlformats.org/officeDocument/2006/relationships/tags" Target="../tags/tag6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78.xml"/><Relationship Id="rId8" Type="http://schemas.openxmlformats.org/officeDocument/2006/relationships/tags" Target="../tags/tag77.xml"/><Relationship Id="rId7" Type="http://schemas.openxmlformats.org/officeDocument/2006/relationships/image" Target="../media/image3.png"/><Relationship Id="rId6" Type="http://schemas.openxmlformats.org/officeDocument/2006/relationships/tags" Target="../tags/tag76.xml"/><Relationship Id="rId5" Type="http://schemas.openxmlformats.org/officeDocument/2006/relationships/tags" Target="../tags/tag75.xml"/><Relationship Id="rId4" Type="http://schemas.openxmlformats.org/officeDocument/2006/relationships/image" Target="../media/image2.png"/><Relationship Id="rId3" Type="http://schemas.openxmlformats.org/officeDocument/2006/relationships/tags" Target="../tags/tag74.xml"/><Relationship Id="rId2" Type="http://schemas.openxmlformats.org/officeDocument/2006/relationships/image" Target="../media/image6.png"/><Relationship Id="rId12" Type="http://schemas.openxmlformats.org/officeDocument/2006/relationships/tags" Target="../tags/tag81.xml"/><Relationship Id="rId11" Type="http://schemas.openxmlformats.org/officeDocument/2006/relationships/tags" Target="../tags/tag80.xml"/><Relationship Id="rId10" Type="http://schemas.openxmlformats.org/officeDocument/2006/relationships/tags" Target="../tags/tag79.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9" Type="http://schemas.openxmlformats.org/officeDocument/2006/relationships/tags" Target="../tags/tag15.xml"/><Relationship Id="rId8" Type="http://schemas.openxmlformats.org/officeDocument/2006/relationships/tags" Target="../tags/tag14.xml"/><Relationship Id="rId7" Type="http://schemas.openxmlformats.org/officeDocument/2006/relationships/tags" Target="../tags/tag13.xml"/><Relationship Id="rId6" Type="http://schemas.openxmlformats.org/officeDocument/2006/relationships/tags" Target="../tags/tag12.xml"/><Relationship Id="rId5" Type="http://schemas.openxmlformats.org/officeDocument/2006/relationships/image" Target="../media/image5.jpeg"/><Relationship Id="rId4" Type="http://schemas.openxmlformats.org/officeDocument/2006/relationships/tags" Target="../tags/tag11.xml"/><Relationship Id="rId3" Type="http://schemas.openxmlformats.org/officeDocument/2006/relationships/image" Target="../media/image4.jpeg"/><Relationship Id="rId2" Type="http://schemas.openxmlformats.org/officeDocument/2006/relationships/tags" Target="../tags/tag10.xml"/><Relationship Id="rId10" Type="http://schemas.openxmlformats.org/officeDocument/2006/relationships/tags" Target="../tags/tag1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20.xml"/><Relationship Id="rId8" Type="http://schemas.openxmlformats.org/officeDocument/2006/relationships/image" Target="../media/image8.png"/><Relationship Id="rId7" Type="http://schemas.openxmlformats.org/officeDocument/2006/relationships/tags" Target="../tags/tag19.xml"/><Relationship Id="rId6" Type="http://schemas.openxmlformats.org/officeDocument/2006/relationships/image" Target="../media/image7.png"/><Relationship Id="rId5" Type="http://schemas.openxmlformats.org/officeDocument/2006/relationships/tags" Target="../tags/tag18.xml"/><Relationship Id="rId4" Type="http://schemas.openxmlformats.org/officeDocument/2006/relationships/image" Target="../media/image2.png"/><Relationship Id="rId3" Type="http://schemas.openxmlformats.org/officeDocument/2006/relationships/tags" Target="../tags/tag17.xml"/><Relationship Id="rId2" Type="http://schemas.openxmlformats.org/officeDocument/2006/relationships/image" Target="../media/image6.png"/><Relationship Id="rId12" Type="http://schemas.openxmlformats.org/officeDocument/2006/relationships/tags" Target="../tags/tag23.xml"/><Relationship Id="rId11" Type="http://schemas.openxmlformats.org/officeDocument/2006/relationships/tags" Target="../tags/tag22.xml"/><Relationship Id="rId10" Type="http://schemas.openxmlformats.org/officeDocument/2006/relationships/tags" Target="../tags/tag2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image" Target="../media/image5.jpeg"/><Relationship Id="rId4" Type="http://schemas.openxmlformats.org/officeDocument/2006/relationships/tags" Target="../tags/tag25.xml"/><Relationship Id="rId3" Type="http://schemas.openxmlformats.org/officeDocument/2006/relationships/image" Target="../media/image4.jpeg"/><Relationship Id="rId2" Type="http://schemas.openxmlformats.org/officeDocument/2006/relationships/tags" Target="../tags/tag24.xml"/><Relationship Id="rId11" Type="http://schemas.openxmlformats.org/officeDocument/2006/relationships/tags" Target="../tags/tag31.xml"/><Relationship Id="rId10" Type="http://schemas.openxmlformats.org/officeDocument/2006/relationships/tags" Target="../tags/tag30.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37.xml"/><Relationship Id="rId8" Type="http://schemas.openxmlformats.org/officeDocument/2006/relationships/tags" Target="../tags/tag36.xml"/><Relationship Id="rId7" Type="http://schemas.openxmlformats.org/officeDocument/2006/relationships/tags" Target="../tags/tag35.xml"/><Relationship Id="rId6" Type="http://schemas.openxmlformats.org/officeDocument/2006/relationships/tags" Target="../tags/tag34.xml"/><Relationship Id="rId5" Type="http://schemas.openxmlformats.org/officeDocument/2006/relationships/image" Target="../media/image5.jpeg"/><Relationship Id="rId4" Type="http://schemas.openxmlformats.org/officeDocument/2006/relationships/tags" Target="../tags/tag33.xml"/><Relationship Id="rId3" Type="http://schemas.openxmlformats.org/officeDocument/2006/relationships/image" Target="../media/image4.jpeg"/><Relationship Id="rId2" Type="http://schemas.openxmlformats.org/officeDocument/2006/relationships/tags" Target="../tags/tag32.xml"/><Relationship Id="rId13" Type="http://schemas.openxmlformats.org/officeDocument/2006/relationships/tags" Target="../tags/tag41.xml"/><Relationship Id="rId12" Type="http://schemas.openxmlformats.org/officeDocument/2006/relationships/tags" Target="../tags/tag40.xml"/><Relationship Id="rId11" Type="http://schemas.openxmlformats.org/officeDocument/2006/relationships/tags" Target="../tags/tag39.xml"/><Relationship Id="rId10" Type="http://schemas.openxmlformats.org/officeDocument/2006/relationships/tags" Target="../tags/tag38.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47.xml"/><Relationship Id="rId8" Type="http://schemas.openxmlformats.org/officeDocument/2006/relationships/tags" Target="../tags/tag46.xml"/><Relationship Id="rId7" Type="http://schemas.openxmlformats.org/officeDocument/2006/relationships/tags" Target="../tags/tag45.xml"/><Relationship Id="rId6" Type="http://schemas.openxmlformats.org/officeDocument/2006/relationships/tags" Target="../tags/tag44.xml"/><Relationship Id="rId5" Type="http://schemas.openxmlformats.org/officeDocument/2006/relationships/image" Target="../media/image5.jpeg"/><Relationship Id="rId4" Type="http://schemas.openxmlformats.org/officeDocument/2006/relationships/tags" Target="../tags/tag43.xml"/><Relationship Id="rId3" Type="http://schemas.openxmlformats.org/officeDocument/2006/relationships/image" Target="../media/image4.jpeg"/><Relationship Id="rId2" Type="http://schemas.openxmlformats.org/officeDocument/2006/relationships/tags" Target="../tags/tag42.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52.xml"/><Relationship Id="rId7" Type="http://schemas.openxmlformats.org/officeDocument/2006/relationships/tags" Target="../tags/tag51.xml"/><Relationship Id="rId6" Type="http://schemas.openxmlformats.org/officeDocument/2006/relationships/tags" Target="../tags/tag50.xml"/><Relationship Id="rId5" Type="http://schemas.openxmlformats.org/officeDocument/2006/relationships/image" Target="../media/image5.jpeg"/><Relationship Id="rId4" Type="http://schemas.openxmlformats.org/officeDocument/2006/relationships/tags" Target="../tags/tag49.xml"/><Relationship Id="rId3" Type="http://schemas.openxmlformats.org/officeDocument/2006/relationships/image" Target="../media/image4.jpeg"/><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9" Type="http://schemas.openxmlformats.org/officeDocument/2006/relationships/tags" Target="../tags/tag58.xml"/><Relationship Id="rId8" Type="http://schemas.openxmlformats.org/officeDocument/2006/relationships/tags" Target="../tags/tag57.xml"/><Relationship Id="rId7" Type="http://schemas.openxmlformats.org/officeDocument/2006/relationships/tags" Target="../tags/tag56.xml"/><Relationship Id="rId6" Type="http://schemas.openxmlformats.org/officeDocument/2006/relationships/tags" Target="../tags/tag55.xml"/><Relationship Id="rId5" Type="http://schemas.openxmlformats.org/officeDocument/2006/relationships/image" Target="../media/image5.jpeg"/><Relationship Id="rId4" Type="http://schemas.openxmlformats.org/officeDocument/2006/relationships/tags" Target="../tags/tag54.xml"/><Relationship Id="rId3" Type="http://schemas.openxmlformats.org/officeDocument/2006/relationships/image" Target="../media/image4.jpeg"/><Relationship Id="rId2" Type="http://schemas.openxmlformats.org/officeDocument/2006/relationships/tags" Target="../tags/tag53.xml"/><Relationship Id="rId11" Type="http://schemas.openxmlformats.org/officeDocument/2006/relationships/tags" Target="../tags/tag60.xml"/><Relationship Id="rId10" Type="http://schemas.openxmlformats.org/officeDocument/2006/relationships/tags" Target="../tags/tag59.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9" Type="http://schemas.openxmlformats.org/officeDocument/2006/relationships/tags" Target="../tags/tag66.xml"/><Relationship Id="rId8" Type="http://schemas.openxmlformats.org/officeDocument/2006/relationships/tags" Target="../tags/tag65.xml"/><Relationship Id="rId7" Type="http://schemas.openxmlformats.org/officeDocument/2006/relationships/tags" Target="../tags/tag64.xml"/><Relationship Id="rId6" Type="http://schemas.openxmlformats.org/officeDocument/2006/relationships/tags" Target="../tags/tag63.xml"/><Relationship Id="rId5" Type="http://schemas.openxmlformats.org/officeDocument/2006/relationships/image" Target="../media/image5.jpeg"/><Relationship Id="rId4" Type="http://schemas.openxmlformats.org/officeDocument/2006/relationships/tags" Target="../tags/tag62.xml"/><Relationship Id="rId3" Type="http://schemas.openxmlformats.org/officeDocument/2006/relationships/image" Target="../media/image4.jpeg"/><Relationship Id="rId2" Type="http://schemas.openxmlformats.org/officeDocument/2006/relationships/tags" Target="../tags/tag61.xml"/><Relationship Id="rId10" Type="http://schemas.openxmlformats.org/officeDocument/2006/relationships/tags" Target="../tags/tag67.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3" name="图片 2"/>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6341" y="0"/>
            <a:ext cx="9131318" cy="6858000"/>
          </a:xfrm>
          <a:prstGeom prst="rect">
            <a:avLst/>
          </a:prstGeom>
        </p:spPr>
      </p:pic>
      <p:pic>
        <p:nvPicPr>
          <p:cNvPr id="13" name="图片 12"/>
          <p:cNvPicPr>
            <a:picLocks noChangeAspect="1"/>
          </p:cNvPicPr>
          <p:nvPr>
            <p:custDataLst>
              <p:tags r:id="rId4"/>
            </p:custDataLst>
          </p:nvPr>
        </p:nvPicPr>
        <p:blipFill rotWithShape="1">
          <a:blip r:embed="rId5" cstate="email"/>
          <a:srcRect/>
          <a:stretch>
            <a:fillRect/>
          </a:stretch>
        </p:blipFill>
        <p:spPr>
          <a:xfrm>
            <a:off x="7164324" y="1912737"/>
            <a:ext cx="644652" cy="877824"/>
          </a:xfrm>
          <a:prstGeom prst="rect">
            <a:avLst/>
          </a:prstGeom>
        </p:spPr>
      </p:pic>
      <p:pic>
        <p:nvPicPr>
          <p:cNvPr id="14" name="图片 13"/>
          <p:cNvPicPr>
            <a:picLocks noChangeAspect="1"/>
          </p:cNvPicPr>
          <p:nvPr>
            <p:custDataLst>
              <p:tags r:id="rId6"/>
            </p:custDataLst>
          </p:nvPr>
        </p:nvPicPr>
        <p:blipFill rotWithShape="1">
          <a:blip r:embed="rId5" cstate="email"/>
          <a:srcRect/>
          <a:stretch>
            <a:fillRect/>
          </a:stretch>
        </p:blipFill>
        <p:spPr>
          <a:xfrm>
            <a:off x="1187129" y="3260623"/>
            <a:ext cx="644652" cy="877824"/>
          </a:xfrm>
          <a:prstGeom prst="rect">
            <a:avLst/>
          </a:prstGeom>
        </p:spPr>
      </p:pic>
      <p:pic>
        <p:nvPicPr>
          <p:cNvPr id="15" name="图片 14"/>
          <p:cNvPicPr>
            <a:picLocks noChangeAspect="1"/>
          </p:cNvPicPr>
          <p:nvPr>
            <p:custDataLst>
              <p:tags r:id="rId7"/>
            </p:custDataLst>
          </p:nvPr>
        </p:nvPicPr>
        <p:blipFill>
          <a:blip r:embed="rId8" cstate="email"/>
          <a:stretch>
            <a:fillRect/>
          </a:stretch>
        </p:blipFill>
        <p:spPr>
          <a:xfrm rot="21540000">
            <a:off x="3101007" y="4598931"/>
            <a:ext cx="3377988" cy="639352"/>
          </a:xfrm>
          <a:prstGeom prst="rect">
            <a:avLst/>
          </a:prstGeom>
        </p:spPr>
      </p:pic>
      <p:sp>
        <p:nvSpPr>
          <p:cNvPr id="7" name="标题 1"/>
          <p:cNvSpPr>
            <a:spLocks noGrp="1"/>
          </p:cNvSpPr>
          <p:nvPr>
            <p:ph type="ctrTitle" hasCustomPrompt="1"/>
            <p:custDataLst>
              <p:tags r:id="rId9"/>
            </p:custDataLst>
          </p:nvPr>
        </p:nvSpPr>
        <p:spPr>
          <a:xfrm>
            <a:off x="1143000" y="1740389"/>
            <a:ext cx="6858000" cy="2387600"/>
          </a:xfrm>
        </p:spPr>
        <p:txBody>
          <a:bodyPr lIns="90000" tIns="46800" rIns="90000" bIns="46800" anchor="b">
            <a:normAutofit/>
          </a:bodyPr>
          <a:lstStyle>
            <a:lvl1pPr algn="ctr">
              <a:defRPr sz="8625">
                <a:gradFill>
                  <a:gsLst>
                    <a:gs pos="54000">
                      <a:schemeClr val="accent2"/>
                    </a:gs>
                    <a:gs pos="0">
                      <a:schemeClr val="accent1"/>
                    </a:gs>
                    <a:gs pos="100000">
                      <a:schemeClr val="accent3"/>
                    </a:gs>
                  </a:gsLst>
                  <a:lin ang="5400000" scaled="1"/>
                </a:gradFill>
                <a:latin typeface="汉仪尚巍手书W" panose="00020600040101010101" pitchFamily="18" charset="-122"/>
                <a:ea typeface="汉仪尚巍手书W" panose="00020600040101010101" pitchFamily="18" charset="-122"/>
              </a:defRPr>
            </a:lvl1pPr>
          </a:lstStyle>
          <a:p>
            <a:r>
              <a:rPr lang="zh-CN" altLang="en-US" dirty="0"/>
              <a:t>编辑标题</a:t>
            </a:r>
            <a:endParaRPr lang="zh-CN" altLang="en-US" dirty="0"/>
          </a:p>
        </p:txBody>
      </p:sp>
      <p:sp>
        <p:nvSpPr>
          <p:cNvPr id="8" name="副标题 2"/>
          <p:cNvSpPr>
            <a:spLocks noGrp="1"/>
          </p:cNvSpPr>
          <p:nvPr>
            <p:ph type="subTitle" idx="1" hasCustomPrompt="1"/>
            <p:custDataLst>
              <p:tags r:id="rId10"/>
            </p:custDataLst>
          </p:nvPr>
        </p:nvSpPr>
        <p:spPr>
          <a:xfrm>
            <a:off x="2919222" y="4559677"/>
            <a:ext cx="2580894" cy="709242"/>
          </a:xfrm>
        </p:spPr>
        <p:txBody>
          <a:bodyPr lIns="90000" tIns="46800" rIns="90000" bIns="46800" anchor="ctr" anchorCtr="0">
            <a:normAutofit/>
          </a:bodyPr>
          <a:lstStyle>
            <a:lvl1pPr marL="0" indent="0" algn="ctr">
              <a:buNone/>
              <a:defRPr sz="1350">
                <a:solidFill>
                  <a:schemeClr val="bg1"/>
                </a:solidFill>
                <a:latin typeface="隶书" panose="02010509060101010101" pitchFamily="49" charset="-122"/>
                <a:ea typeface="隶书" panose="02010509060101010101" pitchFamily="49" charset="-122"/>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单击此处编辑副标题</a:t>
            </a:r>
            <a:endParaRPr lang="zh-CN" altLang="en-US" dirty="0"/>
          </a:p>
        </p:txBody>
      </p:sp>
      <p:sp>
        <p:nvSpPr>
          <p:cNvPr id="9" name="日期占位符 3"/>
          <p:cNvSpPr>
            <a:spLocks noGrp="1"/>
          </p:cNvSpPr>
          <p:nvPr>
            <p:ph type="dt" sz="half" idx="10"/>
            <p:custDataLst>
              <p:tags r:id="rId11"/>
            </p:custDataLst>
          </p:nvPr>
        </p:nvSpPr>
        <p:spPr>
          <a:xfrm>
            <a:off x="628650" y="6356350"/>
            <a:ext cx="2057400" cy="365125"/>
          </a:xfrm>
        </p:spPr>
        <p:txBody>
          <a:bodyPr/>
          <a:lstStyle/>
          <a:p>
            <a:fld id="{D997B5FA-0921-464F-AAE1-844C04324D75}" type="datetimeFigureOut">
              <a:rPr lang="zh-CN" altLang="en-US" smtClean="0"/>
            </a:fld>
            <a:endParaRPr lang="zh-CN" altLang="en-US" dirty="0"/>
          </a:p>
        </p:txBody>
      </p:sp>
      <p:sp>
        <p:nvSpPr>
          <p:cNvPr id="10" name="页脚占位符 4"/>
          <p:cNvSpPr>
            <a:spLocks noGrp="1"/>
          </p:cNvSpPr>
          <p:nvPr>
            <p:ph type="ftr" sz="quarter" idx="11"/>
            <p:custDataLst>
              <p:tags r:id="rId12"/>
            </p:custDataLst>
          </p:nvPr>
        </p:nvSpPr>
        <p:spPr>
          <a:xfrm>
            <a:off x="3028950" y="6356350"/>
            <a:ext cx="3086100" cy="365125"/>
          </a:xfrm>
        </p:spPr>
        <p:txBody>
          <a:bodyPr/>
          <a:lstStyle/>
          <a:p>
            <a:endParaRPr lang="zh-CN" altLang="en-US"/>
          </a:p>
        </p:txBody>
      </p:sp>
      <p:sp>
        <p:nvSpPr>
          <p:cNvPr id="11" name="灯片编号占位符 5"/>
          <p:cNvSpPr>
            <a:spLocks noGrp="1"/>
          </p:cNvSpPr>
          <p:nvPr>
            <p:ph type="sldNum" sz="quarter" idx="12"/>
            <p:custDataLst>
              <p:tags r:id="rId13"/>
            </p:custDataLst>
          </p:nvPr>
        </p:nvSpPr>
        <p:spPr>
          <a:xfrm>
            <a:off x="6457950" y="6356350"/>
            <a:ext cx="2057400" cy="365125"/>
          </a:xfrm>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6" name="图片 5"/>
          <p:cNvPicPr>
            <a:picLocks noChangeAspect="1"/>
          </p:cNvPicPr>
          <p:nvPr>
            <p:custDataLst>
              <p:tags r:id="rId2"/>
            </p:custDataLst>
          </p:nvPr>
        </p:nvPicPr>
        <p:blipFill rotWithShape="1">
          <a:blip r:embed="rId3" cstate="email"/>
          <a:srcRect/>
          <a:stretch>
            <a:fillRect/>
          </a:stretch>
        </p:blipFill>
        <p:spPr>
          <a:xfrm rot="10800000">
            <a:off x="7015734" y="4768620"/>
            <a:ext cx="2128266" cy="2089379"/>
          </a:xfrm>
          <a:prstGeom prst="rect">
            <a:avLst/>
          </a:prstGeom>
        </p:spPr>
      </p:pic>
      <p:pic>
        <p:nvPicPr>
          <p:cNvPr id="8" name="图片 7"/>
          <p:cNvPicPr>
            <a:picLocks noChangeAspect="1"/>
          </p:cNvPicPr>
          <p:nvPr>
            <p:custDataLst>
              <p:tags r:id="rId4"/>
            </p:custDataLst>
          </p:nvPr>
        </p:nvPicPr>
        <p:blipFill rotWithShape="1">
          <a:blip r:embed="rId5" cstate="email"/>
          <a:srcRect/>
          <a:stretch>
            <a:fillRect/>
          </a:stretch>
        </p:blipFill>
        <p:spPr>
          <a:xfrm flipH="1">
            <a:off x="-1" y="0"/>
            <a:ext cx="1611631" cy="1807755"/>
          </a:xfrm>
          <a:prstGeom prst="rect">
            <a:avLst/>
          </a:prstGeom>
        </p:spPr>
      </p:pic>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9"/>
            </p:custDataLst>
          </p:nvPr>
        </p:nvSpPr>
        <p:spPr>
          <a:xfrm>
            <a:off x="502448" y="952508"/>
            <a:ext cx="8139178" cy="5388907"/>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blipFill dpi="0" rotWithShape="1">
          <a:blip r:embed="rId2" cstate="email">
            <a:lum/>
          </a:blip>
          <a:srcRect/>
          <a:stretch>
            <a:fillRect/>
          </a:stretch>
        </a:blipFill>
        <a:effectLst/>
      </p:bgPr>
    </p:bg>
    <p:spTree>
      <p:nvGrpSpPr>
        <p:cNvPr id="1" name=""/>
        <p:cNvGrpSpPr/>
        <p:nvPr/>
      </p:nvGrpSpPr>
      <p:grpSpPr>
        <a:xfrm>
          <a:off x="0" y="0"/>
          <a:ext cx="0" cy="0"/>
          <a:chOff x="0" y="0"/>
          <a:chExt cx="0" cy="0"/>
        </a:xfrm>
      </p:grpSpPr>
      <p:pic>
        <p:nvPicPr>
          <p:cNvPr id="7" name="图片 6"/>
          <p:cNvPicPr>
            <a:picLocks noChangeAspect="1"/>
          </p:cNvPicPr>
          <p:nvPr>
            <p:custDataLst>
              <p:tags r:id="rId3"/>
            </p:custDataLst>
          </p:nvPr>
        </p:nvPicPr>
        <p:blipFill rotWithShape="1">
          <a:blip r:embed="rId4" cstate="email"/>
          <a:srcRect/>
          <a:stretch>
            <a:fillRect/>
          </a:stretch>
        </p:blipFill>
        <p:spPr>
          <a:xfrm>
            <a:off x="7164324" y="1912737"/>
            <a:ext cx="644652" cy="877824"/>
          </a:xfrm>
          <a:prstGeom prst="rect">
            <a:avLst/>
          </a:prstGeom>
        </p:spPr>
      </p:pic>
      <p:pic>
        <p:nvPicPr>
          <p:cNvPr id="8" name="图片 7"/>
          <p:cNvPicPr>
            <a:picLocks noChangeAspect="1"/>
          </p:cNvPicPr>
          <p:nvPr>
            <p:custDataLst>
              <p:tags r:id="rId5"/>
            </p:custDataLst>
          </p:nvPr>
        </p:nvPicPr>
        <p:blipFill rotWithShape="1">
          <a:blip r:embed="rId4" cstate="email"/>
          <a:srcRect/>
          <a:stretch>
            <a:fillRect/>
          </a:stretch>
        </p:blipFill>
        <p:spPr>
          <a:xfrm>
            <a:off x="1187129" y="3260623"/>
            <a:ext cx="644652" cy="877824"/>
          </a:xfrm>
          <a:prstGeom prst="rect">
            <a:avLst/>
          </a:prstGeom>
        </p:spPr>
      </p:pic>
      <p:pic>
        <p:nvPicPr>
          <p:cNvPr id="9" name="图片 8"/>
          <p:cNvPicPr>
            <a:picLocks noChangeAspect="1"/>
          </p:cNvPicPr>
          <p:nvPr>
            <p:custDataLst>
              <p:tags r:id="rId6"/>
            </p:custDataLst>
          </p:nvPr>
        </p:nvPicPr>
        <p:blipFill>
          <a:blip r:embed="rId7" cstate="email"/>
          <a:stretch>
            <a:fillRect/>
          </a:stretch>
        </p:blipFill>
        <p:spPr>
          <a:xfrm rot="21540000">
            <a:off x="3101007" y="4598931"/>
            <a:ext cx="3377988" cy="639352"/>
          </a:xfrm>
          <a:prstGeom prst="rect">
            <a:avLst/>
          </a:prstGeom>
        </p:spPr>
      </p:pic>
      <p:sp>
        <p:nvSpPr>
          <p:cNvPr id="10" name="标题 1"/>
          <p:cNvSpPr>
            <a:spLocks noGrp="1"/>
          </p:cNvSpPr>
          <p:nvPr>
            <p:ph type="ctrTitle" hasCustomPrompt="1"/>
            <p:custDataLst>
              <p:tags r:id="rId8"/>
            </p:custDataLst>
          </p:nvPr>
        </p:nvSpPr>
        <p:spPr>
          <a:xfrm>
            <a:off x="1143000" y="1740389"/>
            <a:ext cx="6858000" cy="2387600"/>
          </a:xfrm>
        </p:spPr>
        <p:txBody>
          <a:bodyPr lIns="90000" tIns="46800" rIns="90000" bIns="46800" anchor="b">
            <a:normAutofit/>
          </a:bodyPr>
          <a:lstStyle>
            <a:lvl1pPr algn="ctr">
              <a:defRPr sz="8625">
                <a:gradFill>
                  <a:gsLst>
                    <a:gs pos="54000">
                      <a:schemeClr val="accent2"/>
                    </a:gs>
                    <a:gs pos="0">
                      <a:schemeClr val="accent1"/>
                    </a:gs>
                    <a:gs pos="100000">
                      <a:schemeClr val="accent3"/>
                    </a:gs>
                  </a:gsLst>
                  <a:lin ang="5400000" scaled="1"/>
                </a:gradFill>
                <a:latin typeface="汉仪尚巍手书W" panose="00020600040101010101" pitchFamily="18" charset="-122"/>
                <a:ea typeface="汉仪尚巍手书W" panose="00020600040101010101" pitchFamily="18" charset="-122"/>
              </a:defRPr>
            </a:lvl1pPr>
          </a:lstStyle>
          <a:p>
            <a:r>
              <a:rPr lang="zh-CN" altLang="en-US" dirty="0"/>
              <a:t>编辑标题</a:t>
            </a:r>
            <a:endParaRPr lang="zh-CN" altLang="en-US" dirty="0"/>
          </a:p>
        </p:txBody>
      </p:sp>
      <p:sp>
        <p:nvSpPr>
          <p:cNvPr id="11" name="副标题 2"/>
          <p:cNvSpPr>
            <a:spLocks noGrp="1"/>
          </p:cNvSpPr>
          <p:nvPr>
            <p:ph type="subTitle" idx="1" hasCustomPrompt="1"/>
            <p:custDataLst>
              <p:tags r:id="rId9"/>
            </p:custDataLst>
          </p:nvPr>
        </p:nvSpPr>
        <p:spPr>
          <a:xfrm>
            <a:off x="2919222" y="4559677"/>
            <a:ext cx="2580894" cy="709242"/>
          </a:xfrm>
        </p:spPr>
        <p:txBody>
          <a:bodyPr lIns="90000" tIns="46800" rIns="90000" bIns="46800" anchor="ctr" anchorCtr="0">
            <a:normAutofit/>
          </a:bodyPr>
          <a:lstStyle>
            <a:lvl1pPr marL="0" indent="0" algn="ctr">
              <a:buNone/>
              <a:defRPr sz="1350">
                <a:solidFill>
                  <a:schemeClr val="bg1"/>
                </a:solidFill>
                <a:latin typeface="隶书" panose="02010509060101010101" pitchFamily="49" charset="-122"/>
                <a:ea typeface="隶书" panose="02010509060101010101" pitchFamily="49" charset="-122"/>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单击此处编辑副标题</a:t>
            </a:r>
            <a:endParaRPr lang="zh-CN" altLang="en-US" dirty="0"/>
          </a:p>
        </p:txBody>
      </p:sp>
      <p:sp>
        <p:nvSpPr>
          <p:cNvPr id="12" name="日期占位符 3"/>
          <p:cNvSpPr>
            <a:spLocks noGrp="1"/>
          </p:cNvSpPr>
          <p:nvPr>
            <p:ph type="dt" sz="half" idx="10"/>
            <p:custDataLst>
              <p:tags r:id="rId10"/>
            </p:custDataLst>
          </p:nvPr>
        </p:nvSpPr>
        <p:spPr>
          <a:xfrm>
            <a:off x="628650" y="6356350"/>
            <a:ext cx="2057400" cy="365125"/>
          </a:xfrm>
        </p:spPr>
        <p:txBody>
          <a:bodyPr/>
          <a:lstStyle/>
          <a:p>
            <a:fld id="{D997B5FA-0921-464F-AAE1-844C04324D75}" type="datetimeFigureOut">
              <a:rPr lang="zh-CN" altLang="en-US" smtClean="0"/>
            </a:fld>
            <a:endParaRPr lang="zh-CN" altLang="en-US" dirty="0"/>
          </a:p>
        </p:txBody>
      </p:sp>
      <p:sp>
        <p:nvSpPr>
          <p:cNvPr id="13" name="页脚占位符 4"/>
          <p:cNvSpPr>
            <a:spLocks noGrp="1"/>
          </p:cNvSpPr>
          <p:nvPr>
            <p:ph type="ftr" sz="quarter" idx="11"/>
            <p:custDataLst>
              <p:tags r:id="rId11"/>
            </p:custDataLst>
          </p:nvPr>
        </p:nvSpPr>
        <p:spPr>
          <a:xfrm>
            <a:off x="3028950" y="6356350"/>
            <a:ext cx="3086100" cy="365125"/>
          </a:xfrm>
        </p:spPr>
        <p:txBody>
          <a:bodyPr/>
          <a:lstStyle/>
          <a:p>
            <a:endParaRPr lang="zh-CN" altLang="en-US"/>
          </a:p>
        </p:txBody>
      </p:sp>
      <p:sp>
        <p:nvSpPr>
          <p:cNvPr id="14" name="灯片编号占位符 5"/>
          <p:cNvSpPr>
            <a:spLocks noGrp="1"/>
          </p:cNvSpPr>
          <p:nvPr>
            <p:ph type="sldNum" sz="quarter" idx="12"/>
            <p:custDataLst>
              <p:tags r:id="rId12"/>
            </p:custDataLst>
          </p:nvPr>
        </p:nvSpPr>
        <p:spPr>
          <a:xfrm>
            <a:off x="6457950" y="6356350"/>
            <a:ext cx="2057400" cy="365125"/>
          </a:xfrm>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图片 6"/>
          <p:cNvPicPr>
            <a:picLocks noChangeAspect="1"/>
          </p:cNvPicPr>
          <p:nvPr>
            <p:custDataLst>
              <p:tags r:id="rId2"/>
            </p:custDataLst>
          </p:nvPr>
        </p:nvPicPr>
        <p:blipFill rotWithShape="1">
          <a:blip r:embed="rId3" cstate="email"/>
          <a:srcRect/>
          <a:stretch>
            <a:fillRect/>
          </a:stretch>
        </p:blipFill>
        <p:spPr>
          <a:xfrm rot="10800000">
            <a:off x="7015734" y="4768620"/>
            <a:ext cx="2128266" cy="2089379"/>
          </a:xfrm>
          <a:prstGeom prst="rect">
            <a:avLst/>
          </a:prstGeom>
        </p:spPr>
      </p:pic>
      <p:pic>
        <p:nvPicPr>
          <p:cNvPr id="8" name="图片 7"/>
          <p:cNvPicPr>
            <a:picLocks noChangeAspect="1"/>
          </p:cNvPicPr>
          <p:nvPr>
            <p:custDataLst>
              <p:tags r:id="rId4"/>
            </p:custDataLst>
          </p:nvPr>
        </p:nvPicPr>
        <p:blipFill rotWithShape="1">
          <a:blip r:embed="rId5" cstate="email"/>
          <a:srcRect/>
          <a:stretch>
            <a:fillRect/>
          </a:stretch>
        </p:blipFill>
        <p:spPr>
          <a:xfrm flipH="1">
            <a:off x="-1" y="0"/>
            <a:ext cx="1611631" cy="1807755"/>
          </a:xfrm>
          <a:prstGeom prst="rect">
            <a:avLst/>
          </a:prstGeom>
        </p:spPr>
      </p:pic>
      <p:sp>
        <p:nvSpPr>
          <p:cNvPr id="2" name="标题 1"/>
          <p:cNvSpPr>
            <a:spLocks noGrp="1"/>
          </p:cNvSpPr>
          <p:nvPr>
            <p:ph type="title"/>
            <p:custDataLst>
              <p:tags r:id="rId6"/>
            </p:custDataLst>
          </p:nvPr>
        </p:nvSpPr>
        <p:spPr>
          <a:xfrm>
            <a:off x="502412" y="443234"/>
            <a:ext cx="8139178"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7"/>
            </p:custDataLst>
          </p:nvPr>
        </p:nvSpPr>
        <p:spPr>
          <a:xfrm>
            <a:off x="502412" y="952508"/>
            <a:ext cx="8139178" cy="5388907"/>
          </a:xfrm>
        </p:spPr>
        <p:txBody>
          <a:bodyPr vert="horz" lIns="101600" tIns="0" rIns="82550" bIns="0"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a:lstStyle/>
          <a:p>
            <a:endParaRPr lang="zh-CN" altLang="en-US"/>
          </a:p>
        </p:txBody>
      </p:sp>
      <p:sp>
        <p:nvSpPr>
          <p:cNvPr id="6" name="灯片编号占位符 5"/>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blipFill dpi="0" rotWithShape="1">
          <a:blip r:embed="rId2" cstate="email">
            <a:lum/>
          </a:blip>
          <a:srcRect/>
          <a:stretch>
            <a:fillRect/>
          </a:stretch>
        </a:blipFill>
        <a:effectLst/>
      </p:bgPr>
    </p:bg>
    <p:spTree>
      <p:nvGrpSpPr>
        <p:cNvPr id="1" name=""/>
        <p:cNvGrpSpPr/>
        <p:nvPr/>
      </p:nvGrpSpPr>
      <p:grpSpPr>
        <a:xfrm>
          <a:off x="0" y="0"/>
          <a:ext cx="0" cy="0"/>
          <a:chOff x="0" y="0"/>
          <a:chExt cx="0" cy="0"/>
        </a:xfrm>
      </p:grpSpPr>
      <p:pic>
        <p:nvPicPr>
          <p:cNvPr id="8" name="图片 7"/>
          <p:cNvPicPr>
            <a:picLocks noChangeAspect="1"/>
          </p:cNvPicPr>
          <p:nvPr>
            <p:custDataLst>
              <p:tags r:id="rId3"/>
            </p:custDataLst>
          </p:nvPr>
        </p:nvPicPr>
        <p:blipFill rotWithShape="1">
          <a:blip r:embed="rId4" cstate="email"/>
          <a:srcRect/>
          <a:stretch>
            <a:fillRect/>
          </a:stretch>
        </p:blipFill>
        <p:spPr>
          <a:xfrm>
            <a:off x="8110770" y="2213934"/>
            <a:ext cx="644652" cy="877824"/>
          </a:xfrm>
          <a:prstGeom prst="rect">
            <a:avLst/>
          </a:prstGeom>
        </p:spPr>
      </p:pic>
      <p:pic>
        <p:nvPicPr>
          <p:cNvPr id="9" name="图片 8"/>
          <p:cNvPicPr>
            <a:picLocks noChangeAspect="1"/>
          </p:cNvPicPr>
          <p:nvPr>
            <p:custDataLst>
              <p:tags r:id="rId5"/>
            </p:custDataLst>
          </p:nvPr>
        </p:nvPicPr>
        <p:blipFill rotWithShape="1">
          <a:blip r:embed="rId6" cstate="email"/>
          <a:srcRect/>
          <a:stretch>
            <a:fillRect/>
          </a:stretch>
        </p:blipFill>
        <p:spPr>
          <a:xfrm>
            <a:off x="2714030" y="2572949"/>
            <a:ext cx="1695665" cy="2900821"/>
          </a:xfrm>
          <a:prstGeom prst="rect">
            <a:avLst/>
          </a:prstGeom>
        </p:spPr>
      </p:pic>
      <p:pic>
        <p:nvPicPr>
          <p:cNvPr id="10" name="图片 9"/>
          <p:cNvPicPr>
            <a:picLocks noChangeAspect="1"/>
          </p:cNvPicPr>
          <p:nvPr>
            <p:custDataLst>
              <p:tags r:id="rId7"/>
            </p:custDataLst>
          </p:nvPr>
        </p:nvPicPr>
        <p:blipFill rotWithShape="1">
          <a:blip r:embed="rId8" cstate="print">
            <a:biLevel thresh="25000"/>
          </a:blip>
          <a:srcRect/>
          <a:stretch>
            <a:fillRect/>
          </a:stretch>
        </p:blipFill>
        <p:spPr>
          <a:xfrm>
            <a:off x="3500140" y="2009506"/>
            <a:ext cx="2408302" cy="2902317"/>
          </a:xfrm>
          <a:prstGeom prst="rect">
            <a:avLst/>
          </a:prstGeom>
          <a:noFill/>
          <a:ln>
            <a:noFill/>
          </a:ln>
        </p:spPr>
      </p:pic>
      <p:sp>
        <p:nvSpPr>
          <p:cNvPr id="2" name="标题 1"/>
          <p:cNvSpPr>
            <a:spLocks noGrp="1"/>
          </p:cNvSpPr>
          <p:nvPr>
            <p:ph type="title"/>
            <p:custDataLst>
              <p:tags r:id="rId9"/>
            </p:custDataLst>
          </p:nvPr>
        </p:nvSpPr>
        <p:spPr>
          <a:xfrm>
            <a:off x="628650" y="5022080"/>
            <a:ext cx="7886700" cy="1051179"/>
          </a:xfrm>
        </p:spPr>
        <p:txBody>
          <a:bodyPr lIns="90000" tIns="46800" rIns="90000" bIns="46800" anchor="ctr" anchorCtr="0">
            <a:normAutofit/>
          </a:bodyPr>
          <a:lstStyle>
            <a:lvl1pPr algn="ctr">
              <a:defRPr sz="2100">
                <a:solidFill>
                  <a:schemeClr val="tx1">
                    <a:lumMod val="85000"/>
                    <a:lumOff val="15000"/>
                  </a:schemeClr>
                </a:solidFill>
                <a:latin typeface="汉仪尚巍手书W" panose="00020600040101010101" pitchFamily="18" charset="-122"/>
                <a:ea typeface="汉仪尚巍手书W" panose="00020600040101010101" pitchFamily="18" charset="-122"/>
              </a:defRPr>
            </a:lvl1pPr>
          </a:lstStyle>
          <a:p>
            <a:r>
              <a:rPr lang="zh-CN" altLang="en-US" dirty="0"/>
              <a:t>单击此处编辑母版标题样式</a:t>
            </a:r>
            <a:endParaRPr lang="zh-CN" altLang="en-US" dirty="0"/>
          </a:p>
        </p:txBody>
      </p:sp>
      <p:sp>
        <p:nvSpPr>
          <p:cNvPr id="4" name="日期占位符 3"/>
          <p:cNvSpPr>
            <a:spLocks noGrp="1"/>
          </p:cNvSpPr>
          <p:nvPr>
            <p:ph type="dt" sz="half" idx="10"/>
            <p:custDataLst>
              <p:tags r:id="rId10"/>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a:lstStyle/>
          <a:p>
            <a:endParaRPr lang="zh-CN" altLang="en-US"/>
          </a:p>
        </p:txBody>
      </p:sp>
      <p:sp>
        <p:nvSpPr>
          <p:cNvPr id="6" name="灯片编号占位符 5"/>
          <p:cNvSpPr>
            <a:spLocks noGrp="1"/>
          </p:cNvSpPr>
          <p:nvPr>
            <p:ph type="sldNum" sz="quarter" idx="12"/>
            <p:custDataLst>
              <p:tags r:id="rId12"/>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图片 7"/>
          <p:cNvPicPr>
            <a:picLocks noChangeAspect="1"/>
          </p:cNvPicPr>
          <p:nvPr>
            <p:custDataLst>
              <p:tags r:id="rId2"/>
            </p:custDataLst>
          </p:nvPr>
        </p:nvPicPr>
        <p:blipFill rotWithShape="1">
          <a:blip r:embed="rId3" cstate="email"/>
          <a:srcRect/>
          <a:stretch>
            <a:fillRect/>
          </a:stretch>
        </p:blipFill>
        <p:spPr>
          <a:xfrm rot="10800000">
            <a:off x="7015734" y="4768620"/>
            <a:ext cx="2128266" cy="2089379"/>
          </a:xfrm>
          <a:prstGeom prst="rect">
            <a:avLst/>
          </a:prstGeom>
        </p:spPr>
      </p:pic>
      <p:pic>
        <p:nvPicPr>
          <p:cNvPr id="9" name="图片 8"/>
          <p:cNvPicPr>
            <a:picLocks noChangeAspect="1"/>
          </p:cNvPicPr>
          <p:nvPr>
            <p:custDataLst>
              <p:tags r:id="rId4"/>
            </p:custDataLst>
          </p:nvPr>
        </p:nvPicPr>
        <p:blipFill rotWithShape="1">
          <a:blip r:embed="rId5" cstate="email"/>
          <a:srcRect/>
          <a:stretch>
            <a:fillRect/>
          </a:stretch>
        </p:blipFill>
        <p:spPr>
          <a:xfrm flipH="1">
            <a:off x="-1" y="0"/>
            <a:ext cx="1611631" cy="1807755"/>
          </a:xfrm>
          <a:prstGeom prst="rect">
            <a:avLst/>
          </a:prstGeom>
        </p:spPr>
      </p:pic>
      <p:sp>
        <p:nvSpPr>
          <p:cNvPr id="2" name="标题 1"/>
          <p:cNvSpPr>
            <a:spLocks noGrp="1"/>
          </p:cNvSpPr>
          <p:nvPr>
            <p:ph type="title"/>
            <p:custDataLst>
              <p:tags r:id="rId6"/>
            </p:custDataLst>
          </p:nvPr>
        </p:nvSpPr>
        <p:spPr>
          <a:xfrm>
            <a:off x="502412" y="443234"/>
            <a:ext cx="8139178"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7"/>
            </p:custDataLst>
          </p:nvPr>
        </p:nvSpPr>
        <p:spPr>
          <a:xfrm>
            <a:off x="502448" y="952508"/>
            <a:ext cx="3962432" cy="5388907"/>
          </a:xfrm>
        </p:spPr>
        <p:txBody>
          <a:bodyPr vert="horz" lIns="101600" tIns="0" rIns="82550" bIns="0"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8"/>
            </p:custDataLst>
          </p:nvPr>
        </p:nvSpPr>
        <p:spPr>
          <a:xfrm>
            <a:off x="4679158" y="952508"/>
            <a:ext cx="3962432" cy="5388907"/>
          </a:xfrm>
        </p:spPr>
        <p:txBody>
          <a:bodyPr>
            <a:noAutofit/>
          </a:bodyPr>
          <a:lstStyle>
            <a:lvl1pPr>
              <a:defRPr sz="1200">
                <a:latin typeface="微软雅黑" panose="020B0503020204020204" charset="-122"/>
                <a:ea typeface="微软雅黑" panose="020B0503020204020204" charset="-122"/>
              </a:defRPr>
            </a:lvl1pPr>
            <a:lvl2pPr>
              <a:defRPr sz="1200">
                <a:latin typeface="微软雅黑" panose="020B0503020204020204" charset="-122"/>
                <a:ea typeface="微软雅黑" panose="020B0503020204020204" charset="-122"/>
              </a:defRPr>
            </a:lvl2pPr>
            <a:lvl3pPr>
              <a:defRPr sz="1200">
                <a:latin typeface="微软雅黑" panose="020B0503020204020204" charset="-122"/>
                <a:ea typeface="微软雅黑" panose="020B0503020204020204" charset="-122"/>
              </a:defRPr>
            </a:lvl3pPr>
            <a:lvl4pPr>
              <a:defRPr sz="1200">
                <a:latin typeface="微软雅黑" panose="020B0503020204020204" charset="-122"/>
                <a:ea typeface="微软雅黑" panose="020B0503020204020204" charset="-122"/>
              </a:defRPr>
            </a:lvl4pPr>
            <a:lvl5pPr>
              <a:defRPr sz="1200">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9"/>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0"/>
            </p:custDataLst>
          </p:nvPr>
        </p:nvSpPr>
        <p:spPr/>
        <p:txBody>
          <a:bodyPr/>
          <a:lstStyle/>
          <a:p>
            <a:endParaRPr lang="zh-CN" altLang="en-US"/>
          </a:p>
        </p:txBody>
      </p:sp>
      <p:sp>
        <p:nvSpPr>
          <p:cNvPr id="7" name="灯片编号占位符 6"/>
          <p:cNvSpPr>
            <a:spLocks noGrp="1"/>
          </p:cNvSpPr>
          <p:nvPr>
            <p:ph type="sldNum" sz="quarter" idx="12"/>
            <p:custDataLst>
              <p:tags r:id="rId11"/>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0" name="图片 9"/>
          <p:cNvPicPr>
            <a:picLocks noChangeAspect="1"/>
          </p:cNvPicPr>
          <p:nvPr>
            <p:custDataLst>
              <p:tags r:id="rId2"/>
            </p:custDataLst>
          </p:nvPr>
        </p:nvPicPr>
        <p:blipFill rotWithShape="1">
          <a:blip r:embed="rId3" cstate="email"/>
          <a:srcRect/>
          <a:stretch>
            <a:fillRect/>
          </a:stretch>
        </p:blipFill>
        <p:spPr>
          <a:xfrm rot="10800000">
            <a:off x="7015734" y="4768620"/>
            <a:ext cx="2128266" cy="2089379"/>
          </a:xfrm>
          <a:prstGeom prst="rect">
            <a:avLst/>
          </a:prstGeom>
        </p:spPr>
      </p:pic>
      <p:pic>
        <p:nvPicPr>
          <p:cNvPr id="11" name="图片 10"/>
          <p:cNvPicPr>
            <a:picLocks noChangeAspect="1"/>
          </p:cNvPicPr>
          <p:nvPr>
            <p:custDataLst>
              <p:tags r:id="rId4"/>
            </p:custDataLst>
          </p:nvPr>
        </p:nvPicPr>
        <p:blipFill rotWithShape="1">
          <a:blip r:embed="rId5" cstate="email"/>
          <a:srcRect/>
          <a:stretch>
            <a:fillRect/>
          </a:stretch>
        </p:blipFill>
        <p:spPr>
          <a:xfrm flipH="1">
            <a:off x="-1" y="0"/>
            <a:ext cx="1611631" cy="1807755"/>
          </a:xfrm>
          <a:prstGeom prst="rect">
            <a:avLst/>
          </a:prstGeom>
        </p:spPr>
      </p:pic>
      <p:sp>
        <p:nvSpPr>
          <p:cNvPr id="2" name="标题 1"/>
          <p:cNvSpPr>
            <a:spLocks noGrp="1"/>
          </p:cNvSpPr>
          <p:nvPr>
            <p:ph type="title"/>
            <p:custDataLst>
              <p:tags r:id="rId6"/>
            </p:custDataLst>
          </p:nvPr>
        </p:nvSpPr>
        <p:spPr>
          <a:xfrm>
            <a:off x="502412" y="443234"/>
            <a:ext cx="8139178"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7"/>
            </p:custDataLst>
          </p:nvPr>
        </p:nvSpPr>
        <p:spPr>
          <a:xfrm>
            <a:off x="502448" y="952508"/>
            <a:ext cx="3962432" cy="381003"/>
          </a:xfrm>
        </p:spPr>
        <p:txBody>
          <a:bodyPr lIns="101600" tIns="38100" rIns="76200" bIns="38100" anchor="t" anchorCtr="0">
            <a:noAutofit/>
          </a:bodyPr>
          <a:lstStyle>
            <a:lvl1pPr marL="0" indent="0" eaLnBrk="1" fontAlgn="auto" latinLnBrk="0" hangingPunct="1">
              <a:lnSpc>
                <a:spcPct val="100000"/>
              </a:lnSpc>
              <a:spcAft>
                <a:spcPts val="0"/>
              </a:spcAft>
              <a:buNone/>
              <a:defRPr sz="1500" b="0" u="none" strike="noStrike" kern="1200" cap="none" spc="200" normalizeH="0" baseline="0">
                <a:solidFill>
                  <a:schemeClr val="tx1"/>
                </a:solidFill>
                <a:uFillTx/>
                <a:latin typeface="微软雅黑" panose="020B0503020204020204" charset="-122"/>
                <a:ea typeface="微软雅黑" panose="020B0503020204020204"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8"/>
            </p:custDataLst>
          </p:nvPr>
        </p:nvSpPr>
        <p:spPr>
          <a:xfrm>
            <a:off x="502444" y="1406525"/>
            <a:ext cx="3962400" cy="4934752"/>
          </a:xfrm>
        </p:spPr>
        <p:txBody>
          <a:bodyPr vert="horz" lIns="101600" tIns="0" rIns="82550" bIns="0"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9"/>
            </p:custDataLst>
          </p:nvPr>
        </p:nvSpPr>
        <p:spPr>
          <a:xfrm>
            <a:off x="4676813" y="952508"/>
            <a:ext cx="396243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1500" b="0" i="0" u="none" strike="noStrike" kern="1200" cap="none" spc="20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0"/>
            </p:custDataLst>
          </p:nvPr>
        </p:nvSpPr>
        <p:spPr>
          <a:xfrm>
            <a:off x="4676813" y="1406525"/>
            <a:ext cx="3962432" cy="4934752"/>
          </a:xfrm>
        </p:spPr>
        <p:txBody>
          <a:bodyPr vert="horz" lIns="101600" tIns="0" rIns="82550" bIns="0"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1"/>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2"/>
            </p:custDataLst>
          </p:nvPr>
        </p:nvSpPr>
        <p:spPr/>
        <p:txBody>
          <a:bodyPr/>
          <a:lstStyle/>
          <a:p>
            <a:endParaRPr lang="zh-CN" altLang="en-US"/>
          </a:p>
        </p:txBody>
      </p:sp>
      <p:sp>
        <p:nvSpPr>
          <p:cNvPr id="9" name="灯片编号占位符 8"/>
          <p:cNvSpPr>
            <a:spLocks noGrp="1"/>
          </p:cNvSpPr>
          <p:nvPr>
            <p:ph type="sldNum" sz="quarter" idx="12"/>
            <p:custDataLst>
              <p:tags r:id="rId13"/>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图片 5"/>
          <p:cNvPicPr>
            <a:picLocks noChangeAspect="1"/>
          </p:cNvPicPr>
          <p:nvPr>
            <p:custDataLst>
              <p:tags r:id="rId2"/>
            </p:custDataLst>
          </p:nvPr>
        </p:nvPicPr>
        <p:blipFill rotWithShape="1">
          <a:blip r:embed="rId3" cstate="email"/>
          <a:srcRect/>
          <a:stretch>
            <a:fillRect/>
          </a:stretch>
        </p:blipFill>
        <p:spPr>
          <a:xfrm rot="10800000">
            <a:off x="7015734" y="4768620"/>
            <a:ext cx="2128266" cy="2089379"/>
          </a:xfrm>
          <a:prstGeom prst="rect">
            <a:avLst/>
          </a:prstGeom>
        </p:spPr>
      </p:pic>
      <p:pic>
        <p:nvPicPr>
          <p:cNvPr id="7" name="图片 6"/>
          <p:cNvPicPr>
            <a:picLocks noChangeAspect="1"/>
          </p:cNvPicPr>
          <p:nvPr>
            <p:custDataLst>
              <p:tags r:id="rId4"/>
            </p:custDataLst>
          </p:nvPr>
        </p:nvPicPr>
        <p:blipFill rotWithShape="1">
          <a:blip r:embed="rId5" cstate="email"/>
          <a:srcRect/>
          <a:stretch>
            <a:fillRect/>
          </a:stretch>
        </p:blipFill>
        <p:spPr>
          <a:xfrm flipH="1">
            <a:off x="-1" y="0"/>
            <a:ext cx="1611631" cy="1807755"/>
          </a:xfrm>
          <a:prstGeom prst="rect">
            <a:avLst/>
          </a:prstGeom>
        </p:spPr>
      </p:pic>
      <p:sp>
        <p:nvSpPr>
          <p:cNvPr id="2" name="标题 1"/>
          <p:cNvSpPr>
            <a:spLocks noGrp="1"/>
          </p:cNvSpPr>
          <p:nvPr>
            <p:ph type="title"/>
            <p:custDataLst>
              <p:tags r:id="rId6"/>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图片 4"/>
          <p:cNvPicPr>
            <a:picLocks noChangeAspect="1"/>
          </p:cNvPicPr>
          <p:nvPr>
            <p:custDataLst>
              <p:tags r:id="rId2"/>
            </p:custDataLst>
          </p:nvPr>
        </p:nvPicPr>
        <p:blipFill rotWithShape="1">
          <a:blip r:embed="rId3" cstate="email"/>
          <a:srcRect/>
          <a:stretch>
            <a:fillRect/>
          </a:stretch>
        </p:blipFill>
        <p:spPr>
          <a:xfrm rot="10800000">
            <a:off x="7015734" y="4768620"/>
            <a:ext cx="2128266" cy="2089379"/>
          </a:xfrm>
          <a:prstGeom prst="rect">
            <a:avLst/>
          </a:prstGeom>
        </p:spPr>
      </p:pic>
      <p:pic>
        <p:nvPicPr>
          <p:cNvPr id="6" name="图片 5"/>
          <p:cNvPicPr>
            <a:picLocks noChangeAspect="1"/>
          </p:cNvPicPr>
          <p:nvPr>
            <p:custDataLst>
              <p:tags r:id="rId4"/>
            </p:custDataLst>
          </p:nvPr>
        </p:nvPicPr>
        <p:blipFill rotWithShape="1">
          <a:blip r:embed="rId5" cstate="email"/>
          <a:srcRect/>
          <a:stretch>
            <a:fillRect/>
          </a:stretch>
        </p:blipFill>
        <p:spPr>
          <a:xfrm flipH="1">
            <a:off x="-1" y="0"/>
            <a:ext cx="1611631" cy="1807755"/>
          </a:xfrm>
          <a:prstGeom prst="rect">
            <a:avLst/>
          </a:prstGeom>
        </p:spPr>
      </p:pic>
      <p:sp>
        <p:nvSpPr>
          <p:cNvPr id="2" name="日期占位符 1"/>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7"/>
            </p:custDataLst>
          </p:nvPr>
        </p:nvSpPr>
        <p:spPr/>
        <p:txBody>
          <a:bodyPr/>
          <a:lstStyle/>
          <a:p>
            <a:endParaRPr lang="zh-CN" altLang="en-US"/>
          </a:p>
        </p:txBody>
      </p:sp>
      <p:sp>
        <p:nvSpPr>
          <p:cNvPr id="4" name="灯片编号占位符 3"/>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8" name="图片 7"/>
          <p:cNvPicPr>
            <a:picLocks noChangeAspect="1"/>
          </p:cNvPicPr>
          <p:nvPr>
            <p:custDataLst>
              <p:tags r:id="rId2"/>
            </p:custDataLst>
          </p:nvPr>
        </p:nvPicPr>
        <p:blipFill rotWithShape="1">
          <a:blip r:embed="rId3" cstate="email"/>
          <a:srcRect/>
          <a:stretch>
            <a:fillRect/>
          </a:stretch>
        </p:blipFill>
        <p:spPr>
          <a:xfrm rot="10800000">
            <a:off x="7015734" y="4768620"/>
            <a:ext cx="2128266" cy="2089379"/>
          </a:xfrm>
          <a:prstGeom prst="rect">
            <a:avLst/>
          </a:prstGeom>
        </p:spPr>
      </p:pic>
      <p:pic>
        <p:nvPicPr>
          <p:cNvPr id="9" name="图片 8"/>
          <p:cNvPicPr>
            <a:picLocks noChangeAspect="1"/>
          </p:cNvPicPr>
          <p:nvPr>
            <p:custDataLst>
              <p:tags r:id="rId4"/>
            </p:custDataLst>
          </p:nvPr>
        </p:nvPicPr>
        <p:blipFill rotWithShape="1">
          <a:blip r:embed="rId5" cstate="email"/>
          <a:srcRect/>
          <a:stretch>
            <a:fillRect/>
          </a:stretch>
        </p:blipFill>
        <p:spPr>
          <a:xfrm flipH="1">
            <a:off x="-1" y="0"/>
            <a:ext cx="1611631" cy="1807755"/>
          </a:xfrm>
          <a:prstGeom prst="rect">
            <a:avLst/>
          </a:prstGeom>
        </p:spPr>
      </p:pic>
      <p:sp>
        <p:nvSpPr>
          <p:cNvPr id="2" name="标题 1"/>
          <p:cNvSpPr>
            <a:spLocks noGrp="1"/>
          </p:cNvSpPr>
          <p:nvPr>
            <p:ph type="title"/>
            <p:custDataLst>
              <p:tags r:id="rId6"/>
            </p:custDataLst>
          </p:nvPr>
        </p:nvSpPr>
        <p:spPr>
          <a:xfrm>
            <a:off x="502448" y="443234"/>
            <a:ext cx="8139178"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7"/>
            </p:custDataLst>
          </p:nvPr>
        </p:nvSpPr>
        <p:spPr>
          <a:xfrm>
            <a:off x="502448" y="952508"/>
            <a:ext cx="396243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mn-lt"/>
                <a:ea typeface="+mn-ea"/>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8"/>
            </p:custDataLst>
          </p:nvPr>
        </p:nvSpPr>
        <p:spPr>
          <a:xfrm>
            <a:off x="4679194" y="952508"/>
            <a:ext cx="3962432" cy="5388907"/>
          </a:xfrm>
        </p:spPr>
        <p:txBody>
          <a:bodyPr vert="horz" lIns="101600" tIns="0" rIns="82550" bIns="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9"/>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0"/>
            </p:custDataLst>
          </p:nvPr>
        </p:nvSpPr>
        <p:spPr/>
        <p:txBody>
          <a:bodyPr/>
          <a:lstStyle/>
          <a:p>
            <a:endParaRPr lang="zh-CN" altLang="en-US" dirty="0"/>
          </a:p>
        </p:txBody>
      </p:sp>
      <p:sp>
        <p:nvSpPr>
          <p:cNvPr id="7" name="灯片编号占位符 6"/>
          <p:cNvSpPr>
            <a:spLocks noGrp="1"/>
          </p:cNvSpPr>
          <p:nvPr>
            <p:ph type="sldNum" sz="quarter" idx="12"/>
            <p:custDataLst>
              <p:tags r:id="rId11"/>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7" name="图片 6"/>
          <p:cNvPicPr>
            <a:picLocks noChangeAspect="1"/>
          </p:cNvPicPr>
          <p:nvPr>
            <p:custDataLst>
              <p:tags r:id="rId2"/>
            </p:custDataLst>
          </p:nvPr>
        </p:nvPicPr>
        <p:blipFill rotWithShape="1">
          <a:blip r:embed="rId3" cstate="email"/>
          <a:srcRect/>
          <a:stretch>
            <a:fillRect/>
          </a:stretch>
        </p:blipFill>
        <p:spPr>
          <a:xfrm rot="10800000">
            <a:off x="7015734" y="4768620"/>
            <a:ext cx="2128266" cy="2089379"/>
          </a:xfrm>
          <a:prstGeom prst="rect">
            <a:avLst/>
          </a:prstGeom>
        </p:spPr>
      </p:pic>
      <p:pic>
        <p:nvPicPr>
          <p:cNvPr id="8" name="图片 7"/>
          <p:cNvPicPr>
            <a:picLocks noChangeAspect="1"/>
          </p:cNvPicPr>
          <p:nvPr>
            <p:custDataLst>
              <p:tags r:id="rId4"/>
            </p:custDataLst>
          </p:nvPr>
        </p:nvPicPr>
        <p:blipFill rotWithShape="1">
          <a:blip r:embed="rId5" cstate="email"/>
          <a:srcRect/>
          <a:stretch>
            <a:fillRect/>
          </a:stretch>
        </p:blipFill>
        <p:spPr>
          <a:xfrm flipH="1">
            <a:off x="-1" y="0"/>
            <a:ext cx="1611631" cy="1807755"/>
          </a:xfrm>
          <a:prstGeom prst="rect">
            <a:avLst/>
          </a:prstGeom>
        </p:spPr>
      </p:pic>
      <p:sp>
        <p:nvSpPr>
          <p:cNvPr id="2" name="竖排标题 1"/>
          <p:cNvSpPr>
            <a:spLocks noGrp="1"/>
          </p:cNvSpPr>
          <p:nvPr>
            <p:ph type="title" orient="vert"/>
            <p:custDataLst>
              <p:tags r:id="rId6"/>
            </p:custDataLst>
          </p:nvPr>
        </p:nvSpPr>
        <p:spPr>
          <a:xfrm>
            <a:off x="7928351" y="952508"/>
            <a:ext cx="713238"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18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7"/>
            </p:custDataLst>
          </p:nvPr>
        </p:nvSpPr>
        <p:spPr>
          <a:xfrm>
            <a:off x="502444" y="952500"/>
            <a:ext cx="7371076" cy="5388907"/>
          </a:xfrm>
        </p:spPr>
        <p:txBody>
          <a:bodyPr vert="eaVert"/>
          <a:lstStyle>
            <a:lvl1pPr indent="0" eaLnBrk="1" fontAlgn="auto" latinLnBrk="0" hangingPunct="1">
              <a:defRPr>
                <a:latin typeface="微软雅黑" panose="020B0503020204020204" charset="-122"/>
                <a:ea typeface="微软雅黑" panose="020B0503020204020204" charset="-122"/>
              </a:defRPr>
            </a:lvl1pPr>
            <a:lvl2pPr indent="0" eaLnBrk="1" fontAlgn="auto" latinLnBrk="0" hangingPunct="1">
              <a:defRPr>
                <a:latin typeface="微软雅黑" panose="020B0503020204020204" charset="-122"/>
                <a:ea typeface="微软雅黑" panose="020B0503020204020204" charset="-122"/>
              </a:defRPr>
            </a:lvl2pPr>
            <a:lvl3pPr indent="0" eaLnBrk="1" fontAlgn="auto" latinLnBrk="0" hangingPunct="1">
              <a:defRPr>
                <a:latin typeface="微软雅黑" panose="020B0503020204020204" charset="-122"/>
                <a:ea typeface="微软雅黑" panose="020B0503020204020204" charset="-122"/>
              </a:defRPr>
            </a:lvl3pPr>
            <a:lvl4pPr indent="0" eaLnBrk="1" fontAlgn="auto" latinLnBrk="0" hangingPunct="1">
              <a:defRPr>
                <a:latin typeface="微软雅黑" panose="020B0503020204020204" charset="-122"/>
                <a:ea typeface="微软雅黑" panose="020B0503020204020204" charset="-122"/>
              </a:defRPr>
            </a:lvl4pPr>
            <a:lvl5pPr indent="0" eaLnBrk="1" fontAlgn="auto" latinLnBrk="0" hangingPunct="1">
              <a:defRPr>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a:lstStyle/>
          <a:p>
            <a:endParaRPr lang="zh-CN" altLang="en-US"/>
          </a:p>
        </p:txBody>
      </p:sp>
      <p:sp>
        <p:nvSpPr>
          <p:cNvPr id="6" name="灯片编号占位符 5"/>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87.xml"/><Relationship Id="rId16" Type="http://schemas.openxmlformats.org/officeDocument/2006/relationships/tags" Target="../tags/tag86.xml"/><Relationship Id="rId15" Type="http://schemas.openxmlformats.org/officeDocument/2006/relationships/tags" Target="../tags/tag85.xml"/><Relationship Id="rId14" Type="http://schemas.openxmlformats.org/officeDocument/2006/relationships/tags" Target="../tags/tag84.xml"/><Relationship Id="rId13" Type="http://schemas.openxmlformats.org/officeDocument/2006/relationships/tags" Target="../tags/tag83.xml"/><Relationship Id="rId12" Type="http://schemas.openxmlformats.org/officeDocument/2006/relationships/tags" Target="../tags/tag8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502412" y="443230"/>
            <a:ext cx="8139178" cy="441964"/>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502412" y="952508"/>
            <a:ext cx="8139178"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59807" y="6349833"/>
            <a:ext cx="2025000" cy="316800"/>
          </a:xfrm>
          <a:prstGeom prst="rect">
            <a:avLst/>
          </a:prstGeom>
        </p:spPr>
        <p:txBody>
          <a:bodyPr vert="horz" lIns="91440" tIns="45720" rIns="91440" bIns="45720" rtlCol="0" anchor="ctr">
            <a:normAutofit/>
          </a:bodyPr>
          <a:lstStyle>
            <a:lvl1pPr algn="l">
              <a:defRPr sz="9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3087000" y="6349833"/>
            <a:ext cx="2970000" cy="316800"/>
          </a:xfrm>
          <a:prstGeom prst="rect">
            <a:avLst/>
          </a:prstGeom>
        </p:spPr>
        <p:txBody>
          <a:bodyPr vert="horz" lIns="91440" tIns="45720" rIns="91440" bIns="45720" rtlCol="0" anchor="ctr">
            <a:normAutofit/>
          </a:bodyPr>
          <a:lstStyle>
            <a:lvl1pPr algn="ctr">
              <a:defRPr sz="9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6457950" y="6349833"/>
            <a:ext cx="2025000" cy="316800"/>
          </a:xfrm>
          <a:prstGeom prst="rect">
            <a:avLst/>
          </a:prstGeom>
        </p:spPr>
        <p:txBody>
          <a:bodyPr vert="horz" lIns="91440" tIns="45720" rIns="91440" bIns="45720" rtlCol="0" anchor="ctr">
            <a:normAutofit/>
          </a:bodyPr>
          <a:lstStyle>
            <a:lvl1pPr algn="r">
              <a:defRPr sz="9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fontAlgn="auto" latinLnBrk="0" hangingPunct="1">
        <a:lnSpc>
          <a:spcPct val="100000"/>
        </a:lnSpc>
        <a:spcBef>
          <a:spcPct val="0"/>
        </a:spcBef>
        <a:buNone/>
        <a:defRPr sz="1800" b="1" u="none" strike="noStrike" kern="1200" cap="none" spc="200" normalizeH="0" baseline="0">
          <a:solidFill>
            <a:schemeClr val="tx1"/>
          </a:solidFill>
          <a:uFillTx/>
          <a:latin typeface="Arial" panose="020B0604020202020204" pitchFamily="34" charset="0"/>
          <a:ea typeface="微软雅黑" panose="020B0503020204020204" charset="-122"/>
          <a:cs typeface="+mj-cs"/>
        </a:defRPr>
      </a:lvl1pPr>
    </p:titleStyle>
    <p:bodyStyle>
      <a:lvl1pPr marL="1714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514350" indent="-171450" algn="l" defTabSz="685800" rtl="0" eaLnBrk="1" fontAlgn="auto" latinLnBrk="0" hangingPunct="1">
        <a:lnSpc>
          <a:spcPct val="130000"/>
        </a:lnSpc>
        <a:spcBef>
          <a:spcPts val="0"/>
        </a:spcBef>
        <a:spcAft>
          <a:spcPts val="1000"/>
        </a:spcAft>
        <a:buFont typeface="Arial" panose="020B0604020202020204" pitchFamily="34" charset="0"/>
        <a:buChar char="•"/>
        <a:tabLst>
          <a:tab pos="1207135" algn="l"/>
        </a:tabLst>
        <a:defRPr sz="12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8572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2001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15430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8.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9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8.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9.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0.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1.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3.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4.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5.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6.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9.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0.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3.xml"/><Relationship Id="rId1" Type="http://schemas.openxmlformats.org/officeDocument/2006/relationships/image" Target="../media/image9.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4.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5.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639" name="标题 1"/>
          <p:cNvSpPr>
            <a:spLocks noGrp="1"/>
          </p:cNvSpPr>
          <p:nvPr>
            <p:ph type="ctrTitle"/>
          </p:nvPr>
        </p:nvSpPr>
        <p:spPr/>
        <p:txBody>
          <a:bodyPr>
            <a:normAutofit/>
            <a:scene3d>
              <a:camera prst="orthographicFront"/>
              <a:lightRig rig="threePt" dir="t"/>
            </a:scene3d>
          </a:bodyPr>
          <a:p>
            <a:r>
              <a:rPr lang="zh-CN" altLang="en-US" sz="4000" dirty="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cs typeface="宋体" panose="02010600030101010101" pitchFamily="2" charset="-122"/>
              </a:rPr>
              <a:t>学前儿童一般行为偏异</a:t>
            </a:r>
            <a:br>
              <a:rPr lang="en-US" altLang="zh-CN" sz="4000" dirty="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cs typeface="宋体" panose="02010600030101010101" pitchFamily="2" charset="-122"/>
              </a:rPr>
            </a:br>
            <a:r>
              <a:rPr lang="zh-CN" altLang="en-US" sz="4000" dirty="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cs typeface="宋体" panose="02010600030101010101" pitchFamily="2" charset="-122"/>
              </a:rPr>
              <a:t>的表现及矫治</a:t>
            </a:r>
            <a:endParaRPr lang="zh-CN" altLang="en-US" sz="4000" dirty="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cs typeface="宋体" panose="02010600030101010101" pitchFamily="2" charset="-122"/>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77" name=""/>
        <p:cNvGrpSpPr/>
        <p:nvPr/>
      </p:nvGrpSpPr>
      <p:grpSpPr>
        <a:xfrm>
          <a:off x="0" y="0"/>
          <a:ext cx="0" cy="0"/>
          <a:chOff x="0" y="0"/>
          <a:chExt cx="0" cy="0"/>
        </a:xfrm>
      </p:grpSpPr>
      <p:sp>
        <p:nvSpPr>
          <p:cNvPr id="1048654" name="内容占位符 2"/>
          <p:cNvSpPr>
            <a:spLocks noGrp="1"/>
          </p:cNvSpPr>
          <p:nvPr>
            <p:ph idx="1"/>
          </p:nvPr>
        </p:nvSpPr>
        <p:spPr>
          <a:xfrm>
            <a:off x="144145" y="1352550"/>
            <a:ext cx="8855710" cy="3450590"/>
          </a:xfrm>
        </p:spPr>
        <p:txBody>
          <a:bodyPr>
            <a:noAutofit/>
          </a:bodyPr>
          <a:p>
            <a:pPr marL="0" lvl="0" indent="0">
              <a:buNone/>
            </a:pPr>
            <a:r>
              <a:rPr lang="zh-CN" altLang="en-US" sz="2400" b="1" dirty="0">
                <a:solidFill>
                  <a:prstClr val="black"/>
                </a:solidFill>
                <a:latin typeface="宋体" panose="02010600030101010101" pitchFamily="2" charset="-122"/>
                <a:ea typeface="宋体" panose="02010600030101010101" pitchFamily="2" charset="-122"/>
                <a:cs typeface="宋体" panose="02010600030101010101" pitchFamily="2" charset="-122"/>
              </a:rPr>
              <a:t>儿童精神发育迟滞</a:t>
            </a:r>
            <a:endParaRPr lang="zh-CN" altLang="en-US" sz="2400" dirty="0">
              <a:solidFill>
                <a:prstClr val="black"/>
              </a:solidFill>
              <a:latin typeface="宋体" panose="02010600030101010101" pitchFamily="2" charset="-122"/>
              <a:ea typeface="宋体" panose="02010600030101010101" pitchFamily="2" charset="-122"/>
              <a:cs typeface="宋体" panose="02010600030101010101" pitchFamily="2" charset="-122"/>
            </a:endParaRPr>
          </a:p>
          <a:p>
            <a:pPr marL="0" lvl="0" indent="0">
              <a:buNone/>
            </a:pPr>
            <a:r>
              <a:rPr lang="zh-CN" altLang="en-US" sz="2400" dirty="0">
                <a:solidFill>
                  <a:prstClr val="black"/>
                </a:solidFill>
                <a:latin typeface="宋体" panose="02010600030101010101" pitchFamily="2" charset="-122"/>
                <a:ea typeface="宋体" panose="02010600030101010101" pitchFamily="2" charset="-122"/>
                <a:cs typeface="宋体" panose="02010600030101010101" pitchFamily="2" charset="-122"/>
              </a:rPr>
              <a:t>    精神发育迟滞包含非常广泛的认知和行为方面的问题，所有其他童年期的障碍所具有的问题都可能在精神发育迟滞儿童的身上存在。</a:t>
            </a:r>
            <a:r>
              <a:rPr lang="zh-CN" altLang="en-US" sz="2800" dirty="0">
                <a:solidFill>
                  <a:prstClr val="black"/>
                </a:solidFill>
              </a:rPr>
              <a:t>       </a:t>
            </a:r>
            <a:endParaRPr lang="zh-CN" altLang="en-US" sz="2800" dirty="0">
              <a:solidFill>
                <a:prstClr val="black"/>
              </a:solidFill>
            </a:endParaRPr>
          </a:p>
          <a:p>
            <a:pPr marL="0" lvl="0" indent="0">
              <a:buNone/>
            </a:pPr>
            <a:r>
              <a:rPr lang="zh-CN" altLang="en-US" sz="2400" b="1" dirty="0">
                <a:solidFill>
                  <a:prstClr val="black"/>
                </a:solidFill>
                <a:latin typeface="宋体" panose="02010600030101010101" pitchFamily="2" charset="-122"/>
                <a:ea typeface="宋体" panose="02010600030101010101" pitchFamily="2" charset="-122"/>
                <a:cs typeface="宋体" panose="02010600030101010101" pitchFamily="2" charset="-122"/>
              </a:rPr>
              <a:t>精神发育迟滞有以下三个核心特征:</a:t>
            </a:r>
            <a:endParaRPr lang="zh-CN" altLang="en-US" sz="2400" dirty="0">
              <a:solidFill>
                <a:prstClr val="black"/>
              </a:solidFill>
              <a:latin typeface="宋体" panose="02010600030101010101" pitchFamily="2" charset="-122"/>
              <a:ea typeface="宋体" panose="02010600030101010101" pitchFamily="2" charset="-122"/>
              <a:cs typeface="宋体" panose="02010600030101010101" pitchFamily="2" charset="-122"/>
            </a:endParaRPr>
          </a:p>
          <a:p>
            <a:pPr marL="0" lvl="0" indent="0">
              <a:buNone/>
            </a:pPr>
            <a:r>
              <a:rPr lang="zh-CN" altLang="en-US" sz="2400" dirty="0">
                <a:solidFill>
                  <a:prstClr val="black"/>
                </a:solidFill>
                <a:latin typeface="宋体" panose="02010600030101010101" pitchFamily="2" charset="-122"/>
                <a:ea typeface="宋体" panose="02010600030101010101" pitchFamily="2" charset="-122"/>
                <a:cs typeface="宋体" panose="02010600030101010101" pitchFamily="2" charset="-122"/>
              </a:rPr>
              <a:t>1.其智力功能显著的低于同龄人的平均水平</a:t>
            </a:r>
            <a:endParaRPr lang="zh-CN" altLang="en-US" sz="2400" dirty="0">
              <a:solidFill>
                <a:prstClr val="black"/>
              </a:solidFill>
              <a:latin typeface="宋体" panose="02010600030101010101" pitchFamily="2" charset="-122"/>
              <a:ea typeface="宋体" panose="02010600030101010101" pitchFamily="2" charset="-122"/>
              <a:cs typeface="宋体" panose="02010600030101010101" pitchFamily="2" charset="-122"/>
            </a:endParaRPr>
          </a:p>
          <a:p>
            <a:pPr marL="0" lvl="0" indent="0">
              <a:buNone/>
            </a:pPr>
            <a:r>
              <a:rPr lang="zh-CN" altLang="en-US" sz="2400" dirty="0">
                <a:solidFill>
                  <a:prstClr val="black"/>
                </a:solidFill>
                <a:latin typeface="宋体" panose="02010600030101010101" pitchFamily="2" charset="-122"/>
                <a:ea typeface="宋体" panose="02010600030101010101" pitchFamily="2" charset="-122"/>
                <a:cs typeface="宋体" panose="02010600030101010101" pitchFamily="2" charset="-122"/>
              </a:rPr>
              <a:t>2.伴有当前适应功能的不足或损害</a:t>
            </a:r>
            <a:endParaRPr lang="zh-CN" altLang="en-US" sz="2400" dirty="0">
              <a:solidFill>
                <a:prstClr val="black"/>
              </a:solidFill>
              <a:latin typeface="宋体" panose="02010600030101010101" pitchFamily="2" charset="-122"/>
              <a:ea typeface="宋体" panose="02010600030101010101" pitchFamily="2" charset="-122"/>
              <a:cs typeface="宋体" panose="02010600030101010101" pitchFamily="2" charset="-122"/>
            </a:endParaRPr>
          </a:p>
          <a:p>
            <a:pPr marL="0" lvl="0" indent="0">
              <a:buNone/>
            </a:pPr>
            <a:r>
              <a:rPr lang="zh-CN" altLang="en-US" sz="2400" dirty="0">
                <a:solidFill>
                  <a:prstClr val="black"/>
                </a:solidFill>
                <a:latin typeface="宋体" panose="02010600030101010101" pitchFamily="2" charset="-122"/>
                <a:ea typeface="宋体" panose="02010600030101010101" pitchFamily="2" charset="-122"/>
                <a:cs typeface="宋体" panose="02010600030101010101" pitchFamily="2" charset="-122"/>
              </a:rPr>
              <a:t>3.精神发育迟滞在儿童期和青春期表现比较明显，一般会在18岁以前清楚地显示出低于正常的智力和适应能力的平均水平。</a:t>
            </a:r>
            <a:endParaRPr lang="zh-CN" altLang="en-US" sz="2400" dirty="0">
              <a:solidFill>
                <a:prstClr val="black"/>
              </a:solidFill>
              <a:latin typeface="宋体" panose="02010600030101010101" pitchFamily="2" charset="-122"/>
              <a:ea typeface="宋体" panose="02010600030101010101" pitchFamily="2" charset="-122"/>
              <a:cs typeface="宋体" panose="02010600030101010101" pitchFamily="2" charset="-122"/>
            </a:endParaRPr>
          </a:p>
        </p:txBody>
      </p:sp>
      <p:sp>
        <p:nvSpPr>
          <p:cNvPr id="1048655" name="标题 1"/>
          <p:cNvSpPr>
            <a:spLocks noGrp="1"/>
          </p:cNvSpPr>
          <p:nvPr>
            <p:ph type="title"/>
          </p:nvPr>
        </p:nvSpPr>
        <p:spPr/>
        <p:txBody>
          <a:bodyPr/>
          <a:p>
            <a:r>
              <a:rPr lang="zh-CN" altLang="en-US" sz="3200" dirty="0">
                <a:latin typeface="宋体" panose="02010600030101010101" pitchFamily="2" charset="-122"/>
                <a:ea typeface="宋体" panose="02010600030101010101" pitchFamily="2" charset="-122"/>
              </a:rPr>
              <a:t>三、儿童发展与学习障碍</a:t>
            </a:r>
            <a:endParaRPr lang="zh-CN" altLang="en-US" sz="3200" dirty="0">
              <a:latin typeface="宋体" panose="02010600030101010101" pitchFamily="2" charset="-122"/>
              <a:ea typeface="宋体" panose="02010600030101010101" pitchFamily="2" charset="-122"/>
            </a:endParaRP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77" name=""/>
        <p:cNvGrpSpPr/>
        <p:nvPr/>
      </p:nvGrpSpPr>
      <p:grpSpPr>
        <a:xfrm>
          <a:off x="0" y="0"/>
          <a:ext cx="0" cy="0"/>
          <a:chOff x="0" y="0"/>
          <a:chExt cx="0" cy="0"/>
        </a:xfrm>
      </p:grpSpPr>
      <p:sp>
        <p:nvSpPr>
          <p:cNvPr id="1048654" name="内容占位符 2"/>
          <p:cNvSpPr>
            <a:spLocks noGrp="1"/>
          </p:cNvSpPr>
          <p:nvPr>
            <p:ph idx="1"/>
          </p:nvPr>
        </p:nvSpPr>
        <p:spPr>
          <a:xfrm>
            <a:off x="144145" y="1703705"/>
            <a:ext cx="8855710" cy="3450590"/>
          </a:xfrm>
        </p:spPr>
        <p:txBody>
          <a:bodyPr>
            <a:noAutofit/>
          </a:bodyPr>
          <a:p>
            <a:pPr marL="0" lvl="0" indent="0">
              <a:buNone/>
            </a:pPr>
            <a:r>
              <a:rPr lang="zh-CN" altLang="en-US" sz="2400" b="1" dirty="0">
                <a:solidFill>
                  <a:prstClr val="black"/>
                </a:solidFill>
                <a:latin typeface="宋体" panose="02010600030101010101" pitchFamily="2" charset="-122"/>
                <a:ea typeface="宋体" panose="02010600030101010101" pitchFamily="2" charset="-122"/>
                <a:cs typeface="宋体" panose="02010600030101010101" pitchFamily="2" charset="-122"/>
              </a:rPr>
              <a:t>儿童孤独症（自闭症）</a:t>
            </a:r>
            <a:endParaRPr lang="zh-CN" altLang="en-US" sz="2400" b="1" dirty="0">
              <a:solidFill>
                <a:prstClr val="black"/>
              </a:solidFill>
              <a:latin typeface="宋体" panose="02010600030101010101" pitchFamily="2" charset="-122"/>
              <a:ea typeface="宋体" panose="02010600030101010101" pitchFamily="2" charset="-122"/>
              <a:cs typeface="宋体" panose="02010600030101010101" pitchFamily="2" charset="-122"/>
            </a:endParaRPr>
          </a:p>
          <a:p>
            <a:pPr marL="0" lvl="0" indent="0">
              <a:buNone/>
            </a:pPr>
            <a:r>
              <a:rPr lang="zh-CN" altLang="en-US" sz="24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20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一个婴儿或初学走路的儿童不会拥抱，不会看着你的眼睛，不会回应你的爱抚或触摸，也就是说他好像不能和任何人建立正常的关系或沟通。当他稍稍长大一些时。他很少说话，当他真的说话时，其方式又是很特别的。就这样在最初的几年过后，他变得越来越孤独，停留在自己的习惯和兴趣的小世界里，遇有人打断他时，他会变得极度的心烦意乱，这便是儿童孤独症。</a:t>
            </a:r>
            <a:endParaRPr lang="zh-CN" altLang="en-US" sz="20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048655" name="标题 1"/>
          <p:cNvSpPr>
            <a:spLocks noGrp="1"/>
          </p:cNvSpPr>
          <p:nvPr>
            <p:ph type="title"/>
          </p:nvPr>
        </p:nvSpPr>
        <p:spPr/>
        <p:txBody>
          <a:bodyPr/>
          <a:p>
            <a:r>
              <a:rPr lang="zh-CN" altLang="en-US" sz="3200" dirty="0">
                <a:latin typeface="宋体" panose="02010600030101010101" pitchFamily="2" charset="-122"/>
                <a:ea typeface="宋体" panose="02010600030101010101" pitchFamily="2" charset="-122"/>
              </a:rPr>
              <a:t>三、儿童发展与学习障碍</a:t>
            </a:r>
            <a:endParaRPr lang="zh-CN" altLang="en-US" sz="3200" dirty="0">
              <a:latin typeface="宋体" panose="02010600030101010101" pitchFamily="2" charset="-122"/>
              <a:ea typeface="宋体" panose="02010600030101010101" pitchFamily="2" charset="-122"/>
            </a:endParaRPr>
          </a:p>
        </p:txBody>
      </p:sp>
      <p:sp>
        <p:nvSpPr>
          <p:cNvPr id="1" name="文本框 0"/>
          <p:cNvSpPr txBox="1"/>
          <p:nvPr/>
        </p:nvSpPr>
        <p:spPr>
          <a:xfrm>
            <a:off x="239395" y="4666615"/>
            <a:ext cx="8447405" cy="1445260"/>
          </a:xfrm>
          <a:prstGeom prst="rect">
            <a:avLst/>
          </a:prstGeom>
          <a:noFill/>
        </p:spPr>
        <p:txBody>
          <a:bodyPr wrap="square" rtlCol="0" anchor="t">
            <a:spAutoFit/>
          </a:bodyPr>
          <a:p>
            <a:r>
              <a:rPr lang="zh-CN" altLang="en-US" sz="2400" b="1" dirty="0">
                <a:solidFill>
                  <a:prstClr val="black"/>
                </a:solidFill>
                <a:latin typeface="宋体" panose="02010600030101010101" pitchFamily="2" charset="-122"/>
                <a:ea typeface="宋体" panose="02010600030101010101" pitchFamily="2" charset="-122"/>
                <a:cs typeface="宋体" panose="02010600030101010101" pitchFamily="2" charset="-122"/>
                <a:sym typeface="+mn-ea"/>
              </a:rPr>
              <a:t>儿童孤独症（自闭症）</a:t>
            </a:r>
            <a:r>
              <a:rPr lang="zh-CN" altLang="en-US" sz="2400" b="1" dirty="0">
                <a:latin typeface="宋体" panose="02010600030101010101" pitchFamily="2" charset="-122"/>
                <a:ea typeface="宋体" panose="02010600030101010101" pitchFamily="2" charset="-122"/>
                <a:cs typeface="宋体" panose="02010600030101010101" pitchFamily="2" charset="-122"/>
                <a:sym typeface="+mn-ea"/>
              </a:rPr>
              <a:t>的特征</a:t>
            </a:r>
            <a:r>
              <a:rPr lang="zh-CN" altLang="en-US" sz="2400" dirty="0">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a:p>
            <a:r>
              <a:rPr lang="zh-CN" altLang="en-US" sz="2400"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 孤独症是一种广泛性发展障碍，是以明显的社会和沟通技能缺陷及刻板的兴趣和行为模式为特征的。孤独症的核心特征是社交功能的损害、沟通能力的损害以及重复的行为和兴趣。</a:t>
            </a:r>
            <a:endParaRPr lang="zh-CN" altLang="en-US" sz="2000">
              <a:latin typeface="宋体" panose="02010600030101010101" pitchFamily="2" charset="-122"/>
              <a:ea typeface="宋体" panose="02010600030101010101" pitchFamily="2" charset="-122"/>
              <a:cs typeface="宋体" panose="02010600030101010101" pitchFamily="2" charset="-122"/>
            </a:endParaRP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77" name=""/>
        <p:cNvGrpSpPr/>
        <p:nvPr/>
      </p:nvGrpSpPr>
      <p:grpSpPr>
        <a:xfrm>
          <a:off x="0" y="0"/>
          <a:ext cx="0" cy="0"/>
          <a:chOff x="0" y="0"/>
          <a:chExt cx="0" cy="0"/>
        </a:xfrm>
      </p:grpSpPr>
      <p:sp>
        <p:nvSpPr>
          <p:cNvPr id="1048654" name="内容占位符 2"/>
          <p:cNvSpPr>
            <a:spLocks noGrp="1"/>
          </p:cNvSpPr>
          <p:nvPr>
            <p:ph idx="1"/>
          </p:nvPr>
        </p:nvSpPr>
        <p:spPr>
          <a:xfrm>
            <a:off x="144145" y="1703705"/>
            <a:ext cx="8855710" cy="3450590"/>
          </a:xfrm>
        </p:spPr>
        <p:txBody>
          <a:bodyPr>
            <a:noAutofit/>
          </a:bodyPr>
          <a:p>
            <a:pPr marL="0" lvl="0" indent="0">
              <a:buNone/>
            </a:pPr>
            <a:r>
              <a:rPr lang="zh-CN" altLang="en-US" sz="2400" b="1" dirty="0">
                <a:solidFill>
                  <a:prstClr val="black"/>
                </a:solidFill>
                <a:latin typeface="宋体" panose="02010600030101010101" pitchFamily="2" charset="-122"/>
                <a:ea typeface="宋体" panose="02010600030101010101" pitchFamily="2" charset="-122"/>
                <a:cs typeface="宋体" panose="02010600030101010101" pitchFamily="2" charset="-122"/>
              </a:rPr>
              <a:t>儿童语言发展障碍：</a:t>
            </a:r>
            <a:endParaRPr lang="zh-CN" altLang="en-US" sz="2400" b="1" dirty="0">
              <a:solidFill>
                <a:prstClr val="black"/>
              </a:solidFill>
              <a:latin typeface="宋体" panose="02010600030101010101" pitchFamily="2" charset="-122"/>
              <a:ea typeface="宋体" panose="02010600030101010101" pitchFamily="2" charset="-122"/>
              <a:cs typeface="宋体" panose="02010600030101010101" pitchFamily="2" charset="-122"/>
            </a:endParaRPr>
          </a:p>
          <a:p>
            <a:pPr marL="0" lvl="0" indent="0">
              <a:buNone/>
            </a:pPr>
            <a:r>
              <a:rPr lang="zh-CN" altLang="en-US" sz="2400" dirty="0">
                <a:solidFill>
                  <a:prstClr val="black"/>
                </a:solidFill>
                <a:latin typeface="宋体" panose="02010600030101010101" pitchFamily="2" charset="-122"/>
                <a:ea typeface="宋体" panose="02010600030101010101" pitchFamily="2" charset="-122"/>
                <a:cs typeface="宋体" panose="02010600030101010101" pitchFamily="2" charset="-122"/>
              </a:rPr>
              <a:t>语言发育迟缓是一种由于大脑发育迟缓而造成的语言障碍。</a:t>
            </a:r>
            <a:endParaRPr lang="zh-CN" altLang="en-US" sz="2400" b="1" dirty="0">
              <a:solidFill>
                <a:prstClr val="black"/>
              </a:solidFill>
              <a:latin typeface="宋体" panose="02010600030101010101" pitchFamily="2" charset="-122"/>
              <a:ea typeface="宋体" panose="02010600030101010101" pitchFamily="2" charset="-122"/>
              <a:cs typeface="宋体" panose="02010600030101010101" pitchFamily="2" charset="-122"/>
            </a:endParaRPr>
          </a:p>
          <a:p>
            <a:pPr marL="0" lvl="0" indent="0">
              <a:buNone/>
            </a:pPr>
            <a:r>
              <a:rPr lang="zh-CN" altLang="en-US" sz="24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endParaRPr lang="zh-CN" altLang="en-US" sz="24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048655" name="标题 1"/>
          <p:cNvSpPr>
            <a:spLocks noGrp="1"/>
          </p:cNvSpPr>
          <p:nvPr>
            <p:ph type="title"/>
          </p:nvPr>
        </p:nvSpPr>
        <p:spPr/>
        <p:txBody>
          <a:bodyPr/>
          <a:p>
            <a:r>
              <a:rPr lang="zh-CN" altLang="en-US" sz="3200" dirty="0">
                <a:latin typeface="宋体" panose="02010600030101010101" pitchFamily="2" charset="-122"/>
                <a:ea typeface="宋体" panose="02010600030101010101" pitchFamily="2" charset="-122"/>
              </a:rPr>
              <a:t>三、儿童发展与学习障碍</a:t>
            </a:r>
            <a:endParaRPr lang="zh-CN" altLang="en-US" sz="3200" dirty="0">
              <a:latin typeface="宋体" panose="02010600030101010101" pitchFamily="2" charset="-122"/>
              <a:ea typeface="宋体" panose="02010600030101010101" pitchFamily="2" charset="-122"/>
            </a:endParaRPr>
          </a:p>
        </p:txBody>
      </p:sp>
      <p:sp>
        <p:nvSpPr>
          <p:cNvPr id="1" name="文本框 0"/>
          <p:cNvSpPr txBox="1"/>
          <p:nvPr/>
        </p:nvSpPr>
        <p:spPr>
          <a:xfrm>
            <a:off x="144145" y="2731135"/>
            <a:ext cx="8387080" cy="4154170"/>
          </a:xfrm>
          <a:prstGeom prst="rect">
            <a:avLst/>
          </a:prstGeom>
          <a:noFill/>
        </p:spPr>
        <p:txBody>
          <a:bodyPr wrap="square" rtlCol="0" anchor="t">
            <a:spAutoFit/>
          </a:bodyPr>
          <a:p>
            <a:r>
              <a:rPr lang="zh-CN" altLang="en-US" sz="2400" b="1" dirty="0">
                <a:latin typeface="宋体" panose="02010600030101010101" pitchFamily="2" charset="-122"/>
                <a:ea typeface="宋体" panose="02010600030101010101" pitchFamily="2" charset="-122"/>
                <a:cs typeface="宋体" panose="02010600030101010101" pitchFamily="2" charset="-122"/>
                <a:sym typeface="+mn-ea"/>
              </a:rPr>
              <a:t>原因：</a:t>
            </a:r>
            <a:endParaRPr lang="zh-CN" altLang="en-US" sz="2400" b="1" dirty="0">
              <a:latin typeface="宋体" panose="02010600030101010101" pitchFamily="2" charset="-122"/>
              <a:ea typeface="宋体" panose="02010600030101010101" pitchFamily="2" charset="-122"/>
              <a:cs typeface="宋体" panose="02010600030101010101" pitchFamily="2" charset="-122"/>
              <a:sym typeface="+mn-ea"/>
            </a:endParaRPr>
          </a:p>
          <a:p>
            <a:pPr marL="342900" indent="-342900">
              <a:buFont typeface="Arial" panose="020B0604020202020204" pitchFamily="34" charset="0"/>
              <a:buChar char="•"/>
            </a:pPr>
            <a:r>
              <a:rPr lang="zh-CN" altLang="en-US" sz="2400" dirty="0">
                <a:latin typeface="宋体" panose="02010600030101010101" pitchFamily="2" charset="-122"/>
                <a:ea typeface="宋体" panose="02010600030101010101" pitchFamily="2" charset="-122"/>
                <a:cs typeface="宋体" panose="02010600030101010101" pitchFamily="2" charset="-122"/>
                <a:sym typeface="+mn-ea"/>
              </a:rPr>
              <a:t> 脑组织的有关部位功能发育不完善</a:t>
            </a:r>
            <a:endParaRPr lang="zh-CN" altLang="en-US" sz="2400" dirty="0">
              <a:latin typeface="宋体" panose="02010600030101010101" pitchFamily="2" charset="-122"/>
              <a:ea typeface="宋体" panose="02010600030101010101" pitchFamily="2" charset="-122"/>
              <a:cs typeface="宋体" panose="02010600030101010101" pitchFamily="2" charset="-122"/>
              <a:sym typeface="+mn-ea"/>
            </a:endParaRPr>
          </a:p>
          <a:p>
            <a:pPr marL="342900" indent="-342900">
              <a:buFont typeface="Arial" panose="020B0604020202020204" pitchFamily="34" charset="0"/>
              <a:buChar char="•"/>
            </a:pPr>
            <a:r>
              <a:rPr lang="zh-CN" altLang="en-US" sz="2400" dirty="0">
                <a:latin typeface="宋体" panose="02010600030101010101" pitchFamily="2" charset="-122"/>
                <a:ea typeface="宋体" panose="02010600030101010101" pitchFamily="2" charset="-122"/>
                <a:cs typeface="宋体" panose="02010600030101010101" pitchFamily="2" charset="-122"/>
                <a:sym typeface="+mn-ea"/>
              </a:rPr>
              <a:t>生活在封闭环境中，缺少与人交流及受教育训练的机会</a:t>
            </a:r>
            <a:endParaRPr lang="zh-CN" altLang="en-US" sz="2400" dirty="0">
              <a:latin typeface="宋体" panose="02010600030101010101" pitchFamily="2" charset="-122"/>
              <a:ea typeface="宋体" panose="02010600030101010101" pitchFamily="2" charset="-122"/>
              <a:cs typeface="宋体" panose="02010600030101010101" pitchFamily="2" charset="-122"/>
              <a:sym typeface="+mn-ea"/>
            </a:endParaRPr>
          </a:p>
          <a:p>
            <a:pPr marL="342900" indent="-342900">
              <a:buFont typeface="Arial" panose="020B0604020202020204" pitchFamily="34" charset="0"/>
              <a:buChar char="•"/>
            </a:pPr>
            <a:r>
              <a:rPr lang="zh-CN" altLang="en-US" sz="2400" dirty="0">
                <a:latin typeface="宋体" panose="02010600030101010101" pitchFamily="2" charset="-122"/>
                <a:ea typeface="宋体" panose="02010600030101010101" pitchFamily="2" charset="-122"/>
                <a:cs typeface="宋体" panose="02010600030101010101" pitchFamily="2" charset="-122"/>
                <a:sym typeface="+mn-ea"/>
              </a:rPr>
              <a:t>父母百般疼爱自己的孩子，缺乏对孩子语言能力的培养</a:t>
            </a:r>
            <a:endParaRPr lang="zh-CN" altLang="en-US" sz="2400" dirty="0">
              <a:latin typeface="宋体" panose="02010600030101010101" pitchFamily="2" charset="-122"/>
              <a:ea typeface="宋体" panose="02010600030101010101" pitchFamily="2" charset="-122"/>
              <a:cs typeface="宋体" panose="02010600030101010101" pitchFamily="2" charset="-122"/>
              <a:sym typeface="+mn-ea"/>
            </a:endParaRPr>
          </a:p>
          <a:p>
            <a:pPr indent="0">
              <a:buFont typeface="Arial" panose="020B0604020202020204" pitchFamily="34" charset="0"/>
              <a:buNone/>
            </a:pPr>
            <a:endParaRPr lang="zh-CN" altLang="en-US" sz="2400" dirty="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2400" b="1" dirty="0">
                <a:latin typeface="宋体" panose="02010600030101010101" pitchFamily="2" charset="-122"/>
                <a:ea typeface="宋体" panose="02010600030101010101" pitchFamily="2" charset="-122"/>
                <a:cs typeface="宋体" panose="02010600030101010101" pitchFamily="2" charset="-122"/>
                <a:sym typeface="+mn-ea"/>
              </a:rPr>
              <a:t>做法：</a:t>
            </a:r>
            <a:endParaRPr lang="zh-CN" altLang="en-US" sz="2400" b="1" dirty="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2400" dirty="0">
                <a:latin typeface="宋体" panose="02010600030101010101" pitchFamily="2" charset="-122"/>
                <a:ea typeface="宋体" panose="02010600030101010101" pitchFamily="2" charset="-122"/>
                <a:cs typeface="宋体" panose="02010600030101010101" pitchFamily="2" charset="-122"/>
                <a:sym typeface="+mn-ea"/>
              </a:rPr>
              <a:t>1.对接受性语言障碍的患儿 ,应偏重语言理解、听觉记忆、听觉知觉的训练，并由易到难，长期坚持。</a:t>
            </a:r>
            <a:endParaRPr lang="zh-CN" altLang="en-US" sz="2400" dirty="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2400" dirty="0">
                <a:latin typeface="宋体" panose="02010600030101010101" pitchFamily="2" charset="-122"/>
                <a:ea typeface="宋体" panose="02010600030101010101" pitchFamily="2" charset="-122"/>
                <a:cs typeface="宋体" panose="02010600030101010101" pitchFamily="2" charset="-122"/>
                <a:sym typeface="+mn-ea"/>
              </a:rPr>
              <a:t>2.对表达性语言障碍的患儿，要着重鼓励、训练他用语言表达的能力。</a:t>
            </a:r>
            <a:endParaRPr lang="zh-CN" altLang="en-US" sz="2400" dirty="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2400" dirty="0">
                <a:latin typeface="宋体" panose="02010600030101010101" pitchFamily="2" charset="-122"/>
                <a:ea typeface="宋体" panose="02010600030101010101" pitchFamily="2" charset="-122"/>
                <a:cs typeface="宋体" panose="02010600030101010101" pitchFamily="2" charset="-122"/>
                <a:sym typeface="+mn-ea"/>
              </a:rPr>
              <a:t>3.还可训练模仿别人说话，但这时家长一定要发音清晰。</a:t>
            </a:r>
            <a:endParaRPr lang="zh-CN" altLang="en-US" sz="2400" dirty="0">
              <a:latin typeface="宋体" panose="02010600030101010101" pitchFamily="2" charset="-122"/>
              <a:ea typeface="宋体" panose="02010600030101010101" pitchFamily="2" charset="-122"/>
              <a:cs typeface="宋体" panose="02010600030101010101" pitchFamily="2" charset="-122"/>
              <a:sym typeface="+mn-ea"/>
            </a:endParaRP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77" name=""/>
        <p:cNvGrpSpPr/>
        <p:nvPr/>
      </p:nvGrpSpPr>
      <p:grpSpPr>
        <a:xfrm>
          <a:off x="0" y="0"/>
          <a:ext cx="0" cy="0"/>
          <a:chOff x="0" y="0"/>
          <a:chExt cx="0" cy="0"/>
        </a:xfrm>
      </p:grpSpPr>
      <p:sp>
        <p:nvSpPr>
          <p:cNvPr id="1048654" name="内容占位符 2"/>
          <p:cNvSpPr>
            <a:spLocks noGrp="1"/>
          </p:cNvSpPr>
          <p:nvPr>
            <p:ph idx="1"/>
          </p:nvPr>
        </p:nvSpPr>
        <p:spPr>
          <a:xfrm>
            <a:off x="144145" y="1444625"/>
            <a:ext cx="8855710" cy="3450590"/>
          </a:xfrm>
        </p:spPr>
        <p:txBody>
          <a:bodyPr>
            <a:noAutofit/>
          </a:bodyPr>
          <a:p>
            <a:pPr marL="0" lvl="0" indent="0">
              <a:buNone/>
            </a:pPr>
            <a:r>
              <a:rPr lang="zh-CN" altLang="en-US" sz="2000" b="1"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口吃</a:t>
            </a:r>
            <a:r>
              <a:rPr lang="zh-CN" altLang="en-US" sz="2000" b="1" dirty="0">
                <a:solidFill>
                  <a:prstClr val="black"/>
                </a:solidFill>
                <a:latin typeface="宋体" panose="02010600030101010101" pitchFamily="2" charset="-122"/>
                <a:ea typeface="宋体" panose="02010600030101010101" pitchFamily="2" charset="-122"/>
                <a:cs typeface="宋体" panose="02010600030101010101" pitchFamily="2" charset="-122"/>
              </a:rPr>
              <a:t>：</a:t>
            </a:r>
            <a:endParaRPr lang="zh-CN" altLang="en-US" sz="2000" b="1" dirty="0">
              <a:solidFill>
                <a:prstClr val="black"/>
              </a:solidFill>
              <a:latin typeface="宋体" panose="02010600030101010101" pitchFamily="2" charset="-122"/>
              <a:ea typeface="宋体" panose="02010600030101010101" pitchFamily="2" charset="-122"/>
              <a:cs typeface="宋体" panose="02010600030101010101" pitchFamily="2" charset="-122"/>
            </a:endParaRPr>
          </a:p>
          <a:p>
            <a:pPr marL="0" lvl="0" indent="0">
              <a:buNone/>
            </a:pPr>
            <a:r>
              <a:rPr lang="zh-CN" altLang="en-US" sz="2000" dirty="0">
                <a:solidFill>
                  <a:prstClr val="black"/>
                </a:solidFill>
                <a:latin typeface="宋体" panose="02010600030101010101" pitchFamily="2" charset="-122"/>
                <a:ea typeface="宋体" panose="02010600030101010101" pitchFamily="2" charset="-122"/>
                <a:cs typeface="宋体" panose="02010600030101010101" pitchFamily="2" charset="-122"/>
              </a:rPr>
              <a:t>    口吃,是儿童语言障碍中常见的现象，它表现为正常的言语节律受阻，不自觉地重复某此字音或字句，发音延长或停顿，伴有跺脚、摇头、挤眼、歪嘴等动作才能费力地将字迸出。</a:t>
            </a:r>
            <a:endParaRPr lang="zh-CN" altLang="en-US" sz="2000" dirty="0">
              <a:solidFill>
                <a:prstClr val="black"/>
              </a:solidFill>
              <a:latin typeface="宋体" panose="02010600030101010101" pitchFamily="2" charset="-122"/>
              <a:ea typeface="宋体" panose="02010600030101010101" pitchFamily="2" charset="-122"/>
              <a:cs typeface="宋体" panose="02010600030101010101" pitchFamily="2" charset="-122"/>
            </a:endParaRPr>
          </a:p>
          <a:p>
            <a:pPr marL="0" lvl="0" indent="0">
              <a:buNone/>
            </a:pPr>
            <a:r>
              <a:rPr lang="zh-CN" altLang="en-US" sz="2000" b="1"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口吃原因：</a:t>
            </a:r>
            <a:r>
              <a:rPr lang="zh-CN" altLang="en-US" sz="20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1.儿童受到惊吓，被严厉斥责或惩罚，家庭失和，环境影响</a:t>
            </a:r>
            <a:endParaRPr lang="zh-CN" altLang="en-US" sz="20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marL="0" lvl="0" indent="0">
              <a:buNone/>
            </a:pPr>
            <a:r>
              <a:rPr lang="zh-CN" altLang="en-US" sz="20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2.幼儿善模仿，模仿口吃样说话</a:t>
            </a:r>
            <a:endParaRPr lang="zh-CN" altLang="en-US" sz="20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marL="0" lvl="0" indent="0">
              <a:buNone/>
            </a:pPr>
            <a:r>
              <a:rPr lang="zh-CN" altLang="en-US" sz="20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3.因疾病而导致大脑皮质的功能减弱</a:t>
            </a:r>
            <a:endParaRPr lang="zh-CN" altLang="en-US" sz="20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marL="0" lvl="0" indent="0">
              <a:buNone/>
            </a:pPr>
            <a:r>
              <a:rPr lang="zh-CN" altLang="en-US" sz="2000" b="1"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策略：</a:t>
            </a:r>
            <a:r>
              <a:rPr lang="zh-CN" altLang="en-US" sz="20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1.消除儿童心里紧张因素</a:t>
            </a:r>
            <a:endParaRPr lang="zh-CN" altLang="en-US" sz="20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marL="0" lvl="0" indent="0">
              <a:buNone/>
            </a:pPr>
            <a:r>
              <a:rPr lang="zh-CN" altLang="en-US" sz="20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2.家长说话时心平气和，使他们不着急，全身放松</a:t>
            </a:r>
            <a:endParaRPr lang="zh-CN" altLang="en-US" sz="20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marL="0" lvl="0" indent="0">
              <a:buNone/>
            </a:pPr>
            <a:r>
              <a:rPr lang="zh-CN" altLang="en-US" sz="20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3.必要时采取一些特殊的言语矫正措施</a:t>
            </a:r>
            <a:endParaRPr lang="zh-CN" altLang="en-US" sz="20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048655" name="标题 1"/>
          <p:cNvSpPr>
            <a:spLocks noGrp="1"/>
          </p:cNvSpPr>
          <p:nvPr>
            <p:ph type="title"/>
          </p:nvPr>
        </p:nvSpPr>
        <p:spPr/>
        <p:txBody>
          <a:bodyPr/>
          <a:p>
            <a:r>
              <a:rPr lang="zh-CN" altLang="en-US" sz="3200" dirty="0">
                <a:latin typeface="宋体" panose="02010600030101010101" pitchFamily="2" charset="-122"/>
                <a:ea typeface="宋体" panose="02010600030101010101" pitchFamily="2" charset="-122"/>
              </a:rPr>
              <a:t>三、儿童发展与学习障碍</a:t>
            </a:r>
            <a:endParaRPr lang="zh-CN" altLang="en-US" sz="3200" dirty="0">
              <a:latin typeface="宋体" panose="02010600030101010101" pitchFamily="2" charset="-122"/>
              <a:ea typeface="宋体" panose="02010600030101010101" pitchFamily="2" charset="-122"/>
            </a:endParaRP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77" name=""/>
        <p:cNvGrpSpPr/>
        <p:nvPr/>
      </p:nvGrpSpPr>
      <p:grpSpPr>
        <a:xfrm>
          <a:off x="0" y="0"/>
          <a:ext cx="0" cy="0"/>
          <a:chOff x="0" y="0"/>
          <a:chExt cx="0" cy="0"/>
        </a:xfrm>
      </p:grpSpPr>
      <p:sp>
        <p:nvSpPr>
          <p:cNvPr id="1048654" name="内容占位符 2"/>
          <p:cNvSpPr>
            <a:spLocks noGrp="1"/>
          </p:cNvSpPr>
          <p:nvPr>
            <p:ph idx="1"/>
          </p:nvPr>
        </p:nvSpPr>
        <p:spPr>
          <a:xfrm>
            <a:off x="144145" y="2084705"/>
            <a:ext cx="8855710" cy="3450590"/>
          </a:xfrm>
        </p:spPr>
        <p:txBody>
          <a:bodyPr>
            <a:noAutofit/>
          </a:bodyPr>
          <a:p>
            <a:pPr marL="0" lvl="0" indent="0">
              <a:buNone/>
            </a:pPr>
            <a:r>
              <a:rPr lang="zh-CN" altLang="en-US" sz="2800" b="1" dirty="0">
                <a:latin typeface="宋体" panose="02010600030101010101" pitchFamily="2" charset="-122"/>
                <a:ea typeface="宋体" panose="02010600030101010101" pitchFamily="2" charset="-122"/>
                <a:cs typeface="宋体" panose="02010600030101010101" pitchFamily="2" charset="-122"/>
              </a:rPr>
              <a:t>小结：</a:t>
            </a:r>
            <a:endParaRPr lang="zh-CN" altLang="en-US" sz="2800" b="1" dirty="0">
              <a:latin typeface="宋体" panose="02010600030101010101" pitchFamily="2" charset="-122"/>
              <a:ea typeface="宋体" panose="02010600030101010101" pitchFamily="2" charset="-122"/>
              <a:cs typeface="宋体" panose="02010600030101010101" pitchFamily="2" charset="-122"/>
            </a:endParaRPr>
          </a:p>
          <a:p>
            <a:pPr marL="0" lvl="0" indent="0">
              <a:buNone/>
            </a:pPr>
            <a:r>
              <a:rPr lang="zh-CN" altLang="en-US" sz="2800" b="1" dirty="0">
                <a:latin typeface="宋体" panose="02010600030101010101" pitchFamily="2" charset="-122"/>
                <a:ea typeface="宋体" panose="02010600030101010101" pitchFamily="2" charset="-122"/>
                <a:cs typeface="宋体" panose="02010600030101010101" pitchFamily="2" charset="-122"/>
              </a:rPr>
              <a:t>对于儿童发展与学习障碍应注意的是：</a:t>
            </a:r>
            <a:endParaRPr lang="zh-CN" altLang="en-US" sz="2800" b="1" dirty="0">
              <a:latin typeface="宋体" panose="02010600030101010101" pitchFamily="2" charset="-122"/>
              <a:ea typeface="宋体" panose="02010600030101010101" pitchFamily="2" charset="-122"/>
              <a:cs typeface="宋体" panose="02010600030101010101" pitchFamily="2" charset="-122"/>
            </a:endParaRPr>
          </a:p>
          <a:p>
            <a:pPr marL="0" lvl="0" indent="0">
              <a:buNone/>
            </a:pPr>
            <a:r>
              <a:rPr lang="zh-CN" altLang="en-US" sz="2800" b="1" dirty="0">
                <a:latin typeface="宋体" panose="02010600030101010101" pitchFamily="2" charset="-122"/>
                <a:ea typeface="宋体" panose="02010600030101010101" pitchFamily="2" charset="-122"/>
                <a:cs typeface="宋体" panose="02010600030101010101" pitchFamily="2" charset="-122"/>
              </a:rPr>
              <a:t>1.在时间上，及早发现，及早干预。</a:t>
            </a:r>
            <a:endParaRPr lang="zh-CN" altLang="en-US" sz="2800" b="1" dirty="0">
              <a:latin typeface="宋体" panose="02010600030101010101" pitchFamily="2" charset="-122"/>
              <a:ea typeface="宋体" panose="02010600030101010101" pitchFamily="2" charset="-122"/>
              <a:cs typeface="宋体" panose="02010600030101010101" pitchFamily="2" charset="-122"/>
            </a:endParaRPr>
          </a:p>
          <a:p>
            <a:pPr marL="0" lvl="0" indent="0">
              <a:buNone/>
            </a:pPr>
            <a:r>
              <a:rPr lang="zh-CN" altLang="en-US" sz="2800" b="1" dirty="0">
                <a:latin typeface="宋体" panose="02010600030101010101" pitchFamily="2" charset="-122"/>
                <a:ea typeface="宋体" panose="02010600030101010101" pitchFamily="2" charset="-122"/>
                <a:cs typeface="宋体" panose="02010600030101010101" pitchFamily="2" charset="-122"/>
              </a:rPr>
              <a:t>2.在方法上，强调适宜和多样（药物、活动等）</a:t>
            </a:r>
            <a:endParaRPr lang="zh-CN" altLang="en-US" sz="2800" b="1" dirty="0">
              <a:latin typeface="宋体" panose="02010600030101010101" pitchFamily="2" charset="-122"/>
              <a:ea typeface="宋体" panose="02010600030101010101" pitchFamily="2" charset="-122"/>
              <a:cs typeface="宋体" panose="02010600030101010101" pitchFamily="2" charset="-122"/>
            </a:endParaRPr>
          </a:p>
          <a:p>
            <a:pPr marL="0" lvl="0" indent="0">
              <a:buNone/>
            </a:pPr>
            <a:r>
              <a:rPr lang="zh-CN" altLang="en-US" sz="2800" b="1" dirty="0">
                <a:latin typeface="宋体" panose="02010600030101010101" pitchFamily="2" charset="-122"/>
                <a:ea typeface="宋体" panose="02010600030101010101" pitchFamily="2" charset="-122"/>
                <a:cs typeface="宋体" panose="02010600030101010101" pitchFamily="2" charset="-122"/>
              </a:rPr>
              <a:t>3.在态度上，尽量亲和。</a:t>
            </a:r>
            <a:endParaRPr lang="zh-CN" altLang="en-US" sz="2800" b="1" dirty="0">
              <a:latin typeface="宋体" panose="02010600030101010101" pitchFamily="2" charset="-122"/>
              <a:ea typeface="宋体" panose="02010600030101010101" pitchFamily="2" charset="-122"/>
              <a:cs typeface="宋体" panose="02010600030101010101" pitchFamily="2" charset="-122"/>
            </a:endParaRPr>
          </a:p>
        </p:txBody>
      </p:sp>
      <p:sp>
        <p:nvSpPr>
          <p:cNvPr id="1048655" name="标题 1"/>
          <p:cNvSpPr>
            <a:spLocks noGrp="1"/>
          </p:cNvSpPr>
          <p:nvPr>
            <p:ph type="title"/>
          </p:nvPr>
        </p:nvSpPr>
        <p:spPr/>
        <p:txBody>
          <a:bodyPr/>
          <a:p>
            <a:r>
              <a:rPr lang="zh-CN" altLang="en-US" sz="3200" dirty="0">
                <a:latin typeface="宋体" panose="02010600030101010101" pitchFamily="2" charset="-122"/>
                <a:ea typeface="宋体" panose="02010600030101010101" pitchFamily="2" charset="-122"/>
              </a:rPr>
              <a:t>三、儿童发展与学习障碍</a:t>
            </a:r>
            <a:endParaRPr lang="zh-CN" altLang="en-US" sz="3200" dirty="0">
              <a:latin typeface="宋体" panose="02010600030101010101" pitchFamily="2" charset="-122"/>
              <a:ea typeface="宋体" panose="02010600030101010101" pitchFamily="2" charset="-122"/>
            </a:endParaRP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84" name=""/>
        <p:cNvGrpSpPr/>
        <p:nvPr/>
      </p:nvGrpSpPr>
      <p:grpSpPr>
        <a:xfrm>
          <a:off x="0" y="0"/>
          <a:ext cx="0" cy="0"/>
          <a:chOff x="0" y="0"/>
          <a:chExt cx="0" cy="0"/>
        </a:xfrm>
      </p:grpSpPr>
      <p:sp>
        <p:nvSpPr>
          <p:cNvPr id="1048662" name="内容占位符 2"/>
          <p:cNvSpPr>
            <a:spLocks noGrp="1"/>
          </p:cNvSpPr>
          <p:nvPr>
            <p:ph idx="1"/>
          </p:nvPr>
        </p:nvSpPr>
        <p:spPr>
          <a:xfrm>
            <a:off x="243205" y="1444625"/>
            <a:ext cx="8657590" cy="3450590"/>
          </a:xfrm>
        </p:spPr>
        <p:txBody>
          <a:bodyPr>
            <a:noAutofit/>
          </a:bodyPr>
          <a:p>
            <a:pPr marL="0" lvl="0" indent="0">
              <a:buNone/>
            </a:pPr>
            <a:r>
              <a:rPr lang="en-US" altLang="zh-CN" sz="2000" b="1" dirty="0">
                <a:solidFill>
                  <a:prstClr val="black"/>
                </a:solidFill>
                <a:latin typeface="宋体" panose="02010600030101010101" pitchFamily="2" charset="-122"/>
                <a:ea typeface="宋体" panose="02010600030101010101" pitchFamily="2" charset="-122"/>
                <a:cs typeface="宋体" panose="02010600030101010101" pitchFamily="2" charset="-122"/>
              </a:rPr>
              <a:t>1.</a:t>
            </a:r>
            <a:r>
              <a:rPr lang="zh-CN" altLang="en-US" sz="2000" b="1" dirty="0">
                <a:solidFill>
                  <a:prstClr val="black"/>
                </a:solidFill>
                <a:latin typeface="宋体" panose="02010600030101010101" pitchFamily="2" charset="-122"/>
                <a:ea typeface="宋体" panose="02010600030101010101" pitchFamily="2" charset="-122"/>
                <a:cs typeface="宋体" panose="02010600030101010101" pitchFamily="2" charset="-122"/>
              </a:rPr>
              <a:t>吸吮手指</a:t>
            </a:r>
            <a:endParaRPr lang="zh-CN" altLang="en-US" sz="2000" dirty="0">
              <a:solidFill>
                <a:prstClr val="black"/>
              </a:solidFill>
              <a:latin typeface="宋体" panose="02010600030101010101" pitchFamily="2" charset="-122"/>
              <a:ea typeface="宋体" panose="02010600030101010101" pitchFamily="2" charset="-122"/>
              <a:cs typeface="宋体" panose="02010600030101010101" pitchFamily="2" charset="-122"/>
            </a:endParaRPr>
          </a:p>
          <a:p>
            <a:pPr marL="0" lvl="0" indent="0">
              <a:buNone/>
            </a:pPr>
            <a:r>
              <a:rPr lang="zh-CN" altLang="en-US" sz="2000" dirty="0">
                <a:solidFill>
                  <a:prstClr val="black"/>
                </a:solidFill>
                <a:latin typeface="宋体" panose="02010600030101010101" pitchFamily="2" charset="-122"/>
                <a:ea typeface="宋体" panose="02010600030101010101" pitchFamily="2" charset="-122"/>
                <a:cs typeface="宋体" panose="02010600030101010101" pitchFamily="2" charset="-122"/>
              </a:rPr>
              <a:t>    吸吮是人类的一 种反射动作。据儿童心理学的研究,胎儿在母体子宫内就有了吸吮手指的行为。刚出生的婴儿，用任何物体触碰他的嘴唇，都会引起吸吮反射。婴儿早期由于吸吮反射的存在,可能有吸吮手指的行为,这属于正常的生理现象。而到了学龄前期的儿童,仍然自主与不自主地反复吸吮拇指、食指等手指的行为,则视为异常。</a:t>
            </a:r>
            <a:endParaRPr lang="zh-CN" altLang="en-US" sz="2000" dirty="0">
              <a:solidFill>
                <a:prstClr val="black"/>
              </a:solidFill>
              <a:latin typeface="宋体" panose="02010600030101010101" pitchFamily="2" charset="-122"/>
              <a:ea typeface="宋体" panose="02010600030101010101" pitchFamily="2" charset="-122"/>
              <a:cs typeface="宋体" panose="02010600030101010101" pitchFamily="2" charset="-122"/>
            </a:endParaRPr>
          </a:p>
          <a:p>
            <a:pPr marL="0" lvl="0" indent="0">
              <a:buNone/>
            </a:pPr>
            <a:r>
              <a:rPr lang="zh-CN" altLang="en-US" sz="2000" b="1" dirty="0">
                <a:solidFill>
                  <a:prstClr val="black"/>
                </a:solidFill>
                <a:latin typeface="宋体" panose="02010600030101010101" pitchFamily="2" charset="-122"/>
                <a:ea typeface="宋体" panose="02010600030101010101" pitchFamily="2" charset="-122"/>
                <a:cs typeface="宋体" panose="02010600030101010101" pitchFamily="2" charset="-122"/>
              </a:rPr>
              <a:t>原因：</a:t>
            </a:r>
            <a:r>
              <a:rPr lang="en-US" altLang="zh-CN" sz="2000" dirty="0">
                <a:solidFill>
                  <a:prstClr val="black"/>
                </a:solidFill>
                <a:latin typeface="宋体" panose="02010600030101010101" pitchFamily="2" charset="-122"/>
                <a:ea typeface="宋体" panose="02010600030101010101" pitchFamily="2" charset="-122"/>
                <a:cs typeface="宋体" panose="02010600030101010101" pitchFamily="2" charset="-122"/>
              </a:rPr>
              <a:t>1.</a:t>
            </a:r>
            <a:r>
              <a:rPr lang="zh-CN" altLang="en-US" sz="2000" dirty="0">
                <a:solidFill>
                  <a:prstClr val="black"/>
                </a:solidFill>
                <a:latin typeface="宋体" panose="02010600030101010101" pitchFamily="2" charset="-122"/>
                <a:ea typeface="宋体" panose="02010600030101010101" pitchFamily="2" charset="-122"/>
                <a:cs typeface="宋体" panose="02010600030101010101" pitchFamily="2" charset="-122"/>
              </a:rPr>
              <a:t>儿童自我安抚  </a:t>
            </a:r>
            <a:r>
              <a:rPr lang="en-US" altLang="zh-CN" sz="2000" dirty="0">
                <a:solidFill>
                  <a:prstClr val="black"/>
                </a:solidFill>
                <a:latin typeface="宋体" panose="02010600030101010101" pitchFamily="2" charset="-122"/>
                <a:ea typeface="宋体" panose="02010600030101010101" pitchFamily="2" charset="-122"/>
                <a:cs typeface="宋体" panose="02010600030101010101" pitchFamily="2" charset="-122"/>
              </a:rPr>
              <a:t>2.</a:t>
            </a:r>
            <a:r>
              <a:rPr lang="zh-CN" altLang="en-US" sz="2000" dirty="0">
                <a:solidFill>
                  <a:prstClr val="black"/>
                </a:solidFill>
                <a:latin typeface="宋体" panose="02010600030101010101" pitchFamily="2" charset="-122"/>
                <a:ea typeface="宋体" panose="02010600030101010101" pitchFamily="2" charset="-122"/>
                <a:cs typeface="宋体" panose="02010600030101010101" pitchFamily="2" charset="-122"/>
              </a:rPr>
              <a:t>婴儿期不适当的教养方式导致</a:t>
            </a:r>
            <a:endParaRPr lang="zh-CN" altLang="en-US" sz="2000" dirty="0">
              <a:solidFill>
                <a:prstClr val="black"/>
              </a:solidFill>
              <a:latin typeface="宋体" panose="02010600030101010101" pitchFamily="2" charset="-122"/>
              <a:ea typeface="宋体" panose="02010600030101010101" pitchFamily="2" charset="-122"/>
              <a:cs typeface="宋体" panose="02010600030101010101" pitchFamily="2" charset="-122"/>
            </a:endParaRPr>
          </a:p>
          <a:p>
            <a:pPr marL="0" lvl="0" indent="0">
              <a:buNone/>
            </a:pPr>
            <a:r>
              <a:rPr lang="zh-CN" altLang="en-US" sz="2000" b="1" dirty="0">
                <a:solidFill>
                  <a:prstClr val="black"/>
                </a:solidFill>
                <a:latin typeface="宋体" panose="02010600030101010101" pitchFamily="2" charset="-122"/>
                <a:ea typeface="宋体" panose="02010600030101010101" pitchFamily="2" charset="-122"/>
                <a:cs typeface="宋体" panose="02010600030101010101" pitchFamily="2" charset="-122"/>
              </a:rPr>
              <a:t>方法：</a:t>
            </a:r>
            <a:endParaRPr lang="zh-CN" altLang="en-US" sz="2000" dirty="0">
              <a:solidFill>
                <a:prstClr val="black"/>
              </a:solidFill>
              <a:latin typeface="宋体" panose="02010600030101010101" pitchFamily="2" charset="-122"/>
              <a:ea typeface="宋体" panose="02010600030101010101" pitchFamily="2" charset="-122"/>
              <a:cs typeface="宋体" panose="02010600030101010101" pitchFamily="2" charset="-122"/>
            </a:endParaRPr>
          </a:p>
          <a:p>
            <a:pPr marL="0" lvl="0" indent="0">
              <a:buNone/>
            </a:pPr>
            <a:r>
              <a:rPr lang="en-US" altLang="zh-CN" sz="2000" dirty="0">
                <a:solidFill>
                  <a:prstClr val="black"/>
                </a:solidFill>
                <a:latin typeface="宋体" panose="02010600030101010101" pitchFamily="2" charset="-122"/>
                <a:ea typeface="宋体" panose="02010600030101010101" pitchFamily="2" charset="-122"/>
                <a:cs typeface="宋体" panose="02010600030101010101" pitchFamily="2" charset="-122"/>
              </a:rPr>
              <a:t>1.</a:t>
            </a:r>
            <a:r>
              <a:rPr lang="zh-CN" altLang="en-US" sz="2000" dirty="0">
                <a:solidFill>
                  <a:prstClr val="black"/>
                </a:solidFill>
                <a:latin typeface="宋体" panose="02010600030101010101" pitchFamily="2" charset="-122"/>
                <a:ea typeface="宋体" panose="02010600030101010101" pitchFamily="2" charset="-122"/>
                <a:cs typeface="宋体" panose="02010600030101010101" pitchFamily="2" charset="-122"/>
              </a:rPr>
              <a:t>定时定量、喂好喂饱婴儿，养成良好习惯</a:t>
            </a:r>
            <a:endParaRPr lang="zh-CN" altLang="en-US" sz="2000" dirty="0">
              <a:solidFill>
                <a:prstClr val="black"/>
              </a:solidFill>
              <a:latin typeface="宋体" panose="02010600030101010101" pitchFamily="2" charset="-122"/>
              <a:ea typeface="宋体" panose="02010600030101010101" pitchFamily="2" charset="-122"/>
              <a:cs typeface="宋体" panose="02010600030101010101" pitchFamily="2" charset="-122"/>
            </a:endParaRPr>
          </a:p>
          <a:p>
            <a:pPr marL="0" lvl="0" indent="0">
              <a:buNone/>
            </a:pPr>
            <a:r>
              <a:rPr lang="en-US" altLang="zh-CN" sz="2000" dirty="0">
                <a:solidFill>
                  <a:prstClr val="black"/>
                </a:solidFill>
                <a:latin typeface="宋体" panose="02010600030101010101" pitchFamily="2" charset="-122"/>
                <a:ea typeface="宋体" panose="02010600030101010101" pitchFamily="2" charset="-122"/>
                <a:cs typeface="宋体" panose="02010600030101010101" pitchFamily="2" charset="-122"/>
              </a:rPr>
              <a:t>2.</a:t>
            </a:r>
            <a:r>
              <a:rPr lang="zh-CN" altLang="en-US" sz="2000" dirty="0">
                <a:solidFill>
                  <a:prstClr val="black"/>
                </a:solidFill>
                <a:latin typeface="宋体" panose="02010600030101010101" pitchFamily="2" charset="-122"/>
                <a:ea typeface="宋体" panose="02010600030101010101" pitchFamily="2" charset="-122"/>
                <a:cs typeface="宋体" panose="02010600030101010101" pitchFamily="2" charset="-122"/>
              </a:rPr>
              <a:t>有丰富而合适的环境刺激，多提供与人交往的机会，转移其注意力</a:t>
            </a:r>
            <a:endParaRPr lang="zh-CN" altLang="en-US" sz="2000" dirty="0">
              <a:solidFill>
                <a:prstClr val="black"/>
              </a:solidFill>
              <a:latin typeface="宋体" panose="02010600030101010101" pitchFamily="2" charset="-122"/>
              <a:ea typeface="宋体" panose="02010600030101010101" pitchFamily="2" charset="-122"/>
              <a:cs typeface="宋体" panose="02010600030101010101" pitchFamily="2" charset="-122"/>
            </a:endParaRPr>
          </a:p>
          <a:p>
            <a:pPr marL="0" lvl="0" indent="0">
              <a:buNone/>
            </a:pPr>
            <a:r>
              <a:rPr lang="en-US" altLang="zh-CN" sz="2000" dirty="0">
                <a:solidFill>
                  <a:prstClr val="black"/>
                </a:solidFill>
                <a:latin typeface="宋体" panose="02010600030101010101" pitchFamily="2" charset="-122"/>
                <a:ea typeface="宋体" panose="02010600030101010101" pitchFamily="2" charset="-122"/>
                <a:cs typeface="宋体" panose="02010600030101010101" pitchFamily="2" charset="-122"/>
              </a:rPr>
              <a:t>3.</a:t>
            </a:r>
            <a:r>
              <a:rPr lang="zh-CN" altLang="en-US" sz="2000" dirty="0">
                <a:solidFill>
                  <a:prstClr val="black"/>
                </a:solidFill>
                <a:latin typeface="宋体" panose="02010600030101010101" pitchFamily="2" charset="-122"/>
                <a:ea typeface="宋体" panose="02010600030101010101" pitchFamily="2" charset="-122"/>
                <a:cs typeface="宋体" panose="02010600030101010101" pitchFamily="2" charset="-122"/>
              </a:rPr>
              <a:t>在手指上涂抹苦味。</a:t>
            </a:r>
            <a:endParaRPr lang="zh-CN" altLang="en-US" sz="2000" dirty="0">
              <a:solidFill>
                <a:prstClr val="black"/>
              </a:solidFill>
              <a:latin typeface="宋体" panose="02010600030101010101" pitchFamily="2" charset="-122"/>
              <a:ea typeface="宋体" panose="02010600030101010101" pitchFamily="2" charset="-122"/>
              <a:cs typeface="宋体" panose="02010600030101010101" pitchFamily="2" charset="-122"/>
            </a:endParaRPr>
          </a:p>
          <a:p>
            <a:endParaRPr lang="zh-CN" altLang="en-US" sz="2000" dirty="0">
              <a:solidFill>
                <a:prstClr val="black"/>
              </a:solidFill>
              <a:latin typeface="宋体" panose="02010600030101010101" pitchFamily="2" charset="-122"/>
              <a:ea typeface="宋体" panose="02010600030101010101" pitchFamily="2" charset="-122"/>
              <a:cs typeface="宋体" panose="02010600030101010101" pitchFamily="2" charset="-122"/>
            </a:endParaRPr>
          </a:p>
        </p:txBody>
      </p:sp>
      <p:sp>
        <p:nvSpPr>
          <p:cNvPr id="1048663" name="标题 1"/>
          <p:cNvSpPr>
            <a:spLocks noGrp="1"/>
          </p:cNvSpPr>
          <p:nvPr>
            <p:ph type="title"/>
          </p:nvPr>
        </p:nvSpPr>
        <p:spPr/>
        <p:txBody>
          <a:bodyPr/>
          <a:p>
            <a:r>
              <a:rPr lang="zh-CN" altLang="en-US" sz="3200" dirty="0">
                <a:latin typeface="宋体" panose="02010600030101010101" pitchFamily="2" charset="-122"/>
                <a:ea typeface="宋体" panose="02010600030101010101" pitchFamily="2" charset="-122"/>
                <a:cs typeface="宋体" panose="02010600030101010101" pitchFamily="2" charset="-122"/>
              </a:rPr>
              <a:t>四 、儿童常见的不良习惯</a:t>
            </a:r>
            <a:endParaRPr lang="zh-CN" altLang="en-US" sz="3200" dirty="0">
              <a:latin typeface="宋体" panose="02010600030101010101" pitchFamily="2" charset="-122"/>
              <a:ea typeface="宋体" panose="02010600030101010101" pitchFamily="2" charset="-122"/>
              <a:cs typeface="宋体" panose="02010600030101010101" pitchFamily="2" charset="-122"/>
            </a:endParaRPr>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84" name=""/>
        <p:cNvGrpSpPr/>
        <p:nvPr/>
      </p:nvGrpSpPr>
      <p:grpSpPr>
        <a:xfrm>
          <a:off x="0" y="0"/>
          <a:ext cx="0" cy="0"/>
          <a:chOff x="0" y="0"/>
          <a:chExt cx="0" cy="0"/>
        </a:xfrm>
      </p:grpSpPr>
      <p:sp>
        <p:nvSpPr>
          <p:cNvPr id="1048662" name="内容占位符 2"/>
          <p:cNvSpPr>
            <a:spLocks noGrp="1"/>
          </p:cNvSpPr>
          <p:nvPr>
            <p:ph idx="1"/>
          </p:nvPr>
        </p:nvSpPr>
        <p:spPr>
          <a:xfrm>
            <a:off x="243205" y="1444625"/>
            <a:ext cx="8657590" cy="3450590"/>
          </a:xfrm>
        </p:spPr>
        <p:txBody>
          <a:bodyPr>
            <a:noAutofit/>
          </a:bodyPr>
          <a:p>
            <a:pPr marL="0" lvl="0" indent="0">
              <a:buNone/>
            </a:pPr>
            <a:r>
              <a:rPr lang="en-US" altLang="zh-CN" sz="2400" b="1" dirty="0">
                <a:latin typeface="宋体" panose="02010600030101010101" pitchFamily="2" charset="-122"/>
                <a:ea typeface="宋体" panose="02010600030101010101" pitchFamily="2" charset="-122"/>
                <a:cs typeface="宋体" panose="02010600030101010101" pitchFamily="2" charset="-122"/>
                <a:sym typeface="+mn-ea"/>
              </a:rPr>
              <a:t>2.</a:t>
            </a:r>
            <a:r>
              <a:rPr lang="zh-CN" altLang="en-US" sz="2400" b="1" dirty="0">
                <a:latin typeface="宋体" panose="02010600030101010101" pitchFamily="2" charset="-122"/>
                <a:ea typeface="宋体" panose="02010600030101010101" pitchFamily="2" charset="-122"/>
                <a:cs typeface="宋体" panose="02010600030101010101" pitchFamily="2" charset="-122"/>
                <a:sym typeface="+mn-ea"/>
              </a:rPr>
              <a:t>咬指甲</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a:p>
            <a:pPr marL="0" lvl="0" indent="0">
              <a:buNone/>
            </a:pPr>
            <a:r>
              <a:rPr lang="zh-CN" altLang="en-US" sz="2400" dirty="0">
                <a:latin typeface="宋体" panose="02010600030101010101" pitchFamily="2" charset="-122"/>
                <a:ea typeface="宋体" panose="02010600030101010101" pitchFamily="2" charset="-122"/>
                <a:cs typeface="宋体" panose="02010600030101010101" pitchFamily="2" charset="-122"/>
                <a:sym typeface="+mn-ea"/>
              </a:rPr>
              <a:t>儿童咬指甲往往是内心紧张的一种表现形式。家庭不和、心情矛盾、父母管教太严、精神高度紧张等都会使儿童形成强烈的心理压力，与咬指甲的习惯形成直接相关。</a:t>
            </a:r>
            <a:endParaRPr lang="zh-CN" altLang="en-US" sz="2400" dirty="0">
              <a:latin typeface="宋体" panose="02010600030101010101" pitchFamily="2" charset="-122"/>
              <a:ea typeface="宋体" panose="02010600030101010101" pitchFamily="2" charset="-122"/>
              <a:cs typeface="宋体" panose="02010600030101010101" pitchFamily="2" charset="-122"/>
              <a:sym typeface="+mn-ea"/>
            </a:endParaRPr>
          </a:p>
          <a:p>
            <a:pPr marL="0" lvl="0" indent="0">
              <a:buNone/>
            </a:pPr>
            <a:endParaRPr lang="zh-CN" altLang="en-US" sz="2400" dirty="0">
              <a:latin typeface="宋体" panose="02010600030101010101" pitchFamily="2" charset="-122"/>
              <a:ea typeface="宋体" panose="02010600030101010101" pitchFamily="2" charset="-122"/>
              <a:cs typeface="宋体" panose="02010600030101010101" pitchFamily="2" charset="-122"/>
            </a:endParaRPr>
          </a:p>
          <a:p>
            <a:pPr marL="0" lvl="0" indent="0">
              <a:buNone/>
            </a:pPr>
            <a:r>
              <a:rPr lang="zh-CN" altLang="en-US" sz="2400" b="1" dirty="0">
                <a:latin typeface="宋体" panose="02010600030101010101" pitchFamily="2" charset="-122"/>
                <a:ea typeface="宋体" panose="02010600030101010101" pitchFamily="2" charset="-122"/>
                <a:cs typeface="宋体" panose="02010600030101010101" pitchFamily="2" charset="-122"/>
                <a:sym typeface="+mn-ea"/>
              </a:rPr>
              <a:t>方法：</a:t>
            </a:r>
            <a:endParaRPr lang="zh-CN" altLang="en-US" sz="2400" dirty="0">
              <a:latin typeface="宋体" panose="02010600030101010101" pitchFamily="2" charset="-122"/>
              <a:ea typeface="宋体" panose="02010600030101010101" pitchFamily="2" charset="-122"/>
              <a:cs typeface="宋体" panose="02010600030101010101" pitchFamily="2" charset="-122"/>
              <a:sym typeface="+mn-ea"/>
            </a:endParaRPr>
          </a:p>
          <a:p>
            <a:pPr marL="0" lvl="0" indent="0">
              <a:buNone/>
            </a:pPr>
            <a:r>
              <a:rPr lang="en-US" altLang="zh-CN" sz="2400" dirty="0">
                <a:latin typeface="宋体" panose="02010600030101010101" pitchFamily="2" charset="-122"/>
                <a:ea typeface="宋体" panose="02010600030101010101" pitchFamily="2" charset="-122"/>
                <a:cs typeface="宋体" panose="02010600030101010101" pitchFamily="2" charset="-122"/>
                <a:sym typeface="+mn-ea"/>
              </a:rPr>
              <a:t>1.</a:t>
            </a:r>
            <a:r>
              <a:rPr lang="zh-CN" altLang="en-US" sz="2400" dirty="0">
                <a:latin typeface="宋体" panose="02010600030101010101" pitchFamily="2" charset="-122"/>
                <a:ea typeface="宋体" panose="02010600030101010101" pitchFamily="2" charset="-122"/>
                <a:cs typeface="宋体" panose="02010600030101010101" pitchFamily="2" charset="-122"/>
                <a:sym typeface="+mn-ea"/>
              </a:rPr>
              <a:t>改善环境，消除可能引起儿童心里紧张的因素</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a:p>
            <a:pPr marL="0" lvl="0" indent="0">
              <a:buNone/>
            </a:pPr>
            <a:r>
              <a:rPr lang="en-US" altLang="zh-CN" sz="2400" dirty="0">
                <a:latin typeface="宋体" panose="02010600030101010101" pitchFamily="2" charset="-122"/>
                <a:ea typeface="宋体" panose="02010600030101010101" pitchFamily="2" charset="-122"/>
                <a:cs typeface="宋体" panose="02010600030101010101" pitchFamily="2" charset="-122"/>
                <a:sym typeface="+mn-ea"/>
              </a:rPr>
              <a:t>2.</a:t>
            </a:r>
            <a:r>
              <a:rPr lang="zh-CN" altLang="en-US" sz="2400" dirty="0">
                <a:latin typeface="宋体" panose="02010600030101010101" pitchFamily="2" charset="-122"/>
                <a:ea typeface="宋体" panose="02010600030101010101" pitchFamily="2" charset="-122"/>
                <a:cs typeface="宋体" panose="02010600030101010101" pitchFamily="2" charset="-122"/>
                <a:sym typeface="+mn-ea"/>
              </a:rPr>
              <a:t>在手指上涂苦味剂</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a:p>
            <a:pPr marL="0" lvl="0" indent="0">
              <a:buNone/>
            </a:pPr>
            <a:r>
              <a:rPr lang="en-US" altLang="zh-CN" sz="2400" dirty="0">
                <a:latin typeface="宋体" panose="02010600030101010101" pitchFamily="2" charset="-122"/>
                <a:ea typeface="宋体" panose="02010600030101010101" pitchFamily="2" charset="-122"/>
                <a:cs typeface="宋体" panose="02010600030101010101" pitchFamily="2" charset="-122"/>
                <a:sym typeface="+mn-ea"/>
              </a:rPr>
              <a:t>3.</a:t>
            </a:r>
            <a:r>
              <a:rPr lang="zh-CN" altLang="en-US" sz="2400" dirty="0">
                <a:latin typeface="宋体" panose="02010600030101010101" pitchFamily="2" charset="-122"/>
                <a:ea typeface="宋体" panose="02010600030101010101" pitchFamily="2" charset="-122"/>
                <a:cs typeface="宋体" panose="02010600030101010101" pitchFamily="2" charset="-122"/>
                <a:sym typeface="+mn-ea"/>
              </a:rPr>
              <a:t>对咬指甲严重的儿童，采取行为治疗方法</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a:p>
            <a:pPr marL="0" lvl="0" indent="0">
              <a:buNone/>
            </a:pPr>
            <a:endParaRPr lang="zh-CN" altLang="en-US" sz="2400" dirty="0">
              <a:solidFill>
                <a:prstClr val="black"/>
              </a:solidFill>
              <a:latin typeface="宋体" panose="02010600030101010101" pitchFamily="2" charset="-122"/>
              <a:ea typeface="宋体" panose="02010600030101010101" pitchFamily="2" charset="-122"/>
              <a:cs typeface="宋体" panose="02010600030101010101" pitchFamily="2" charset="-122"/>
            </a:endParaRPr>
          </a:p>
          <a:p>
            <a:endParaRPr lang="zh-CN" altLang="en-US" sz="2400" dirty="0">
              <a:solidFill>
                <a:prstClr val="black"/>
              </a:solidFill>
              <a:latin typeface="宋体" panose="02010600030101010101" pitchFamily="2" charset="-122"/>
              <a:ea typeface="宋体" panose="02010600030101010101" pitchFamily="2" charset="-122"/>
              <a:cs typeface="宋体" panose="02010600030101010101" pitchFamily="2" charset="-122"/>
            </a:endParaRPr>
          </a:p>
        </p:txBody>
      </p:sp>
      <p:sp>
        <p:nvSpPr>
          <p:cNvPr id="1048663" name="标题 1"/>
          <p:cNvSpPr>
            <a:spLocks noGrp="1"/>
          </p:cNvSpPr>
          <p:nvPr>
            <p:ph type="title"/>
          </p:nvPr>
        </p:nvSpPr>
        <p:spPr/>
        <p:txBody>
          <a:bodyPr/>
          <a:p>
            <a:r>
              <a:rPr lang="zh-CN" altLang="en-US" sz="3200" dirty="0">
                <a:latin typeface="宋体" panose="02010600030101010101" pitchFamily="2" charset="-122"/>
                <a:ea typeface="宋体" panose="02010600030101010101" pitchFamily="2" charset="-122"/>
                <a:cs typeface="宋体" panose="02010600030101010101" pitchFamily="2" charset="-122"/>
              </a:rPr>
              <a:t>四 、儿童常见的不良习惯</a:t>
            </a:r>
            <a:endParaRPr lang="zh-CN" altLang="en-US" sz="3200" dirty="0">
              <a:latin typeface="宋体" panose="02010600030101010101" pitchFamily="2" charset="-122"/>
              <a:ea typeface="宋体" panose="02010600030101010101" pitchFamily="2" charset="-122"/>
              <a:cs typeface="宋体" panose="02010600030101010101" pitchFamily="2" charset="-122"/>
            </a:endParaRPr>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84" name=""/>
        <p:cNvGrpSpPr/>
        <p:nvPr/>
      </p:nvGrpSpPr>
      <p:grpSpPr>
        <a:xfrm>
          <a:off x="0" y="0"/>
          <a:ext cx="0" cy="0"/>
          <a:chOff x="0" y="0"/>
          <a:chExt cx="0" cy="0"/>
        </a:xfrm>
      </p:grpSpPr>
      <p:sp>
        <p:nvSpPr>
          <p:cNvPr id="1048662" name="内容占位符 2"/>
          <p:cNvSpPr>
            <a:spLocks noGrp="1"/>
          </p:cNvSpPr>
          <p:nvPr>
            <p:ph idx="1"/>
          </p:nvPr>
        </p:nvSpPr>
        <p:spPr>
          <a:xfrm>
            <a:off x="243205" y="1444625"/>
            <a:ext cx="8657590" cy="3450590"/>
          </a:xfrm>
        </p:spPr>
        <p:txBody>
          <a:bodyPr>
            <a:noAutofit/>
          </a:bodyPr>
          <a:p>
            <a:pPr marL="0" lvl="0" indent="0">
              <a:buNone/>
            </a:pPr>
            <a:r>
              <a:rPr lang="en-US" altLang="zh-CN" sz="2000" b="1" dirty="0">
                <a:latin typeface="宋体" panose="02010600030101010101" pitchFamily="2" charset="-122"/>
                <a:ea typeface="宋体" panose="02010600030101010101" pitchFamily="2" charset="-122"/>
                <a:cs typeface="宋体" panose="02010600030101010101" pitchFamily="2" charset="-122"/>
                <a:sym typeface="+mn-ea"/>
              </a:rPr>
              <a:t>3.</a:t>
            </a:r>
            <a:r>
              <a:rPr lang="zh-CN" altLang="en-US" sz="2000" b="1" dirty="0">
                <a:latin typeface="宋体" panose="02010600030101010101" pitchFamily="2" charset="-122"/>
                <a:ea typeface="宋体" panose="02010600030101010101" pitchFamily="2" charset="-122"/>
                <a:cs typeface="宋体" panose="02010600030101010101" pitchFamily="2" charset="-122"/>
                <a:sym typeface="+mn-ea"/>
              </a:rPr>
              <a:t>习惯性阴部摩擦</a:t>
            </a:r>
            <a:r>
              <a:rPr lang="en-US" altLang="zh-CN" sz="2000" b="1" dirty="0">
                <a:latin typeface="宋体" panose="02010600030101010101" pitchFamily="2" charset="-122"/>
                <a:ea typeface="宋体" panose="02010600030101010101" pitchFamily="2" charset="-122"/>
                <a:cs typeface="宋体" panose="02010600030101010101" pitchFamily="2" charset="-122"/>
                <a:sym typeface="+mn-ea"/>
              </a:rPr>
              <a:t>:</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0" lvl="0" indent="0">
              <a:buNone/>
            </a:pP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习惯性阴部摩擦是儿童比较常见的一 种不良习惯，主要是指孩子发生的摩擦会阴部外生殖区域的习惯动作。</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a:p>
            <a:pPr marL="0" lvl="0" indent="0">
              <a:buNone/>
            </a:pPr>
            <a:r>
              <a:rPr lang="zh-CN" altLang="en-US" sz="2000" b="1" dirty="0">
                <a:latin typeface="宋体" panose="02010600030101010101" pitchFamily="2" charset="-122"/>
                <a:ea typeface="宋体" panose="02010600030101010101" pitchFamily="2" charset="-122"/>
                <a:cs typeface="宋体" panose="02010600030101010101" pitchFamily="2" charset="-122"/>
                <a:sym typeface="+mn-ea"/>
              </a:rPr>
              <a:t>形成原因</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:1.缘于会阴部的刺激</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a:p>
            <a:pPr marL="0" lvl="0" indent="0">
              <a:buNone/>
            </a:pP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2.长辈不懂得卫生知识，认为无关紧要</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a:p>
            <a:pPr marL="0" lvl="0" indent="0">
              <a:buNone/>
            </a:pPr>
            <a:r>
              <a:rPr lang="zh-CN" altLang="en-US" sz="2000" b="1" dirty="0">
                <a:latin typeface="宋体" panose="02010600030101010101" pitchFamily="2" charset="-122"/>
                <a:ea typeface="宋体" panose="02010600030101010101" pitchFamily="2" charset="-122"/>
                <a:cs typeface="宋体" panose="02010600030101010101" pitchFamily="2" charset="-122"/>
                <a:sym typeface="+mn-ea"/>
              </a:rPr>
              <a:t>措施</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：1.家长应给予儿童更多的爱抚和关心，不要大惊小怪或过分紧张恐惧，也不要严格控制和强行禁止,因为这样只能强化这种不良行为</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a:p>
            <a:pPr marL="0" lvl="0" indent="0">
              <a:buNone/>
            </a:pPr>
            <a:r>
              <a:rPr lang="en-US" altLang="zh-CN" sz="2000" dirty="0">
                <a:latin typeface="宋体" panose="02010600030101010101" pitchFamily="2" charset="-122"/>
                <a:ea typeface="宋体" panose="02010600030101010101" pitchFamily="2" charset="-122"/>
                <a:cs typeface="宋体" panose="02010600030101010101" pitchFamily="2" charset="-122"/>
                <a:sym typeface="+mn-ea"/>
              </a:rPr>
              <a:t>2.</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帮助他们去除诱因，对孩子的局部病症及时治疗,并保持外阴部的清洁、干燥</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a:p>
            <a:pPr marL="0" lvl="0" indent="0">
              <a:buNone/>
            </a:pPr>
            <a:r>
              <a:rPr lang="en-US" altLang="zh-CN" sz="2000" dirty="0">
                <a:latin typeface="宋体" panose="02010600030101010101" pitchFamily="2" charset="-122"/>
                <a:ea typeface="宋体" panose="02010600030101010101" pitchFamily="2" charset="-122"/>
                <a:cs typeface="宋体" panose="02010600030101010101" pitchFamily="2" charset="-122"/>
                <a:sym typeface="+mn-ea"/>
              </a:rPr>
              <a:t>3.</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转移他们的注意力,当发现孩子有这种行为时，以更有吸引力的玩具、游戏或新奇的建议等来转移孩子的注意力</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a:p>
            <a:pPr marL="0" lvl="0" indent="0">
              <a:buNone/>
            </a:pPr>
            <a:endParaRPr lang="zh-CN" altLang="en-US" sz="2000" dirty="0">
              <a:latin typeface="宋体" panose="02010600030101010101" pitchFamily="2" charset="-122"/>
              <a:ea typeface="宋体" panose="02010600030101010101" pitchFamily="2" charset="-122"/>
              <a:cs typeface="宋体" panose="02010600030101010101" pitchFamily="2" charset="-122"/>
            </a:endParaRPr>
          </a:p>
          <a:p>
            <a:pPr marL="0" lvl="0" indent="0">
              <a:buNone/>
            </a:pPr>
            <a:endParaRPr lang="zh-CN" altLang="en-US" sz="2000" dirty="0">
              <a:latin typeface="宋体" panose="02010600030101010101" pitchFamily="2" charset="-122"/>
              <a:ea typeface="宋体" panose="02010600030101010101" pitchFamily="2" charset="-122"/>
              <a:cs typeface="宋体" panose="02010600030101010101" pitchFamily="2" charset="-122"/>
            </a:endParaRPr>
          </a:p>
          <a:p>
            <a:pPr marL="0" lvl="0" indent="0">
              <a:buNone/>
            </a:pPr>
            <a:endParaRPr lang="zh-CN" altLang="en-US" sz="2000" dirty="0">
              <a:solidFill>
                <a:prstClr val="black"/>
              </a:solidFill>
              <a:latin typeface="宋体" panose="02010600030101010101" pitchFamily="2" charset="-122"/>
              <a:ea typeface="宋体" panose="02010600030101010101" pitchFamily="2" charset="-122"/>
              <a:cs typeface="宋体" panose="02010600030101010101" pitchFamily="2" charset="-122"/>
            </a:endParaRPr>
          </a:p>
          <a:p>
            <a:endParaRPr lang="zh-CN" altLang="en-US" sz="2000" dirty="0">
              <a:solidFill>
                <a:prstClr val="black"/>
              </a:solidFill>
              <a:latin typeface="宋体" panose="02010600030101010101" pitchFamily="2" charset="-122"/>
              <a:ea typeface="宋体" panose="02010600030101010101" pitchFamily="2" charset="-122"/>
              <a:cs typeface="宋体" panose="02010600030101010101" pitchFamily="2" charset="-122"/>
            </a:endParaRPr>
          </a:p>
        </p:txBody>
      </p:sp>
      <p:sp>
        <p:nvSpPr>
          <p:cNvPr id="1048663" name="标题 1"/>
          <p:cNvSpPr>
            <a:spLocks noGrp="1"/>
          </p:cNvSpPr>
          <p:nvPr>
            <p:ph type="title"/>
          </p:nvPr>
        </p:nvSpPr>
        <p:spPr/>
        <p:txBody>
          <a:bodyPr/>
          <a:p>
            <a:r>
              <a:rPr lang="zh-CN" altLang="en-US" sz="3200" dirty="0">
                <a:latin typeface="宋体" panose="02010600030101010101" pitchFamily="2" charset="-122"/>
                <a:ea typeface="宋体" panose="02010600030101010101" pitchFamily="2" charset="-122"/>
                <a:cs typeface="宋体" panose="02010600030101010101" pitchFamily="2" charset="-122"/>
              </a:rPr>
              <a:t>四 、儿童常见的不良习惯</a:t>
            </a:r>
            <a:endParaRPr lang="zh-CN" altLang="en-US" sz="3200" dirty="0">
              <a:latin typeface="宋体" panose="02010600030101010101" pitchFamily="2" charset="-122"/>
              <a:ea typeface="宋体" panose="02010600030101010101" pitchFamily="2" charset="-122"/>
              <a:cs typeface="宋体" panose="02010600030101010101" pitchFamily="2" charset="-122"/>
            </a:endParaRPr>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84" name=""/>
        <p:cNvGrpSpPr/>
        <p:nvPr/>
      </p:nvGrpSpPr>
      <p:grpSpPr>
        <a:xfrm>
          <a:off x="0" y="0"/>
          <a:ext cx="0" cy="0"/>
          <a:chOff x="0" y="0"/>
          <a:chExt cx="0" cy="0"/>
        </a:xfrm>
      </p:grpSpPr>
      <p:sp>
        <p:nvSpPr>
          <p:cNvPr id="1048662" name="内容占位符 2"/>
          <p:cNvSpPr>
            <a:spLocks noGrp="1"/>
          </p:cNvSpPr>
          <p:nvPr>
            <p:ph idx="1"/>
          </p:nvPr>
        </p:nvSpPr>
        <p:spPr>
          <a:xfrm>
            <a:off x="243205" y="1444625"/>
            <a:ext cx="8657590" cy="3450590"/>
          </a:xfrm>
        </p:spPr>
        <p:txBody>
          <a:bodyPr>
            <a:noAutofit/>
          </a:bodyPr>
          <a:p>
            <a:pPr marL="0" lvl="0" indent="0">
              <a:buNone/>
            </a:pPr>
            <a:r>
              <a:rPr lang="en-US" altLang="zh-CN" sz="2000" b="1" dirty="0">
                <a:latin typeface="宋体" panose="02010600030101010101" pitchFamily="2" charset="-122"/>
                <a:ea typeface="宋体" panose="02010600030101010101" pitchFamily="2" charset="-122"/>
                <a:cs typeface="宋体" panose="02010600030101010101" pitchFamily="2" charset="-122"/>
                <a:sym typeface="+mn-ea"/>
              </a:rPr>
              <a:t>4.</a:t>
            </a:r>
            <a:r>
              <a:rPr lang="zh-CN" altLang="en-US" sz="2000" b="1" dirty="0">
                <a:latin typeface="宋体" panose="02010600030101010101" pitchFamily="2" charset="-122"/>
                <a:ea typeface="宋体" panose="02010600030101010101" pitchFamily="2" charset="-122"/>
                <a:cs typeface="宋体" panose="02010600030101010101" pitchFamily="2" charset="-122"/>
                <a:sym typeface="+mn-ea"/>
              </a:rPr>
              <a:t>退缩行为</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a:p>
            <a:pPr marL="0" lvl="0" indent="0">
              <a:buNone/>
            </a:pP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退缩行为是指孩子表现胆小、害怕、孤独、退缩，而无精神异常的一种行为障碍。</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a:p>
            <a:pPr marL="0" lvl="0" indent="0">
              <a:buNone/>
            </a:pPr>
            <a:r>
              <a:rPr lang="zh-CN" altLang="en-US" sz="2000" b="1" dirty="0">
                <a:latin typeface="宋体" panose="02010600030101010101" pitchFamily="2" charset="-122"/>
                <a:ea typeface="宋体" panose="02010600030101010101" pitchFamily="2" charset="-122"/>
                <a:cs typeface="宋体" panose="02010600030101010101" pitchFamily="2" charset="-122"/>
                <a:sym typeface="+mn-ea"/>
              </a:rPr>
              <a:t>形成原因</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a:t>
            </a:r>
            <a:r>
              <a:rPr lang="en-US" altLang="zh-CN" sz="2000" dirty="0">
                <a:latin typeface="宋体" panose="02010600030101010101" pitchFamily="2" charset="-122"/>
                <a:ea typeface="宋体" panose="02010600030101010101" pitchFamily="2" charset="-122"/>
                <a:cs typeface="宋体" panose="02010600030101010101" pitchFamily="2" charset="-122"/>
                <a:sym typeface="+mn-ea"/>
              </a:rPr>
              <a:t>1.</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与先天因素有关，性格内向，适应能力差</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a:p>
            <a:pPr marL="0" lvl="0" indent="0">
              <a:buNone/>
            </a:pPr>
            <a:r>
              <a:rPr lang="en-US" altLang="zh-CN" sz="2000" dirty="0">
                <a:latin typeface="宋体" panose="02010600030101010101" pitchFamily="2" charset="-122"/>
                <a:ea typeface="宋体" panose="02010600030101010101" pitchFamily="2" charset="-122"/>
                <a:cs typeface="宋体" panose="02010600030101010101" pitchFamily="2" charset="-122"/>
                <a:sym typeface="+mn-ea"/>
              </a:rPr>
              <a:t>2.</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与后天教育影响有关</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a:p>
            <a:pPr marL="0" lvl="0" indent="0">
              <a:buNone/>
            </a:pPr>
            <a:r>
              <a:rPr lang="en-US" altLang="zh-CN" sz="2000" dirty="0">
                <a:latin typeface="宋体" panose="02010600030101010101" pitchFamily="2" charset="-122"/>
                <a:ea typeface="宋体" panose="02010600030101010101" pitchFamily="2" charset="-122"/>
                <a:cs typeface="宋体" panose="02010600030101010101" pitchFamily="2" charset="-122"/>
                <a:sym typeface="+mn-ea"/>
              </a:rPr>
              <a:t>3.</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与家庭环境有关</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a:p>
            <a:pPr marL="0" lvl="0" indent="0">
              <a:buNone/>
            </a:pP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矫正策略</a:t>
            </a:r>
            <a:r>
              <a:rPr lang="en-US" altLang="zh-CN" sz="2000" dirty="0">
                <a:latin typeface="宋体" panose="02010600030101010101" pitchFamily="2" charset="-122"/>
                <a:ea typeface="宋体" panose="02010600030101010101" pitchFamily="2" charset="-122"/>
                <a:cs typeface="宋体" panose="02010600030101010101" pitchFamily="2" charset="-122"/>
                <a:sym typeface="+mn-ea"/>
              </a:rPr>
              <a:t>:1.</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改变教育方法，鼓励多与同伴交往活动，消除心理紧张，培养活泼开朗的性格</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a:p>
            <a:pPr marL="0" lvl="0" indent="0">
              <a:buNone/>
            </a:pPr>
            <a:r>
              <a:rPr lang="en-US" altLang="zh-CN" sz="2000" dirty="0">
                <a:latin typeface="宋体" panose="02010600030101010101" pitchFamily="2" charset="-122"/>
                <a:ea typeface="宋体" panose="02010600030101010101" pitchFamily="2" charset="-122"/>
                <a:cs typeface="宋体" panose="02010600030101010101" pitchFamily="2" charset="-122"/>
                <a:sym typeface="+mn-ea"/>
              </a:rPr>
              <a:t>2.</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切勿操之过急，避免逼迫孩子与同伴玩耍，避免用难听的话羞辱他，避免将他与别人做不适当的比较。</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a:p>
            <a:pPr marL="0" lvl="0" indent="0">
              <a:buNone/>
            </a:pPr>
            <a:endParaRPr lang="zh-CN" altLang="en-US" sz="2000" dirty="0">
              <a:latin typeface="宋体" panose="02010600030101010101" pitchFamily="2" charset="-122"/>
              <a:ea typeface="宋体" panose="02010600030101010101" pitchFamily="2" charset="-122"/>
              <a:cs typeface="宋体" panose="02010600030101010101" pitchFamily="2" charset="-122"/>
            </a:endParaRPr>
          </a:p>
          <a:p>
            <a:pPr marL="0" lvl="0" indent="0">
              <a:buNone/>
            </a:pPr>
            <a:endParaRPr lang="zh-CN" altLang="en-US" sz="2000" dirty="0">
              <a:latin typeface="宋体" panose="02010600030101010101" pitchFamily="2" charset="-122"/>
              <a:ea typeface="宋体" panose="02010600030101010101" pitchFamily="2" charset="-122"/>
              <a:cs typeface="宋体" panose="02010600030101010101" pitchFamily="2" charset="-122"/>
            </a:endParaRPr>
          </a:p>
          <a:p>
            <a:pPr marL="0" lvl="0" indent="0">
              <a:buNone/>
            </a:pPr>
            <a:endParaRPr lang="zh-CN" altLang="en-US" sz="2000" dirty="0">
              <a:latin typeface="宋体" panose="02010600030101010101" pitchFamily="2" charset="-122"/>
              <a:ea typeface="宋体" panose="02010600030101010101" pitchFamily="2" charset="-122"/>
              <a:cs typeface="宋体" panose="02010600030101010101" pitchFamily="2" charset="-122"/>
            </a:endParaRPr>
          </a:p>
          <a:p>
            <a:pPr marL="0" lvl="0" indent="0">
              <a:buNone/>
            </a:pPr>
            <a:endParaRPr lang="zh-CN" altLang="en-US" sz="2000" dirty="0">
              <a:solidFill>
                <a:prstClr val="black"/>
              </a:solidFill>
              <a:latin typeface="宋体" panose="02010600030101010101" pitchFamily="2" charset="-122"/>
              <a:ea typeface="宋体" panose="02010600030101010101" pitchFamily="2" charset="-122"/>
              <a:cs typeface="宋体" panose="02010600030101010101" pitchFamily="2" charset="-122"/>
            </a:endParaRPr>
          </a:p>
          <a:p>
            <a:endParaRPr lang="zh-CN" altLang="en-US" sz="2000" dirty="0">
              <a:solidFill>
                <a:prstClr val="black"/>
              </a:solidFill>
              <a:latin typeface="宋体" panose="02010600030101010101" pitchFamily="2" charset="-122"/>
              <a:ea typeface="宋体" panose="02010600030101010101" pitchFamily="2" charset="-122"/>
              <a:cs typeface="宋体" panose="02010600030101010101" pitchFamily="2" charset="-122"/>
            </a:endParaRPr>
          </a:p>
        </p:txBody>
      </p:sp>
      <p:sp>
        <p:nvSpPr>
          <p:cNvPr id="1048663" name="标题 1"/>
          <p:cNvSpPr>
            <a:spLocks noGrp="1"/>
          </p:cNvSpPr>
          <p:nvPr>
            <p:ph type="title"/>
          </p:nvPr>
        </p:nvSpPr>
        <p:spPr/>
        <p:txBody>
          <a:bodyPr/>
          <a:p>
            <a:r>
              <a:rPr lang="zh-CN" altLang="en-US" sz="3200" dirty="0">
                <a:latin typeface="宋体" panose="02010600030101010101" pitchFamily="2" charset="-122"/>
                <a:ea typeface="宋体" panose="02010600030101010101" pitchFamily="2" charset="-122"/>
                <a:cs typeface="宋体" panose="02010600030101010101" pitchFamily="2" charset="-122"/>
              </a:rPr>
              <a:t>四 、儿童常见的不良习惯</a:t>
            </a:r>
            <a:endParaRPr lang="zh-CN" altLang="en-US" sz="3200" dirty="0">
              <a:latin typeface="宋体" panose="02010600030101010101" pitchFamily="2" charset="-122"/>
              <a:ea typeface="宋体" panose="02010600030101010101" pitchFamily="2" charset="-122"/>
              <a:cs typeface="宋体" panose="02010600030101010101" pitchFamily="2" charset="-122"/>
            </a:endParaRP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88" name=""/>
        <p:cNvGrpSpPr/>
        <p:nvPr/>
      </p:nvGrpSpPr>
      <p:grpSpPr>
        <a:xfrm>
          <a:off x="0" y="0"/>
          <a:ext cx="0" cy="0"/>
          <a:chOff x="0" y="0"/>
          <a:chExt cx="0" cy="0"/>
        </a:xfrm>
      </p:grpSpPr>
      <p:sp>
        <p:nvSpPr>
          <p:cNvPr id="1048667" name="内容占位符 2"/>
          <p:cNvSpPr>
            <a:spLocks noGrp="1"/>
          </p:cNvSpPr>
          <p:nvPr>
            <p:ph idx="1"/>
          </p:nvPr>
        </p:nvSpPr>
        <p:spPr>
          <a:xfrm>
            <a:off x="457200" y="1591340"/>
            <a:ext cx="8229600" cy="5112568"/>
          </a:xfrm>
        </p:spPr>
        <p:txBody>
          <a:bodyPr>
            <a:normAutofit fontScale="90000" lnSpcReduction="20000"/>
          </a:bodyPr>
          <a:p>
            <a:pPr marL="0" lvl="0" indent="0">
              <a:buNone/>
            </a:pPr>
            <a:r>
              <a:rPr lang="en-US" altLang="zh-CN" sz="2000" b="1" dirty="0">
                <a:solidFill>
                  <a:prstClr val="black"/>
                </a:solidFill>
                <a:latin typeface="宋体" panose="02010600030101010101" pitchFamily="2" charset="-122"/>
                <a:ea typeface="宋体" panose="02010600030101010101" pitchFamily="2" charset="-122"/>
                <a:cs typeface="宋体" panose="02010600030101010101" pitchFamily="2" charset="-122"/>
              </a:rPr>
              <a:t>1.</a:t>
            </a:r>
            <a:r>
              <a:rPr lang="zh-CN" altLang="en-US" sz="2000" b="1" dirty="0">
                <a:solidFill>
                  <a:prstClr val="black"/>
                </a:solidFill>
                <a:latin typeface="宋体" panose="02010600030101010101" pitchFamily="2" charset="-122"/>
                <a:ea typeface="宋体" panose="02010600030101010101" pitchFamily="2" charset="-122"/>
                <a:cs typeface="宋体" panose="02010600030101010101" pitchFamily="2" charset="-122"/>
              </a:rPr>
              <a:t>遗尿症</a:t>
            </a:r>
            <a:r>
              <a:rPr lang="zh-CN" altLang="en-US" sz="2000" dirty="0">
                <a:solidFill>
                  <a:prstClr val="black"/>
                </a:solidFill>
                <a:latin typeface="宋体" panose="02010600030101010101" pitchFamily="2" charset="-122"/>
                <a:ea typeface="宋体" panose="02010600030101010101" pitchFamily="2" charset="-122"/>
                <a:cs typeface="宋体" panose="02010600030101010101" pitchFamily="2" charset="-122"/>
              </a:rPr>
              <a:t>：儿童在</a:t>
            </a:r>
            <a:r>
              <a:rPr lang="en-US" altLang="zh-CN" sz="2000" dirty="0">
                <a:solidFill>
                  <a:prstClr val="black"/>
                </a:solidFill>
                <a:latin typeface="宋体" panose="02010600030101010101" pitchFamily="2" charset="-122"/>
                <a:ea typeface="宋体" panose="02010600030101010101" pitchFamily="2" charset="-122"/>
                <a:cs typeface="宋体" panose="02010600030101010101" pitchFamily="2" charset="-122"/>
              </a:rPr>
              <a:t>5</a:t>
            </a:r>
            <a:r>
              <a:rPr lang="zh-CN" altLang="en-US" sz="2000" dirty="0">
                <a:solidFill>
                  <a:prstClr val="black"/>
                </a:solidFill>
                <a:latin typeface="宋体" panose="02010600030101010101" pitchFamily="2" charset="-122"/>
                <a:ea typeface="宋体" panose="02010600030101010101" pitchFamily="2" charset="-122"/>
                <a:cs typeface="宋体" panose="02010600030101010101" pitchFamily="2" charset="-122"/>
              </a:rPr>
              <a:t>岁以后，仍然经常性不自主的排尿，大多数发生于夜间，称为遗尿症。由躯体疾病，如大脑发育不全、膀胱炎蛲虫病等引起的遗尿为器质性遗尿症，大约占儿童遗尿症的10%。而90%则是由于大脑皮层功能失调所致，为功能性遗尿症。功能性遗尿症产生的诱因主要是心理因素.如突然受惊吓、过度疲劳、突然的环境改变等。睡眠过深,没有养成良好的排尿习惯，也是主要的诱因。</a:t>
            </a:r>
            <a:endParaRPr lang="zh-CN" altLang="en-US" sz="2000" dirty="0">
              <a:solidFill>
                <a:prstClr val="black"/>
              </a:solidFill>
              <a:latin typeface="宋体" panose="02010600030101010101" pitchFamily="2" charset="-122"/>
              <a:ea typeface="宋体" panose="02010600030101010101" pitchFamily="2" charset="-122"/>
              <a:cs typeface="宋体" panose="02010600030101010101" pitchFamily="2" charset="-122"/>
            </a:endParaRPr>
          </a:p>
          <a:p>
            <a:pPr marL="0" lvl="0" indent="0">
              <a:buNone/>
            </a:pPr>
            <a:r>
              <a:rPr lang="zh-CN" altLang="en-US" sz="2000" b="1" dirty="0">
                <a:solidFill>
                  <a:prstClr val="black"/>
                </a:solidFill>
                <a:latin typeface="宋体" panose="02010600030101010101" pitchFamily="2" charset="-122"/>
                <a:ea typeface="宋体" panose="02010600030101010101" pitchFamily="2" charset="-122"/>
                <a:cs typeface="宋体" panose="02010600030101010101" pitchFamily="2" charset="-122"/>
              </a:rPr>
              <a:t>措施</a:t>
            </a:r>
            <a:r>
              <a:rPr lang="zh-CN" altLang="en-US" sz="2000" b="1" dirty="0" smtClean="0">
                <a:solidFill>
                  <a:prstClr val="black"/>
                </a:solidFill>
                <a:latin typeface="宋体" panose="02010600030101010101" pitchFamily="2" charset="-122"/>
                <a:ea typeface="宋体" panose="02010600030101010101" pitchFamily="2" charset="-122"/>
                <a:cs typeface="宋体" panose="02010600030101010101" pitchFamily="2" charset="-122"/>
              </a:rPr>
              <a:t>:</a:t>
            </a:r>
            <a:endParaRPr lang="en-US" altLang="zh-CN" sz="2000" b="1" dirty="0" smtClean="0">
              <a:solidFill>
                <a:prstClr val="black"/>
              </a:solidFill>
              <a:latin typeface="宋体" panose="02010600030101010101" pitchFamily="2" charset="-122"/>
              <a:ea typeface="宋体" panose="02010600030101010101" pitchFamily="2" charset="-122"/>
              <a:cs typeface="宋体" panose="02010600030101010101" pitchFamily="2" charset="-122"/>
            </a:endParaRPr>
          </a:p>
          <a:p>
            <a:pPr marL="0" lvl="0" indent="0">
              <a:buNone/>
            </a:pPr>
            <a:r>
              <a:rPr lang="zh-CN" altLang="en-US" sz="2000" dirty="0" smtClean="0">
                <a:solidFill>
                  <a:prstClr val="black"/>
                </a:solidFill>
                <a:latin typeface="宋体" panose="02010600030101010101" pitchFamily="2" charset="-122"/>
                <a:ea typeface="宋体" panose="02010600030101010101" pitchFamily="2" charset="-122"/>
                <a:cs typeface="宋体" panose="02010600030101010101" pitchFamily="2" charset="-122"/>
              </a:rPr>
              <a:t>1</a:t>
            </a:r>
            <a:r>
              <a:rPr lang="zh-CN" altLang="en-US" sz="2000" dirty="0">
                <a:solidFill>
                  <a:prstClr val="black"/>
                </a:solidFill>
                <a:latin typeface="宋体" panose="02010600030101010101" pitchFamily="2" charset="-122"/>
                <a:ea typeface="宋体" panose="02010600030101010101" pitchFamily="2" charset="-122"/>
                <a:cs typeface="宋体" panose="02010600030101010101" pitchFamily="2" charset="-122"/>
              </a:rPr>
              <a:t>.及早治疗小儿的各种躯体疾病</a:t>
            </a:r>
            <a:endParaRPr lang="zh-CN" altLang="en-US" sz="2000" dirty="0">
              <a:solidFill>
                <a:prstClr val="black"/>
              </a:solidFill>
              <a:latin typeface="宋体" panose="02010600030101010101" pitchFamily="2" charset="-122"/>
              <a:ea typeface="宋体" panose="02010600030101010101" pitchFamily="2" charset="-122"/>
              <a:cs typeface="宋体" panose="02010600030101010101" pitchFamily="2" charset="-122"/>
            </a:endParaRPr>
          </a:p>
          <a:p>
            <a:pPr marL="0" lvl="0" indent="0">
              <a:buNone/>
            </a:pPr>
            <a:r>
              <a:rPr lang="zh-CN" altLang="en-US" sz="2000" dirty="0">
                <a:solidFill>
                  <a:prstClr val="black"/>
                </a:solidFill>
                <a:latin typeface="宋体" panose="02010600030101010101" pitchFamily="2" charset="-122"/>
                <a:ea typeface="宋体" panose="02010600030101010101" pitchFamily="2" charset="-122"/>
                <a:cs typeface="宋体" panose="02010600030101010101" pitchFamily="2" charset="-122"/>
              </a:rPr>
              <a:t>2.自小儿1岁起,就可训练排尿，养成良好的排尿习惯,形成条件反射</a:t>
            </a:r>
            <a:endParaRPr lang="zh-CN" altLang="en-US" sz="2000" dirty="0">
              <a:solidFill>
                <a:prstClr val="black"/>
              </a:solidFill>
              <a:latin typeface="宋体" panose="02010600030101010101" pitchFamily="2" charset="-122"/>
              <a:ea typeface="宋体" panose="02010600030101010101" pitchFamily="2" charset="-122"/>
              <a:cs typeface="宋体" panose="02010600030101010101" pitchFamily="2" charset="-122"/>
            </a:endParaRPr>
          </a:p>
          <a:p>
            <a:pPr marL="0" lvl="0" indent="0">
              <a:buNone/>
            </a:pPr>
            <a:r>
              <a:rPr lang="zh-CN" altLang="en-US" sz="2000" dirty="0">
                <a:solidFill>
                  <a:prstClr val="black"/>
                </a:solidFill>
                <a:latin typeface="宋体" panose="02010600030101010101" pitchFamily="2" charset="-122"/>
                <a:ea typeface="宋体" panose="02010600030101010101" pitchFamily="2" charset="-122"/>
                <a:cs typeface="宋体" panose="02010600030101010101" pitchFamily="2" charset="-122"/>
              </a:rPr>
              <a:t>3.建立合理的生活制度,避免过度疲劳</a:t>
            </a:r>
            <a:endParaRPr lang="zh-CN" altLang="en-US" sz="2000" dirty="0">
              <a:solidFill>
                <a:prstClr val="black"/>
              </a:solidFill>
              <a:latin typeface="宋体" panose="02010600030101010101" pitchFamily="2" charset="-122"/>
              <a:ea typeface="宋体" panose="02010600030101010101" pitchFamily="2" charset="-122"/>
              <a:cs typeface="宋体" panose="02010600030101010101" pitchFamily="2" charset="-122"/>
            </a:endParaRPr>
          </a:p>
          <a:p>
            <a:pPr marL="0" lvl="0" indent="0">
              <a:buNone/>
            </a:pPr>
            <a:r>
              <a:rPr lang="zh-CN" altLang="en-US" sz="2000" dirty="0">
                <a:solidFill>
                  <a:prstClr val="black"/>
                </a:solidFill>
                <a:latin typeface="宋体" panose="02010600030101010101" pitchFamily="2" charset="-122"/>
                <a:ea typeface="宋体" panose="02010600030101010101" pitchFamily="2" charset="-122"/>
                <a:cs typeface="宋体" panose="02010600030101010101" pitchFamily="2" charset="-122"/>
              </a:rPr>
              <a:t>4.晚饭适当控制水、汤类、牛奶等的摄人量，以减少幼儿人睡后的尿量</a:t>
            </a:r>
            <a:endParaRPr lang="zh-CN" altLang="en-US" sz="2000" dirty="0">
              <a:solidFill>
                <a:prstClr val="black"/>
              </a:solidFill>
              <a:latin typeface="宋体" panose="02010600030101010101" pitchFamily="2" charset="-122"/>
              <a:ea typeface="宋体" panose="02010600030101010101" pitchFamily="2" charset="-122"/>
              <a:cs typeface="宋体" panose="02010600030101010101" pitchFamily="2" charset="-122"/>
            </a:endParaRPr>
          </a:p>
          <a:p>
            <a:pPr marL="0" lvl="0" indent="0">
              <a:buNone/>
            </a:pPr>
            <a:r>
              <a:rPr lang="zh-CN" altLang="en-US" sz="2000" dirty="0">
                <a:solidFill>
                  <a:prstClr val="black"/>
                </a:solidFill>
                <a:latin typeface="宋体" panose="02010600030101010101" pitchFamily="2" charset="-122"/>
                <a:ea typeface="宋体" panose="02010600030101010101" pitchFamily="2" charset="-122"/>
                <a:cs typeface="宋体" panose="02010600030101010101" pitchFamily="2" charset="-122"/>
              </a:rPr>
              <a:t>5.消除引起儿童情绪不安的各种因素,不因其遗尿而责骂、吓唬孩子</a:t>
            </a:r>
            <a:endParaRPr lang="zh-CN" altLang="en-US" sz="2000" dirty="0">
              <a:solidFill>
                <a:prstClr val="black"/>
              </a:solidFill>
              <a:latin typeface="宋体" panose="02010600030101010101" pitchFamily="2" charset="-122"/>
              <a:ea typeface="宋体" panose="02010600030101010101" pitchFamily="2" charset="-122"/>
              <a:cs typeface="宋体" panose="02010600030101010101" pitchFamily="2" charset="-122"/>
            </a:endParaRPr>
          </a:p>
          <a:p>
            <a:pPr marL="0" lvl="0" indent="0">
              <a:buNone/>
            </a:pPr>
            <a:r>
              <a:rPr lang="zh-CN" altLang="en-US" sz="2000" dirty="0">
                <a:solidFill>
                  <a:prstClr val="black"/>
                </a:solidFill>
                <a:latin typeface="宋体" panose="02010600030101010101" pitchFamily="2" charset="-122"/>
                <a:ea typeface="宋体" panose="02010600030101010101" pitchFamily="2" charset="-122"/>
                <a:cs typeface="宋体" panose="02010600030101010101" pitchFamily="2" charset="-122"/>
              </a:rPr>
              <a:t>6.适当的针灸或药物治疗</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p:txBody>
      </p:sp>
      <p:sp>
        <p:nvSpPr>
          <p:cNvPr id="1048668" name="标题 1"/>
          <p:cNvSpPr>
            <a:spLocks noGrp="1"/>
          </p:cNvSpPr>
          <p:nvPr>
            <p:ph type="title"/>
          </p:nvPr>
        </p:nvSpPr>
        <p:spPr/>
        <p:txBody>
          <a:bodyPr/>
          <a:p>
            <a:r>
              <a:rPr lang="zh-CN" altLang="en-US" sz="3200" dirty="0">
                <a:latin typeface="宋体" panose="02010600030101010101" pitchFamily="2" charset="-122"/>
                <a:ea typeface="宋体" panose="02010600030101010101" pitchFamily="2" charset="-122"/>
              </a:rPr>
              <a:t>五、儿童的一些其他障碍</a:t>
            </a:r>
            <a:endParaRPr lang="zh-CN" altLang="en-US" sz="3200" dirty="0">
              <a:latin typeface="宋体" panose="02010600030101010101" pitchFamily="2" charset="-122"/>
              <a:ea typeface="宋体" panose="02010600030101010101" pitchFamily="2" charset="-122"/>
            </a:endParaR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640" name="副标题 2"/>
          <p:cNvSpPr>
            <a:spLocks noGrp="1"/>
          </p:cNvSpPr>
          <p:nvPr>
            <p:ph type="subTitle" idx="1"/>
          </p:nvPr>
        </p:nvSpPr>
        <p:spPr>
          <a:xfrm>
            <a:off x="1508760" y="1264920"/>
            <a:ext cx="6400800" cy="4231005"/>
          </a:xfrm>
        </p:spPr>
        <p:txBody>
          <a:bodyPr>
            <a:noAutofit/>
          </a:bodyPr>
          <a:p>
            <a:pPr marL="0" lvl="0" indent="0" algn="l">
              <a:buNone/>
            </a:pPr>
            <a:r>
              <a:rPr lang="zh-CN" altLang="en-US" sz="3000" b="1" dirty="0">
                <a:solidFill>
                  <a:schemeClr val="tx1"/>
                </a:solidFill>
                <a:latin typeface="宋体" panose="02010600030101010101" pitchFamily="2" charset="-122"/>
                <a:ea typeface="宋体" panose="02010600030101010101" pitchFamily="2" charset="-122"/>
              </a:rPr>
              <a:t>一、儿童行为障碍</a:t>
            </a:r>
            <a:endParaRPr lang="en-US" altLang="zh-CN" sz="3000" b="1" dirty="0">
              <a:solidFill>
                <a:schemeClr val="tx1"/>
              </a:solidFill>
              <a:latin typeface="宋体" panose="02010600030101010101" pitchFamily="2" charset="-122"/>
              <a:ea typeface="宋体" panose="02010600030101010101" pitchFamily="2" charset="-122"/>
            </a:endParaRPr>
          </a:p>
          <a:p>
            <a:pPr marL="0" lvl="0" indent="0" algn="l">
              <a:buNone/>
            </a:pPr>
            <a:r>
              <a:rPr lang="zh-CN" altLang="en-US" sz="3000" b="1" dirty="0">
                <a:solidFill>
                  <a:schemeClr val="tx1"/>
                </a:solidFill>
                <a:latin typeface="宋体" panose="02010600030101010101" pitchFamily="2" charset="-122"/>
                <a:ea typeface="宋体" panose="02010600030101010101" pitchFamily="2" charset="-122"/>
              </a:rPr>
              <a:t>二、儿童情绪障碍</a:t>
            </a:r>
            <a:endParaRPr lang="en-US" altLang="zh-CN" sz="3000" b="1" dirty="0">
              <a:solidFill>
                <a:schemeClr val="tx1"/>
              </a:solidFill>
              <a:latin typeface="宋体" panose="02010600030101010101" pitchFamily="2" charset="-122"/>
              <a:ea typeface="宋体" panose="02010600030101010101" pitchFamily="2" charset="-122"/>
            </a:endParaRPr>
          </a:p>
          <a:p>
            <a:pPr marL="0" lvl="0" indent="0" algn="l">
              <a:buNone/>
            </a:pPr>
            <a:r>
              <a:rPr lang="zh-CN" altLang="en-US" sz="3000" b="1" dirty="0">
                <a:solidFill>
                  <a:schemeClr val="tx1"/>
                </a:solidFill>
                <a:latin typeface="宋体" panose="02010600030101010101" pitchFamily="2" charset="-122"/>
                <a:ea typeface="宋体" panose="02010600030101010101" pitchFamily="2" charset="-122"/>
              </a:rPr>
              <a:t>三、儿童发展与学习障碍</a:t>
            </a:r>
            <a:endParaRPr lang="en-US" altLang="zh-CN" sz="3000" b="1" dirty="0">
              <a:solidFill>
                <a:schemeClr val="tx1"/>
              </a:solidFill>
              <a:latin typeface="宋体" panose="02010600030101010101" pitchFamily="2" charset="-122"/>
              <a:ea typeface="宋体" panose="02010600030101010101" pitchFamily="2" charset="-122"/>
            </a:endParaRPr>
          </a:p>
          <a:p>
            <a:pPr marL="0" lvl="0" indent="0" algn="l">
              <a:buNone/>
            </a:pPr>
            <a:r>
              <a:rPr lang="zh-CN" altLang="en-US" sz="3000" b="1" dirty="0">
                <a:solidFill>
                  <a:schemeClr val="tx1"/>
                </a:solidFill>
                <a:latin typeface="宋体" panose="02010600030101010101" pitchFamily="2" charset="-122"/>
                <a:ea typeface="宋体" panose="02010600030101010101" pitchFamily="2" charset="-122"/>
              </a:rPr>
              <a:t>四、儿童常见的不良习惯</a:t>
            </a:r>
            <a:endParaRPr lang="en-US" altLang="zh-CN" sz="3000" b="1" dirty="0">
              <a:solidFill>
                <a:schemeClr val="tx1"/>
              </a:solidFill>
              <a:latin typeface="宋体" panose="02010600030101010101" pitchFamily="2" charset="-122"/>
              <a:ea typeface="宋体" panose="02010600030101010101" pitchFamily="2" charset="-122"/>
            </a:endParaRPr>
          </a:p>
          <a:p>
            <a:pPr marL="0" lvl="0" indent="0" algn="l">
              <a:buNone/>
            </a:pPr>
            <a:r>
              <a:rPr lang="zh-CN" altLang="en-US" sz="3000" b="1" dirty="0">
                <a:solidFill>
                  <a:schemeClr val="tx1"/>
                </a:solidFill>
                <a:latin typeface="宋体" panose="02010600030101010101" pitchFamily="2" charset="-122"/>
                <a:ea typeface="宋体" panose="02010600030101010101" pitchFamily="2" charset="-122"/>
              </a:rPr>
              <a:t>五、儿童的一些其他障碍</a:t>
            </a:r>
            <a:endParaRPr lang="zh-CN" altLang="en-US" sz="3000" b="1" dirty="0">
              <a:solidFill>
                <a:schemeClr val="tx1"/>
              </a:solidFill>
              <a:latin typeface="宋体" panose="02010600030101010101" pitchFamily="2" charset="-122"/>
              <a:ea typeface="宋体" panose="02010600030101010101" pitchFamily="2" charset="-122"/>
            </a:endParaRP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88" name=""/>
        <p:cNvGrpSpPr/>
        <p:nvPr/>
      </p:nvGrpSpPr>
      <p:grpSpPr>
        <a:xfrm>
          <a:off x="0" y="0"/>
          <a:ext cx="0" cy="0"/>
          <a:chOff x="0" y="0"/>
          <a:chExt cx="0" cy="0"/>
        </a:xfrm>
      </p:grpSpPr>
      <p:sp>
        <p:nvSpPr>
          <p:cNvPr id="1048667" name="内容占位符 2"/>
          <p:cNvSpPr>
            <a:spLocks noGrp="1"/>
          </p:cNvSpPr>
          <p:nvPr>
            <p:ph idx="1"/>
          </p:nvPr>
        </p:nvSpPr>
        <p:spPr>
          <a:xfrm>
            <a:off x="289560" y="1285905"/>
            <a:ext cx="8229600" cy="5112568"/>
          </a:xfrm>
        </p:spPr>
        <p:txBody>
          <a:bodyPr>
            <a:noAutofit/>
          </a:bodyPr>
          <a:p>
            <a:pPr marL="0" lvl="0" indent="0">
              <a:buNone/>
            </a:pPr>
            <a:r>
              <a:rPr lang="en-US" altLang="zh-CN" sz="2000" b="1" dirty="0">
                <a:latin typeface="宋体" panose="02010600030101010101" pitchFamily="2" charset="-122"/>
                <a:ea typeface="宋体" panose="02010600030101010101" pitchFamily="2" charset="-122"/>
                <a:cs typeface="宋体" panose="02010600030101010101" pitchFamily="2" charset="-122"/>
                <a:sym typeface="+mn-ea"/>
              </a:rPr>
              <a:t>2.</a:t>
            </a:r>
            <a:r>
              <a:rPr lang="zh-CN" altLang="en-US" sz="2000" b="1" dirty="0">
                <a:latin typeface="宋体" panose="02010600030101010101" pitchFamily="2" charset="-122"/>
                <a:ea typeface="宋体" panose="02010600030101010101" pitchFamily="2" charset="-122"/>
                <a:cs typeface="宋体" panose="02010600030101010101" pitchFamily="2" charset="-122"/>
                <a:sym typeface="+mn-ea"/>
              </a:rPr>
              <a:t>夜惊 </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2000" dirty="0">
              <a:latin typeface="宋体" panose="02010600030101010101" pitchFamily="2" charset="-122"/>
              <a:ea typeface="宋体" panose="02010600030101010101" pitchFamily="2" charset="-122"/>
              <a:cs typeface="宋体" panose="02010600030101010101" pitchFamily="2" charset="-122"/>
              <a:sym typeface="+mn-ea"/>
            </a:endParaRPr>
          </a:p>
          <a:p>
            <a:pPr marL="0" lvl="0" indent="0">
              <a:buNone/>
            </a:pP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    夜惊的主要表现为儿童人睡后不久， 在没受到任何外部刺激的情况下，突然大声哭喊,并以床上坐起,或两眼直视,或两眼紧闭，表情非常惊恐。此时很难唤醒，对他人的安抚、拥抱等不子理睬。持续一段时间后，儿童又自行人睡,醒来后什么都记不起来。夜惊以5 -7岁的儿童较为多见,男童的发生率高于女童。</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a:p>
            <a:pPr marL="0" lvl="0" indent="0">
              <a:buNone/>
            </a:pPr>
            <a:r>
              <a:rPr lang="zh-CN" altLang="en-US" sz="2000" b="1" dirty="0">
                <a:latin typeface="宋体" panose="02010600030101010101" pitchFamily="2" charset="-122"/>
                <a:ea typeface="宋体" panose="02010600030101010101" pitchFamily="2" charset="-122"/>
                <a:cs typeface="宋体" panose="02010600030101010101" pitchFamily="2" charset="-122"/>
                <a:sym typeface="+mn-ea"/>
              </a:rPr>
              <a:t>心理因素和环境因素常常是夜惊的诱因</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2000" dirty="0">
              <a:latin typeface="宋体" panose="02010600030101010101" pitchFamily="2" charset="-122"/>
              <a:ea typeface="宋体" panose="02010600030101010101" pitchFamily="2" charset="-122"/>
              <a:cs typeface="宋体" panose="02010600030101010101" pitchFamily="2" charset="-122"/>
              <a:sym typeface="+mn-ea"/>
            </a:endParaRPr>
          </a:p>
          <a:p>
            <a:pPr marL="0" lvl="0" indent="0">
              <a:buNone/>
            </a:pP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    如父母吵架、亲人伤亡、生活中遇到的困难,都会使儿童情绪紧张；又如睡前看了惊险片、听了恐怖的故事,或被家长呵斥后人睡等,都会造成孩子精神紧张;另卧室温度过高、手压迫前胸睡觉、晚餐过饱、患肠道寄生虫病等也可导致夜惊。对于夜惊的儿童，主要是要想办法消除心理诱因和改变不良的环境因素。对于躯体有疾病的要尽早治疗。随着年龄的增长,大多数儿童的夜惊会自行消失。</a:t>
            </a:r>
            <a:endParaRPr lang="zh-CN" altLang="en-US" sz="2000" dirty="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048668" name="标题 1"/>
          <p:cNvSpPr>
            <a:spLocks noGrp="1"/>
          </p:cNvSpPr>
          <p:nvPr>
            <p:ph type="title"/>
          </p:nvPr>
        </p:nvSpPr>
        <p:spPr/>
        <p:txBody>
          <a:bodyPr/>
          <a:p>
            <a:r>
              <a:rPr lang="zh-CN" altLang="en-US" sz="3200" dirty="0">
                <a:latin typeface="宋体" panose="02010600030101010101" pitchFamily="2" charset="-122"/>
                <a:ea typeface="宋体" panose="02010600030101010101" pitchFamily="2" charset="-122"/>
              </a:rPr>
              <a:t>五、儿童的一些其他障碍</a:t>
            </a:r>
            <a:endParaRPr lang="zh-CN" altLang="en-US" sz="3200" dirty="0">
              <a:latin typeface="宋体" panose="02010600030101010101" pitchFamily="2" charset="-122"/>
              <a:ea typeface="宋体" panose="02010600030101010101" pitchFamily="2" charset="-122"/>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641" name="内容占位符 2"/>
          <p:cNvSpPr>
            <a:spLocks noGrp="1"/>
          </p:cNvSpPr>
          <p:nvPr>
            <p:ph idx="1"/>
          </p:nvPr>
        </p:nvSpPr>
        <p:spPr>
          <a:xfrm>
            <a:off x="502497" y="1703917"/>
            <a:ext cx="7408333" cy="3450696"/>
          </a:xfrm>
        </p:spPr>
        <p:txBody>
          <a:bodyPr/>
          <a:p>
            <a:pPr marL="0" indent="457200" fontAlgn="auto">
              <a:spcBef>
                <a:spcPts val="0"/>
              </a:spcBef>
              <a:buNone/>
            </a:pPr>
            <a:r>
              <a:rPr lang="en-US" altLang="zh-CN" sz="2400" dirty="0">
                <a:latin typeface="宋体" panose="02010600030101010101" pitchFamily="2" charset="-122"/>
                <a:ea typeface="宋体" panose="02010600030101010101" pitchFamily="2" charset="-122"/>
                <a:cs typeface="宋体" panose="02010600030101010101" pitchFamily="2" charset="-122"/>
              </a:rPr>
              <a:t> </a:t>
            </a:r>
            <a:r>
              <a:rPr lang="zh-CN" altLang="en-US" sz="2400" dirty="0">
                <a:latin typeface="宋体" panose="02010600030101010101" pitchFamily="2" charset="-122"/>
                <a:ea typeface="宋体" panose="02010600030101010101" pitchFamily="2" charset="-122"/>
                <a:cs typeface="宋体" panose="02010600030101010101" pitchFamily="2" charset="-122"/>
              </a:rPr>
              <a:t>患有行为障碍的儿童，在日常生活中通常会有以下一些共同特征：</a:t>
            </a:r>
            <a:endParaRPr lang="en-US" altLang="zh-CN" sz="2400" dirty="0">
              <a:latin typeface="宋体" panose="02010600030101010101" pitchFamily="2" charset="-122"/>
              <a:ea typeface="宋体" panose="02010600030101010101" pitchFamily="2" charset="-122"/>
              <a:cs typeface="宋体" panose="02010600030101010101" pitchFamily="2" charset="-122"/>
            </a:endParaRPr>
          </a:p>
          <a:p>
            <a:r>
              <a:rPr lang="zh-CN" altLang="en-US" sz="2400" b="1" dirty="0">
                <a:latin typeface="宋体" panose="02010600030101010101" pitchFamily="2" charset="-122"/>
                <a:ea typeface="宋体" panose="02010600030101010101" pitchFamily="2" charset="-122"/>
                <a:cs typeface="宋体" panose="02010600030101010101" pitchFamily="2" charset="-122"/>
              </a:rPr>
              <a:t>注意缺陷</a:t>
            </a:r>
            <a:endParaRPr lang="en-US" altLang="zh-CN" sz="2400" b="1" dirty="0">
              <a:latin typeface="宋体" panose="02010600030101010101" pitchFamily="2" charset="-122"/>
              <a:ea typeface="宋体" panose="02010600030101010101" pitchFamily="2" charset="-122"/>
              <a:cs typeface="宋体" panose="02010600030101010101" pitchFamily="2" charset="-122"/>
            </a:endParaRPr>
          </a:p>
          <a:p>
            <a:r>
              <a:rPr lang="zh-CN" altLang="en-US" sz="2400" b="1" dirty="0">
                <a:latin typeface="宋体" panose="02010600030101010101" pitchFamily="2" charset="-122"/>
                <a:ea typeface="宋体" panose="02010600030101010101" pitchFamily="2" charset="-122"/>
                <a:cs typeface="宋体" panose="02010600030101010101" pitchFamily="2" charset="-122"/>
              </a:rPr>
              <a:t>活动过多</a:t>
            </a:r>
            <a:endParaRPr lang="en-US" altLang="zh-CN" sz="2400" b="1" dirty="0">
              <a:latin typeface="宋体" panose="02010600030101010101" pitchFamily="2" charset="-122"/>
              <a:ea typeface="宋体" panose="02010600030101010101" pitchFamily="2" charset="-122"/>
              <a:cs typeface="宋体" panose="02010600030101010101" pitchFamily="2" charset="-122"/>
            </a:endParaRPr>
          </a:p>
          <a:p>
            <a:r>
              <a:rPr lang="zh-CN" altLang="en-US" sz="2400" b="1" dirty="0">
                <a:latin typeface="宋体" panose="02010600030101010101" pitchFamily="2" charset="-122"/>
                <a:ea typeface="宋体" panose="02010600030101010101" pitchFamily="2" charset="-122"/>
                <a:cs typeface="宋体" panose="02010600030101010101" pitchFamily="2" charset="-122"/>
              </a:rPr>
              <a:t>情绪冲动</a:t>
            </a:r>
            <a:endParaRPr lang="en-US" altLang="zh-CN" sz="2400" b="1" dirty="0">
              <a:latin typeface="宋体" panose="02010600030101010101" pitchFamily="2" charset="-122"/>
              <a:ea typeface="宋体" panose="02010600030101010101" pitchFamily="2" charset="-122"/>
              <a:cs typeface="宋体" panose="02010600030101010101" pitchFamily="2" charset="-122"/>
            </a:endParaRPr>
          </a:p>
          <a:p>
            <a:r>
              <a:rPr lang="zh-CN" altLang="en-US" sz="2400" b="1" dirty="0">
                <a:latin typeface="宋体" panose="02010600030101010101" pitchFamily="2" charset="-122"/>
                <a:ea typeface="宋体" panose="02010600030101010101" pitchFamily="2" charset="-122"/>
                <a:cs typeface="宋体" panose="02010600030101010101" pitchFamily="2" charset="-122"/>
              </a:rPr>
              <a:t>感觉统合失调</a:t>
            </a:r>
            <a:endParaRPr lang="zh-CN" altLang="en-US" dirty="0"/>
          </a:p>
          <a:p>
            <a:endParaRPr lang="zh-CN" altLang="en-US" dirty="0"/>
          </a:p>
        </p:txBody>
      </p:sp>
      <p:sp>
        <p:nvSpPr>
          <p:cNvPr id="1048642" name="标题 1"/>
          <p:cNvSpPr>
            <a:spLocks noGrp="1"/>
          </p:cNvSpPr>
          <p:nvPr>
            <p:ph type="title"/>
          </p:nvPr>
        </p:nvSpPr>
        <p:spPr/>
        <p:txBody>
          <a:bodyPr/>
          <a:p>
            <a:r>
              <a:rPr lang="zh-CN" altLang="en-US" sz="3200" dirty="0">
                <a:latin typeface="宋体" panose="02010600030101010101" pitchFamily="2" charset="-122"/>
                <a:ea typeface="宋体" panose="02010600030101010101" pitchFamily="2" charset="-122"/>
              </a:rPr>
              <a:t>一、儿童行为障碍</a:t>
            </a:r>
            <a:endParaRPr lang="zh-CN" altLang="en-US" sz="3200" dirty="0">
              <a:latin typeface="宋体" panose="02010600030101010101" pitchFamily="2" charset="-122"/>
              <a:ea typeface="宋体" panose="02010600030101010101" pitchFamily="2" charset="-122"/>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sp>
        <p:nvSpPr>
          <p:cNvPr id="1048643" name="矩形 1"/>
          <p:cNvSpPr/>
          <p:nvPr/>
        </p:nvSpPr>
        <p:spPr>
          <a:xfrm>
            <a:off x="302826" y="2134456"/>
            <a:ext cx="8136904" cy="2589530"/>
          </a:xfrm>
          <a:prstGeom prst="rect">
            <a:avLst/>
          </a:prstGeom>
        </p:spPr>
        <p:txBody>
          <a:bodyPr wrap="square">
            <a:spAutoFit/>
          </a:bodyPr>
          <a:p>
            <a:pPr lvl="0">
              <a:spcBef>
                <a:spcPct val="20000"/>
              </a:spcBef>
            </a:pPr>
            <a:endParaRPr lang="en-US" altLang="zh-CN" sz="2800" dirty="0">
              <a:solidFill>
                <a:prstClr val="black"/>
              </a:solidFill>
              <a:latin typeface="宋体" panose="02010600030101010101" pitchFamily="2" charset="-122"/>
              <a:ea typeface="宋体" panose="02010600030101010101" pitchFamily="2" charset="-122"/>
            </a:endParaRPr>
          </a:p>
          <a:p>
            <a:pPr marL="457200" lvl="0" indent="-457200">
              <a:spcBef>
                <a:spcPct val="20000"/>
              </a:spcBef>
              <a:buFont typeface="Wingdings" panose="05000000000000000000" charset="0"/>
              <a:buChar char="Ø"/>
            </a:pPr>
            <a:r>
              <a:rPr lang="zh-CN" altLang="en-US" sz="2800" dirty="0">
                <a:solidFill>
                  <a:prstClr val="black"/>
                </a:solidFill>
                <a:latin typeface="宋体" panose="02010600030101010101" pitchFamily="2" charset="-122"/>
                <a:ea typeface="宋体" panose="02010600030101010101" pitchFamily="2" charset="-122"/>
              </a:rPr>
              <a:t>受遗传和神经生理的影响</a:t>
            </a:r>
            <a:endParaRPr lang="en-US" altLang="zh-CN" sz="2800" dirty="0">
              <a:solidFill>
                <a:prstClr val="black"/>
              </a:solidFill>
              <a:latin typeface="宋体" panose="02010600030101010101" pitchFamily="2" charset="-122"/>
              <a:ea typeface="宋体" panose="02010600030101010101" pitchFamily="2" charset="-122"/>
            </a:endParaRPr>
          </a:p>
          <a:p>
            <a:pPr marL="457200" lvl="0" indent="-457200">
              <a:spcBef>
                <a:spcPct val="20000"/>
              </a:spcBef>
              <a:buFont typeface="Wingdings" panose="05000000000000000000" charset="0"/>
              <a:buChar char="Ø"/>
            </a:pPr>
            <a:r>
              <a:rPr lang="zh-CN" altLang="en-US" sz="2800" dirty="0">
                <a:solidFill>
                  <a:prstClr val="black"/>
                </a:solidFill>
                <a:latin typeface="宋体" panose="02010600030101010101" pitchFamily="2" charset="-122"/>
                <a:ea typeface="宋体" panose="02010600030101010101" pitchFamily="2" charset="-122"/>
              </a:rPr>
              <a:t>与怀孕期、出生和早期发展的环境有关</a:t>
            </a:r>
            <a:endParaRPr lang="en-US" altLang="zh-CN" sz="2800" dirty="0">
              <a:solidFill>
                <a:prstClr val="black"/>
              </a:solidFill>
              <a:latin typeface="宋体" panose="02010600030101010101" pitchFamily="2" charset="-122"/>
              <a:ea typeface="宋体" panose="02010600030101010101" pitchFamily="2" charset="-122"/>
            </a:endParaRPr>
          </a:p>
          <a:p>
            <a:pPr marL="457200" lvl="0" indent="-457200">
              <a:spcBef>
                <a:spcPct val="20000"/>
              </a:spcBef>
              <a:buFont typeface="Wingdings" panose="05000000000000000000" charset="0"/>
              <a:buChar char="Ø"/>
            </a:pPr>
            <a:r>
              <a:rPr lang="zh-CN" altLang="en-US" sz="2800" dirty="0">
                <a:solidFill>
                  <a:prstClr val="black"/>
                </a:solidFill>
                <a:latin typeface="宋体" panose="02010600030101010101" pitchFamily="2" charset="-122"/>
                <a:ea typeface="宋体" panose="02010600030101010101" pitchFamily="2" charset="-122"/>
              </a:rPr>
              <a:t>儿童的饮食、过敏和铅的危害作用</a:t>
            </a:r>
            <a:endParaRPr lang="en-US" altLang="zh-CN" sz="2800" dirty="0">
              <a:solidFill>
                <a:prstClr val="black"/>
              </a:solidFill>
              <a:latin typeface="宋体" panose="02010600030101010101" pitchFamily="2" charset="-122"/>
              <a:ea typeface="宋体" panose="02010600030101010101" pitchFamily="2" charset="-122"/>
            </a:endParaRPr>
          </a:p>
          <a:p>
            <a:pPr marL="457200" lvl="0" indent="-457200">
              <a:spcBef>
                <a:spcPct val="20000"/>
              </a:spcBef>
              <a:buFont typeface="Wingdings" panose="05000000000000000000" charset="0"/>
              <a:buChar char="Ø"/>
            </a:pPr>
            <a:r>
              <a:rPr lang="zh-CN" altLang="en-US" sz="2800" dirty="0">
                <a:solidFill>
                  <a:prstClr val="black"/>
                </a:solidFill>
                <a:latin typeface="宋体" panose="02010600030101010101" pitchFamily="2" charset="-122"/>
                <a:ea typeface="宋体" panose="02010600030101010101" pitchFamily="2" charset="-122"/>
              </a:rPr>
              <a:t>家庭影响</a:t>
            </a:r>
            <a:endParaRPr lang="zh-CN" altLang="en-US" sz="2800" dirty="0">
              <a:solidFill>
                <a:prstClr val="black"/>
              </a:solidFill>
              <a:latin typeface="宋体" panose="02010600030101010101" pitchFamily="2" charset="-122"/>
              <a:ea typeface="宋体" panose="02010600030101010101" pitchFamily="2" charset="-122"/>
            </a:endParaRPr>
          </a:p>
        </p:txBody>
      </p:sp>
      <p:sp>
        <p:nvSpPr>
          <p:cNvPr id="1048645" name="标题 2"/>
          <p:cNvSpPr>
            <a:spLocks noGrp="1"/>
          </p:cNvSpPr>
          <p:nvPr>
            <p:ph type="title"/>
          </p:nvPr>
        </p:nvSpPr>
        <p:spPr>
          <a:xfrm>
            <a:off x="302914" y="1591355"/>
            <a:ext cx="8229600" cy="1143000"/>
          </a:xfrm>
        </p:spPr>
        <p:txBody>
          <a:bodyPr/>
          <a:p>
            <a:pPr algn="l"/>
            <a:r>
              <a:rPr lang="zh-CN" altLang="en-US" sz="2800" b="1" dirty="0">
                <a:solidFill>
                  <a:schemeClr val="tx1"/>
                </a:solidFill>
                <a:latin typeface="宋体" panose="02010600030101010101" pitchFamily="2" charset="-122"/>
                <a:ea typeface="宋体" panose="02010600030101010101" pitchFamily="2" charset="-122"/>
              </a:rPr>
              <a:t>儿童行为障碍的影响因素</a:t>
            </a:r>
            <a:endParaRPr lang="zh-CN" altLang="en-US" sz="2800" b="1" dirty="0">
              <a:solidFill>
                <a:schemeClr val="tx1"/>
              </a:solidFill>
              <a:latin typeface="宋体" panose="02010600030101010101" pitchFamily="2" charset="-122"/>
              <a:ea typeface="宋体" panose="02010600030101010101" pitchFamily="2" charset="-122"/>
            </a:endParaRPr>
          </a:p>
        </p:txBody>
      </p:sp>
      <p:sp>
        <p:nvSpPr>
          <p:cNvPr id="1048642" name="标题 1"/>
          <p:cNvSpPr>
            <a:spLocks noGrp="1"/>
          </p:cNvSpPr>
          <p:nvPr/>
        </p:nvSpPr>
        <p:spPr>
          <a:xfrm>
            <a:off x="457200" y="338328"/>
            <a:ext cx="8229600" cy="125272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t>一、儿童行为障碍</a:t>
            </a:r>
            <a:endParaRPr lang="zh-CN" altLang="en-US" dirty="0"/>
          </a:p>
        </p:txBody>
      </p:sp>
      <p:sp>
        <p:nvSpPr>
          <p:cNvPr id="1" name="标题 1"/>
          <p:cNvSpPr>
            <a:spLocks noGrp="1"/>
          </p:cNvSpPr>
          <p:nvPr/>
        </p:nvSpPr>
        <p:spPr>
          <a:xfrm>
            <a:off x="502412" y="443234"/>
            <a:ext cx="8139178" cy="441964"/>
          </a:xfrm>
          <a:prstGeom prst="rect">
            <a:avLst/>
          </a:prstGeom>
        </p:spPr>
        <p:txBody>
          <a:bodyPr vert="horz" lIns="101600" tIns="38100" rIns="76200" bIns="38100" rtlCol="0" anchor="t" anchorCtr="0">
            <a:noAutofit/>
          </a:bodyPr>
          <a:lstStyle>
            <a:lvl1pPr marL="0" marR="0" algn="l" defTabSz="914400" rtl="0" eaLnBrk="1" fontAlgn="auto" latinLnBrk="0" hangingPunct="1">
              <a:lnSpc>
                <a:spcPct val="100000"/>
              </a:lnSpc>
              <a:spcBef>
                <a:spcPct val="0"/>
              </a:spcBef>
              <a:buNone/>
              <a:defRPr kumimoji="0" lang="zh-CN" altLang="en-US" sz="18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r>
              <a:rPr lang="zh-CN" altLang="en-US" sz="3200" dirty="0">
                <a:latin typeface="宋体" panose="02010600030101010101" pitchFamily="2" charset="-122"/>
                <a:ea typeface="宋体" panose="02010600030101010101" pitchFamily="2" charset="-122"/>
              </a:rPr>
              <a:t>一、儿童行为障碍</a:t>
            </a:r>
            <a:endParaRPr lang="zh-CN" altLang="en-US" sz="3200" dirty="0">
              <a:latin typeface="宋体" panose="02010600030101010101" pitchFamily="2" charset="-122"/>
              <a:ea typeface="宋体" panose="02010600030101010101" pitchFamily="2" charset="-122"/>
            </a:endParaRP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71" name=""/>
        <p:cNvGrpSpPr/>
        <p:nvPr/>
      </p:nvGrpSpPr>
      <p:grpSpPr>
        <a:xfrm>
          <a:off x="0" y="0"/>
          <a:ext cx="0" cy="0"/>
          <a:chOff x="0" y="0"/>
          <a:chExt cx="0" cy="0"/>
        </a:xfrm>
      </p:grpSpPr>
      <p:sp>
        <p:nvSpPr>
          <p:cNvPr id="1048646" name="内容占位符 2"/>
          <p:cNvSpPr>
            <a:spLocks noGrp="1"/>
          </p:cNvSpPr>
          <p:nvPr>
            <p:ph idx="1"/>
          </p:nvPr>
        </p:nvSpPr>
        <p:spPr>
          <a:xfrm>
            <a:off x="457412" y="2675467"/>
            <a:ext cx="7408333" cy="3450696"/>
          </a:xfrm>
        </p:spPr>
        <p:txBody>
          <a:bodyPr>
            <a:normAutofit/>
          </a:bodyPr>
          <a:p>
            <a:pPr marL="0" indent="0">
              <a:buNone/>
            </a:pPr>
            <a:r>
              <a:rPr lang="en-US" altLang="zh-CN" sz="2400" dirty="0" smtClean="0">
                <a:latin typeface="宋体" panose="02010600030101010101" pitchFamily="2" charset="-122"/>
                <a:ea typeface="宋体" panose="02010600030101010101" pitchFamily="2" charset="-122"/>
                <a:cs typeface="宋体" panose="02010600030101010101" pitchFamily="2" charset="-122"/>
              </a:rPr>
              <a:t>1</a:t>
            </a:r>
            <a:r>
              <a:rPr lang="en-US" altLang="zh-CN" sz="2400" dirty="0">
                <a:latin typeface="宋体" panose="02010600030101010101" pitchFamily="2" charset="-122"/>
                <a:ea typeface="宋体" panose="02010600030101010101" pitchFamily="2" charset="-122"/>
                <a:cs typeface="宋体" panose="02010600030101010101" pitchFamily="2" charset="-122"/>
              </a:rPr>
              <a:t>.</a:t>
            </a:r>
            <a:r>
              <a:rPr lang="zh-CN" altLang="en-US" sz="2400" dirty="0">
                <a:latin typeface="宋体" panose="02010600030101010101" pitchFamily="2" charset="-122"/>
                <a:ea typeface="宋体" panose="02010600030101010101" pitchFamily="2" charset="-122"/>
                <a:cs typeface="宋体" panose="02010600030101010101" pitchFamily="2" charset="-122"/>
              </a:rPr>
              <a:t>家长应当掌握有关方面的知识，以便理解这种紊乱的生理基础，增强引导儿童的信心，平静地对待儿童的行为障碍问题。</a:t>
            </a:r>
            <a:br>
              <a:rPr lang="zh-CN" altLang="en-US" sz="2400" dirty="0">
                <a:latin typeface="宋体" panose="02010600030101010101" pitchFamily="2" charset="-122"/>
                <a:ea typeface="宋体" panose="02010600030101010101" pitchFamily="2" charset="-122"/>
                <a:cs typeface="宋体" panose="02010600030101010101" pitchFamily="2" charset="-122"/>
              </a:rPr>
            </a:br>
            <a:r>
              <a:rPr lang="en-US" altLang="zh-CN" sz="2400" dirty="0">
                <a:latin typeface="宋体" panose="02010600030101010101" pitchFamily="2" charset="-122"/>
                <a:ea typeface="宋体" panose="02010600030101010101" pitchFamily="2" charset="-122"/>
                <a:cs typeface="宋体" panose="02010600030101010101" pitchFamily="2" charset="-122"/>
              </a:rPr>
              <a:t>2.</a:t>
            </a:r>
            <a:r>
              <a:rPr lang="zh-CN" altLang="en-US" sz="2400" dirty="0">
                <a:latin typeface="宋体" panose="02010600030101010101" pitchFamily="2" charset="-122"/>
                <a:ea typeface="宋体" panose="02010600030101010101" pitchFamily="2" charset="-122"/>
                <a:cs typeface="宋体" panose="02010600030101010101" pitchFamily="2" charset="-122"/>
              </a:rPr>
              <a:t>家长应当多和孩子一起玩有趣的游戏，让孩子尽情快乐，放松心情，自由活动以平衡身心状态。</a:t>
            </a:r>
            <a:br>
              <a:rPr lang="zh-CN" altLang="en-US" sz="2400" dirty="0">
                <a:latin typeface="宋体" panose="02010600030101010101" pitchFamily="2" charset="-122"/>
                <a:ea typeface="宋体" panose="02010600030101010101" pitchFamily="2" charset="-122"/>
                <a:cs typeface="宋体" panose="02010600030101010101" pitchFamily="2" charset="-122"/>
              </a:rPr>
            </a:br>
            <a:endParaRPr lang="zh-CN" altLang="en-US" dirty="0"/>
          </a:p>
          <a:p>
            <a:endParaRPr lang="zh-CN" altLang="en-US" dirty="0"/>
          </a:p>
        </p:txBody>
      </p:sp>
      <p:sp>
        <p:nvSpPr>
          <p:cNvPr id="1048647" name="标题 1"/>
          <p:cNvSpPr>
            <a:spLocks noGrp="1"/>
          </p:cNvSpPr>
          <p:nvPr>
            <p:ph type="title"/>
          </p:nvPr>
        </p:nvSpPr>
        <p:spPr>
          <a:xfrm>
            <a:off x="412115" y="1591183"/>
            <a:ext cx="8229600" cy="1252728"/>
          </a:xfrm>
        </p:spPr>
        <p:txBody>
          <a:bodyPr/>
          <a:p>
            <a:pPr algn="l"/>
            <a:r>
              <a:rPr lang="zh-CN" altLang="en-US" sz="2800" b="1" dirty="0">
                <a:solidFill>
                  <a:schemeClr val="tx1"/>
                </a:solidFill>
                <a:latin typeface="+mn-ea"/>
                <a:ea typeface="+mn-ea"/>
              </a:rPr>
              <a:t>儿童行为障碍的矫治方法</a:t>
            </a:r>
            <a:endParaRPr lang="zh-CN" altLang="en-US" sz="2800" b="1" dirty="0">
              <a:solidFill>
                <a:schemeClr val="tx1"/>
              </a:solidFill>
              <a:latin typeface="+mn-ea"/>
              <a:ea typeface="+mn-ea"/>
            </a:endParaRPr>
          </a:p>
        </p:txBody>
      </p:sp>
      <p:sp>
        <p:nvSpPr>
          <p:cNvPr id="1048642" name="标题 1"/>
          <p:cNvSpPr>
            <a:spLocks noGrp="1"/>
          </p:cNvSpPr>
          <p:nvPr/>
        </p:nvSpPr>
        <p:spPr>
          <a:xfrm>
            <a:off x="457200" y="338328"/>
            <a:ext cx="8229600" cy="125272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t>一、儿童行为障碍</a:t>
            </a:r>
            <a:endParaRPr lang="zh-CN" altLang="en-US" dirty="0"/>
          </a:p>
        </p:txBody>
      </p:sp>
      <p:sp>
        <p:nvSpPr>
          <p:cNvPr id="1" name="标题 1"/>
          <p:cNvSpPr>
            <a:spLocks noGrp="1"/>
          </p:cNvSpPr>
          <p:nvPr/>
        </p:nvSpPr>
        <p:spPr>
          <a:xfrm>
            <a:off x="502412" y="443234"/>
            <a:ext cx="8139178" cy="441964"/>
          </a:xfrm>
          <a:prstGeom prst="rect">
            <a:avLst/>
          </a:prstGeom>
        </p:spPr>
        <p:txBody>
          <a:bodyPr vert="horz" lIns="101600" tIns="38100" rIns="76200" bIns="38100" rtlCol="0" anchor="t" anchorCtr="0">
            <a:noAutofit/>
          </a:bodyPr>
          <a:lstStyle>
            <a:lvl1pPr marL="0" marR="0" algn="l" defTabSz="914400" rtl="0" eaLnBrk="1" fontAlgn="auto" latinLnBrk="0" hangingPunct="1">
              <a:lnSpc>
                <a:spcPct val="100000"/>
              </a:lnSpc>
              <a:spcBef>
                <a:spcPct val="0"/>
              </a:spcBef>
              <a:buNone/>
              <a:defRPr kumimoji="0" lang="zh-CN" altLang="en-US" sz="18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r>
              <a:rPr lang="zh-CN" altLang="en-US" sz="3200" dirty="0">
                <a:latin typeface="宋体" panose="02010600030101010101" pitchFamily="2" charset="-122"/>
                <a:ea typeface="宋体" panose="02010600030101010101" pitchFamily="2" charset="-122"/>
              </a:rPr>
              <a:t>一、儿童行为障碍</a:t>
            </a:r>
            <a:endParaRPr lang="zh-CN" altLang="en-US" sz="3200" dirty="0">
              <a:latin typeface="宋体" panose="02010600030101010101" pitchFamily="2" charset="-122"/>
              <a:ea typeface="宋体" panose="02010600030101010101" pitchFamily="2" charset="-122"/>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648" name="内容占位符 2"/>
          <p:cNvSpPr>
            <a:spLocks noGrp="1"/>
          </p:cNvSpPr>
          <p:nvPr>
            <p:ph idx="1"/>
          </p:nvPr>
        </p:nvSpPr>
        <p:spPr>
          <a:xfrm>
            <a:off x="243840" y="1988820"/>
            <a:ext cx="5121910" cy="3450590"/>
          </a:xfrm>
        </p:spPr>
        <p:txBody>
          <a:bodyPr>
            <a:noAutofit/>
          </a:bodyPr>
          <a:p>
            <a:pPr marL="0" indent="0">
              <a:buNone/>
            </a:pPr>
            <a:r>
              <a:rPr lang="zh-CN" altLang="en-US" sz="2000" dirty="0">
                <a:solidFill>
                  <a:schemeClr val="tx1"/>
                </a:solidFill>
                <a:latin typeface="宋体" panose="02010600030101010101" pitchFamily="2" charset="-122"/>
                <a:ea typeface="宋体" panose="02010600030101010101" pitchFamily="2" charset="-122"/>
                <a:cs typeface="宋体" panose="02010600030101010101" pitchFamily="2" charset="-122"/>
              </a:rPr>
              <a:t>举例：</a:t>
            </a:r>
            <a:endParaRPr lang="zh-CN" altLang="en-US" sz="2000"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0" indent="0">
              <a:buNone/>
            </a:pPr>
            <a:r>
              <a:rPr lang="zh-CN" altLang="en-US" sz="2000" dirty="0">
                <a:solidFill>
                  <a:schemeClr val="tx1"/>
                </a:solidFill>
                <a:latin typeface="宋体" panose="02010600030101010101" pitchFamily="2" charset="-122"/>
                <a:ea typeface="宋体" panose="02010600030101010101" pitchFamily="2" charset="-122"/>
                <a:cs typeface="宋体" panose="02010600030101010101" pitchFamily="2" charset="-122"/>
              </a:rPr>
              <a:t>    当一个孩子看到一条没有被拴住的狗在他面前奔跑时</a:t>
            </a:r>
            <a:r>
              <a:rPr lang="en-US" altLang="zh-CN" sz="2000" dirty="0">
                <a:solidFill>
                  <a:schemeClr val="tx1"/>
                </a:solidFill>
                <a:latin typeface="宋体" panose="02010600030101010101" pitchFamily="2" charset="-122"/>
                <a:ea typeface="宋体" panose="02010600030101010101" pitchFamily="2" charset="-122"/>
                <a:cs typeface="宋体" panose="02010600030101010101" pitchFamily="2" charset="-122"/>
              </a:rPr>
              <a:t>,</a:t>
            </a:r>
            <a:r>
              <a:rPr lang="zh-CN" altLang="en-US" sz="2000" dirty="0">
                <a:solidFill>
                  <a:schemeClr val="tx1"/>
                </a:solidFill>
                <a:latin typeface="宋体" panose="02010600030101010101" pitchFamily="2" charset="-122"/>
                <a:ea typeface="宋体" panose="02010600030101010101" pitchFamily="2" charset="-122"/>
                <a:cs typeface="宋体" panose="02010600030101010101" pitchFamily="2" charset="-122"/>
              </a:rPr>
              <a:t>他会变得“脸色苍白</a:t>
            </a:r>
            <a:r>
              <a:rPr lang="en-US" altLang="zh-CN" sz="2000" dirty="0">
                <a:solidFill>
                  <a:schemeClr val="tx1"/>
                </a:solidFill>
                <a:latin typeface="宋体" panose="02010600030101010101" pitchFamily="2" charset="-122"/>
                <a:ea typeface="宋体" panose="02010600030101010101" pitchFamily="2" charset="-122"/>
                <a:cs typeface="宋体" panose="02010600030101010101" pitchFamily="2" charset="-122"/>
              </a:rPr>
              <a:t>,</a:t>
            </a:r>
            <a:r>
              <a:rPr lang="zh-CN" altLang="en-US" sz="2000" dirty="0">
                <a:solidFill>
                  <a:schemeClr val="tx1"/>
                </a:solidFill>
                <a:latin typeface="宋体" panose="02010600030101010101" pitchFamily="2" charset="-122"/>
                <a:ea typeface="宋体" panose="02010600030101010101" pitchFamily="2" charset="-122"/>
                <a:cs typeface="宋体" panose="02010600030101010101" pitchFamily="2" charset="-122"/>
              </a:rPr>
              <a:t>出汗，发冷，身体不停地发抖”</a:t>
            </a:r>
            <a:r>
              <a:rPr lang="en-US" altLang="zh-CN" sz="2000" dirty="0">
                <a:solidFill>
                  <a:schemeClr val="tx1"/>
                </a:solidFill>
                <a:latin typeface="宋体" panose="02010600030101010101" pitchFamily="2" charset="-122"/>
                <a:ea typeface="宋体" panose="02010600030101010101" pitchFamily="2" charset="-122"/>
                <a:cs typeface="宋体" panose="02010600030101010101" pitchFamily="2" charset="-122"/>
              </a:rPr>
              <a:t>;</a:t>
            </a:r>
            <a:r>
              <a:rPr lang="zh-CN" altLang="en-US" sz="2000" dirty="0">
                <a:solidFill>
                  <a:schemeClr val="tx1"/>
                </a:solidFill>
                <a:latin typeface="宋体" panose="02010600030101010101" pitchFamily="2" charset="-122"/>
                <a:ea typeface="宋体" panose="02010600030101010101" pitchFamily="2" charset="-122"/>
                <a:cs typeface="宋体" panose="02010600030101010101" pitchFamily="2" charset="-122"/>
              </a:rPr>
              <a:t>他的“思维飞速运转以至不能思考，身体僵硬</a:t>
            </a:r>
            <a:r>
              <a:rPr lang="en-US" altLang="zh-CN" sz="2000" dirty="0">
                <a:solidFill>
                  <a:schemeClr val="tx1"/>
                </a:solidFill>
                <a:latin typeface="宋体" panose="02010600030101010101" pitchFamily="2" charset="-122"/>
                <a:ea typeface="宋体" panose="02010600030101010101" pitchFamily="2" charset="-122"/>
                <a:cs typeface="宋体" panose="02010600030101010101" pitchFamily="2" charset="-122"/>
              </a:rPr>
              <a:t>,</a:t>
            </a:r>
            <a:r>
              <a:rPr lang="zh-CN" altLang="en-US" sz="2000" dirty="0">
                <a:solidFill>
                  <a:schemeClr val="tx1"/>
                </a:solidFill>
                <a:latin typeface="宋体" panose="02010600030101010101" pitchFamily="2" charset="-122"/>
                <a:ea typeface="宋体" panose="02010600030101010101" pitchFamily="2" charset="-122"/>
                <a:cs typeface="宋体" panose="02010600030101010101" pitchFamily="2" charset="-122"/>
              </a:rPr>
              <a:t>心率加快，感觉紧张，呼吸困难”</a:t>
            </a:r>
            <a:r>
              <a:rPr lang="en-US" altLang="zh-CN" sz="2000" dirty="0">
                <a:solidFill>
                  <a:schemeClr val="tx1"/>
                </a:solidFill>
                <a:latin typeface="宋体" panose="02010600030101010101" pitchFamily="2" charset="-122"/>
                <a:ea typeface="宋体" panose="02010600030101010101" pitchFamily="2" charset="-122"/>
                <a:cs typeface="宋体" panose="02010600030101010101" pitchFamily="2" charset="-122"/>
              </a:rPr>
              <a:t>,</a:t>
            </a:r>
            <a:r>
              <a:rPr lang="zh-CN" altLang="en-US" sz="2000" dirty="0">
                <a:solidFill>
                  <a:schemeClr val="tx1"/>
                </a:solidFill>
                <a:latin typeface="宋体" panose="02010600030101010101" pitchFamily="2" charset="-122"/>
                <a:ea typeface="宋体" panose="02010600030101010101" pitchFamily="2" charset="-122"/>
                <a:cs typeface="宋体" panose="02010600030101010101" pitchFamily="2" charset="-122"/>
              </a:rPr>
              <a:t>这个孩子正在体验着某种情绪。</a:t>
            </a:r>
            <a:endParaRPr lang="zh-CN" altLang="en-US" sz="2000"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0" indent="0">
              <a:buNone/>
            </a:pPr>
            <a:endParaRPr lang="zh-CN" altLang="en-US" sz="2000" dirty="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
        <p:nvSpPr>
          <p:cNvPr id="1048649" name="标题 1"/>
          <p:cNvSpPr>
            <a:spLocks noGrp="1"/>
          </p:cNvSpPr>
          <p:nvPr>
            <p:ph type="title"/>
          </p:nvPr>
        </p:nvSpPr>
        <p:spPr/>
        <p:txBody>
          <a:bodyPr/>
          <a:p>
            <a:r>
              <a:rPr lang="zh-CN" altLang="en-US" sz="3200" dirty="0">
                <a:latin typeface="宋体" panose="02010600030101010101" pitchFamily="2" charset="-122"/>
                <a:ea typeface="宋体" panose="02010600030101010101" pitchFamily="2" charset="-122"/>
              </a:rPr>
              <a:t>二、儿童情绪障碍</a:t>
            </a:r>
            <a:endParaRPr lang="zh-CN" altLang="en-US" sz="3200" dirty="0">
              <a:latin typeface="宋体" panose="02010600030101010101" pitchFamily="2" charset="-122"/>
              <a:ea typeface="宋体" panose="02010600030101010101" pitchFamily="2" charset="-122"/>
            </a:endParaRPr>
          </a:p>
        </p:txBody>
      </p:sp>
      <p:pic>
        <p:nvPicPr>
          <p:cNvPr id="1" name="图片 0" descr="c2ff49ea5d11ce33483367f90f580c0e"/>
          <p:cNvPicPr>
            <a:picLocks noChangeAspect="1"/>
          </p:cNvPicPr>
          <p:nvPr/>
        </p:nvPicPr>
        <p:blipFill>
          <a:blip r:embed="rId1"/>
          <a:stretch>
            <a:fillRect/>
          </a:stretch>
        </p:blipFill>
        <p:spPr>
          <a:xfrm>
            <a:off x="5782310" y="2479675"/>
            <a:ext cx="2859405" cy="2468880"/>
          </a:xfrm>
          <a:prstGeom prst="rect">
            <a:avLst/>
          </a:prstGeom>
        </p:spPr>
      </p:pic>
      <p:sp>
        <p:nvSpPr>
          <p:cNvPr id="2" name="文本框 1"/>
          <p:cNvSpPr txBox="1"/>
          <p:nvPr/>
        </p:nvSpPr>
        <p:spPr>
          <a:xfrm>
            <a:off x="72390" y="5439410"/>
            <a:ext cx="8906510" cy="1198880"/>
          </a:xfrm>
          <a:prstGeom prst="rect">
            <a:avLst/>
          </a:prstGeom>
          <a:noFill/>
        </p:spPr>
        <p:txBody>
          <a:bodyPr wrap="none" rtlCol="0" anchor="t">
            <a:spAutoFit/>
          </a:bodyPr>
          <a:p>
            <a:pPr marL="0" indent="0">
              <a:buNone/>
            </a:pPr>
            <a:r>
              <a:rPr lang="en-US" altLang="zh-CN" sz="2400" dirty="0">
                <a:latin typeface="宋体" panose="02010600030101010101" pitchFamily="2" charset="-122"/>
                <a:ea typeface="宋体" panose="02010600030101010101" pitchFamily="2" charset="-122"/>
                <a:cs typeface="宋体" panose="02010600030101010101" pitchFamily="2" charset="-122"/>
                <a:sym typeface="+mn-ea"/>
              </a:rPr>
              <a:t>   </a:t>
            </a:r>
            <a:r>
              <a:rPr lang="en-US" altLang="zh-CN" sz="2400" b="1"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400" b="1" dirty="0">
                <a:latin typeface="宋体" panose="02010600030101010101" pitchFamily="2" charset="-122"/>
                <a:ea typeface="宋体" panose="02010600030101010101" pitchFamily="2" charset="-122"/>
                <a:cs typeface="宋体" panose="02010600030101010101" pitchFamily="2" charset="-122"/>
                <a:sym typeface="+mn-ea"/>
              </a:rPr>
              <a:t>学前儿童在其生长的过程中，都有过恐惧、担忧、焦虑或羞</a:t>
            </a:r>
            <a:endParaRPr lang="zh-CN" altLang="en-US" sz="2400" b="1" dirty="0">
              <a:latin typeface="宋体" panose="02010600030101010101" pitchFamily="2" charset="-122"/>
              <a:ea typeface="宋体" panose="02010600030101010101" pitchFamily="2" charset="-122"/>
              <a:cs typeface="宋体" panose="02010600030101010101" pitchFamily="2" charset="-122"/>
              <a:sym typeface="+mn-ea"/>
            </a:endParaRPr>
          </a:p>
          <a:p>
            <a:pPr marL="0" indent="0">
              <a:buNone/>
            </a:pPr>
            <a:r>
              <a:rPr lang="zh-CN" altLang="en-US" sz="2400" b="1" dirty="0">
                <a:latin typeface="宋体" panose="02010600030101010101" pitchFamily="2" charset="-122"/>
                <a:ea typeface="宋体" panose="02010600030101010101" pitchFamily="2" charset="-122"/>
                <a:cs typeface="宋体" panose="02010600030101010101" pitchFamily="2" charset="-122"/>
                <a:sym typeface="+mn-ea"/>
              </a:rPr>
              <a:t>辱的情绪体验</a:t>
            </a:r>
            <a:r>
              <a:rPr lang="en-US" altLang="zh-CN" sz="2400" b="1" dirty="0">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b="1" dirty="0">
                <a:latin typeface="宋体" panose="02010600030101010101" pitchFamily="2" charset="-122"/>
                <a:ea typeface="宋体" panose="02010600030101010101" pitchFamily="2" charset="-122"/>
                <a:cs typeface="宋体" panose="02010600030101010101" pitchFamily="2" charset="-122"/>
                <a:sym typeface="+mn-ea"/>
              </a:rPr>
              <a:t>这是正常的。而当这些情绪发展成为过度的、削弱</a:t>
            </a:r>
            <a:endParaRPr lang="zh-CN" altLang="en-US" sz="2400" b="1" dirty="0">
              <a:latin typeface="宋体" panose="02010600030101010101" pitchFamily="2" charset="-122"/>
              <a:ea typeface="宋体" panose="02010600030101010101" pitchFamily="2" charset="-122"/>
              <a:cs typeface="宋体" panose="02010600030101010101" pitchFamily="2" charset="-122"/>
              <a:sym typeface="+mn-ea"/>
            </a:endParaRPr>
          </a:p>
          <a:p>
            <a:pPr marL="0" indent="0">
              <a:buNone/>
            </a:pPr>
            <a:r>
              <a:rPr lang="zh-CN" altLang="en-US" sz="2400" b="1" dirty="0">
                <a:latin typeface="宋体" panose="02010600030101010101" pitchFamily="2" charset="-122"/>
                <a:ea typeface="宋体" panose="02010600030101010101" pitchFamily="2" charset="-122"/>
                <a:cs typeface="宋体" panose="02010600030101010101" pitchFamily="2" charset="-122"/>
                <a:sym typeface="+mn-ea"/>
              </a:rPr>
              <a:t>身体机能状态的不良情绪时，则会影响个体的健康成长。</a:t>
            </a:r>
            <a:endParaRPr lang="zh-CN" altLang="en-US" sz="2400" b="1">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650" name="矩形 1"/>
          <p:cNvSpPr/>
          <p:nvPr/>
        </p:nvSpPr>
        <p:spPr>
          <a:xfrm>
            <a:off x="71755" y="1797050"/>
            <a:ext cx="9000490" cy="4769485"/>
          </a:xfrm>
          <a:prstGeom prst="rect">
            <a:avLst/>
          </a:prstGeom>
        </p:spPr>
        <p:txBody>
          <a:bodyPr wrap="square">
            <a:spAutoFit/>
          </a:bodyPr>
          <a:p>
            <a:r>
              <a:rPr lang="zh-CN" altLang="en-US" sz="2800" b="1" dirty="0"/>
              <a:t>儿童情绪障碍的表现方式及矫治方法</a:t>
            </a:r>
            <a:r>
              <a:rPr lang="zh-CN" altLang="en-US" sz="3200" dirty="0"/>
              <a:t>：</a:t>
            </a:r>
            <a:endParaRPr lang="zh-CN" altLang="en-US" sz="3200" dirty="0"/>
          </a:p>
          <a:p>
            <a:endParaRPr lang="en-US" altLang="zh-CN" sz="3200" dirty="0"/>
          </a:p>
          <a:p>
            <a:r>
              <a:rPr lang="zh-CN" altLang="en-US" sz="2400" b="1" dirty="0">
                <a:latin typeface="+mn-ea"/>
                <a:cs typeface="+mn-ea"/>
              </a:rPr>
              <a:t>表现方式</a:t>
            </a:r>
            <a:r>
              <a:rPr lang="en-US" altLang="zh-CN" sz="2400" b="1" dirty="0">
                <a:latin typeface="+mn-ea"/>
                <a:cs typeface="+mn-ea"/>
              </a:rPr>
              <a:t>1</a:t>
            </a:r>
            <a:r>
              <a:rPr lang="zh-CN" altLang="en-US" sz="2400" b="1" dirty="0">
                <a:latin typeface="+mn-ea"/>
                <a:cs typeface="+mn-ea"/>
              </a:rPr>
              <a:t>：焦虑</a:t>
            </a:r>
            <a:endParaRPr lang="zh-CN" altLang="en-US" sz="2400" b="1" dirty="0">
              <a:latin typeface="+mn-ea"/>
              <a:cs typeface="+mn-ea"/>
            </a:endParaRPr>
          </a:p>
          <a:p>
            <a:r>
              <a:rPr lang="zh-CN" altLang="en-US" sz="2400" dirty="0">
                <a:latin typeface="+mn-ea"/>
                <a:cs typeface="+mn-ea"/>
              </a:rPr>
              <a:t>    个体在预感潜在的危险或不幸时会产生强烈的负性情绪和紧张的身体症状，这就是一种焦虑</a:t>
            </a:r>
            <a:r>
              <a:rPr lang="zh-CN" altLang="en-US" sz="2400" dirty="0">
                <a:latin typeface="+mn-ea"/>
                <a:cs typeface="+mn-ea"/>
              </a:rPr>
              <a:t>状态。（焦虑症状见</a:t>
            </a:r>
            <a:r>
              <a:rPr lang="en-US" altLang="zh-CN" sz="2400" dirty="0">
                <a:latin typeface="+mn-ea"/>
                <a:cs typeface="+mn-ea"/>
              </a:rPr>
              <a:t>P158</a:t>
            </a:r>
            <a:r>
              <a:rPr lang="zh-CN" altLang="en-US" sz="2400" dirty="0">
                <a:latin typeface="+mn-ea"/>
                <a:cs typeface="+mn-ea"/>
              </a:rPr>
              <a:t>表</a:t>
            </a:r>
            <a:r>
              <a:rPr lang="en-US" altLang="zh-CN" sz="2400" dirty="0">
                <a:latin typeface="+mn-ea"/>
                <a:cs typeface="+mn-ea"/>
              </a:rPr>
              <a:t>7-2</a:t>
            </a:r>
            <a:r>
              <a:rPr lang="zh-CN" altLang="en-US" sz="2400" dirty="0">
                <a:latin typeface="+mn-ea"/>
                <a:cs typeface="+mn-ea"/>
              </a:rPr>
              <a:t>）</a:t>
            </a:r>
            <a:endParaRPr lang="en-US" altLang="zh-CN" sz="2400" dirty="0">
              <a:latin typeface="+mn-ea"/>
              <a:cs typeface="+mn-ea"/>
            </a:endParaRPr>
          </a:p>
          <a:p>
            <a:endParaRPr lang="zh-CN" altLang="en-US" sz="2400" b="1" dirty="0" smtClean="0">
              <a:latin typeface="+mn-ea"/>
              <a:cs typeface="+mn-ea"/>
            </a:endParaRPr>
          </a:p>
          <a:p>
            <a:r>
              <a:rPr lang="zh-CN" altLang="en-US" sz="2400" b="1" dirty="0">
                <a:latin typeface="+mn-ea"/>
                <a:cs typeface="+mn-ea"/>
              </a:rPr>
              <a:t>矫治方法</a:t>
            </a:r>
            <a:r>
              <a:rPr lang="zh-CN" altLang="en-US" sz="2400" dirty="0">
                <a:latin typeface="+mn-ea"/>
                <a:cs typeface="+mn-ea"/>
              </a:rPr>
              <a:t>：</a:t>
            </a:r>
            <a:endParaRPr lang="zh-CN" altLang="en-US" sz="2400" dirty="0">
              <a:latin typeface="+mn-ea"/>
              <a:cs typeface="+mn-ea"/>
            </a:endParaRPr>
          </a:p>
          <a:p>
            <a:r>
              <a:rPr lang="zh-CN" altLang="en-US" sz="2400" dirty="0">
                <a:latin typeface="+mn-ea"/>
                <a:cs typeface="+mn-ea"/>
              </a:rPr>
              <a:t>    父母应根据孩子的年龄，智力水平等对其有合理的要求，既不溺爱，也不苛求。父母要从各方面帮助儿童树立克服困难的信念，坚强的意志和开朗性格，同时父母也应当完善自我、改变自我，以良好的教育方式帮助儿童健康成长。</a:t>
            </a:r>
            <a:br>
              <a:rPr lang="zh-CN" altLang="en-US" sz="2400" dirty="0"/>
            </a:br>
            <a:endParaRPr lang="zh-CN" altLang="en-US" sz="2400" dirty="0"/>
          </a:p>
        </p:txBody>
      </p:sp>
      <p:sp>
        <p:nvSpPr>
          <p:cNvPr id="5" name="标题 1"/>
          <p:cNvSpPr>
            <a:spLocks noGrp="1"/>
          </p:cNvSpPr>
          <p:nvPr/>
        </p:nvSpPr>
        <p:spPr>
          <a:xfrm>
            <a:off x="457200" y="338328"/>
            <a:ext cx="8229600" cy="125272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t>二、儿童情绪障碍</a:t>
            </a:r>
            <a:endParaRPr lang="zh-CN" altLang="en-US" dirty="0"/>
          </a:p>
        </p:txBody>
      </p:sp>
      <p:sp>
        <p:nvSpPr>
          <p:cNvPr id="1048649" name="标题 1"/>
          <p:cNvSpPr>
            <a:spLocks noGrp="1"/>
          </p:cNvSpPr>
          <p:nvPr>
            <p:ph type="title"/>
          </p:nvPr>
        </p:nvSpPr>
        <p:spPr/>
        <p:txBody>
          <a:bodyPr/>
          <a:p>
            <a:r>
              <a:rPr lang="zh-CN" altLang="en-US" sz="3200" dirty="0">
                <a:latin typeface="宋体" panose="02010600030101010101" pitchFamily="2" charset="-122"/>
                <a:ea typeface="宋体" panose="02010600030101010101" pitchFamily="2" charset="-122"/>
              </a:rPr>
              <a:t>二、儿童情绪障碍</a:t>
            </a:r>
            <a:endParaRPr lang="zh-CN" altLang="en-US" sz="3200" dirty="0">
              <a:latin typeface="宋体" panose="02010600030101010101" pitchFamily="2" charset="-122"/>
              <a:ea typeface="宋体" panose="02010600030101010101" pitchFamily="2" charset="-122"/>
            </a:endParaRP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650" name="矩形 1"/>
          <p:cNvSpPr/>
          <p:nvPr/>
        </p:nvSpPr>
        <p:spPr>
          <a:xfrm>
            <a:off x="71755" y="1690370"/>
            <a:ext cx="9000490" cy="5507990"/>
          </a:xfrm>
          <a:prstGeom prst="rect">
            <a:avLst/>
          </a:prstGeom>
        </p:spPr>
        <p:txBody>
          <a:bodyPr wrap="square">
            <a:spAutoFit/>
          </a:bodyPr>
          <a:p>
            <a:r>
              <a:rPr lang="zh-CN" altLang="en-US" sz="2800" b="1" dirty="0"/>
              <a:t>儿童情绪障碍的表现方式及矫治方法</a:t>
            </a:r>
            <a:r>
              <a:rPr lang="zh-CN" altLang="en-US" sz="3200" dirty="0"/>
              <a:t>：</a:t>
            </a:r>
            <a:endParaRPr lang="zh-CN" altLang="en-US" sz="3200" dirty="0"/>
          </a:p>
          <a:p>
            <a:endParaRPr lang="en-US" altLang="zh-CN" sz="3200" dirty="0"/>
          </a:p>
          <a:p>
            <a:r>
              <a:rPr lang="zh-CN" altLang="en-US" sz="2400" b="1" dirty="0">
                <a:latin typeface="+mn-ea"/>
                <a:cs typeface="+mn-ea"/>
              </a:rPr>
              <a:t>表现方式</a:t>
            </a:r>
            <a:r>
              <a:rPr lang="en-US" altLang="zh-CN" sz="2400" b="1" dirty="0">
                <a:latin typeface="+mn-ea"/>
                <a:cs typeface="+mn-ea"/>
              </a:rPr>
              <a:t>2</a:t>
            </a:r>
            <a:r>
              <a:rPr lang="zh-CN" altLang="en-US" sz="2400" b="1" dirty="0">
                <a:latin typeface="+mn-ea"/>
                <a:cs typeface="+mn-ea"/>
              </a:rPr>
              <a:t>：恐惧</a:t>
            </a:r>
            <a:endParaRPr lang="zh-CN" altLang="en-US" sz="2400" b="1" dirty="0">
              <a:latin typeface="+mn-ea"/>
              <a:cs typeface="+mn-ea"/>
            </a:endParaRPr>
          </a:p>
          <a:p>
            <a:r>
              <a:rPr lang="zh-CN" altLang="en-US" sz="2400" dirty="0">
                <a:latin typeface="+mn-ea"/>
                <a:cs typeface="+mn-ea"/>
              </a:rPr>
              <a:t>    </a:t>
            </a:r>
            <a:r>
              <a:rPr sz="2400" dirty="0">
                <a:latin typeface="+mn-ea"/>
                <a:cs typeface="+mn-ea"/>
              </a:rPr>
              <a:t>恐惧是对当前危险或危及生命事件的一种即刻的警觉反应。恐惧和焦虑有共同的地方，但两者在生理和心理上都存在差异。恐惧是指向当前的危险情绪，具有强烈的逃离倾向，伴有交感神经系统的全面启动。（婴幼儿期常见恐惧见P159表7-3）</a:t>
            </a:r>
            <a:endParaRPr sz="2400" dirty="0">
              <a:latin typeface="+mn-ea"/>
              <a:cs typeface="+mn-ea"/>
            </a:endParaRPr>
          </a:p>
          <a:p>
            <a:endParaRPr lang="zh-CN" altLang="en-US" sz="2400" b="1" dirty="0" smtClean="0">
              <a:latin typeface="+mn-ea"/>
              <a:cs typeface="+mn-ea"/>
            </a:endParaRPr>
          </a:p>
          <a:p>
            <a:r>
              <a:rPr lang="zh-CN" altLang="en-US" sz="2400" b="1" dirty="0">
                <a:latin typeface="+mn-ea"/>
                <a:cs typeface="+mn-ea"/>
              </a:rPr>
              <a:t>矫治方法</a:t>
            </a:r>
            <a:r>
              <a:rPr lang="zh-CN" altLang="en-US" sz="2400" dirty="0">
                <a:latin typeface="+mn-ea"/>
                <a:cs typeface="+mn-ea"/>
              </a:rPr>
              <a:t>：</a:t>
            </a:r>
            <a:endParaRPr lang="zh-CN" altLang="en-US" sz="2400" dirty="0">
              <a:latin typeface="+mn-ea"/>
              <a:cs typeface="+mn-ea"/>
            </a:endParaRPr>
          </a:p>
          <a:p>
            <a:r>
              <a:rPr lang="zh-CN" altLang="en-US" sz="2400" dirty="0">
                <a:latin typeface="+mn-ea"/>
                <a:cs typeface="+mn-ea"/>
              </a:rPr>
              <a:t>    可采用行为治疗的暴露疗法，即通过多种不同形式呈现另儿童恐惧的情景或物体。这些方法包括呈现现实的情景或物体、计算机虚拟的情景或物体，角色扮演，通过想象或观察他人在面对这一情景或物体时的表现(模仿)，以提供应对的有效方法。</a:t>
            </a:r>
            <a:br>
              <a:rPr lang="zh-CN" altLang="en-US" sz="2400" dirty="0"/>
            </a:br>
            <a:endParaRPr lang="zh-CN" altLang="en-US" sz="2400" dirty="0"/>
          </a:p>
        </p:txBody>
      </p:sp>
      <p:sp>
        <p:nvSpPr>
          <p:cNvPr id="5" name="标题 1"/>
          <p:cNvSpPr>
            <a:spLocks noGrp="1"/>
          </p:cNvSpPr>
          <p:nvPr/>
        </p:nvSpPr>
        <p:spPr>
          <a:xfrm>
            <a:off x="457200" y="338328"/>
            <a:ext cx="8229600" cy="125272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t>二、儿童情绪障碍</a:t>
            </a:r>
            <a:endParaRPr lang="zh-CN" altLang="en-US" dirty="0"/>
          </a:p>
        </p:txBody>
      </p:sp>
      <p:sp>
        <p:nvSpPr>
          <p:cNvPr id="1048649" name="标题 1"/>
          <p:cNvSpPr>
            <a:spLocks noGrp="1"/>
          </p:cNvSpPr>
          <p:nvPr>
            <p:ph type="title"/>
          </p:nvPr>
        </p:nvSpPr>
        <p:spPr/>
        <p:txBody>
          <a:bodyPr/>
          <a:p>
            <a:r>
              <a:rPr lang="zh-CN" altLang="en-US" sz="3200" dirty="0">
                <a:latin typeface="宋体" panose="02010600030101010101" pitchFamily="2" charset="-122"/>
                <a:ea typeface="宋体" panose="02010600030101010101" pitchFamily="2" charset="-122"/>
              </a:rPr>
              <a:t>二、儿童情绪障碍</a:t>
            </a:r>
            <a:endParaRPr lang="zh-CN" altLang="en-US" sz="3200" dirty="0">
              <a:latin typeface="宋体" panose="02010600030101010101" pitchFamily="2" charset="-122"/>
              <a:ea typeface="宋体" panose="02010600030101010101" pitchFamily="2" charset="-122"/>
            </a:endParaRP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650" name="矩形 1"/>
          <p:cNvSpPr/>
          <p:nvPr/>
        </p:nvSpPr>
        <p:spPr>
          <a:xfrm>
            <a:off x="71755" y="1690370"/>
            <a:ext cx="9000490" cy="5507990"/>
          </a:xfrm>
          <a:prstGeom prst="rect">
            <a:avLst/>
          </a:prstGeom>
        </p:spPr>
        <p:txBody>
          <a:bodyPr wrap="square">
            <a:spAutoFit/>
          </a:bodyPr>
          <a:p>
            <a:r>
              <a:rPr lang="zh-CN" altLang="en-US" sz="2800" b="1" dirty="0"/>
              <a:t>儿童情绪障碍的表现方式及矫治方法</a:t>
            </a:r>
            <a:r>
              <a:rPr lang="zh-CN" altLang="en-US" sz="3200" dirty="0"/>
              <a:t>：</a:t>
            </a:r>
            <a:endParaRPr lang="zh-CN" altLang="en-US" sz="3200" dirty="0"/>
          </a:p>
          <a:p>
            <a:endParaRPr lang="en-US" altLang="zh-CN" sz="3200" dirty="0"/>
          </a:p>
          <a:p>
            <a:r>
              <a:rPr lang="zh-CN" altLang="en-US" sz="2400" b="1" dirty="0">
                <a:latin typeface="+mn-ea"/>
                <a:cs typeface="+mn-ea"/>
              </a:rPr>
              <a:t>表现方式</a:t>
            </a:r>
            <a:r>
              <a:rPr lang="en-US" altLang="zh-CN" sz="2400" b="1" dirty="0">
                <a:latin typeface="+mn-ea"/>
                <a:cs typeface="+mn-ea"/>
              </a:rPr>
              <a:t>3</a:t>
            </a:r>
            <a:r>
              <a:rPr lang="zh-CN" altLang="en-US" sz="2400" b="1" dirty="0">
                <a:latin typeface="+mn-ea"/>
                <a:cs typeface="+mn-ea"/>
              </a:rPr>
              <a:t>：</a:t>
            </a:r>
            <a:r>
              <a:rPr lang="zh-CN" altLang="en-US" sz="2400" b="1" dirty="0" smtClean="0">
                <a:sym typeface="+mn-ea"/>
              </a:rPr>
              <a:t>拒绝</a:t>
            </a:r>
            <a:r>
              <a:rPr lang="zh-CN" altLang="en-US" sz="2400" b="1" dirty="0">
                <a:sym typeface="+mn-ea"/>
              </a:rPr>
              <a:t>上幼儿园</a:t>
            </a:r>
            <a:r>
              <a:rPr lang="zh-CN" altLang="en-US" sz="2400" dirty="0">
                <a:sym typeface="+mn-ea"/>
              </a:rPr>
              <a:t>：</a:t>
            </a:r>
            <a:endParaRPr lang="zh-CN" altLang="en-US" sz="2400" b="1" dirty="0">
              <a:latin typeface="+mn-ea"/>
              <a:cs typeface="+mn-ea"/>
            </a:endParaRPr>
          </a:p>
          <a:p>
            <a:r>
              <a:rPr sz="2400" dirty="0">
                <a:latin typeface="+mn-ea"/>
                <a:cs typeface="+mn-ea"/>
              </a:rPr>
              <a:t>       幼儿初次离开家庭到集体中生活，由于环境</a:t>
            </a:r>
            <a:r>
              <a:rPr lang="zh-CN" sz="2400" dirty="0">
                <a:latin typeface="+mn-ea"/>
                <a:cs typeface="+mn-ea"/>
              </a:rPr>
              <a:t>和人都</a:t>
            </a:r>
            <a:r>
              <a:rPr sz="2400" dirty="0">
                <a:latin typeface="+mn-ea"/>
                <a:cs typeface="+mn-ea"/>
              </a:rPr>
              <a:t>是陌生的，与他们在家的感受有着很大的差距，所以他们不愿意上幼儿园，并出现哭闹等情绪波动，</a:t>
            </a:r>
            <a:r>
              <a:rPr lang="zh-CN" sz="2400" dirty="0">
                <a:latin typeface="+mn-ea"/>
                <a:cs typeface="+mn-ea"/>
              </a:rPr>
              <a:t>甚至</a:t>
            </a:r>
            <a:r>
              <a:rPr sz="2400" dirty="0">
                <a:latin typeface="+mn-ea"/>
                <a:cs typeface="+mn-ea"/>
              </a:rPr>
              <a:t>有一些孩子的情绪波动过大，</a:t>
            </a:r>
            <a:r>
              <a:rPr lang="zh-CN" sz="2400" dirty="0">
                <a:latin typeface="+mn-ea"/>
                <a:cs typeface="+mn-ea"/>
              </a:rPr>
              <a:t>导致</a:t>
            </a:r>
            <a:r>
              <a:rPr sz="2400" dirty="0">
                <a:latin typeface="+mn-ea"/>
                <a:cs typeface="+mn-ea"/>
              </a:rPr>
              <a:t>害怕上幼儿园，严重时还伴有出汗、呕吐、腹痛、腹泻等症状。</a:t>
            </a:r>
            <a:endParaRPr sz="2400" dirty="0">
              <a:latin typeface="+mn-ea"/>
              <a:cs typeface="+mn-ea"/>
            </a:endParaRPr>
          </a:p>
          <a:p>
            <a:endParaRPr lang="zh-CN" altLang="en-US" sz="2400" b="1" dirty="0" smtClean="0">
              <a:latin typeface="+mn-ea"/>
              <a:cs typeface="+mn-ea"/>
            </a:endParaRPr>
          </a:p>
          <a:p>
            <a:r>
              <a:rPr lang="zh-CN" altLang="en-US" sz="2400" b="1" dirty="0">
                <a:latin typeface="+mn-ea"/>
                <a:cs typeface="+mn-ea"/>
              </a:rPr>
              <a:t>矫治方法</a:t>
            </a:r>
            <a:r>
              <a:rPr lang="zh-CN" altLang="en-US" sz="2400" dirty="0">
                <a:latin typeface="+mn-ea"/>
                <a:cs typeface="+mn-ea"/>
              </a:rPr>
              <a:t>：</a:t>
            </a:r>
            <a:endParaRPr lang="zh-CN" altLang="en-US" sz="2400" dirty="0">
              <a:latin typeface="+mn-ea"/>
              <a:cs typeface="+mn-ea"/>
            </a:endParaRPr>
          </a:p>
          <a:p>
            <a:r>
              <a:rPr lang="zh-CN" altLang="en-US" sz="2400" dirty="0">
                <a:latin typeface="+mn-ea"/>
                <a:cs typeface="+mn-ea"/>
              </a:rPr>
              <a:t>1.应从小注意对幼儿性格的培养，使其乐观、开朗，变得坚强</a:t>
            </a:r>
            <a:endParaRPr lang="zh-CN" altLang="en-US" sz="2400" dirty="0">
              <a:latin typeface="+mn-ea"/>
              <a:cs typeface="+mn-ea"/>
            </a:endParaRPr>
          </a:p>
          <a:p>
            <a:r>
              <a:rPr lang="zh-CN" altLang="en-US" sz="2400" dirty="0">
                <a:latin typeface="+mn-ea"/>
                <a:cs typeface="+mn-ea"/>
              </a:rPr>
              <a:t>2.对于拒绝上幼儿园的幼儿要尽量减少他们的心理压力，努力改善亲子关系。鼓励他们多参加集体游戏和集体生活，增强他们的社会适应能力。</a:t>
            </a:r>
            <a:br>
              <a:rPr lang="zh-CN" altLang="en-US" sz="2400" dirty="0"/>
            </a:br>
            <a:endParaRPr lang="zh-CN" altLang="en-US" sz="2400" dirty="0"/>
          </a:p>
        </p:txBody>
      </p:sp>
      <p:sp>
        <p:nvSpPr>
          <p:cNvPr id="5" name="标题 1"/>
          <p:cNvSpPr>
            <a:spLocks noGrp="1"/>
          </p:cNvSpPr>
          <p:nvPr/>
        </p:nvSpPr>
        <p:spPr>
          <a:xfrm>
            <a:off x="457200" y="338328"/>
            <a:ext cx="8229600" cy="125272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t>二、儿童情绪障碍</a:t>
            </a:r>
            <a:endParaRPr lang="zh-CN" altLang="en-US" dirty="0"/>
          </a:p>
        </p:txBody>
      </p:sp>
      <p:sp>
        <p:nvSpPr>
          <p:cNvPr id="1048649" name="标题 1"/>
          <p:cNvSpPr>
            <a:spLocks noGrp="1"/>
          </p:cNvSpPr>
          <p:nvPr>
            <p:ph type="title"/>
          </p:nvPr>
        </p:nvSpPr>
        <p:spPr/>
        <p:txBody>
          <a:bodyPr/>
          <a:p>
            <a:r>
              <a:rPr lang="zh-CN" altLang="en-US" sz="3200" dirty="0">
                <a:latin typeface="宋体" panose="02010600030101010101" pitchFamily="2" charset="-122"/>
                <a:ea typeface="宋体" panose="02010600030101010101" pitchFamily="2" charset="-122"/>
              </a:rPr>
              <a:t>二、儿童情绪障碍</a:t>
            </a:r>
            <a:endParaRPr lang="zh-CN" altLang="en-US" sz="3200" dirty="0">
              <a:latin typeface="宋体" panose="02010600030101010101" pitchFamily="2" charset="-122"/>
              <a:ea typeface="宋体" panose="02010600030101010101" pitchFamily="2" charset="-122"/>
            </a:endParaRPr>
          </a:p>
        </p:txBody>
      </p:sp>
    </p:spTree>
    <p:custDataLst>
      <p:tags r:id="rId1"/>
    </p:custDataLst>
  </p:cSld>
  <p:clrMapOvr>
    <a:masterClrMapping/>
  </p:clrMapOvr>
</p:sld>
</file>

<file path=ppt/tags/tag1.xml><?xml version="1.0" encoding="utf-8"?>
<p:tagLst xmlns:p="http://schemas.openxmlformats.org/presentationml/2006/main">
  <p:tag name="KSO_WM_UNIT_LARGE_SHAPE"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TEMPLATE_CATEGORY" val="custom"/>
  <p:tag name="KSO_WM_TEMPLATE_INDEX" val="20182114"/>
</p:tagLst>
</file>

<file path=ppt/tags/tag101.xml><?xml version="1.0" encoding="utf-8"?>
<p:tagLst xmlns:p="http://schemas.openxmlformats.org/presentationml/2006/main">
  <p:tag name="KSO_WM_TEMPLATE_CATEGORY" val="custom"/>
  <p:tag name="KSO_WM_TEMPLATE_INDEX" val="20182114"/>
</p:tagLst>
</file>

<file path=ppt/tags/tag102.xml><?xml version="1.0" encoding="utf-8"?>
<p:tagLst xmlns:p="http://schemas.openxmlformats.org/presentationml/2006/main">
  <p:tag name="KSO_WM_TEMPLATE_CATEGORY" val="custom"/>
  <p:tag name="KSO_WM_TEMPLATE_INDEX" val="20182114"/>
</p:tagLst>
</file>

<file path=ppt/tags/tag103.xml><?xml version="1.0" encoding="utf-8"?>
<p:tagLst xmlns:p="http://schemas.openxmlformats.org/presentationml/2006/main">
  <p:tag name="KSO_WM_TEMPLATE_CATEGORY" val="custom"/>
  <p:tag name="KSO_WM_TEMPLATE_INDEX" val="20182114"/>
</p:tagLst>
</file>

<file path=ppt/tags/tag104.xml><?xml version="1.0" encoding="utf-8"?>
<p:tagLst xmlns:p="http://schemas.openxmlformats.org/presentationml/2006/main">
  <p:tag name="KSO_WM_TEMPLATE_CATEGORY" val="custom"/>
  <p:tag name="KSO_WM_TEMPLATE_INDEX" val="20182114"/>
</p:tagLst>
</file>

<file path=ppt/tags/tag105.xml><?xml version="1.0" encoding="utf-8"?>
<p:tagLst xmlns:p="http://schemas.openxmlformats.org/presentationml/2006/main">
  <p:tag name="KSO_WM_TEMPLATE_CATEGORY" val="custom"/>
  <p:tag name="KSO_WM_TEMPLATE_INDEX" val="20182114"/>
</p:tagLst>
</file>

<file path=ppt/tags/tag106.xml><?xml version="1.0" encoding="utf-8"?>
<p:tagLst xmlns:p="http://schemas.openxmlformats.org/presentationml/2006/main">
  <p:tag name="KSO_WM_TEMPLATE_CATEGORY" val="custom"/>
  <p:tag name="KSO_WM_TEMPLATE_INDEX" val="20182114"/>
</p:tagLst>
</file>

<file path=ppt/tags/tag107.xml><?xml version="1.0" encoding="utf-8"?>
<p:tagLst xmlns:p="http://schemas.openxmlformats.org/presentationml/2006/main">
  <p:tag name="KSO_WM_TEMPLATE_CATEGORY" val="custom"/>
  <p:tag name="KSO_WM_TEMPLATE_INDEX" val="20182114"/>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2114"/>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2114"/>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87.xml><?xml version="1.0" encoding="utf-8"?>
<p:tagLst xmlns:p="http://schemas.openxmlformats.org/presentationml/2006/main">
  <p:tag name="KSO_WM_TAG_VERSION" val="1.0"/>
  <p:tag name="KSO_WM_BEAUTIFY_FLAG" val="#wm#"/>
  <p:tag name="KSO_WM_COMBINE_RELATE_SLIDE_ID" val="background20179279_1"/>
  <p:tag name="KSO_WM_TEMPLATE_CATEGORY" val="custom"/>
  <p:tag name="KSO_WM_TEMPLATE_INDEX" val="20182114"/>
  <p:tag name="KSO_WM_TEMPLATE_SUBCATEGORY" val="0"/>
  <p:tag name="KSO_WM_TEMPLATE_THUMBS_INDEX" val="1、5、6、11、12、20、26、29、32、33"/>
</p:tagLst>
</file>

<file path=ppt/tags/tag88.xml><?xml version="1.0" encoding="utf-8"?>
<p:tagLst xmlns:p="http://schemas.openxmlformats.org/presentationml/2006/main">
  <p:tag name="KSO_WM_SLIDE_MODEL_TYPE" val="cover"/>
  <p:tag name="KSO_WM_TEMPLATE_CATEGORY" val="custom"/>
  <p:tag name="KSO_WM_TEMPLATE_INDEX" val="20182114"/>
</p:tagLst>
</file>

<file path=ppt/tags/tag89.xml><?xml version="1.0" encoding="utf-8"?>
<p:tagLst xmlns:p="http://schemas.openxmlformats.org/presentationml/2006/main">
  <p:tag name="KSO_WM_TEMPLATE_CATEGORY" val="custom"/>
  <p:tag name="KSO_WM_TEMPLATE_INDEX" val="20182114"/>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TEMPLATE_CATEGORY" val="custom"/>
  <p:tag name="KSO_WM_TEMPLATE_INDEX" val="20182114"/>
</p:tagLst>
</file>

<file path=ppt/tags/tag91.xml><?xml version="1.0" encoding="utf-8"?>
<p:tagLst xmlns:p="http://schemas.openxmlformats.org/presentationml/2006/main">
  <p:tag name="KSO_WM_TEMPLATE_CATEGORY" val="custom"/>
  <p:tag name="KSO_WM_TEMPLATE_INDEX" val="20182114"/>
</p:tagLst>
</file>

<file path=ppt/tags/tag92.xml><?xml version="1.0" encoding="utf-8"?>
<p:tagLst xmlns:p="http://schemas.openxmlformats.org/presentationml/2006/main">
  <p:tag name="KSO_WM_TEMPLATE_CATEGORY" val="custom"/>
  <p:tag name="KSO_WM_TEMPLATE_INDEX" val="20182114"/>
</p:tagLst>
</file>

<file path=ppt/tags/tag93.xml><?xml version="1.0" encoding="utf-8"?>
<p:tagLst xmlns:p="http://schemas.openxmlformats.org/presentationml/2006/main">
  <p:tag name="KSO_WM_TEMPLATE_CATEGORY" val="custom"/>
  <p:tag name="KSO_WM_TEMPLATE_INDEX" val="20182114"/>
</p:tagLst>
</file>

<file path=ppt/tags/tag94.xml><?xml version="1.0" encoding="utf-8"?>
<p:tagLst xmlns:p="http://schemas.openxmlformats.org/presentationml/2006/main">
  <p:tag name="KSO_WM_TEMPLATE_CATEGORY" val="custom"/>
  <p:tag name="KSO_WM_TEMPLATE_INDEX" val="20182114"/>
</p:tagLst>
</file>

<file path=ppt/tags/tag95.xml><?xml version="1.0" encoding="utf-8"?>
<p:tagLst xmlns:p="http://schemas.openxmlformats.org/presentationml/2006/main">
  <p:tag name="KSO_WM_TEMPLATE_CATEGORY" val="custom"/>
  <p:tag name="KSO_WM_TEMPLATE_INDEX" val="20182114"/>
</p:tagLst>
</file>

<file path=ppt/tags/tag96.xml><?xml version="1.0" encoding="utf-8"?>
<p:tagLst xmlns:p="http://schemas.openxmlformats.org/presentationml/2006/main">
  <p:tag name="KSO_WM_TEMPLATE_CATEGORY" val="custom"/>
  <p:tag name="KSO_WM_TEMPLATE_INDEX" val="20182114"/>
</p:tagLst>
</file>

<file path=ppt/tags/tag97.xml><?xml version="1.0" encoding="utf-8"?>
<p:tagLst xmlns:p="http://schemas.openxmlformats.org/presentationml/2006/main">
  <p:tag name="KSO_WM_TEMPLATE_CATEGORY" val="custom"/>
  <p:tag name="KSO_WM_TEMPLATE_INDEX" val="20182114"/>
</p:tagLst>
</file>

<file path=ppt/tags/tag98.xml><?xml version="1.0" encoding="utf-8"?>
<p:tagLst xmlns:p="http://schemas.openxmlformats.org/presentationml/2006/main">
  <p:tag name="KSO_WM_TEMPLATE_CATEGORY" val="custom"/>
  <p:tag name="KSO_WM_TEMPLATE_INDEX" val="20182114"/>
</p:tagLst>
</file>

<file path=ppt/tags/tag99.xml><?xml version="1.0" encoding="utf-8"?>
<p:tagLst xmlns:p="http://schemas.openxmlformats.org/presentationml/2006/main">
  <p:tag name="KSO_WM_TEMPLATE_CATEGORY" val="custom"/>
  <p:tag name="KSO_WM_TEMPLATE_INDEX" val="20182114"/>
</p:tagLst>
</file>

<file path=ppt/theme/theme1.xml><?xml version="1.0" encoding="utf-8"?>
<a:theme xmlns:a="http://schemas.openxmlformats.org/drawingml/2006/main" name="Office 主题​​">
  <a:themeElements>
    <a:clrScheme name="自定义 111">
      <a:dk1>
        <a:srgbClr val="000000"/>
      </a:dk1>
      <a:lt1>
        <a:srgbClr val="FFFFFF"/>
      </a:lt1>
      <a:dk2>
        <a:srgbClr val="FEF6F0"/>
      </a:dk2>
      <a:lt2>
        <a:srgbClr val="FFFFFF"/>
      </a:lt2>
      <a:accent1>
        <a:srgbClr val="EA5873"/>
      </a:accent1>
      <a:accent2>
        <a:srgbClr val="F6B7C3"/>
      </a:accent2>
      <a:accent3>
        <a:srgbClr val="D52A22"/>
      </a:accent3>
      <a:accent4>
        <a:srgbClr val="D8A7B8"/>
      </a:accent4>
      <a:accent5>
        <a:srgbClr val="A1AFC9"/>
      </a:accent5>
      <a:accent6>
        <a:srgbClr val="4A4266"/>
      </a:accent6>
      <a:hlink>
        <a:srgbClr val="4B5CC4"/>
      </a:hlink>
      <a:folHlink>
        <a:srgbClr val="6F618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3858</Words>
  <Application>WPS 演示</Application>
  <PresentationFormat/>
  <Paragraphs>206</Paragraphs>
  <Slides>20</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20</vt:i4>
      </vt:variant>
    </vt:vector>
  </HeadingPairs>
  <TitlesOfParts>
    <vt:vector size="36" baseType="lpstr">
      <vt:lpstr>Arial</vt:lpstr>
      <vt:lpstr>宋体</vt:lpstr>
      <vt:lpstr>Wingdings</vt:lpstr>
      <vt:lpstr>Symbol</vt:lpstr>
      <vt:lpstr>Wingdings</vt:lpstr>
      <vt:lpstr>Candara</vt:lpstr>
      <vt:lpstr>华文新魏</vt:lpstr>
      <vt:lpstr>Segoe Print</vt:lpstr>
      <vt:lpstr>微软雅黑</vt:lpstr>
      <vt:lpstr>Arial Unicode MS</vt:lpstr>
      <vt:lpstr>华文楷体</vt:lpstr>
      <vt:lpstr>汉仪尚巍手书W</vt:lpstr>
      <vt:lpstr>隶书</vt:lpstr>
      <vt:lpstr>仿宋</vt:lpstr>
      <vt:lpstr>新宋体</vt:lpstr>
      <vt:lpstr>Office 主题​​</vt:lpstr>
      <vt:lpstr>学前儿童一般行为偏异 的表现及矫治</vt:lpstr>
      <vt:lpstr>一、儿童行为障碍</vt:lpstr>
      <vt:lpstr>一、儿童行为障碍</vt:lpstr>
      <vt:lpstr>一、儿童行为障碍</vt:lpstr>
      <vt:lpstr>一、儿童行为障碍</vt:lpstr>
      <vt:lpstr>二、儿童情绪障碍</vt:lpstr>
      <vt:lpstr>二、儿童情绪障碍</vt:lpstr>
      <vt:lpstr>二、儿童情绪障碍</vt:lpstr>
      <vt:lpstr>二、儿童情绪障碍</vt:lpstr>
      <vt:lpstr>三、儿童发展与学习障碍</vt:lpstr>
      <vt:lpstr>三、儿童发展与学习障碍</vt:lpstr>
      <vt:lpstr>三、儿童发展与学习障碍</vt:lpstr>
      <vt:lpstr>三、儿童发展与学习障碍</vt:lpstr>
      <vt:lpstr>三、儿童发展与学习障碍</vt:lpstr>
      <vt:lpstr>四 、儿童常见的不良习惯</vt:lpstr>
      <vt:lpstr>四 、儿童常见的不良习惯</vt:lpstr>
      <vt:lpstr>四 、儿童常见的不良习惯</vt:lpstr>
      <vt:lpstr>四 、儿童常见的不良习惯</vt:lpstr>
      <vt:lpstr>五、儿童的一些其他障碍</vt:lpstr>
      <vt:lpstr>五、儿童的一些其他障碍</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第七章  学前儿童心理健康教育</dc:title>
  <dc:creator>Lenovo</dc:creator>
  <cp:lastModifiedBy>Wei</cp:lastModifiedBy>
  <cp:revision>76</cp:revision>
  <dcterms:created xsi:type="dcterms:W3CDTF">2019-05-22T12:40:00Z</dcterms:created>
  <dcterms:modified xsi:type="dcterms:W3CDTF">2019-05-22T14:09:39Z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2052-11.1.0.8597</vt:lpwstr>
  </property>
</Properties>
</file>