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9CAF4-F01A-B2CB-4CB0-A84670C899CD}" v="572" dt="2025-04-20T17:57:28.179"/>
    <p1510:client id="{37DE9B2B-0061-EBC5-D251-E5AFC1A6887E}" v="11" dt="2025-04-21T10:51:45.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5/18/2025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66914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52533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1083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8345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5/18/2025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26355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2518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5/18/2025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697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09822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316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5/18/2025</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3312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5/18/2025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0296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5/18/2025</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81665002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6" r:id="rId5"/>
    <p:sldLayoutId id="2147483701" r:id="rId6"/>
    <p:sldLayoutId id="2147483702" r:id="rId7"/>
    <p:sldLayoutId id="2147483703" r:id="rId8"/>
    <p:sldLayoutId id="2147483704" r:id="rId9"/>
    <p:sldLayoutId id="2147483705" r:id="rId10"/>
    <p:sldLayoutId id="2147483707"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omtas.com/glossary/neural-networks-nedi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omtas.com/glossary/bert-bidirectional-encoder-representations-from-transformers-nedir" TargetMode="External"/><Relationship Id="rId2" Type="http://schemas.openxmlformats.org/officeDocument/2006/relationships/hyperlink" Target="https://www.komtas.com/glossary/gpt-nedi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2D95F4-DD69-5973-6941-7F29EE4E0AF2}"/>
              </a:ext>
            </a:extLst>
          </p:cNvPr>
          <p:cNvPicPr>
            <a:picLocks noChangeAspect="1"/>
          </p:cNvPicPr>
          <p:nvPr/>
        </p:nvPicPr>
        <p:blipFill>
          <a:blip r:embed="rId2"/>
          <a:srcRect t="12739" r="-2" b="2864"/>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Başlık 1"/>
          <p:cNvSpPr>
            <a:spLocks noGrp="1"/>
          </p:cNvSpPr>
          <p:nvPr>
            <p:ph type="ctrTitle"/>
          </p:nvPr>
        </p:nvSpPr>
        <p:spPr>
          <a:xfrm>
            <a:off x="6033793" y="2355458"/>
            <a:ext cx="4775075" cy="1630907"/>
          </a:xfrm>
        </p:spPr>
        <p:txBody>
          <a:bodyPr>
            <a:normAutofit/>
          </a:bodyPr>
          <a:lstStyle/>
          <a:p>
            <a:r>
              <a:rPr lang="tr-TR" sz="3700">
                <a:solidFill>
                  <a:schemeClr val="tx1"/>
                </a:solidFill>
              </a:rPr>
              <a:t>Leke ve Kusur Tespiti için Transfer Learning </a:t>
            </a:r>
          </a:p>
        </p:txBody>
      </p:sp>
      <p:sp>
        <p:nvSpPr>
          <p:cNvPr id="3" name="Alt Başlık 2"/>
          <p:cNvSpPr>
            <a:spLocks noGrp="1"/>
          </p:cNvSpPr>
          <p:nvPr>
            <p:ph type="subTitle" idx="1"/>
          </p:nvPr>
        </p:nvSpPr>
        <p:spPr>
          <a:xfrm>
            <a:off x="6033793" y="3995988"/>
            <a:ext cx="4775075" cy="559656"/>
          </a:xfrm>
        </p:spPr>
        <p:txBody>
          <a:bodyPr vert="horz" lIns="91440" tIns="45720" rIns="91440" bIns="45720" rtlCol="0">
            <a:normAutofit/>
          </a:bodyPr>
          <a:lstStyle/>
          <a:p>
            <a:pPr>
              <a:spcAft>
                <a:spcPts val="600"/>
              </a:spcAft>
            </a:pPr>
            <a:r>
              <a:rPr lang="tr-TR">
                <a:solidFill>
                  <a:schemeClr val="tx1"/>
                </a:solidFill>
              </a:rPr>
              <a:t>Nazif ÇELİK</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6" name="Rectangle 15">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8" name="Rectangle 17">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75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ekran görüntüsü, metin, tasarım içeren bir resim&#10;&#10;Yapay zeka tarafından oluşturulmuş içerik yanlış olabilir.">
            <a:extLst>
              <a:ext uri="{FF2B5EF4-FFF2-40B4-BE49-F238E27FC236}">
                <a16:creationId xmlns:a16="http://schemas.microsoft.com/office/drawing/2014/main" id="{BDAC4189-85FF-7148-583A-C3A45971929A}"/>
              </a:ext>
            </a:extLst>
          </p:cNvPr>
          <p:cNvPicPr>
            <a:picLocks noGrp="1" noChangeAspect="1"/>
          </p:cNvPicPr>
          <p:nvPr>
            <p:ph idx="1"/>
          </p:nvPr>
        </p:nvPicPr>
        <p:blipFill>
          <a:blip r:embed="rId2"/>
          <a:stretch>
            <a:fillRect/>
          </a:stretch>
        </p:blipFill>
        <p:spPr>
          <a:xfrm>
            <a:off x="2290294" y="803063"/>
            <a:ext cx="7611411" cy="5251874"/>
          </a:xfrm>
          <a:prstGeom prst="rect">
            <a:avLst/>
          </a:prstGeom>
        </p:spPr>
      </p:pic>
    </p:spTree>
    <p:extLst>
      <p:ext uri="{BB962C8B-B14F-4D97-AF65-F5344CB8AC3E}">
        <p14:creationId xmlns:p14="http://schemas.microsoft.com/office/powerpoint/2010/main" val="382771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C4EFC5-29CF-D8E6-BAC7-903F07503F82}"/>
              </a:ext>
            </a:extLst>
          </p:cNvPr>
          <p:cNvSpPr>
            <a:spLocks noGrp="1"/>
          </p:cNvSpPr>
          <p:nvPr>
            <p:ph type="title"/>
          </p:nvPr>
        </p:nvSpPr>
        <p:spPr/>
        <p:txBody>
          <a:bodyPr/>
          <a:lstStyle/>
          <a:p>
            <a:r>
              <a:rPr lang="tr-TR"/>
              <a:t>Matlab </a:t>
            </a:r>
            <a:r>
              <a:rPr lang="tr-TR" err="1"/>
              <a:t>Defect</a:t>
            </a:r>
            <a:r>
              <a:rPr lang="tr-TR"/>
              <a:t> </a:t>
            </a:r>
            <a:r>
              <a:rPr lang="tr-TR" err="1"/>
              <a:t>Detection</a:t>
            </a:r>
            <a:r>
              <a:rPr lang="tr-TR"/>
              <a:t> </a:t>
            </a:r>
            <a:r>
              <a:rPr lang="tr-TR" err="1"/>
              <a:t>without</a:t>
            </a:r>
            <a:r>
              <a:rPr lang="tr-TR"/>
              <a:t> FPGA</a:t>
            </a:r>
          </a:p>
        </p:txBody>
      </p:sp>
      <p:sp>
        <p:nvSpPr>
          <p:cNvPr id="3" name="İçerik Yer Tutucusu 2">
            <a:extLst>
              <a:ext uri="{FF2B5EF4-FFF2-40B4-BE49-F238E27FC236}">
                <a16:creationId xmlns:a16="http://schemas.microsoft.com/office/drawing/2014/main" id="{F9E5941E-A528-1DB8-FD98-34A96AFF7474}"/>
              </a:ext>
            </a:extLst>
          </p:cNvPr>
          <p:cNvSpPr>
            <a:spLocks noGrp="1"/>
          </p:cNvSpPr>
          <p:nvPr>
            <p:ph idx="1"/>
          </p:nvPr>
        </p:nvSpPr>
        <p:spPr/>
        <p:txBody>
          <a:bodyPr vert="horz" lIns="91440" tIns="45720" rIns="91440" bIns="45720" rtlCol="0" anchor="t">
            <a:normAutofit/>
          </a:bodyPr>
          <a:lstStyle/>
          <a:p>
            <a:r>
              <a:rPr lang="tr-TR" dirty="0">
                <a:ea typeface="+mn-lt"/>
                <a:cs typeface="+mn-lt"/>
              </a:rPr>
              <a:t>Birazdan gerçekleştireceğim örnek, altıgen somunlar gibi nesnelerdeki kusurları tespit etmek için özel olarak eğitilmiş bir nöral ağ modelinin nasıl kullanılacağını göstereceğim. Özel ağlar transfer öğrenimi kullanılarak eğitilmiştir. Transfer öğrenimi genellikle derin öğrenme uygulamalarında sıklıkla kullanılır. Önceden eğitilmiş bir ağı alıp yeni bir görevi öğrenmek için başlangıç noktası olarak kullanabilirsiniz. Transfer öğrenimi ile bir ağı </a:t>
            </a:r>
            <a:r>
              <a:rPr lang="tr-TR" dirty="0" err="1">
                <a:ea typeface="+mn-lt"/>
                <a:cs typeface="+mn-lt"/>
              </a:rPr>
              <a:t>fine</a:t>
            </a:r>
            <a:r>
              <a:rPr lang="tr-TR" dirty="0">
                <a:ea typeface="+mn-lt"/>
                <a:cs typeface="+mn-lt"/>
              </a:rPr>
              <a:t> </a:t>
            </a:r>
            <a:r>
              <a:rPr lang="tr-TR" dirty="0" err="1">
                <a:ea typeface="+mn-lt"/>
                <a:cs typeface="+mn-lt"/>
              </a:rPr>
              <a:t>tuning</a:t>
            </a:r>
            <a:r>
              <a:rPr lang="tr-TR" dirty="0">
                <a:ea typeface="+mn-lt"/>
                <a:cs typeface="+mn-lt"/>
              </a:rPr>
              <a:t> etmek, sıfırdan rastgele başlatılmış ağırlıklarla bir ağı eğitmekten genellikle çok daha hızlı ve kolaydır. Daha az sürede öğrenilmiş özellikleri yeni bir göreve hızla aktarabilirsiniz. Bu örnekte, </a:t>
            </a:r>
            <a:r>
              <a:rPr lang="tr-TR" dirty="0" err="1">
                <a:ea typeface="+mn-lt"/>
                <a:cs typeface="+mn-lt"/>
              </a:rPr>
              <a:t>trainedDefNet.mat</a:t>
            </a:r>
            <a:r>
              <a:rPr lang="tr-TR" dirty="0">
                <a:ea typeface="+mn-lt"/>
                <a:cs typeface="+mn-lt"/>
              </a:rPr>
              <a:t> ve </a:t>
            </a:r>
            <a:r>
              <a:rPr lang="tr-TR" dirty="0" err="1">
                <a:ea typeface="+mn-lt"/>
                <a:cs typeface="+mn-lt"/>
              </a:rPr>
              <a:t>trainedBlemDetNet.mat</a:t>
            </a:r>
            <a:r>
              <a:rPr lang="tr-TR" dirty="0">
                <a:ea typeface="+mn-lt"/>
                <a:cs typeface="+mn-lt"/>
              </a:rPr>
              <a:t> olmak üzere iki eğitilmiş nöral ağı kullanacağım.</a:t>
            </a:r>
            <a:br>
              <a:rPr lang="tr-TR" dirty="0">
                <a:ea typeface="+mn-lt"/>
                <a:cs typeface="+mn-lt"/>
              </a:rPr>
            </a:br>
            <a:br>
              <a:rPr lang="tr-TR" dirty="0"/>
            </a:br>
            <a:r>
              <a:rPr lang="tr-TR" dirty="0" err="1">
                <a:ea typeface="+mn-lt"/>
                <a:cs typeface="+mn-lt"/>
              </a:rPr>
              <a:t>Mathworksun</a:t>
            </a:r>
            <a:r>
              <a:rPr lang="tr-TR" dirty="0">
                <a:ea typeface="+mn-lt"/>
                <a:cs typeface="+mn-lt"/>
              </a:rPr>
              <a:t> sitesindeki dokümantasyonda </a:t>
            </a:r>
            <a:r>
              <a:rPr lang="tr-TR" dirty="0" err="1">
                <a:ea typeface="+mn-lt"/>
                <a:cs typeface="+mn-lt"/>
              </a:rPr>
              <a:t>Xilinx</a:t>
            </a:r>
            <a:r>
              <a:rPr lang="tr-TR" dirty="0">
                <a:ea typeface="+mn-lt"/>
                <a:cs typeface="+mn-lt"/>
              </a:rPr>
              <a:t> ZCU102 FPGA kartı üzerine </a:t>
            </a:r>
            <a:r>
              <a:rPr lang="tr-TR" dirty="0" err="1">
                <a:ea typeface="+mn-lt"/>
                <a:cs typeface="+mn-lt"/>
              </a:rPr>
              <a:t>deploy</a:t>
            </a:r>
            <a:r>
              <a:rPr lang="tr-TR" dirty="0">
                <a:ea typeface="+mn-lt"/>
                <a:cs typeface="+mn-lt"/>
              </a:rPr>
              <a:t> ederek çalıştırılıyor fakat bende olmadığı için ilk aşamada webcam kullanarak daha sonra da Matlab GUI oluşturarak bu iki modeli çalıştırdım.</a:t>
            </a:r>
          </a:p>
        </p:txBody>
      </p:sp>
    </p:spTree>
    <p:extLst>
      <p:ext uri="{BB962C8B-B14F-4D97-AF65-F5344CB8AC3E}">
        <p14:creationId xmlns:p14="http://schemas.microsoft.com/office/powerpoint/2010/main" val="361243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D879A56-BA4A-47BE-B8EA-643910D69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6" name="Rectangle 25">
            <a:extLst>
              <a:ext uri="{FF2B5EF4-FFF2-40B4-BE49-F238E27FC236}">
                <a16:creationId xmlns:a16="http://schemas.microsoft.com/office/drawing/2014/main" id="{68E7D62B-6F82-4DD0-9764-C143AEAAC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2" name="Başlık 1">
            <a:extLst>
              <a:ext uri="{FF2B5EF4-FFF2-40B4-BE49-F238E27FC236}">
                <a16:creationId xmlns:a16="http://schemas.microsoft.com/office/drawing/2014/main" id="{85CB8B9B-EDAE-D414-448B-2C5DEF45A9BB}"/>
              </a:ext>
            </a:extLst>
          </p:cNvPr>
          <p:cNvSpPr>
            <a:spLocks noGrp="1"/>
          </p:cNvSpPr>
          <p:nvPr>
            <p:ph type="title"/>
          </p:nvPr>
        </p:nvSpPr>
        <p:spPr>
          <a:xfrm>
            <a:off x="5353249" y="1348844"/>
            <a:ext cx="5716338" cy="3042706"/>
          </a:xfrm>
        </p:spPr>
        <p:txBody>
          <a:bodyPr vert="horz" lIns="91440" tIns="45720" rIns="91440" bIns="45720" rtlCol="0" anchor="ctr">
            <a:normAutofit/>
          </a:bodyPr>
          <a:lstStyle/>
          <a:p>
            <a:pPr algn="ctr">
              <a:lnSpc>
                <a:spcPct val="83000"/>
              </a:lnSpc>
            </a:pPr>
            <a:br>
              <a:rPr lang="en-US" sz="2800" cap="all" spc="-100" dirty="0"/>
            </a:br>
            <a:r>
              <a:rPr lang="en-US" sz="2800" cap="all" spc="-100"/>
              <a:t>Teşekkürler</a:t>
            </a:r>
          </a:p>
        </p:txBody>
      </p:sp>
      <p:sp>
        <p:nvSpPr>
          <p:cNvPr id="3" name="İçerik Yer Tutucusu 2">
            <a:extLst>
              <a:ext uri="{FF2B5EF4-FFF2-40B4-BE49-F238E27FC236}">
                <a16:creationId xmlns:a16="http://schemas.microsoft.com/office/drawing/2014/main" id="{231D869C-A150-4164-3F66-CEA32C163D5E}"/>
              </a:ext>
            </a:extLst>
          </p:cNvPr>
          <p:cNvSpPr>
            <a:spLocks noGrp="1"/>
          </p:cNvSpPr>
          <p:nvPr>
            <p:ph idx="1"/>
          </p:nvPr>
        </p:nvSpPr>
        <p:spPr>
          <a:xfrm>
            <a:off x="5533786" y="4682062"/>
            <a:ext cx="5355264" cy="950976"/>
          </a:xfrm>
        </p:spPr>
        <p:txBody>
          <a:bodyPr vert="horz" lIns="91440" tIns="45720" rIns="91440" bIns="45720" rtlCol="0" anchor="t">
            <a:normAutofit/>
          </a:bodyPr>
          <a:lstStyle/>
          <a:p>
            <a:pPr marL="0" indent="0" algn="ctr">
              <a:spcBef>
                <a:spcPts val="0"/>
              </a:spcBef>
              <a:spcAft>
                <a:spcPts val="600"/>
              </a:spcAft>
              <a:buNone/>
            </a:pPr>
            <a:r>
              <a:rPr lang="en-US" sz="1800" spc="80" dirty="0">
                <a:solidFill>
                  <a:schemeClr val="tx1">
                    <a:lumMod val="95000"/>
                    <a:lumOff val="5000"/>
                  </a:schemeClr>
                </a:solidFill>
              </a:rPr>
              <a:t>Nazif ÇELİK</a:t>
            </a:r>
          </a:p>
        </p:txBody>
      </p:sp>
      <p:pic>
        <p:nvPicPr>
          <p:cNvPr id="4" name="Resim 3" descr="Person wearing a red buttondown shirt walking on a wide sidewalk in a city">
            <a:extLst>
              <a:ext uri="{FF2B5EF4-FFF2-40B4-BE49-F238E27FC236}">
                <a16:creationId xmlns:a16="http://schemas.microsoft.com/office/drawing/2014/main" id="{A27A218D-0DF5-A64D-2896-E8C1F680A4D8}"/>
              </a:ext>
            </a:extLst>
          </p:cNvPr>
          <p:cNvPicPr>
            <a:picLocks noChangeAspect="1"/>
          </p:cNvPicPr>
          <p:nvPr/>
        </p:nvPicPr>
        <p:blipFill>
          <a:blip r:embed="rId2"/>
          <a:srcRect l="38326" r="17826"/>
          <a:stretch/>
        </p:blipFill>
        <p:spPr>
          <a:xfrm>
            <a:off x="616737" y="621793"/>
            <a:ext cx="4376501" cy="5614416"/>
          </a:xfrm>
          <a:prstGeom prst="rect">
            <a:avLst/>
          </a:prstGeom>
        </p:spPr>
      </p:pic>
      <p:sp>
        <p:nvSpPr>
          <p:cNvPr id="28" name="Rectangle 27">
            <a:extLst>
              <a:ext uri="{FF2B5EF4-FFF2-40B4-BE49-F238E27FC236}">
                <a16:creationId xmlns:a16="http://schemas.microsoft.com/office/drawing/2014/main" id="{9C283B92-B6AF-4FE0-AF35-F51A67905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9B60A8CB-176B-4FD6-AD24-9D98027E5C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171CA5D-A004-471D-81F2-0B1381DE6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682D131-57BB-442B-BD9B-8F06D2B230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35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Başlık 1">
            <a:extLst>
              <a:ext uri="{FF2B5EF4-FFF2-40B4-BE49-F238E27FC236}">
                <a16:creationId xmlns:a16="http://schemas.microsoft.com/office/drawing/2014/main" id="{FD8D1AEF-CE1B-C7B1-5F8E-7C7128364A43}"/>
              </a:ext>
            </a:extLst>
          </p:cNvPr>
          <p:cNvSpPr>
            <a:spLocks noGrp="1"/>
          </p:cNvSpPr>
          <p:nvPr>
            <p:ph type="title"/>
          </p:nvPr>
        </p:nvSpPr>
        <p:spPr>
          <a:xfrm>
            <a:off x="676240" y="875324"/>
            <a:ext cx="3536510" cy="5093520"/>
          </a:xfrm>
        </p:spPr>
        <p:txBody>
          <a:bodyPr>
            <a:normAutofit/>
          </a:bodyPr>
          <a:lstStyle/>
          <a:p>
            <a:pPr algn="ctr"/>
            <a:r>
              <a:rPr lang="tr-TR">
                <a:solidFill>
                  <a:schemeClr val="tx1"/>
                </a:solidFill>
              </a:rPr>
              <a:t>Transfer Learning</a:t>
            </a:r>
          </a:p>
        </p:txBody>
      </p:sp>
      <p:sp>
        <p:nvSpPr>
          <p:cNvPr id="3" name="İçerik Yer Tutucusu 2">
            <a:extLst>
              <a:ext uri="{FF2B5EF4-FFF2-40B4-BE49-F238E27FC236}">
                <a16:creationId xmlns:a16="http://schemas.microsoft.com/office/drawing/2014/main" id="{22975795-7880-433D-F010-547534902D86}"/>
              </a:ext>
            </a:extLst>
          </p:cNvPr>
          <p:cNvSpPr>
            <a:spLocks noGrp="1"/>
          </p:cNvSpPr>
          <p:nvPr>
            <p:ph idx="1"/>
          </p:nvPr>
        </p:nvSpPr>
        <p:spPr>
          <a:xfrm>
            <a:off x="5478124" y="559477"/>
            <a:ext cx="5647076" cy="5475563"/>
          </a:xfrm>
        </p:spPr>
        <p:txBody>
          <a:bodyPr vert="horz" lIns="91440" tIns="45720" rIns="91440" bIns="45720" rtlCol="0" anchor="ctr">
            <a:normAutofit/>
          </a:bodyPr>
          <a:lstStyle/>
          <a:p>
            <a:pPr marL="0" indent="0">
              <a:lnSpc>
                <a:spcPct val="90000"/>
              </a:lnSpc>
            </a:pPr>
            <a:r>
              <a:rPr lang="tr-TR" sz="1900" b="1" dirty="0">
                <a:ea typeface="+mn-lt"/>
                <a:cs typeface="+mn-lt"/>
              </a:rPr>
              <a:t>Transfer Learning</a:t>
            </a:r>
            <a:r>
              <a:rPr lang="tr-TR" sz="1900" dirty="0">
                <a:ea typeface="+mn-lt"/>
                <a:cs typeface="+mn-lt"/>
              </a:rPr>
              <a:t> (Transfer Öğrenme), yapay zeka ve makine öğrenimi modellerinin eğitim süreçlerini hızlandırmak ve performanslarını artırmak için kullanılan güçlü bir tekniktir. Transfer </a:t>
            </a:r>
            <a:r>
              <a:rPr lang="tr-TR" sz="1900" dirty="0" err="1">
                <a:ea typeface="+mn-lt"/>
                <a:cs typeface="+mn-lt"/>
              </a:rPr>
              <a:t>learning</a:t>
            </a:r>
            <a:r>
              <a:rPr lang="tr-TR" sz="1900" dirty="0">
                <a:ea typeface="+mn-lt"/>
                <a:cs typeface="+mn-lt"/>
              </a:rPr>
              <a:t>, bir modelin önceki bir görevde öğrendiği bilgiyi başka bir görevde yeniden kullanmasını sağlar. Bu yaklaşım, özellikle sınırlı veri setlerine sahip olduğumuz durumlarda büyük avantajlar sunar. </a:t>
            </a:r>
          </a:p>
          <a:p>
            <a:pPr marL="0" indent="0">
              <a:lnSpc>
                <a:spcPct val="90000"/>
              </a:lnSpc>
              <a:buClr>
                <a:srgbClr val="FFFFFF"/>
              </a:buClr>
            </a:pPr>
            <a:endParaRPr lang="tr-TR" sz="1900" dirty="0">
              <a:ea typeface="+mn-lt"/>
              <a:cs typeface="+mn-lt"/>
            </a:endParaRPr>
          </a:p>
          <a:p>
            <a:pPr marL="0" indent="0">
              <a:lnSpc>
                <a:spcPct val="90000"/>
              </a:lnSpc>
              <a:buClr>
                <a:srgbClr val="262626"/>
              </a:buClr>
              <a:buNone/>
            </a:pPr>
            <a:r>
              <a:rPr lang="tr-TR" sz="1900" dirty="0">
                <a:ea typeface="+mn-lt"/>
                <a:cs typeface="+mn-lt"/>
              </a:rPr>
              <a:t>Transfer Learning, bir makine öğrenimi modelinin, önceden eğitim aldığı bir görevde kazandığı deneyimi, benzer bir başka görevde kullanmasıdır. Geleneksel yöntemlerle bir makine öğrenmesi modeli, her görev için sıfırdan eğitilmek zorundayken, transfer </a:t>
            </a:r>
            <a:r>
              <a:rPr lang="tr-TR" sz="1900" dirty="0" err="1">
                <a:ea typeface="+mn-lt"/>
                <a:cs typeface="+mn-lt"/>
              </a:rPr>
              <a:t>learning</a:t>
            </a:r>
            <a:r>
              <a:rPr lang="tr-TR" sz="1900" dirty="0">
                <a:ea typeface="+mn-lt"/>
                <a:cs typeface="+mn-lt"/>
              </a:rPr>
              <a:t> bu gerekliliği ortadan kaldırır. Böylece, modelin belirli bir görevde zaten öğrendiği bilgileri kullanarak, yeni görevde daha az veri ile daha hızlı ve etkili bir şekilde öğrenmesi sağlanır.</a:t>
            </a:r>
          </a:p>
          <a:p>
            <a:pPr>
              <a:lnSpc>
                <a:spcPct val="90000"/>
              </a:lnSpc>
              <a:buClr>
                <a:srgbClr val="262626"/>
              </a:buClr>
            </a:pPr>
            <a:endParaRPr lang="tr-TR" sz="1900"/>
          </a:p>
        </p:txBody>
      </p:sp>
    </p:spTree>
    <p:extLst>
      <p:ext uri="{BB962C8B-B14F-4D97-AF65-F5344CB8AC3E}">
        <p14:creationId xmlns:p14="http://schemas.microsoft.com/office/powerpoint/2010/main" val="42751740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5726FF-159D-6912-3A05-F14F660D0766}"/>
              </a:ext>
            </a:extLst>
          </p:cNvPr>
          <p:cNvSpPr>
            <a:spLocks noGrp="1"/>
          </p:cNvSpPr>
          <p:nvPr>
            <p:ph type="title"/>
          </p:nvPr>
        </p:nvSpPr>
        <p:spPr>
          <a:xfrm>
            <a:off x="6579450" y="727627"/>
            <a:ext cx="4957553" cy="1645920"/>
          </a:xfrm>
        </p:spPr>
        <p:txBody>
          <a:bodyPr>
            <a:normAutofit/>
          </a:bodyPr>
          <a:lstStyle/>
          <a:p>
            <a:r>
              <a:rPr lang="tr-TR" b="1"/>
              <a:t>Transfer Learning Nasıl Çalışır?</a:t>
            </a:r>
            <a:endParaRPr lang="tr-TR"/>
          </a:p>
          <a:p>
            <a:endParaRPr lang="tr-TR"/>
          </a:p>
        </p:txBody>
      </p:sp>
      <p:sp>
        <p:nvSpPr>
          <p:cNvPr id="9" name="Rectangle 8">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4" name="Resim 3" descr="metin, ekran görüntüsü, siyah, diyagram içeren bir resim&#10;&#10;Yapay zeka tarafından oluşturulmuş içerik yanlış olabilir.">
            <a:extLst>
              <a:ext uri="{FF2B5EF4-FFF2-40B4-BE49-F238E27FC236}">
                <a16:creationId xmlns:a16="http://schemas.microsoft.com/office/drawing/2014/main" id="{A800BD6E-9C5F-7FDD-8E8C-9181B9184E2C}"/>
              </a:ext>
            </a:extLst>
          </p:cNvPr>
          <p:cNvPicPr>
            <a:picLocks noChangeAspect="1"/>
          </p:cNvPicPr>
          <p:nvPr/>
        </p:nvPicPr>
        <p:blipFill>
          <a:blip r:embed="rId2"/>
          <a:stretch>
            <a:fillRect/>
          </a:stretch>
        </p:blipFill>
        <p:spPr>
          <a:xfrm>
            <a:off x="1205256" y="2301365"/>
            <a:ext cx="4414438" cy="2273435"/>
          </a:xfrm>
          <a:prstGeom prst="rect">
            <a:avLst/>
          </a:prstGeom>
        </p:spPr>
      </p:pic>
      <p:sp>
        <p:nvSpPr>
          <p:cNvPr id="3" name="İçerik Yer Tutucusu 2">
            <a:extLst>
              <a:ext uri="{FF2B5EF4-FFF2-40B4-BE49-F238E27FC236}">
                <a16:creationId xmlns:a16="http://schemas.microsoft.com/office/drawing/2014/main" id="{6F76D2AA-BE7C-3A29-FFE7-77D408E16F1A}"/>
              </a:ext>
            </a:extLst>
          </p:cNvPr>
          <p:cNvSpPr>
            <a:spLocks noGrp="1"/>
          </p:cNvSpPr>
          <p:nvPr>
            <p:ph idx="1"/>
          </p:nvPr>
        </p:nvSpPr>
        <p:spPr>
          <a:xfrm>
            <a:off x="6579450" y="2538919"/>
            <a:ext cx="4957554" cy="3496120"/>
          </a:xfrm>
        </p:spPr>
        <p:txBody>
          <a:bodyPr vert="horz" lIns="91440" tIns="45720" rIns="91440" bIns="45720" rtlCol="0" anchor="t">
            <a:normAutofit/>
          </a:bodyPr>
          <a:lstStyle/>
          <a:p>
            <a:pPr marL="0" indent="0">
              <a:lnSpc>
                <a:spcPct val="90000"/>
              </a:lnSpc>
            </a:pPr>
            <a:r>
              <a:rPr lang="tr-TR" sz="1400" dirty="0">
                <a:ea typeface="+mn-lt"/>
                <a:cs typeface="+mn-lt"/>
              </a:rPr>
              <a:t>Transfer </a:t>
            </a:r>
            <a:r>
              <a:rPr lang="tr-TR" sz="1400" dirty="0" err="1">
                <a:ea typeface="+mn-lt"/>
                <a:cs typeface="+mn-lt"/>
              </a:rPr>
              <a:t>learning</a:t>
            </a:r>
            <a:r>
              <a:rPr lang="tr-TR" sz="1400" dirty="0">
                <a:ea typeface="+mn-lt"/>
                <a:cs typeface="+mn-lt"/>
              </a:rPr>
              <a:t>, genellikle iki temel aşamadan oluşur:</a:t>
            </a:r>
            <a:endParaRPr lang="tr-TR" sz="1400" dirty="0"/>
          </a:p>
          <a:p>
            <a:pPr>
              <a:lnSpc>
                <a:spcPct val="90000"/>
              </a:lnSpc>
            </a:pPr>
            <a:r>
              <a:rPr lang="tr-TR" sz="1400" b="1" dirty="0">
                <a:ea typeface="+mn-lt"/>
                <a:cs typeface="+mn-lt"/>
              </a:rPr>
              <a:t>Önceden Eğitilmiş Modelin Kullanılması</a:t>
            </a:r>
            <a:r>
              <a:rPr lang="tr-TR" sz="1400" dirty="0">
                <a:ea typeface="+mn-lt"/>
                <a:cs typeface="+mn-lt"/>
              </a:rPr>
              <a:t>: Transfer </a:t>
            </a:r>
            <a:r>
              <a:rPr lang="tr-TR" sz="1400" dirty="0" err="1">
                <a:ea typeface="+mn-lt"/>
                <a:cs typeface="+mn-lt"/>
              </a:rPr>
              <a:t>learning’in</a:t>
            </a:r>
            <a:r>
              <a:rPr lang="tr-TR" sz="1400" dirty="0">
                <a:ea typeface="+mn-lt"/>
                <a:cs typeface="+mn-lt"/>
              </a:rPr>
              <a:t> ilk adımı, geniş bir veri seti üzerinde önceden eğitilmiş bir modelin kullanılmasıdır. Bu model, genellikle genel özellikleri öğrenmek için eğitilir. Örneğin, bir sinir ağı görsel veriler üzerinde eğitildiğinde, kenarları, şekilleri ve genel yapıları tanımayı öğrenir.</a:t>
            </a:r>
            <a:endParaRPr lang="tr-TR" sz="1400" dirty="0"/>
          </a:p>
          <a:p>
            <a:pPr>
              <a:lnSpc>
                <a:spcPct val="90000"/>
              </a:lnSpc>
            </a:pPr>
            <a:r>
              <a:rPr lang="tr-TR" sz="1400" b="1" dirty="0">
                <a:ea typeface="+mn-lt"/>
                <a:cs typeface="+mn-lt"/>
              </a:rPr>
              <a:t>Yeni Göreve Uyum Sağlama</a:t>
            </a:r>
            <a:r>
              <a:rPr lang="tr-TR" sz="1400" dirty="0">
                <a:ea typeface="+mn-lt"/>
                <a:cs typeface="+mn-lt"/>
              </a:rPr>
              <a:t>: İkinci adımda, model yeni bir görev için özelleştirilir. Bu, modelin bazı katmanlarının donması ve sadece son katmanlarının yeniden eğitilmesiyle gerçekleştirilir. Böylece model, önceki görevde öğrendiği bilgileri korurken, yeni görevdeki veriye uyum sağlar.</a:t>
            </a:r>
            <a:endParaRPr lang="tr-TR" sz="1400" dirty="0"/>
          </a:p>
          <a:p>
            <a:pPr>
              <a:lnSpc>
                <a:spcPct val="90000"/>
              </a:lnSpc>
            </a:pPr>
            <a:r>
              <a:rPr lang="tr-TR" sz="1400" dirty="0">
                <a:ea typeface="+mn-lt"/>
                <a:cs typeface="+mn-lt"/>
              </a:rPr>
              <a:t>Örneğin, bir model </a:t>
            </a:r>
            <a:r>
              <a:rPr lang="tr-TR" sz="1400" b="1" dirty="0" err="1">
                <a:ea typeface="+mn-lt"/>
                <a:cs typeface="+mn-lt"/>
              </a:rPr>
              <a:t>computer</a:t>
            </a:r>
            <a:r>
              <a:rPr lang="tr-TR" sz="1400" b="1" dirty="0">
                <a:ea typeface="+mn-lt"/>
                <a:cs typeface="+mn-lt"/>
              </a:rPr>
              <a:t> </a:t>
            </a:r>
            <a:r>
              <a:rPr lang="tr-TR" sz="1400" b="1" dirty="0" err="1">
                <a:ea typeface="+mn-lt"/>
                <a:cs typeface="+mn-lt"/>
              </a:rPr>
              <a:t>vision</a:t>
            </a:r>
            <a:r>
              <a:rPr lang="tr-TR" sz="1400" dirty="0">
                <a:ea typeface="+mn-lt"/>
                <a:cs typeface="+mn-lt"/>
              </a:rPr>
              <a:t> görevlerinde nesne tanıma için eğitildiyse, daha sonra yeni bir veri setiyle hayvan türlerini tanıma görevi için uyarlanabilir.</a:t>
            </a:r>
            <a:endParaRPr lang="tr-TR" sz="1400" dirty="0"/>
          </a:p>
          <a:p>
            <a:pPr>
              <a:lnSpc>
                <a:spcPct val="90000"/>
              </a:lnSpc>
              <a:buClr>
                <a:srgbClr val="262626"/>
              </a:buClr>
            </a:pPr>
            <a:endParaRPr lang="tr-TR" sz="1400"/>
          </a:p>
        </p:txBody>
      </p:sp>
    </p:spTree>
    <p:extLst>
      <p:ext uri="{BB962C8B-B14F-4D97-AF65-F5344CB8AC3E}">
        <p14:creationId xmlns:p14="http://schemas.microsoft.com/office/powerpoint/2010/main" val="26024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62C9BF-DDF7-99D7-484E-E4308B1EBBA6}"/>
              </a:ext>
            </a:extLst>
          </p:cNvPr>
          <p:cNvSpPr>
            <a:spLocks noGrp="1"/>
          </p:cNvSpPr>
          <p:nvPr>
            <p:ph type="title"/>
          </p:nvPr>
        </p:nvSpPr>
        <p:spPr/>
        <p:txBody>
          <a:bodyPr/>
          <a:lstStyle/>
          <a:p>
            <a:r>
              <a:rPr lang="tr-TR" b="1"/>
              <a:t>Transfer Learning Türleri</a:t>
            </a:r>
            <a:endParaRPr lang="tr-TR"/>
          </a:p>
          <a:p>
            <a:endParaRPr lang="tr-TR"/>
          </a:p>
        </p:txBody>
      </p:sp>
      <p:sp>
        <p:nvSpPr>
          <p:cNvPr id="3" name="İçerik Yer Tutucusu 2">
            <a:extLst>
              <a:ext uri="{FF2B5EF4-FFF2-40B4-BE49-F238E27FC236}">
                <a16:creationId xmlns:a16="http://schemas.microsoft.com/office/drawing/2014/main" id="{9460F21B-AFE7-9AD3-3B5C-5C9DE1881757}"/>
              </a:ext>
            </a:extLst>
          </p:cNvPr>
          <p:cNvSpPr>
            <a:spLocks noGrp="1"/>
          </p:cNvSpPr>
          <p:nvPr>
            <p:ph idx="1"/>
          </p:nvPr>
        </p:nvSpPr>
        <p:spPr/>
        <p:txBody>
          <a:bodyPr vert="horz" lIns="91440" tIns="45720" rIns="91440" bIns="45720" rtlCol="0" anchor="t">
            <a:normAutofit fontScale="92500" lnSpcReduction="10000"/>
          </a:bodyPr>
          <a:lstStyle/>
          <a:p>
            <a:pPr marL="0" indent="0"/>
            <a:r>
              <a:rPr lang="tr-TR" dirty="0">
                <a:ea typeface="+mn-lt"/>
                <a:cs typeface="+mn-lt"/>
              </a:rPr>
              <a:t>Transfer </a:t>
            </a:r>
            <a:r>
              <a:rPr lang="tr-TR" dirty="0" err="1">
                <a:ea typeface="+mn-lt"/>
                <a:cs typeface="+mn-lt"/>
              </a:rPr>
              <a:t>learning</a:t>
            </a:r>
            <a:r>
              <a:rPr lang="tr-TR" dirty="0">
                <a:ea typeface="+mn-lt"/>
                <a:cs typeface="+mn-lt"/>
              </a:rPr>
              <a:t> farklı yaklaşımlarla uygulanabilir. İşte en yaygın transfer </a:t>
            </a:r>
            <a:r>
              <a:rPr lang="tr-TR" dirty="0" err="1">
                <a:ea typeface="+mn-lt"/>
                <a:cs typeface="+mn-lt"/>
              </a:rPr>
              <a:t>learning</a:t>
            </a:r>
            <a:r>
              <a:rPr lang="tr-TR" dirty="0">
                <a:ea typeface="+mn-lt"/>
                <a:cs typeface="+mn-lt"/>
              </a:rPr>
              <a:t> türleri:</a:t>
            </a:r>
            <a:endParaRPr lang="tr-TR" dirty="0"/>
          </a:p>
          <a:p>
            <a:pPr>
              <a:buClr>
                <a:srgbClr val="262626"/>
              </a:buClr>
            </a:pPr>
            <a:r>
              <a:rPr lang="tr-TR" b="1" dirty="0"/>
              <a:t>1. </a:t>
            </a:r>
            <a:r>
              <a:rPr lang="tr-TR" b="1" dirty="0" err="1"/>
              <a:t>Fine-Tuning</a:t>
            </a:r>
            <a:endParaRPr lang="tr-TR" dirty="0" err="1"/>
          </a:p>
          <a:p>
            <a:pPr>
              <a:buClr>
                <a:srgbClr val="262626"/>
              </a:buClr>
            </a:pPr>
            <a:r>
              <a:rPr lang="tr-TR" dirty="0" err="1">
                <a:ea typeface="+mn-lt"/>
                <a:cs typeface="+mn-lt"/>
              </a:rPr>
              <a:t>Fine-tuning</a:t>
            </a:r>
            <a:r>
              <a:rPr lang="tr-TR" dirty="0">
                <a:ea typeface="+mn-lt"/>
                <a:cs typeface="+mn-lt"/>
              </a:rPr>
              <a:t>, transfer </a:t>
            </a:r>
            <a:r>
              <a:rPr lang="tr-TR" dirty="0" err="1">
                <a:ea typeface="+mn-lt"/>
                <a:cs typeface="+mn-lt"/>
              </a:rPr>
              <a:t>learning’in</a:t>
            </a:r>
            <a:r>
              <a:rPr lang="tr-TR" dirty="0">
                <a:ea typeface="+mn-lt"/>
                <a:cs typeface="+mn-lt"/>
              </a:rPr>
              <a:t> en yaygın kullanılan yöntemlerinden biridir. Bu yöntemde, önceden eğitilmiş bir modelin son katmanları, yeni görev için yeniden eğitilir. Önceki görevde öğrenilen temel özellikler korunurken, yeni görevdeki spesifik bilgiler de modele eklenir. Özellikle </a:t>
            </a:r>
            <a:r>
              <a:rPr lang="tr-TR" b="1" dirty="0">
                <a:ea typeface="+mn-lt"/>
                <a:cs typeface="+mn-lt"/>
                <a:hlinkClick r:id="rId2"/>
              </a:rPr>
              <a:t>neural networks</a:t>
            </a:r>
            <a:r>
              <a:rPr lang="tr-TR" dirty="0">
                <a:ea typeface="+mn-lt"/>
                <a:cs typeface="+mn-lt"/>
              </a:rPr>
              <a:t> ile çalışan modellerde </a:t>
            </a:r>
            <a:r>
              <a:rPr lang="tr-TR" dirty="0" err="1">
                <a:ea typeface="+mn-lt"/>
                <a:cs typeface="+mn-lt"/>
              </a:rPr>
              <a:t>fine-tuning</a:t>
            </a:r>
            <a:r>
              <a:rPr lang="tr-TR" dirty="0">
                <a:ea typeface="+mn-lt"/>
                <a:cs typeface="+mn-lt"/>
              </a:rPr>
              <a:t> yöntemi oldukça etkilidir.</a:t>
            </a:r>
            <a:endParaRPr lang="tr-TR" dirty="0"/>
          </a:p>
          <a:p>
            <a:pPr>
              <a:buClr>
                <a:srgbClr val="262626"/>
              </a:buClr>
            </a:pPr>
            <a:r>
              <a:rPr lang="tr-TR" b="1" dirty="0"/>
              <a:t>2. </a:t>
            </a:r>
            <a:r>
              <a:rPr lang="tr-TR" b="1" dirty="0" err="1"/>
              <a:t>Feature</a:t>
            </a:r>
            <a:r>
              <a:rPr lang="tr-TR" b="1" dirty="0"/>
              <a:t> </a:t>
            </a:r>
            <a:r>
              <a:rPr lang="tr-TR" b="1" dirty="0" err="1"/>
              <a:t>Extraction</a:t>
            </a:r>
            <a:endParaRPr lang="tr-TR" dirty="0" err="1"/>
          </a:p>
          <a:p>
            <a:pPr>
              <a:buClr>
                <a:srgbClr val="262626"/>
              </a:buClr>
            </a:pPr>
            <a:r>
              <a:rPr lang="tr-TR" dirty="0">
                <a:ea typeface="+mn-lt"/>
                <a:cs typeface="+mn-lt"/>
              </a:rPr>
              <a:t>Bu yöntemde, önceden eğitilmiş modelin sadece son katmanları kullanılır ve yeni bir görev için bu katmanlar özelleştirilir. Modelin geri kalan kısmı, özellik çıkarma aşamasında sabit tutulur. Özellik çıkarma yöntemi, genellikle daha küçük veri setleri üzerinde çalışan görevlerde kullanılır.</a:t>
            </a:r>
            <a:endParaRPr lang="tr-TR" dirty="0"/>
          </a:p>
          <a:p>
            <a:pPr>
              <a:buClr>
                <a:srgbClr val="262626"/>
              </a:buClr>
            </a:pPr>
            <a:r>
              <a:rPr lang="tr-TR" b="1" dirty="0"/>
              <a:t>3. Domain Adaptation</a:t>
            </a:r>
            <a:endParaRPr lang="tr-TR" dirty="0"/>
          </a:p>
          <a:p>
            <a:pPr>
              <a:buClr>
                <a:srgbClr val="262626"/>
              </a:buClr>
            </a:pPr>
            <a:r>
              <a:rPr lang="tr-TR" b="1" dirty="0">
                <a:ea typeface="+mn-lt"/>
                <a:cs typeface="+mn-lt"/>
              </a:rPr>
              <a:t>Domain </a:t>
            </a:r>
            <a:r>
              <a:rPr lang="tr-TR" b="1" dirty="0" err="1">
                <a:ea typeface="+mn-lt"/>
                <a:cs typeface="+mn-lt"/>
              </a:rPr>
              <a:t>adaptation</a:t>
            </a:r>
            <a:r>
              <a:rPr lang="tr-TR" dirty="0">
                <a:ea typeface="+mn-lt"/>
                <a:cs typeface="+mn-lt"/>
              </a:rPr>
              <a:t> (Alan Uyarlaması), modelin bir görevden bir diğerine aktarılırken, iki görev arasındaki veri farklılıklarına uyum sağlamasını amaçlar. Örneğin, bir modelin görsel veriler üzerinde eğitildiği bir senaryoda, model daha sonra farklı bir veri formatında (örneğin, tıbbi görüntüler) çalışacak şekilde uyarlanabilir.</a:t>
            </a:r>
            <a:endParaRPr lang="tr-TR" dirty="0"/>
          </a:p>
          <a:p>
            <a:pPr>
              <a:buClr>
                <a:srgbClr val="262626"/>
              </a:buClr>
            </a:pPr>
            <a:endParaRPr lang="tr-TR" dirty="0"/>
          </a:p>
        </p:txBody>
      </p:sp>
    </p:spTree>
    <p:extLst>
      <p:ext uri="{BB962C8B-B14F-4D97-AF65-F5344CB8AC3E}">
        <p14:creationId xmlns:p14="http://schemas.microsoft.com/office/powerpoint/2010/main" val="227878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0CF05A-4FDB-22CF-B076-647868DF3253}"/>
              </a:ext>
            </a:extLst>
          </p:cNvPr>
          <p:cNvSpPr>
            <a:spLocks noGrp="1"/>
          </p:cNvSpPr>
          <p:nvPr>
            <p:ph type="title"/>
          </p:nvPr>
        </p:nvSpPr>
        <p:spPr/>
        <p:txBody>
          <a:bodyPr/>
          <a:lstStyle/>
          <a:p>
            <a:r>
              <a:rPr lang="tr-TR" b="1"/>
              <a:t>Transfer Learning’in Faydaları</a:t>
            </a:r>
            <a:endParaRPr lang="tr-TR"/>
          </a:p>
          <a:p>
            <a:endParaRPr lang="tr-TR"/>
          </a:p>
        </p:txBody>
      </p:sp>
      <p:sp>
        <p:nvSpPr>
          <p:cNvPr id="3" name="İçerik Yer Tutucusu 2">
            <a:extLst>
              <a:ext uri="{FF2B5EF4-FFF2-40B4-BE49-F238E27FC236}">
                <a16:creationId xmlns:a16="http://schemas.microsoft.com/office/drawing/2014/main" id="{45F96B94-C7B5-F404-B79B-C133FF4E8774}"/>
              </a:ext>
            </a:extLst>
          </p:cNvPr>
          <p:cNvSpPr>
            <a:spLocks noGrp="1"/>
          </p:cNvSpPr>
          <p:nvPr>
            <p:ph idx="1"/>
          </p:nvPr>
        </p:nvSpPr>
        <p:spPr/>
        <p:txBody>
          <a:bodyPr vert="horz" lIns="91440" tIns="45720" rIns="91440" bIns="45720" rtlCol="0" anchor="t">
            <a:normAutofit fontScale="92500" lnSpcReduction="10000"/>
          </a:bodyPr>
          <a:lstStyle/>
          <a:p>
            <a:pPr marL="0" indent="0"/>
            <a:r>
              <a:rPr lang="tr-TR" dirty="0">
                <a:ea typeface="+mn-lt"/>
                <a:cs typeface="+mn-lt"/>
              </a:rPr>
              <a:t>Transfer </a:t>
            </a:r>
            <a:r>
              <a:rPr lang="tr-TR" dirty="0" err="1">
                <a:ea typeface="+mn-lt"/>
                <a:cs typeface="+mn-lt"/>
              </a:rPr>
              <a:t>learning</a:t>
            </a:r>
            <a:r>
              <a:rPr lang="tr-TR" dirty="0">
                <a:ea typeface="+mn-lt"/>
                <a:cs typeface="+mn-lt"/>
              </a:rPr>
              <a:t>, geleneksel model eğitim yaklaşımlarına kıyasla çeşitli avantajlar sunar. İşte bu avantajlardan bazıları:</a:t>
            </a:r>
            <a:endParaRPr lang="tr-TR" dirty="0"/>
          </a:p>
          <a:p>
            <a:pPr>
              <a:buClr>
                <a:srgbClr val="262626"/>
              </a:buClr>
            </a:pPr>
            <a:r>
              <a:rPr lang="tr-TR" b="1" dirty="0"/>
              <a:t>1. Daha Az Veri ile Yüksek Performans</a:t>
            </a:r>
            <a:endParaRPr lang="tr-TR" dirty="0"/>
          </a:p>
          <a:p>
            <a:pPr>
              <a:buClr>
                <a:srgbClr val="262626"/>
              </a:buClr>
            </a:pPr>
            <a:r>
              <a:rPr lang="tr-TR" dirty="0">
                <a:ea typeface="+mn-lt"/>
                <a:cs typeface="+mn-lt"/>
              </a:rPr>
              <a:t>Transfer </a:t>
            </a:r>
            <a:r>
              <a:rPr lang="tr-TR" dirty="0" err="1">
                <a:ea typeface="+mn-lt"/>
                <a:cs typeface="+mn-lt"/>
              </a:rPr>
              <a:t>learning</a:t>
            </a:r>
            <a:r>
              <a:rPr lang="tr-TR" dirty="0">
                <a:ea typeface="+mn-lt"/>
                <a:cs typeface="+mn-lt"/>
              </a:rPr>
              <a:t>, özellikle sınırlı veri setlerine sahip olduğunuz durumlarda son derece etkili olabilir. Yeni bir görevi sıfırdan eğitmek yerine, önceden eğitilmiş bir modelin kullanılması, daha az veriyle yüksek performans elde etmenizi sağlar. Bu, birçok makine öğrenmesi projesi için önemli bir avantajdır.</a:t>
            </a:r>
            <a:endParaRPr lang="tr-TR" dirty="0"/>
          </a:p>
          <a:p>
            <a:pPr>
              <a:buClr>
                <a:srgbClr val="262626"/>
              </a:buClr>
            </a:pPr>
            <a:r>
              <a:rPr lang="tr-TR" b="1" dirty="0"/>
              <a:t>2. Daha Hızlı Eğitim Süreleri</a:t>
            </a:r>
            <a:endParaRPr lang="tr-TR" dirty="0"/>
          </a:p>
          <a:p>
            <a:pPr>
              <a:buClr>
                <a:srgbClr val="262626"/>
              </a:buClr>
            </a:pPr>
            <a:r>
              <a:rPr lang="tr-TR" dirty="0">
                <a:ea typeface="+mn-lt"/>
                <a:cs typeface="+mn-lt"/>
              </a:rPr>
              <a:t>Transfer </a:t>
            </a:r>
            <a:r>
              <a:rPr lang="tr-TR" dirty="0" err="1">
                <a:ea typeface="+mn-lt"/>
                <a:cs typeface="+mn-lt"/>
              </a:rPr>
              <a:t>learning</a:t>
            </a:r>
            <a:r>
              <a:rPr lang="tr-TR" dirty="0">
                <a:ea typeface="+mn-lt"/>
                <a:cs typeface="+mn-lt"/>
              </a:rPr>
              <a:t>, eğitim sürecini büyük ölçüde hızlandırır. Bir modeli sıfırdan eğitmek yerine, önceden eğitilmiş bir modeli kullanarak sadece birkaç katmanı yeniden eğitmek yeterli olabilir. Bu, zaman ve işlem maliyetlerinden tasarruf sağlar.</a:t>
            </a:r>
            <a:endParaRPr lang="tr-TR" dirty="0"/>
          </a:p>
          <a:p>
            <a:pPr>
              <a:buClr>
                <a:srgbClr val="262626"/>
              </a:buClr>
            </a:pPr>
            <a:r>
              <a:rPr lang="tr-TR" b="1" dirty="0"/>
              <a:t>3. Genel Bilgi ile Spesifik Görevlere Uyum</a:t>
            </a:r>
            <a:endParaRPr lang="tr-TR" dirty="0"/>
          </a:p>
          <a:p>
            <a:pPr>
              <a:buClr>
                <a:srgbClr val="262626"/>
              </a:buClr>
            </a:pPr>
            <a:r>
              <a:rPr lang="tr-TR" dirty="0">
                <a:ea typeface="+mn-lt"/>
                <a:cs typeface="+mn-lt"/>
              </a:rPr>
              <a:t>Önceden eğitilmiş modeller, geniş bir veri kümesinden elde edilen genel bilgileri öğrenebilir. Bu genel bilgiler, modelin yeni görevler için özelleştirilmesini kolaylaştırır. Örneğin, bir dil modeli büyük miktarda metin verisi üzerinde eğitildiyse, bu model daha sonra belirli bir dil işleme görevine (örneğin, metin sınıflandırma) kolayca uyarlanabilir.</a:t>
            </a:r>
            <a:endParaRPr lang="tr-TR" dirty="0"/>
          </a:p>
          <a:p>
            <a:pPr>
              <a:buClr>
                <a:srgbClr val="262626"/>
              </a:buClr>
            </a:pPr>
            <a:endParaRPr lang="tr-TR" dirty="0"/>
          </a:p>
        </p:txBody>
      </p:sp>
    </p:spTree>
    <p:extLst>
      <p:ext uri="{BB962C8B-B14F-4D97-AF65-F5344CB8AC3E}">
        <p14:creationId xmlns:p14="http://schemas.microsoft.com/office/powerpoint/2010/main" val="184931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222C1C-940C-93E1-ABA2-0AAEB767F1FB}"/>
              </a:ext>
            </a:extLst>
          </p:cNvPr>
          <p:cNvSpPr>
            <a:spLocks noGrp="1"/>
          </p:cNvSpPr>
          <p:nvPr>
            <p:ph type="title"/>
          </p:nvPr>
        </p:nvSpPr>
        <p:spPr/>
        <p:txBody>
          <a:bodyPr/>
          <a:lstStyle/>
          <a:p>
            <a:r>
              <a:rPr lang="tr-TR" b="1"/>
              <a:t>Transfer Learning’in Zorlukları</a:t>
            </a:r>
            <a:endParaRPr lang="tr-TR"/>
          </a:p>
          <a:p>
            <a:endParaRPr lang="tr-TR"/>
          </a:p>
        </p:txBody>
      </p:sp>
      <p:sp>
        <p:nvSpPr>
          <p:cNvPr id="3" name="İçerik Yer Tutucusu 2">
            <a:extLst>
              <a:ext uri="{FF2B5EF4-FFF2-40B4-BE49-F238E27FC236}">
                <a16:creationId xmlns:a16="http://schemas.microsoft.com/office/drawing/2014/main" id="{9F8327FF-FD96-D0B7-2C1A-462892103BB4}"/>
              </a:ext>
            </a:extLst>
          </p:cNvPr>
          <p:cNvSpPr>
            <a:spLocks noGrp="1"/>
          </p:cNvSpPr>
          <p:nvPr>
            <p:ph idx="1"/>
          </p:nvPr>
        </p:nvSpPr>
        <p:spPr/>
        <p:txBody>
          <a:bodyPr vert="horz" lIns="91440" tIns="45720" rIns="91440" bIns="45720" rtlCol="0" anchor="t">
            <a:normAutofit/>
          </a:bodyPr>
          <a:lstStyle/>
          <a:p>
            <a:pPr marL="0" indent="0"/>
            <a:r>
              <a:rPr lang="tr-TR" dirty="0">
                <a:ea typeface="+mn-lt"/>
                <a:cs typeface="+mn-lt"/>
              </a:rPr>
              <a:t>Her ne kadar transfer </a:t>
            </a:r>
            <a:r>
              <a:rPr lang="tr-TR" dirty="0" err="1">
                <a:ea typeface="+mn-lt"/>
                <a:cs typeface="+mn-lt"/>
              </a:rPr>
              <a:t>learning</a:t>
            </a:r>
            <a:r>
              <a:rPr lang="tr-TR" dirty="0">
                <a:ea typeface="+mn-lt"/>
                <a:cs typeface="+mn-lt"/>
              </a:rPr>
              <a:t> güçlü bir teknik olsa da, bazı zorlukları da beraberinde getirir:</a:t>
            </a:r>
            <a:endParaRPr lang="tr-TR" dirty="0"/>
          </a:p>
          <a:p>
            <a:pPr>
              <a:buClr>
                <a:srgbClr val="262626"/>
              </a:buClr>
            </a:pPr>
            <a:r>
              <a:rPr lang="tr-TR" b="1" dirty="0">
                <a:ea typeface="+mn-lt"/>
                <a:cs typeface="+mn-lt"/>
              </a:rPr>
              <a:t>Negatif Transfer</a:t>
            </a:r>
            <a:r>
              <a:rPr lang="tr-TR" dirty="0">
                <a:ea typeface="+mn-lt"/>
                <a:cs typeface="+mn-lt"/>
              </a:rPr>
              <a:t>: Bazen, önceden eğitilmiş bir modelin bilgileri, yeni görev için uygun olmayabilir ve performansı olumsuz etkileyebilir. Bu duruma "negatif transfer" denir ve dikkat edilmesi gereken bir zorluktur.</a:t>
            </a:r>
            <a:endParaRPr lang="tr-TR" dirty="0"/>
          </a:p>
          <a:p>
            <a:pPr>
              <a:buClr>
                <a:srgbClr val="262626"/>
              </a:buClr>
            </a:pPr>
            <a:r>
              <a:rPr lang="tr-TR" b="1" dirty="0">
                <a:ea typeface="+mn-lt"/>
                <a:cs typeface="+mn-lt"/>
              </a:rPr>
              <a:t>Veri Uyumsuzluğu</a:t>
            </a:r>
            <a:r>
              <a:rPr lang="tr-TR" dirty="0">
                <a:ea typeface="+mn-lt"/>
                <a:cs typeface="+mn-lt"/>
              </a:rPr>
              <a:t>: Transfer </a:t>
            </a:r>
            <a:r>
              <a:rPr lang="tr-TR" dirty="0" err="1">
                <a:ea typeface="+mn-lt"/>
                <a:cs typeface="+mn-lt"/>
              </a:rPr>
              <a:t>learning</a:t>
            </a:r>
            <a:r>
              <a:rPr lang="tr-TR" dirty="0">
                <a:ea typeface="+mn-lt"/>
                <a:cs typeface="+mn-lt"/>
              </a:rPr>
              <a:t>, kaynak görev ve hedef görev arasında belirli bir uyum gerektirir. İki görev arasındaki veri türü veya dağılımı çok farklıysa, transfer </a:t>
            </a:r>
            <a:r>
              <a:rPr lang="tr-TR" dirty="0" err="1">
                <a:ea typeface="+mn-lt"/>
                <a:cs typeface="+mn-lt"/>
              </a:rPr>
              <a:t>learning’in</a:t>
            </a:r>
            <a:r>
              <a:rPr lang="tr-TR" dirty="0">
                <a:ea typeface="+mn-lt"/>
                <a:cs typeface="+mn-lt"/>
              </a:rPr>
              <a:t> performansı düşebilir.</a:t>
            </a:r>
            <a:endParaRPr lang="tr-TR" dirty="0"/>
          </a:p>
          <a:p>
            <a:pPr>
              <a:buClr>
                <a:srgbClr val="262626"/>
              </a:buClr>
            </a:pPr>
            <a:endParaRPr lang="tr-TR" dirty="0"/>
          </a:p>
        </p:txBody>
      </p:sp>
    </p:spTree>
    <p:extLst>
      <p:ext uri="{BB962C8B-B14F-4D97-AF65-F5344CB8AC3E}">
        <p14:creationId xmlns:p14="http://schemas.microsoft.com/office/powerpoint/2010/main" val="4066607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658A99-DA4E-54BC-A526-A45BB2892D56}"/>
              </a:ext>
            </a:extLst>
          </p:cNvPr>
          <p:cNvSpPr>
            <a:spLocks noGrp="1"/>
          </p:cNvSpPr>
          <p:nvPr>
            <p:ph type="title"/>
          </p:nvPr>
        </p:nvSpPr>
        <p:spPr/>
        <p:txBody>
          <a:bodyPr/>
          <a:lstStyle/>
          <a:p>
            <a:r>
              <a:rPr lang="tr-TR" b="1"/>
              <a:t>Transfer Learning ve Popüler Uygulamaları</a:t>
            </a:r>
            <a:endParaRPr lang="tr-TR"/>
          </a:p>
          <a:p>
            <a:endParaRPr lang="tr-TR"/>
          </a:p>
        </p:txBody>
      </p:sp>
      <p:sp>
        <p:nvSpPr>
          <p:cNvPr id="3" name="İçerik Yer Tutucusu 2">
            <a:extLst>
              <a:ext uri="{FF2B5EF4-FFF2-40B4-BE49-F238E27FC236}">
                <a16:creationId xmlns:a16="http://schemas.microsoft.com/office/drawing/2014/main" id="{58B410E9-BFAE-7DD7-8951-BF81187F8ABD}"/>
              </a:ext>
            </a:extLst>
          </p:cNvPr>
          <p:cNvSpPr>
            <a:spLocks noGrp="1"/>
          </p:cNvSpPr>
          <p:nvPr>
            <p:ph idx="1"/>
          </p:nvPr>
        </p:nvSpPr>
        <p:spPr/>
        <p:txBody>
          <a:bodyPr vert="horz" lIns="91440" tIns="45720" rIns="91440" bIns="45720" rtlCol="0" anchor="t">
            <a:normAutofit fontScale="92500" lnSpcReduction="10000"/>
          </a:bodyPr>
          <a:lstStyle/>
          <a:p>
            <a:pPr marL="0" indent="0"/>
            <a:r>
              <a:rPr lang="tr-TR" dirty="0">
                <a:ea typeface="+mn-lt"/>
                <a:cs typeface="+mn-lt"/>
              </a:rPr>
              <a:t>Transfer </a:t>
            </a:r>
            <a:r>
              <a:rPr lang="tr-TR" dirty="0" err="1">
                <a:ea typeface="+mn-lt"/>
                <a:cs typeface="+mn-lt"/>
              </a:rPr>
              <a:t>learning</a:t>
            </a:r>
            <a:r>
              <a:rPr lang="tr-TR" dirty="0">
                <a:ea typeface="+mn-lt"/>
                <a:cs typeface="+mn-lt"/>
              </a:rPr>
              <a:t>, yapay zeka ve makine öğrenimi dünyasında birçok uygulama alanına sahiptir. İşte transfer </a:t>
            </a:r>
            <a:r>
              <a:rPr lang="tr-TR" dirty="0" err="1">
                <a:ea typeface="+mn-lt"/>
                <a:cs typeface="+mn-lt"/>
              </a:rPr>
              <a:t>learning’in</a:t>
            </a:r>
            <a:r>
              <a:rPr lang="tr-TR" dirty="0">
                <a:ea typeface="+mn-lt"/>
                <a:cs typeface="+mn-lt"/>
              </a:rPr>
              <a:t> bazı yaygın kullanım alanları:</a:t>
            </a:r>
            <a:endParaRPr lang="tr-TR" dirty="0"/>
          </a:p>
          <a:p>
            <a:pPr>
              <a:buClr>
                <a:srgbClr val="262626"/>
              </a:buClr>
            </a:pPr>
            <a:r>
              <a:rPr lang="tr-TR" b="1" dirty="0"/>
              <a:t>1. Doğal Dil İşleme (NLP)</a:t>
            </a:r>
            <a:endParaRPr lang="tr-TR" dirty="0"/>
          </a:p>
          <a:p>
            <a:pPr>
              <a:buClr>
                <a:srgbClr val="262626"/>
              </a:buClr>
            </a:pPr>
            <a:r>
              <a:rPr lang="tr-TR" dirty="0">
                <a:ea typeface="+mn-lt"/>
                <a:cs typeface="+mn-lt"/>
              </a:rPr>
              <a:t>Transfer </a:t>
            </a:r>
            <a:r>
              <a:rPr lang="tr-TR" dirty="0" err="1">
                <a:ea typeface="+mn-lt"/>
                <a:cs typeface="+mn-lt"/>
              </a:rPr>
              <a:t>learning</a:t>
            </a:r>
            <a:r>
              <a:rPr lang="tr-TR" dirty="0">
                <a:ea typeface="+mn-lt"/>
                <a:cs typeface="+mn-lt"/>
              </a:rPr>
              <a:t>, </a:t>
            </a:r>
            <a:r>
              <a:rPr lang="tr-TR" b="1" dirty="0">
                <a:ea typeface="+mn-lt"/>
                <a:cs typeface="+mn-lt"/>
              </a:rPr>
              <a:t>doğal dil işleme</a:t>
            </a:r>
            <a:r>
              <a:rPr lang="tr-TR" dirty="0">
                <a:ea typeface="+mn-lt"/>
                <a:cs typeface="+mn-lt"/>
              </a:rPr>
              <a:t> (NLP) alanında sıklıkla kullanılır. Özellikle </a:t>
            </a:r>
            <a:r>
              <a:rPr lang="tr-TR" b="1" dirty="0">
                <a:ea typeface="+mn-lt"/>
                <a:cs typeface="+mn-lt"/>
                <a:hlinkClick r:id="rId2"/>
              </a:rPr>
              <a:t>GPT</a:t>
            </a:r>
            <a:r>
              <a:rPr lang="tr-TR" dirty="0">
                <a:ea typeface="+mn-lt"/>
                <a:cs typeface="+mn-lt"/>
              </a:rPr>
              <a:t>, </a:t>
            </a:r>
            <a:r>
              <a:rPr lang="tr-TR" b="1" dirty="0">
                <a:ea typeface="+mn-lt"/>
                <a:cs typeface="+mn-lt"/>
                <a:hlinkClick r:id="rId3"/>
              </a:rPr>
              <a:t>BERT</a:t>
            </a:r>
            <a:r>
              <a:rPr lang="tr-TR" dirty="0">
                <a:ea typeface="+mn-lt"/>
                <a:cs typeface="+mn-lt"/>
                <a:hlinkClick r:id="rId3"/>
              </a:rPr>
              <a:t> </a:t>
            </a:r>
            <a:r>
              <a:rPr lang="tr-TR" dirty="0">
                <a:ea typeface="+mn-lt"/>
                <a:cs typeface="+mn-lt"/>
              </a:rPr>
              <a:t>gibi modeller, geniş bir metin verisi üzerinde eğitildikten sonra çeşitli dil işleme görevlerine uyarlanabilir. Bu görevler arasında dil modeli oluşturma, metin sınıflandırma ve soru yanıtlama gibi işlemler yer alır.</a:t>
            </a:r>
            <a:endParaRPr lang="tr-TR" dirty="0"/>
          </a:p>
          <a:p>
            <a:pPr>
              <a:buClr>
                <a:srgbClr val="262626"/>
              </a:buClr>
            </a:pPr>
            <a:r>
              <a:rPr lang="tr-TR" b="1" dirty="0"/>
              <a:t>2. Görsel Tanıma</a:t>
            </a:r>
            <a:endParaRPr lang="tr-TR" dirty="0"/>
          </a:p>
          <a:p>
            <a:pPr>
              <a:buClr>
                <a:srgbClr val="262626"/>
              </a:buClr>
            </a:pPr>
            <a:r>
              <a:rPr lang="tr-TR" dirty="0">
                <a:ea typeface="+mn-lt"/>
                <a:cs typeface="+mn-lt"/>
              </a:rPr>
              <a:t>Transfer </a:t>
            </a:r>
            <a:r>
              <a:rPr lang="tr-TR" dirty="0" err="1">
                <a:ea typeface="+mn-lt"/>
                <a:cs typeface="+mn-lt"/>
              </a:rPr>
              <a:t>learning</a:t>
            </a:r>
            <a:r>
              <a:rPr lang="tr-TR" dirty="0">
                <a:ea typeface="+mn-lt"/>
                <a:cs typeface="+mn-lt"/>
              </a:rPr>
              <a:t>, </a:t>
            </a:r>
            <a:r>
              <a:rPr lang="tr-TR" b="1" dirty="0">
                <a:ea typeface="+mn-lt"/>
                <a:cs typeface="+mn-lt"/>
              </a:rPr>
              <a:t>bilgisayarla görme</a:t>
            </a:r>
            <a:r>
              <a:rPr lang="tr-TR" dirty="0">
                <a:ea typeface="+mn-lt"/>
                <a:cs typeface="+mn-lt"/>
              </a:rPr>
              <a:t> (</a:t>
            </a:r>
            <a:r>
              <a:rPr lang="tr-TR" dirty="0" err="1">
                <a:ea typeface="+mn-lt"/>
                <a:cs typeface="+mn-lt"/>
              </a:rPr>
              <a:t>computer</a:t>
            </a:r>
            <a:r>
              <a:rPr lang="tr-TR" dirty="0">
                <a:ea typeface="+mn-lt"/>
                <a:cs typeface="+mn-lt"/>
              </a:rPr>
              <a:t> </a:t>
            </a:r>
            <a:r>
              <a:rPr lang="tr-TR" dirty="0" err="1">
                <a:ea typeface="+mn-lt"/>
                <a:cs typeface="+mn-lt"/>
              </a:rPr>
              <a:t>vision</a:t>
            </a:r>
            <a:r>
              <a:rPr lang="tr-TR" dirty="0">
                <a:ea typeface="+mn-lt"/>
                <a:cs typeface="+mn-lt"/>
              </a:rPr>
              <a:t>) alanında nesne tanıma, görüntü sınıflandırma ve yüz tanıma gibi görevlerde kullanılır. Örneğin, bir model geniş bir görüntü veri seti üzerinde eğitildikten sonra, belirli bir alandaki (örneğin, tıbbi görüntüleme) görevlere kolayca uyarlanabilir.</a:t>
            </a:r>
            <a:endParaRPr lang="tr-TR" dirty="0"/>
          </a:p>
          <a:p>
            <a:pPr>
              <a:buClr>
                <a:srgbClr val="262626"/>
              </a:buClr>
            </a:pPr>
            <a:r>
              <a:rPr lang="tr-TR" b="1" dirty="0"/>
              <a:t>3. Oyun ve Robotik</a:t>
            </a:r>
            <a:endParaRPr lang="tr-TR" dirty="0"/>
          </a:p>
          <a:p>
            <a:pPr>
              <a:buClr>
                <a:srgbClr val="262626"/>
              </a:buClr>
            </a:pPr>
            <a:r>
              <a:rPr lang="tr-TR" dirty="0">
                <a:ea typeface="+mn-lt"/>
                <a:cs typeface="+mn-lt"/>
              </a:rPr>
              <a:t>Transfer </a:t>
            </a:r>
            <a:r>
              <a:rPr lang="tr-TR" dirty="0" err="1">
                <a:ea typeface="+mn-lt"/>
                <a:cs typeface="+mn-lt"/>
              </a:rPr>
              <a:t>learning</a:t>
            </a:r>
            <a:r>
              <a:rPr lang="tr-TR" dirty="0">
                <a:ea typeface="+mn-lt"/>
                <a:cs typeface="+mn-lt"/>
              </a:rPr>
              <a:t>, </a:t>
            </a:r>
            <a:r>
              <a:rPr lang="tr-TR" b="1" dirty="0" err="1">
                <a:ea typeface="+mn-lt"/>
                <a:cs typeface="+mn-lt"/>
              </a:rPr>
              <a:t>reinforcement</a:t>
            </a:r>
            <a:r>
              <a:rPr lang="tr-TR" b="1" dirty="0">
                <a:ea typeface="+mn-lt"/>
                <a:cs typeface="+mn-lt"/>
              </a:rPr>
              <a:t> </a:t>
            </a:r>
            <a:r>
              <a:rPr lang="tr-TR" b="1" dirty="0" err="1">
                <a:ea typeface="+mn-lt"/>
                <a:cs typeface="+mn-lt"/>
              </a:rPr>
              <a:t>learning</a:t>
            </a:r>
            <a:r>
              <a:rPr lang="tr-TR" dirty="0">
                <a:ea typeface="+mn-lt"/>
                <a:cs typeface="+mn-lt"/>
              </a:rPr>
              <a:t> (pekiştirmeli öğrenme) alanında da kullanılır. Bir robot, bir görevde başarılı olmayı öğrendikten sonra, öğrendiği stratejiyi benzer görevlerde kullanarak daha hızlı adapte olabilir.</a:t>
            </a:r>
            <a:endParaRPr lang="tr-TR" dirty="0"/>
          </a:p>
          <a:p>
            <a:pPr>
              <a:buClr>
                <a:srgbClr val="262626"/>
              </a:buClr>
            </a:pPr>
            <a:endParaRPr lang="tr-TR" dirty="0"/>
          </a:p>
        </p:txBody>
      </p:sp>
    </p:spTree>
    <p:extLst>
      <p:ext uri="{BB962C8B-B14F-4D97-AF65-F5344CB8AC3E}">
        <p14:creationId xmlns:p14="http://schemas.microsoft.com/office/powerpoint/2010/main" val="1670442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55E643-FD90-3E2C-A975-1BA3F6AAB1BB}"/>
              </a:ext>
            </a:extLst>
          </p:cNvPr>
          <p:cNvSpPr>
            <a:spLocks noGrp="1"/>
          </p:cNvSpPr>
          <p:nvPr>
            <p:ph type="title"/>
          </p:nvPr>
        </p:nvSpPr>
        <p:spPr>
          <a:xfrm>
            <a:off x="1066800" y="110404"/>
            <a:ext cx="10058400" cy="1371600"/>
          </a:xfrm>
        </p:spPr>
        <p:txBody>
          <a:bodyPr/>
          <a:lstStyle/>
          <a:p>
            <a:r>
              <a:rPr lang="tr-TR"/>
              <a:t>Defect Detection Nedir ?</a:t>
            </a:r>
          </a:p>
        </p:txBody>
      </p:sp>
      <p:sp>
        <p:nvSpPr>
          <p:cNvPr id="3" name="İçerik Yer Tutucusu 2">
            <a:extLst>
              <a:ext uri="{FF2B5EF4-FFF2-40B4-BE49-F238E27FC236}">
                <a16:creationId xmlns:a16="http://schemas.microsoft.com/office/drawing/2014/main" id="{A19F4468-CE10-F726-E5CF-93928C87C402}"/>
              </a:ext>
            </a:extLst>
          </p:cNvPr>
          <p:cNvSpPr>
            <a:spLocks noGrp="1"/>
          </p:cNvSpPr>
          <p:nvPr>
            <p:ph idx="1"/>
          </p:nvPr>
        </p:nvSpPr>
        <p:spPr>
          <a:xfrm>
            <a:off x="1066800" y="1075025"/>
            <a:ext cx="10058400" cy="5337336"/>
          </a:xfrm>
        </p:spPr>
        <p:txBody>
          <a:bodyPr vert="horz" lIns="91440" tIns="45720" rIns="91440" bIns="45720" rtlCol="0" anchor="t">
            <a:normAutofit/>
          </a:bodyPr>
          <a:lstStyle/>
          <a:p>
            <a:r>
              <a:rPr lang="tr-TR" b="1" err="1">
                <a:ea typeface="+mn-lt"/>
                <a:cs typeface="+mn-lt"/>
              </a:rPr>
              <a:t>Defect</a:t>
            </a:r>
            <a:r>
              <a:rPr lang="tr-TR" b="1" dirty="0">
                <a:ea typeface="+mn-lt"/>
                <a:cs typeface="+mn-lt"/>
              </a:rPr>
              <a:t> </a:t>
            </a:r>
            <a:r>
              <a:rPr lang="tr-TR" b="1" err="1">
                <a:ea typeface="+mn-lt"/>
                <a:cs typeface="+mn-lt"/>
              </a:rPr>
              <a:t>Detection</a:t>
            </a:r>
            <a:r>
              <a:rPr lang="tr-TR" dirty="0">
                <a:ea typeface="+mn-lt"/>
                <a:cs typeface="+mn-lt"/>
              </a:rPr>
              <a:t> (Hata Tespiti), üretim ve kalite kontrol süreçlerinde kusurları veya anormallikleri belirlemek için kullanılan bir yöntemdir. Bu teknik, özellikle endüstriyel otomasyon, görüntü işleme ve yapay zeka (AI) alanlarında yaygın olarak kullanılır.</a:t>
            </a:r>
          </a:p>
          <a:p>
            <a:pPr>
              <a:buClr>
                <a:srgbClr val="262626"/>
              </a:buClr>
            </a:pPr>
            <a:r>
              <a:rPr lang="tr-TR" b="1" dirty="0">
                <a:ea typeface="+mn-lt"/>
                <a:cs typeface="+mn-lt"/>
              </a:rPr>
              <a:t>Amaç:</a:t>
            </a:r>
            <a:r>
              <a:rPr lang="tr-TR" dirty="0">
                <a:ea typeface="+mn-lt"/>
                <a:cs typeface="+mn-lt"/>
              </a:rPr>
              <a:t> Ürünlerdeki (çizikler, lekeler, eksik parçalar, yanlış montaj vb.) kusurları otomatik olarak tespit etmek.</a:t>
            </a:r>
          </a:p>
          <a:p>
            <a:pPr marL="0" indent="0">
              <a:buClr>
                <a:srgbClr val="262626"/>
              </a:buClr>
            </a:pPr>
            <a:r>
              <a:rPr lang="tr-TR" b="1" dirty="0">
                <a:ea typeface="+mn-lt"/>
                <a:cs typeface="+mn-lt"/>
              </a:rPr>
              <a:t>Kullanılan Teknolojiler:</a:t>
            </a:r>
            <a:endParaRPr lang="tr-TR" dirty="0">
              <a:ea typeface="+mn-lt"/>
              <a:cs typeface="+mn-lt"/>
            </a:endParaRPr>
          </a:p>
          <a:p>
            <a:pPr>
              <a:buClr>
                <a:srgbClr val="262626"/>
              </a:buClr>
            </a:pPr>
            <a:r>
              <a:rPr lang="tr-TR" b="1" dirty="0">
                <a:ea typeface="+mn-lt"/>
                <a:cs typeface="+mn-lt"/>
              </a:rPr>
              <a:t>Görüntü İşleme (</a:t>
            </a:r>
            <a:r>
              <a:rPr lang="tr-TR" b="1" dirty="0" err="1">
                <a:ea typeface="+mn-lt"/>
                <a:cs typeface="+mn-lt"/>
              </a:rPr>
              <a:t>Computer</a:t>
            </a:r>
            <a:r>
              <a:rPr lang="tr-TR" b="1" dirty="0">
                <a:ea typeface="+mn-lt"/>
                <a:cs typeface="+mn-lt"/>
              </a:rPr>
              <a:t> </a:t>
            </a:r>
            <a:r>
              <a:rPr lang="tr-TR" b="1" dirty="0" err="1">
                <a:ea typeface="+mn-lt"/>
                <a:cs typeface="+mn-lt"/>
              </a:rPr>
              <a:t>Vision</a:t>
            </a:r>
            <a:r>
              <a:rPr lang="tr-TR" b="1" dirty="0">
                <a:ea typeface="+mn-lt"/>
                <a:cs typeface="+mn-lt"/>
              </a:rPr>
              <a:t>):</a:t>
            </a:r>
            <a:r>
              <a:rPr lang="tr-TR" dirty="0">
                <a:ea typeface="+mn-lt"/>
                <a:cs typeface="+mn-lt"/>
              </a:rPr>
              <a:t> Kameralar ve algoritmalar kullanarak görsel analiz yapılır.</a:t>
            </a:r>
            <a:endParaRPr lang="tr-TR" dirty="0"/>
          </a:p>
          <a:p>
            <a:pPr>
              <a:buClr>
                <a:srgbClr val="262626"/>
              </a:buClr>
            </a:pPr>
            <a:r>
              <a:rPr lang="tr-TR" b="1" dirty="0">
                <a:ea typeface="+mn-lt"/>
                <a:cs typeface="+mn-lt"/>
              </a:rPr>
              <a:t>Yapay Zeka / Makine Öğrenmesi (AI/ML):</a:t>
            </a:r>
            <a:r>
              <a:rPr lang="tr-TR" dirty="0">
                <a:ea typeface="+mn-lt"/>
                <a:cs typeface="+mn-lt"/>
              </a:rPr>
              <a:t> Derin öğrenme modelleri (CNN, YOLO vb.) ile kusur sınıflandırma.</a:t>
            </a:r>
            <a:endParaRPr lang="tr-TR" dirty="0"/>
          </a:p>
          <a:p>
            <a:pPr>
              <a:buClr>
                <a:srgbClr val="262626"/>
              </a:buClr>
            </a:pPr>
            <a:r>
              <a:rPr lang="tr-TR" b="1" dirty="0">
                <a:ea typeface="+mn-lt"/>
                <a:cs typeface="+mn-lt"/>
              </a:rPr>
              <a:t>Sensörler ve </a:t>
            </a:r>
            <a:r>
              <a:rPr lang="tr-TR" b="1" dirty="0" err="1">
                <a:ea typeface="+mn-lt"/>
                <a:cs typeface="+mn-lt"/>
              </a:rPr>
              <a:t>IoT</a:t>
            </a:r>
            <a:r>
              <a:rPr lang="tr-TR" b="1" dirty="0">
                <a:ea typeface="+mn-lt"/>
                <a:cs typeface="+mn-lt"/>
              </a:rPr>
              <a:t>:</a:t>
            </a:r>
            <a:r>
              <a:rPr lang="tr-TR" dirty="0">
                <a:ea typeface="+mn-lt"/>
                <a:cs typeface="+mn-lt"/>
              </a:rPr>
              <a:t> Titreşim, sıcaklık veya basınç sensörleriyle fiziksel kusurlar tespit edilir.</a:t>
            </a:r>
            <a:endParaRPr lang="tr-TR" dirty="0"/>
          </a:p>
          <a:p>
            <a:pPr marL="0" indent="0">
              <a:buClr>
                <a:srgbClr val="262626"/>
              </a:buClr>
            </a:pPr>
            <a:r>
              <a:rPr lang="tr-TR" b="1" dirty="0"/>
              <a:t>Avantajları:</a:t>
            </a:r>
            <a:endParaRPr lang="tr-TR" dirty="0">
              <a:ea typeface="+mn-lt"/>
              <a:cs typeface="+mn-lt"/>
            </a:endParaRPr>
          </a:p>
          <a:p>
            <a:pPr>
              <a:buClr>
                <a:srgbClr val="262626"/>
              </a:buClr>
            </a:pPr>
            <a:r>
              <a:rPr lang="tr-TR" dirty="0">
                <a:ea typeface="+mn-lt"/>
                <a:cs typeface="+mn-lt"/>
              </a:rPr>
              <a:t>✔ </a:t>
            </a:r>
            <a:r>
              <a:rPr lang="tr-TR" b="1" dirty="0">
                <a:ea typeface="+mn-lt"/>
                <a:cs typeface="+mn-lt"/>
              </a:rPr>
              <a:t>Hız ve Verimlilik:</a:t>
            </a:r>
            <a:r>
              <a:rPr lang="tr-TR" dirty="0">
                <a:ea typeface="+mn-lt"/>
                <a:cs typeface="+mn-lt"/>
              </a:rPr>
              <a:t> Manuel kontrole göre daha hızlıdır.</a:t>
            </a:r>
            <a:endParaRPr lang="tr-TR" dirty="0"/>
          </a:p>
          <a:p>
            <a:pPr>
              <a:buClr>
                <a:srgbClr val="262626"/>
              </a:buClr>
            </a:pPr>
            <a:r>
              <a:rPr lang="tr-TR" dirty="0">
                <a:ea typeface="+mn-lt"/>
                <a:cs typeface="+mn-lt"/>
              </a:rPr>
              <a:t>✔ </a:t>
            </a:r>
            <a:r>
              <a:rPr lang="tr-TR" b="1" dirty="0">
                <a:ea typeface="+mn-lt"/>
                <a:cs typeface="+mn-lt"/>
              </a:rPr>
              <a:t>Tutarlılık:</a:t>
            </a:r>
            <a:r>
              <a:rPr lang="tr-TR" dirty="0">
                <a:ea typeface="+mn-lt"/>
                <a:cs typeface="+mn-lt"/>
              </a:rPr>
              <a:t> İnsan hatasını en aza indirir.</a:t>
            </a:r>
            <a:endParaRPr lang="tr-TR" dirty="0"/>
          </a:p>
          <a:p>
            <a:pPr>
              <a:buClr>
                <a:srgbClr val="262626"/>
              </a:buClr>
            </a:pPr>
            <a:r>
              <a:rPr lang="tr-TR" dirty="0">
                <a:ea typeface="+mn-lt"/>
                <a:cs typeface="+mn-lt"/>
              </a:rPr>
              <a:t>✔ </a:t>
            </a:r>
            <a:r>
              <a:rPr lang="tr-TR" b="1" dirty="0">
                <a:ea typeface="+mn-lt"/>
                <a:cs typeface="+mn-lt"/>
              </a:rPr>
              <a:t>Maliyet Tasarrufu:</a:t>
            </a:r>
            <a:r>
              <a:rPr lang="tr-TR" dirty="0">
                <a:ea typeface="+mn-lt"/>
                <a:cs typeface="+mn-lt"/>
              </a:rPr>
              <a:t> Erken aşamada kusurların tespitiyle fire oranı düşer.</a:t>
            </a:r>
            <a:endParaRPr lang="tr-TR" dirty="0"/>
          </a:p>
          <a:p>
            <a:pPr>
              <a:buClr>
                <a:srgbClr val="262626"/>
              </a:buClr>
            </a:pPr>
            <a:endParaRPr lang="tr-TR" dirty="0">
              <a:ea typeface="+mn-lt"/>
              <a:cs typeface="+mn-lt"/>
            </a:endParaRPr>
          </a:p>
        </p:txBody>
      </p:sp>
    </p:spTree>
    <p:extLst>
      <p:ext uri="{BB962C8B-B14F-4D97-AF65-F5344CB8AC3E}">
        <p14:creationId xmlns:p14="http://schemas.microsoft.com/office/powerpoint/2010/main" val="268740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ekran görüntüsü, alet, renklilik içeren bir resim&#10;&#10;Yapay zeka tarafından oluşturulmuş içerik yanlış olabilir.">
            <a:extLst>
              <a:ext uri="{FF2B5EF4-FFF2-40B4-BE49-F238E27FC236}">
                <a16:creationId xmlns:a16="http://schemas.microsoft.com/office/drawing/2014/main" id="{DA8C40EB-0201-A982-EA9B-72D1635F4C41}"/>
              </a:ext>
            </a:extLst>
          </p:cNvPr>
          <p:cNvPicPr>
            <a:picLocks noChangeAspect="1"/>
          </p:cNvPicPr>
          <p:nvPr/>
        </p:nvPicPr>
        <p:blipFill>
          <a:blip r:embed="rId2"/>
          <a:srcRect l="25110" r="16631"/>
          <a:stretch/>
        </p:blipFill>
        <p:spPr>
          <a:xfrm>
            <a:off x="20" y="10"/>
            <a:ext cx="6392647" cy="6857990"/>
          </a:xfrm>
          <a:prstGeom prst="rect">
            <a:avLst/>
          </a:prstGeom>
        </p:spPr>
      </p:pic>
      <p:sp>
        <p:nvSpPr>
          <p:cNvPr id="11" name="Rectangle 10">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1039078-1E98-FF3F-5A07-678542C83ED9}"/>
              </a:ext>
            </a:extLst>
          </p:cNvPr>
          <p:cNvSpPr>
            <a:spLocks noGrp="1"/>
          </p:cNvSpPr>
          <p:nvPr>
            <p:ph type="title"/>
          </p:nvPr>
        </p:nvSpPr>
        <p:spPr>
          <a:xfrm>
            <a:off x="7064082" y="642594"/>
            <a:ext cx="4472921" cy="1371600"/>
          </a:xfrm>
        </p:spPr>
        <p:txBody>
          <a:bodyPr>
            <a:normAutofit/>
          </a:bodyPr>
          <a:lstStyle/>
          <a:p>
            <a:r>
              <a:rPr lang="tr-TR" sz="4000"/>
              <a:t>Blemish Detection Nedir ?</a:t>
            </a:r>
          </a:p>
        </p:txBody>
      </p:sp>
      <p:sp>
        <p:nvSpPr>
          <p:cNvPr id="3" name="İçerik Yer Tutucusu 2">
            <a:extLst>
              <a:ext uri="{FF2B5EF4-FFF2-40B4-BE49-F238E27FC236}">
                <a16:creationId xmlns:a16="http://schemas.microsoft.com/office/drawing/2014/main" id="{A819AD81-262C-3B0D-5284-75D870455F14}"/>
              </a:ext>
            </a:extLst>
          </p:cNvPr>
          <p:cNvSpPr>
            <a:spLocks noGrp="1"/>
          </p:cNvSpPr>
          <p:nvPr>
            <p:ph idx="1"/>
          </p:nvPr>
        </p:nvSpPr>
        <p:spPr>
          <a:xfrm>
            <a:off x="7064082" y="2103120"/>
            <a:ext cx="4472922" cy="3931920"/>
          </a:xfrm>
        </p:spPr>
        <p:txBody>
          <a:bodyPr vert="horz" lIns="91440" tIns="45720" rIns="91440" bIns="45720" rtlCol="0">
            <a:normAutofit/>
          </a:bodyPr>
          <a:lstStyle/>
          <a:p>
            <a:pPr>
              <a:lnSpc>
                <a:spcPct val="90000"/>
              </a:lnSpc>
            </a:pPr>
            <a:r>
              <a:rPr lang="tr-TR" sz="1400" b="1" err="1">
                <a:ea typeface="+mn-lt"/>
                <a:cs typeface="+mn-lt"/>
              </a:rPr>
              <a:t>Blemish</a:t>
            </a:r>
            <a:r>
              <a:rPr lang="tr-TR" sz="1400" b="1">
                <a:ea typeface="+mn-lt"/>
                <a:cs typeface="+mn-lt"/>
              </a:rPr>
              <a:t> </a:t>
            </a:r>
            <a:r>
              <a:rPr lang="tr-TR" sz="1400" b="1" err="1">
                <a:ea typeface="+mn-lt"/>
                <a:cs typeface="+mn-lt"/>
              </a:rPr>
              <a:t>Detection</a:t>
            </a:r>
            <a:r>
              <a:rPr lang="tr-TR" sz="1400">
                <a:ea typeface="+mn-lt"/>
                <a:cs typeface="+mn-lt"/>
              </a:rPr>
              <a:t>, bir yüzeydeki istenmeyen lekeleri, çizikleri, renk bozukluklarını veya mikro kusurları otomatik olarak tespit etmek için kullanılan bir </a:t>
            </a:r>
            <a:r>
              <a:rPr lang="tr-TR" sz="1400" b="1">
                <a:ea typeface="+mn-lt"/>
                <a:cs typeface="+mn-lt"/>
              </a:rPr>
              <a:t>görüntü işleme (</a:t>
            </a:r>
            <a:r>
              <a:rPr lang="tr-TR" sz="1400" b="1" err="1">
                <a:ea typeface="+mn-lt"/>
                <a:cs typeface="+mn-lt"/>
              </a:rPr>
              <a:t>computer</a:t>
            </a:r>
            <a:r>
              <a:rPr lang="tr-TR" sz="1400" b="1">
                <a:ea typeface="+mn-lt"/>
                <a:cs typeface="+mn-lt"/>
              </a:rPr>
              <a:t> </a:t>
            </a:r>
            <a:r>
              <a:rPr lang="tr-TR" sz="1400" b="1" err="1">
                <a:ea typeface="+mn-lt"/>
                <a:cs typeface="+mn-lt"/>
              </a:rPr>
              <a:t>vision</a:t>
            </a:r>
            <a:r>
              <a:rPr lang="tr-TR" sz="1400" b="1">
                <a:ea typeface="+mn-lt"/>
                <a:cs typeface="+mn-lt"/>
              </a:rPr>
              <a:t>)</a:t>
            </a:r>
            <a:r>
              <a:rPr lang="tr-TR" sz="1400">
                <a:ea typeface="+mn-lt"/>
                <a:cs typeface="+mn-lt"/>
              </a:rPr>
              <a:t> ve </a:t>
            </a:r>
            <a:r>
              <a:rPr lang="tr-TR" sz="1400" b="1">
                <a:ea typeface="+mn-lt"/>
                <a:cs typeface="+mn-lt"/>
              </a:rPr>
              <a:t>yapay zeka (AI)</a:t>
            </a:r>
            <a:r>
              <a:rPr lang="tr-TR" sz="1400">
                <a:ea typeface="+mn-lt"/>
                <a:cs typeface="+mn-lt"/>
              </a:rPr>
              <a:t> teknolojisidir.</a:t>
            </a:r>
          </a:p>
          <a:p>
            <a:pPr>
              <a:lnSpc>
                <a:spcPct val="90000"/>
              </a:lnSpc>
              <a:buClr>
                <a:srgbClr val="262626"/>
              </a:buClr>
            </a:pPr>
            <a:r>
              <a:rPr lang="tr-TR" sz="1400">
                <a:ea typeface="+mn-lt"/>
                <a:cs typeface="+mn-lt"/>
              </a:rPr>
              <a:t>Genellikle </a:t>
            </a:r>
            <a:r>
              <a:rPr lang="tr-TR" sz="1400" b="1">
                <a:ea typeface="+mn-lt"/>
                <a:cs typeface="+mn-lt"/>
              </a:rPr>
              <a:t>üretim kalite kontrolü</a:t>
            </a:r>
            <a:r>
              <a:rPr lang="tr-TR" sz="1400">
                <a:ea typeface="+mn-lt"/>
                <a:cs typeface="+mn-lt"/>
              </a:rPr>
              <a:t>, </a:t>
            </a:r>
            <a:r>
              <a:rPr lang="tr-TR" sz="1400" b="1">
                <a:ea typeface="+mn-lt"/>
                <a:cs typeface="+mn-lt"/>
              </a:rPr>
              <a:t>tıbbi görüntüleme</a:t>
            </a:r>
            <a:r>
              <a:rPr lang="tr-TR" sz="1400">
                <a:ea typeface="+mn-lt"/>
                <a:cs typeface="+mn-lt"/>
              </a:rPr>
              <a:t>, </a:t>
            </a:r>
            <a:r>
              <a:rPr lang="tr-TR" sz="1400" b="1">
                <a:ea typeface="+mn-lt"/>
                <a:cs typeface="+mn-lt"/>
              </a:rPr>
              <a:t>kozmetik ürün analizi</a:t>
            </a:r>
            <a:r>
              <a:rPr lang="tr-TR" sz="1400">
                <a:ea typeface="+mn-lt"/>
                <a:cs typeface="+mn-lt"/>
              </a:rPr>
              <a:t> ve </a:t>
            </a:r>
            <a:r>
              <a:rPr lang="tr-TR" sz="1400" b="1">
                <a:ea typeface="+mn-lt"/>
                <a:cs typeface="+mn-lt"/>
              </a:rPr>
              <a:t>yüzey inceleme</a:t>
            </a:r>
            <a:r>
              <a:rPr lang="tr-TR" sz="1400">
                <a:ea typeface="+mn-lt"/>
                <a:cs typeface="+mn-lt"/>
              </a:rPr>
              <a:t> gibi alanlarda kullanılır.</a:t>
            </a:r>
          </a:p>
          <a:p>
            <a:pPr marL="0" indent="0">
              <a:lnSpc>
                <a:spcPct val="90000"/>
              </a:lnSpc>
              <a:buClr>
                <a:srgbClr val="262626"/>
              </a:buClr>
            </a:pPr>
            <a:r>
              <a:rPr lang="tr-TR" sz="1400" b="1" err="1"/>
              <a:t>Blemish</a:t>
            </a:r>
            <a:r>
              <a:rPr lang="tr-TR" sz="1400" b="1"/>
              <a:t> </a:t>
            </a:r>
            <a:r>
              <a:rPr lang="tr-TR" sz="1400" b="1" err="1"/>
              <a:t>Detection</a:t>
            </a:r>
            <a:r>
              <a:rPr lang="tr-TR" sz="1400" b="1"/>
              <a:t> vs. </a:t>
            </a:r>
            <a:r>
              <a:rPr lang="tr-TR" sz="1400" b="1" err="1"/>
              <a:t>Defect</a:t>
            </a:r>
            <a:r>
              <a:rPr lang="tr-TR" sz="1400" b="1"/>
              <a:t> </a:t>
            </a:r>
            <a:r>
              <a:rPr lang="tr-TR" sz="1400" b="1" err="1"/>
              <a:t>Detection</a:t>
            </a:r>
            <a:endParaRPr lang="tr-TR" sz="1400" err="1"/>
          </a:p>
          <a:p>
            <a:pPr>
              <a:lnSpc>
                <a:spcPct val="90000"/>
              </a:lnSpc>
              <a:buClr>
                <a:srgbClr val="262626"/>
              </a:buClr>
            </a:pPr>
            <a:r>
              <a:rPr lang="tr-TR" sz="1400" b="1" err="1">
                <a:ea typeface="+mn-lt"/>
                <a:cs typeface="+mn-lt"/>
              </a:rPr>
              <a:t>Defect</a:t>
            </a:r>
            <a:r>
              <a:rPr lang="tr-TR" sz="1400" b="1">
                <a:ea typeface="+mn-lt"/>
                <a:cs typeface="+mn-lt"/>
              </a:rPr>
              <a:t> </a:t>
            </a:r>
            <a:r>
              <a:rPr lang="tr-TR" sz="1400" b="1" err="1">
                <a:ea typeface="+mn-lt"/>
                <a:cs typeface="+mn-lt"/>
              </a:rPr>
              <a:t>Detection</a:t>
            </a:r>
            <a:r>
              <a:rPr lang="tr-TR" sz="1400" b="1">
                <a:ea typeface="+mn-lt"/>
                <a:cs typeface="+mn-lt"/>
              </a:rPr>
              <a:t> (Hata Tespiti):</a:t>
            </a:r>
            <a:r>
              <a:rPr lang="tr-TR" sz="1400">
                <a:ea typeface="+mn-lt"/>
                <a:cs typeface="+mn-lt"/>
              </a:rPr>
              <a:t> Daha geniş kapsamlıdır (montaj hataları, eksik parçalar, çatlaklar vb.).</a:t>
            </a:r>
            <a:endParaRPr lang="tr-TR" sz="1400"/>
          </a:p>
          <a:p>
            <a:pPr>
              <a:lnSpc>
                <a:spcPct val="90000"/>
              </a:lnSpc>
              <a:buClr>
                <a:srgbClr val="262626"/>
              </a:buClr>
            </a:pPr>
            <a:r>
              <a:rPr lang="tr-TR" sz="1400" b="1" err="1">
                <a:ea typeface="+mn-lt"/>
                <a:cs typeface="+mn-lt"/>
              </a:rPr>
              <a:t>Blemish</a:t>
            </a:r>
            <a:r>
              <a:rPr lang="tr-TR" sz="1400" b="1">
                <a:ea typeface="+mn-lt"/>
                <a:cs typeface="+mn-lt"/>
              </a:rPr>
              <a:t> </a:t>
            </a:r>
            <a:r>
              <a:rPr lang="tr-TR" sz="1400" b="1" err="1">
                <a:ea typeface="+mn-lt"/>
                <a:cs typeface="+mn-lt"/>
              </a:rPr>
              <a:t>Detection</a:t>
            </a:r>
            <a:r>
              <a:rPr lang="tr-TR" sz="1400" b="1">
                <a:ea typeface="+mn-lt"/>
                <a:cs typeface="+mn-lt"/>
              </a:rPr>
              <a:t>:</a:t>
            </a:r>
            <a:r>
              <a:rPr lang="tr-TR" sz="1400">
                <a:ea typeface="+mn-lt"/>
                <a:cs typeface="+mn-lt"/>
              </a:rPr>
              <a:t> Özellikle </a:t>
            </a:r>
            <a:r>
              <a:rPr lang="tr-TR" sz="1400" b="1">
                <a:ea typeface="+mn-lt"/>
                <a:cs typeface="+mn-lt"/>
              </a:rPr>
              <a:t>yüzey kusurlarına</a:t>
            </a:r>
            <a:r>
              <a:rPr lang="tr-TR" sz="1400">
                <a:ea typeface="+mn-lt"/>
                <a:cs typeface="+mn-lt"/>
              </a:rPr>
              <a:t> (lekeler, renk farklılıkları, mikro çizikler) odaklanır.</a:t>
            </a:r>
            <a:endParaRPr lang="tr-TR" sz="1400"/>
          </a:p>
          <a:p>
            <a:pPr>
              <a:lnSpc>
                <a:spcPct val="90000"/>
              </a:lnSpc>
              <a:buClr>
                <a:srgbClr val="262626"/>
              </a:buClr>
            </a:pPr>
            <a:endParaRPr lang="tr-TR" sz="1400"/>
          </a:p>
          <a:p>
            <a:pPr>
              <a:lnSpc>
                <a:spcPct val="90000"/>
              </a:lnSpc>
              <a:buClr>
                <a:srgbClr val="262626"/>
              </a:buClr>
            </a:pPr>
            <a:r>
              <a:rPr lang="tr-TR" sz="1400">
                <a:ea typeface="+mn-lt"/>
                <a:cs typeface="+mn-lt"/>
              </a:rPr>
              <a:t>Örneğin, </a:t>
            </a:r>
            <a:r>
              <a:rPr lang="tr-TR" sz="1400" b="1">
                <a:ea typeface="+mn-lt"/>
                <a:cs typeface="+mn-lt"/>
              </a:rPr>
              <a:t>akıllı telefon ekranı üretiminde</a:t>
            </a:r>
            <a:r>
              <a:rPr lang="tr-TR" sz="1400">
                <a:ea typeface="+mn-lt"/>
                <a:cs typeface="+mn-lt"/>
              </a:rPr>
              <a:t> milimetrik çizikler bile bu yöntemle anında tespit edilebilir.</a:t>
            </a:r>
            <a:endParaRPr lang="tr-TR" sz="1400"/>
          </a:p>
          <a:p>
            <a:pPr>
              <a:lnSpc>
                <a:spcPct val="90000"/>
              </a:lnSpc>
              <a:buClr>
                <a:srgbClr val="262626"/>
              </a:buClr>
            </a:pPr>
            <a:endParaRPr lang="tr-TR" sz="1400"/>
          </a:p>
        </p:txBody>
      </p:sp>
    </p:spTree>
    <p:extLst>
      <p:ext uri="{BB962C8B-B14F-4D97-AF65-F5344CB8AC3E}">
        <p14:creationId xmlns:p14="http://schemas.microsoft.com/office/powerpoint/2010/main" val="1525482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12</Slides>
  <Notes>0</Notes>
  <HiddenSlides>0</HiddenSlides>
  <MMClips>0</MMClips>
  <ScaleCrop>false</ScaleCrop>
  <HeadingPairs>
    <vt:vector size="4" baseType="variant">
      <vt:variant>
        <vt:lpstr>Tema</vt:lpstr>
      </vt:variant>
      <vt:variant>
        <vt:i4>1</vt:i4>
      </vt:variant>
      <vt:variant>
        <vt:lpstr>Slayt Başlıkları</vt:lpstr>
      </vt:variant>
      <vt:variant>
        <vt:i4>12</vt:i4>
      </vt:variant>
    </vt:vector>
  </HeadingPairs>
  <TitlesOfParts>
    <vt:vector size="13" baseType="lpstr">
      <vt:lpstr>SavonVTI</vt:lpstr>
      <vt:lpstr>Leke ve Kusur Tespiti için Transfer Learning </vt:lpstr>
      <vt:lpstr>Transfer Learning</vt:lpstr>
      <vt:lpstr>Transfer Learning Nasıl Çalışır? </vt:lpstr>
      <vt:lpstr>Transfer Learning Türleri </vt:lpstr>
      <vt:lpstr>Transfer Learning’in Faydaları </vt:lpstr>
      <vt:lpstr>Transfer Learning’in Zorlukları </vt:lpstr>
      <vt:lpstr>Transfer Learning ve Popüler Uygulamaları </vt:lpstr>
      <vt:lpstr>Defect Detection Nedir ?</vt:lpstr>
      <vt:lpstr>Blemish Detection Nedir ?</vt:lpstr>
      <vt:lpstr>PowerPoint Sunusu</vt:lpstr>
      <vt:lpstr>Matlab Defect Detection without FPGA</vt:lpstr>
      <vt:lpstr>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153</cp:revision>
  <dcterms:created xsi:type="dcterms:W3CDTF">2025-04-20T17:17:21Z</dcterms:created>
  <dcterms:modified xsi:type="dcterms:W3CDTF">2025-05-18T12:55:40Z</dcterms:modified>
</cp:coreProperties>
</file>