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ppt/media/image7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6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8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4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244" y="613105"/>
            <a:ext cx="907796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88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5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1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45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1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3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6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1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D877-EB43-6E90-B535-5E286D1CF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98003"/>
            <a:ext cx="10820400" cy="983397"/>
          </a:xfrm>
        </p:spPr>
        <p:txBody>
          <a:bodyPr/>
          <a:lstStyle/>
          <a:p>
            <a:pPr algn="l"/>
            <a:r>
              <a:rPr lang="en-IN" dirty="0"/>
              <a:t>CALCULATING THE COST OF CAPITAL </a:t>
            </a:r>
          </a:p>
        </p:txBody>
      </p:sp>
    </p:spTree>
    <p:extLst>
      <p:ext uri="{BB962C8B-B14F-4D97-AF65-F5344CB8AC3E}">
        <p14:creationId xmlns:p14="http://schemas.microsoft.com/office/powerpoint/2010/main" val="24197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43B0C"/>
                </a:solidFill>
              </a:rPr>
              <a:t>Cost</a:t>
            </a:r>
            <a:r>
              <a:rPr spc="-35" dirty="0">
                <a:solidFill>
                  <a:srgbClr val="843B0C"/>
                </a:solidFill>
              </a:rPr>
              <a:t> </a:t>
            </a:r>
            <a:r>
              <a:rPr dirty="0">
                <a:solidFill>
                  <a:srgbClr val="843B0C"/>
                </a:solidFill>
              </a:rPr>
              <a:t>of</a:t>
            </a:r>
            <a:r>
              <a:rPr spc="-45" dirty="0">
                <a:solidFill>
                  <a:srgbClr val="843B0C"/>
                </a:solidFill>
              </a:rPr>
              <a:t> </a:t>
            </a:r>
            <a:r>
              <a:rPr spc="-20" dirty="0">
                <a:solidFill>
                  <a:srgbClr val="843B0C"/>
                </a:solidFill>
              </a:rPr>
              <a:t>Debt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42743"/>
            <a:ext cx="12192000" cy="4715510"/>
            <a:chOff x="0" y="2142743"/>
            <a:chExt cx="12192000" cy="4715510"/>
          </a:xfrm>
        </p:grpSpPr>
        <p:sp>
          <p:nvSpPr>
            <p:cNvPr id="4" name="object 4"/>
            <p:cNvSpPr/>
            <p:nvPr/>
          </p:nvSpPr>
          <p:spPr>
            <a:xfrm>
              <a:off x="0" y="2142743"/>
              <a:ext cx="12192000" cy="4715510"/>
            </a:xfrm>
            <a:custGeom>
              <a:avLst/>
              <a:gdLst/>
              <a:ahLst/>
              <a:cxnLst/>
              <a:rect l="l" t="t" r="r" b="b"/>
              <a:pathLst>
                <a:path w="12192000" h="4715509">
                  <a:moveTo>
                    <a:pt x="12192000" y="0"/>
                  </a:moveTo>
                  <a:lnTo>
                    <a:pt x="0" y="0"/>
                  </a:lnTo>
                  <a:lnTo>
                    <a:pt x="0" y="4715256"/>
                  </a:lnTo>
                  <a:lnTo>
                    <a:pt x="12192000" y="47152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C4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9" y="2377503"/>
              <a:ext cx="5737733" cy="40551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4611" y="2424684"/>
              <a:ext cx="5611495" cy="3929379"/>
            </a:xfrm>
            <a:custGeom>
              <a:avLst/>
              <a:gdLst/>
              <a:ahLst/>
              <a:cxnLst/>
              <a:rect l="l" t="t" r="r" b="b"/>
              <a:pathLst>
                <a:path w="5611495" h="3929379">
                  <a:moveTo>
                    <a:pt x="5611368" y="0"/>
                  </a:moveTo>
                  <a:lnTo>
                    <a:pt x="0" y="0"/>
                  </a:lnTo>
                  <a:lnTo>
                    <a:pt x="0" y="3928872"/>
                  </a:lnTo>
                  <a:lnTo>
                    <a:pt x="5611368" y="3928872"/>
                  </a:lnTo>
                  <a:lnTo>
                    <a:pt x="561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611" y="2424684"/>
              <a:ext cx="5611495" cy="3929379"/>
            </a:xfrm>
            <a:custGeom>
              <a:avLst/>
              <a:gdLst/>
              <a:ahLst/>
              <a:cxnLst/>
              <a:rect l="l" t="t" r="r" b="b"/>
              <a:pathLst>
                <a:path w="5611495" h="3929379">
                  <a:moveTo>
                    <a:pt x="0" y="3928872"/>
                  </a:moveTo>
                  <a:lnTo>
                    <a:pt x="5611368" y="3928872"/>
                  </a:lnTo>
                  <a:lnTo>
                    <a:pt x="5611368" y="0"/>
                  </a:lnTo>
                  <a:lnTo>
                    <a:pt x="0" y="0"/>
                  </a:lnTo>
                  <a:lnTo>
                    <a:pt x="0" y="3928872"/>
                  </a:lnTo>
                  <a:close/>
                </a:path>
              </a:pathLst>
            </a:custGeom>
            <a:ln w="9144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" y="3718560"/>
              <a:ext cx="4974336" cy="13380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0488" y="2377503"/>
              <a:ext cx="5740654" cy="405511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56020" y="2424684"/>
              <a:ext cx="5614670" cy="3929379"/>
            </a:xfrm>
            <a:custGeom>
              <a:avLst/>
              <a:gdLst/>
              <a:ahLst/>
              <a:cxnLst/>
              <a:rect l="l" t="t" r="r" b="b"/>
              <a:pathLst>
                <a:path w="5614670" h="3929379">
                  <a:moveTo>
                    <a:pt x="5614416" y="0"/>
                  </a:moveTo>
                  <a:lnTo>
                    <a:pt x="0" y="0"/>
                  </a:lnTo>
                  <a:lnTo>
                    <a:pt x="0" y="3928872"/>
                  </a:lnTo>
                  <a:lnTo>
                    <a:pt x="5614416" y="3928872"/>
                  </a:lnTo>
                  <a:lnTo>
                    <a:pt x="5614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6020" y="2424684"/>
              <a:ext cx="5614670" cy="3929379"/>
            </a:xfrm>
            <a:custGeom>
              <a:avLst/>
              <a:gdLst/>
              <a:ahLst/>
              <a:cxnLst/>
              <a:rect l="l" t="t" r="r" b="b"/>
              <a:pathLst>
                <a:path w="5614670" h="3929379">
                  <a:moveTo>
                    <a:pt x="0" y="3928872"/>
                  </a:moveTo>
                  <a:lnTo>
                    <a:pt x="5614416" y="3928872"/>
                  </a:lnTo>
                  <a:lnTo>
                    <a:pt x="5614416" y="0"/>
                  </a:lnTo>
                  <a:lnTo>
                    <a:pt x="0" y="0"/>
                  </a:lnTo>
                  <a:lnTo>
                    <a:pt x="0" y="3928872"/>
                  </a:lnTo>
                  <a:close/>
                </a:path>
              </a:pathLst>
            </a:custGeom>
            <a:ln w="9143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7583" y="3791711"/>
              <a:ext cx="4974335" cy="1197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7988" y="518312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2911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9048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5183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1320" y="5183123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8184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4320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0455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6591" y="5183123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3455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9591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5728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31864" y="5183123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08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8728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74864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01000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27135" y="5183123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4000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70135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6271" y="5183123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22407" y="5183123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27988" y="448208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2911" y="448208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9048" y="448208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5183" y="448208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41320" y="4482084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58184" y="448208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84320" y="448208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10455" y="448208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36591" y="4482084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79591" y="448208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5728" y="448208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1864" y="4482084"/>
            <a:ext cx="3008630" cy="0"/>
          </a:xfrm>
          <a:custGeom>
            <a:avLst/>
            <a:gdLst/>
            <a:ahLst/>
            <a:cxnLst/>
            <a:rect l="l" t="t" r="r" b="b"/>
            <a:pathLst>
              <a:path w="3008629">
                <a:moveTo>
                  <a:pt x="0" y="0"/>
                </a:moveTo>
                <a:lnTo>
                  <a:pt x="300837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96271" y="4482084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22407" y="448208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41320" y="3781044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58184" y="378104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84320" y="378104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27988" y="3781044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4">
                <a:moveTo>
                  <a:pt x="0" y="0"/>
                </a:moveTo>
                <a:lnTo>
                  <a:pt x="9311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15183" y="378104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10455" y="378104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36591" y="3781044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39">
                <a:moveTo>
                  <a:pt x="0" y="0"/>
                </a:moveTo>
                <a:lnTo>
                  <a:pt x="15392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31864" y="3781044"/>
            <a:ext cx="3872865" cy="0"/>
          </a:xfrm>
          <a:custGeom>
            <a:avLst/>
            <a:gdLst/>
            <a:ahLst/>
            <a:cxnLst/>
            <a:rect l="l" t="t" r="r" b="b"/>
            <a:pathLst>
              <a:path w="3872865">
                <a:moveTo>
                  <a:pt x="0" y="0"/>
                </a:moveTo>
                <a:lnTo>
                  <a:pt x="38724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41320" y="3080004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84320" y="308000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27988" y="3080004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4">
                <a:moveTo>
                  <a:pt x="0" y="0"/>
                </a:moveTo>
                <a:lnTo>
                  <a:pt x="9311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15183" y="308000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10455" y="308000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36591" y="3080004"/>
            <a:ext cx="5668010" cy="0"/>
          </a:xfrm>
          <a:custGeom>
            <a:avLst/>
            <a:gdLst/>
            <a:ahLst/>
            <a:cxnLst/>
            <a:rect l="l" t="t" r="r" b="b"/>
            <a:pathLst>
              <a:path w="5668009">
                <a:moveTo>
                  <a:pt x="0" y="0"/>
                </a:moveTo>
                <a:lnTo>
                  <a:pt x="56677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1320" y="2378964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84320" y="237896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10455" y="2378964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27988" y="2378964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36591" y="2378964"/>
            <a:ext cx="5668010" cy="0"/>
          </a:xfrm>
          <a:custGeom>
            <a:avLst/>
            <a:gdLst/>
            <a:ahLst/>
            <a:cxnLst/>
            <a:rect l="l" t="t" r="r" b="b"/>
            <a:pathLst>
              <a:path w="5668009">
                <a:moveTo>
                  <a:pt x="0" y="0"/>
                </a:moveTo>
                <a:lnTo>
                  <a:pt x="56677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27988" y="1680972"/>
            <a:ext cx="3053080" cy="0"/>
          </a:xfrm>
          <a:custGeom>
            <a:avLst/>
            <a:gdLst/>
            <a:ahLst/>
            <a:cxnLst/>
            <a:rect l="l" t="t" r="r" b="b"/>
            <a:pathLst>
              <a:path w="3053079">
                <a:moveTo>
                  <a:pt x="0" y="0"/>
                </a:moveTo>
                <a:lnTo>
                  <a:pt x="3052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36591" y="1680972"/>
            <a:ext cx="5668010" cy="0"/>
          </a:xfrm>
          <a:custGeom>
            <a:avLst/>
            <a:gdLst/>
            <a:ahLst/>
            <a:cxnLst/>
            <a:rect l="l" t="t" r="r" b="b"/>
            <a:pathLst>
              <a:path w="5668009">
                <a:moveTo>
                  <a:pt x="0" y="0"/>
                </a:moveTo>
                <a:lnTo>
                  <a:pt x="56677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27988" y="979932"/>
            <a:ext cx="8976360" cy="0"/>
          </a:xfrm>
          <a:custGeom>
            <a:avLst/>
            <a:gdLst/>
            <a:ahLst/>
            <a:cxnLst/>
            <a:rect l="l" t="t" r="r" b="b"/>
            <a:pathLst>
              <a:path w="8976360">
                <a:moveTo>
                  <a:pt x="0" y="0"/>
                </a:moveTo>
                <a:lnTo>
                  <a:pt x="897636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06879" y="4456176"/>
            <a:ext cx="256540" cy="1426845"/>
          </a:xfrm>
          <a:custGeom>
            <a:avLst/>
            <a:gdLst/>
            <a:ahLst/>
            <a:cxnLst/>
            <a:rect l="l" t="t" r="r" b="b"/>
            <a:pathLst>
              <a:path w="256539" h="1426845">
                <a:moveTo>
                  <a:pt x="256031" y="0"/>
                </a:moveTo>
                <a:lnTo>
                  <a:pt x="0" y="0"/>
                </a:lnTo>
                <a:lnTo>
                  <a:pt x="0" y="1426464"/>
                </a:lnTo>
                <a:lnTo>
                  <a:pt x="256031" y="1426464"/>
                </a:lnTo>
                <a:lnTo>
                  <a:pt x="2560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02152" y="3407664"/>
            <a:ext cx="256540" cy="2475230"/>
          </a:xfrm>
          <a:custGeom>
            <a:avLst/>
            <a:gdLst/>
            <a:ahLst/>
            <a:cxnLst/>
            <a:rect l="l" t="t" r="r" b="b"/>
            <a:pathLst>
              <a:path w="256539" h="2475229">
                <a:moveTo>
                  <a:pt x="256032" y="0"/>
                </a:moveTo>
                <a:lnTo>
                  <a:pt x="0" y="0"/>
                </a:lnTo>
                <a:lnTo>
                  <a:pt x="0" y="2474976"/>
                </a:lnTo>
                <a:lnTo>
                  <a:pt x="256032" y="2474976"/>
                </a:lnTo>
                <a:lnTo>
                  <a:pt x="2560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97423" y="5053584"/>
            <a:ext cx="256540" cy="829310"/>
          </a:xfrm>
          <a:custGeom>
            <a:avLst/>
            <a:gdLst/>
            <a:ahLst/>
            <a:cxnLst/>
            <a:rect l="l" t="t" r="r" b="b"/>
            <a:pathLst>
              <a:path w="256539" h="829310">
                <a:moveTo>
                  <a:pt x="256031" y="0"/>
                </a:moveTo>
                <a:lnTo>
                  <a:pt x="0" y="0"/>
                </a:lnTo>
                <a:lnTo>
                  <a:pt x="0" y="829056"/>
                </a:lnTo>
                <a:lnTo>
                  <a:pt x="256031" y="829056"/>
                </a:lnTo>
                <a:lnTo>
                  <a:pt x="2560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5053584"/>
            <a:ext cx="256540" cy="829310"/>
          </a:xfrm>
          <a:custGeom>
            <a:avLst/>
            <a:gdLst/>
            <a:ahLst/>
            <a:cxnLst/>
            <a:rect l="l" t="t" r="r" b="b"/>
            <a:pathLst>
              <a:path w="256540" h="829310">
                <a:moveTo>
                  <a:pt x="256031" y="0"/>
                </a:moveTo>
                <a:lnTo>
                  <a:pt x="0" y="0"/>
                </a:lnTo>
                <a:lnTo>
                  <a:pt x="0" y="829056"/>
                </a:lnTo>
                <a:lnTo>
                  <a:pt x="256031" y="829056"/>
                </a:lnTo>
                <a:lnTo>
                  <a:pt x="2560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87968" y="5053584"/>
            <a:ext cx="256540" cy="829310"/>
          </a:xfrm>
          <a:custGeom>
            <a:avLst/>
            <a:gdLst/>
            <a:ahLst/>
            <a:cxnLst/>
            <a:rect l="l" t="t" r="r" b="b"/>
            <a:pathLst>
              <a:path w="256540" h="829310">
                <a:moveTo>
                  <a:pt x="256031" y="0"/>
                </a:moveTo>
                <a:lnTo>
                  <a:pt x="0" y="0"/>
                </a:lnTo>
                <a:lnTo>
                  <a:pt x="0" y="829056"/>
                </a:lnTo>
                <a:lnTo>
                  <a:pt x="256031" y="829056"/>
                </a:lnTo>
                <a:lnTo>
                  <a:pt x="2560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33016" y="4038600"/>
            <a:ext cx="256540" cy="1844039"/>
          </a:xfrm>
          <a:custGeom>
            <a:avLst/>
            <a:gdLst/>
            <a:ahLst/>
            <a:cxnLst/>
            <a:rect l="l" t="t" r="r" b="b"/>
            <a:pathLst>
              <a:path w="256539" h="1844039">
                <a:moveTo>
                  <a:pt x="256031" y="0"/>
                </a:moveTo>
                <a:lnTo>
                  <a:pt x="0" y="0"/>
                </a:lnTo>
                <a:lnTo>
                  <a:pt x="0" y="1844039"/>
                </a:lnTo>
                <a:lnTo>
                  <a:pt x="256031" y="1844039"/>
                </a:lnTo>
                <a:lnTo>
                  <a:pt x="25603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28288" y="2200655"/>
            <a:ext cx="256540" cy="3682365"/>
          </a:xfrm>
          <a:custGeom>
            <a:avLst/>
            <a:gdLst/>
            <a:ahLst/>
            <a:cxnLst/>
            <a:rect l="l" t="t" r="r" b="b"/>
            <a:pathLst>
              <a:path w="256539" h="3682365">
                <a:moveTo>
                  <a:pt x="256032" y="0"/>
                </a:moveTo>
                <a:lnTo>
                  <a:pt x="0" y="0"/>
                </a:lnTo>
                <a:lnTo>
                  <a:pt x="0" y="3681984"/>
                </a:lnTo>
                <a:lnTo>
                  <a:pt x="256032" y="3681984"/>
                </a:lnTo>
                <a:lnTo>
                  <a:pt x="25603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23559" y="4477511"/>
            <a:ext cx="256540" cy="1405255"/>
          </a:xfrm>
          <a:custGeom>
            <a:avLst/>
            <a:gdLst/>
            <a:ahLst/>
            <a:cxnLst/>
            <a:rect l="l" t="t" r="r" b="b"/>
            <a:pathLst>
              <a:path w="256539" h="1405254">
                <a:moveTo>
                  <a:pt x="256031" y="0"/>
                </a:moveTo>
                <a:lnTo>
                  <a:pt x="0" y="0"/>
                </a:lnTo>
                <a:lnTo>
                  <a:pt x="0" y="1405128"/>
                </a:lnTo>
                <a:lnTo>
                  <a:pt x="256031" y="1405128"/>
                </a:lnTo>
                <a:lnTo>
                  <a:pt x="25603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18831" y="4913376"/>
            <a:ext cx="256540" cy="969644"/>
          </a:xfrm>
          <a:custGeom>
            <a:avLst/>
            <a:gdLst/>
            <a:ahLst/>
            <a:cxnLst/>
            <a:rect l="l" t="t" r="r" b="b"/>
            <a:pathLst>
              <a:path w="256540" h="969645">
                <a:moveTo>
                  <a:pt x="256032" y="0"/>
                </a:moveTo>
                <a:lnTo>
                  <a:pt x="0" y="0"/>
                </a:lnTo>
                <a:lnTo>
                  <a:pt x="0" y="969264"/>
                </a:lnTo>
                <a:lnTo>
                  <a:pt x="256032" y="969264"/>
                </a:lnTo>
                <a:lnTo>
                  <a:pt x="25603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14104" y="4913376"/>
            <a:ext cx="256540" cy="969644"/>
          </a:xfrm>
          <a:custGeom>
            <a:avLst/>
            <a:gdLst/>
            <a:ahLst/>
            <a:cxnLst/>
            <a:rect l="l" t="t" r="r" b="b"/>
            <a:pathLst>
              <a:path w="256540" h="969645">
                <a:moveTo>
                  <a:pt x="256031" y="0"/>
                </a:moveTo>
                <a:lnTo>
                  <a:pt x="0" y="0"/>
                </a:lnTo>
                <a:lnTo>
                  <a:pt x="0" y="969264"/>
                </a:lnTo>
                <a:lnTo>
                  <a:pt x="256031" y="969264"/>
                </a:lnTo>
                <a:lnTo>
                  <a:pt x="25603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59151" y="2901695"/>
            <a:ext cx="256540" cy="2981325"/>
          </a:xfrm>
          <a:custGeom>
            <a:avLst/>
            <a:gdLst/>
            <a:ahLst/>
            <a:cxnLst/>
            <a:rect l="l" t="t" r="r" b="b"/>
            <a:pathLst>
              <a:path w="256539" h="2981325">
                <a:moveTo>
                  <a:pt x="256031" y="0"/>
                </a:moveTo>
                <a:lnTo>
                  <a:pt x="0" y="0"/>
                </a:lnTo>
                <a:lnTo>
                  <a:pt x="0" y="2980943"/>
                </a:lnTo>
                <a:lnTo>
                  <a:pt x="256031" y="2980943"/>
                </a:lnTo>
                <a:lnTo>
                  <a:pt x="25603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54423" y="2200655"/>
            <a:ext cx="256540" cy="3682365"/>
          </a:xfrm>
          <a:custGeom>
            <a:avLst/>
            <a:gdLst/>
            <a:ahLst/>
            <a:cxnLst/>
            <a:rect l="l" t="t" r="r" b="b"/>
            <a:pathLst>
              <a:path w="256539" h="3682365">
                <a:moveTo>
                  <a:pt x="256031" y="0"/>
                </a:moveTo>
                <a:lnTo>
                  <a:pt x="0" y="0"/>
                </a:lnTo>
                <a:lnTo>
                  <a:pt x="0" y="3681984"/>
                </a:lnTo>
                <a:lnTo>
                  <a:pt x="256031" y="3681984"/>
                </a:lnTo>
                <a:lnTo>
                  <a:pt x="25603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49696" y="4038600"/>
            <a:ext cx="256540" cy="1844039"/>
          </a:xfrm>
          <a:custGeom>
            <a:avLst/>
            <a:gdLst/>
            <a:ahLst/>
            <a:cxnLst/>
            <a:rect l="l" t="t" r="r" b="b"/>
            <a:pathLst>
              <a:path w="256539" h="1844039">
                <a:moveTo>
                  <a:pt x="256031" y="0"/>
                </a:moveTo>
                <a:lnTo>
                  <a:pt x="0" y="0"/>
                </a:lnTo>
                <a:lnTo>
                  <a:pt x="0" y="1844039"/>
                </a:lnTo>
                <a:lnTo>
                  <a:pt x="256031" y="1844039"/>
                </a:lnTo>
                <a:lnTo>
                  <a:pt x="25603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44968" y="4916423"/>
            <a:ext cx="256540" cy="966469"/>
          </a:xfrm>
          <a:custGeom>
            <a:avLst/>
            <a:gdLst/>
            <a:ahLst/>
            <a:cxnLst/>
            <a:rect l="l" t="t" r="r" b="b"/>
            <a:pathLst>
              <a:path w="256540" h="966470">
                <a:moveTo>
                  <a:pt x="256031" y="0"/>
                </a:moveTo>
                <a:lnTo>
                  <a:pt x="0" y="0"/>
                </a:lnTo>
                <a:lnTo>
                  <a:pt x="0" y="966216"/>
                </a:lnTo>
                <a:lnTo>
                  <a:pt x="256031" y="966216"/>
                </a:lnTo>
                <a:lnTo>
                  <a:pt x="25603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40240" y="4477511"/>
            <a:ext cx="256540" cy="1405255"/>
          </a:xfrm>
          <a:custGeom>
            <a:avLst/>
            <a:gdLst/>
            <a:ahLst/>
            <a:cxnLst/>
            <a:rect l="l" t="t" r="r" b="b"/>
            <a:pathLst>
              <a:path w="256540" h="1405254">
                <a:moveTo>
                  <a:pt x="256031" y="0"/>
                </a:moveTo>
                <a:lnTo>
                  <a:pt x="0" y="0"/>
                </a:lnTo>
                <a:lnTo>
                  <a:pt x="0" y="1405128"/>
                </a:lnTo>
                <a:lnTo>
                  <a:pt x="256031" y="1405128"/>
                </a:lnTo>
                <a:lnTo>
                  <a:pt x="25603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85288" y="2167127"/>
            <a:ext cx="256540" cy="3716020"/>
          </a:xfrm>
          <a:custGeom>
            <a:avLst/>
            <a:gdLst/>
            <a:ahLst/>
            <a:cxnLst/>
            <a:rect l="l" t="t" r="r" b="b"/>
            <a:pathLst>
              <a:path w="256539" h="3716020">
                <a:moveTo>
                  <a:pt x="256031" y="0"/>
                </a:moveTo>
                <a:lnTo>
                  <a:pt x="0" y="0"/>
                </a:lnTo>
                <a:lnTo>
                  <a:pt x="0" y="3715512"/>
                </a:lnTo>
                <a:lnTo>
                  <a:pt x="256031" y="3715512"/>
                </a:lnTo>
                <a:lnTo>
                  <a:pt x="25603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80559" y="1219200"/>
            <a:ext cx="256540" cy="4663440"/>
          </a:xfrm>
          <a:custGeom>
            <a:avLst/>
            <a:gdLst/>
            <a:ahLst/>
            <a:cxnLst/>
            <a:rect l="l" t="t" r="r" b="b"/>
            <a:pathLst>
              <a:path w="256539" h="4663440">
                <a:moveTo>
                  <a:pt x="256031" y="0"/>
                </a:moveTo>
                <a:lnTo>
                  <a:pt x="0" y="0"/>
                </a:lnTo>
                <a:lnTo>
                  <a:pt x="0" y="4663440"/>
                </a:lnTo>
                <a:lnTo>
                  <a:pt x="256031" y="4663440"/>
                </a:lnTo>
                <a:lnTo>
                  <a:pt x="25603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75832" y="3392423"/>
            <a:ext cx="256540" cy="2490470"/>
          </a:xfrm>
          <a:custGeom>
            <a:avLst/>
            <a:gdLst/>
            <a:ahLst/>
            <a:cxnLst/>
            <a:rect l="l" t="t" r="r" b="b"/>
            <a:pathLst>
              <a:path w="256540" h="2490470">
                <a:moveTo>
                  <a:pt x="256032" y="0"/>
                </a:moveTo>
                <a:lnTo>
                  <a:pt x="0" y="0"/>
                </a:lnTo>
                <a:lnTo>
                  <a:pt x="0" y="2490216"/>
                </a:lnTo>
                <a:lnTo>
                  <a:pt x="256032" y="2490216"/>
                </a:lnTo>
                <a:lnTo>
                  <a:pt x="25603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71104" y="4968240"/>
            <a:ext cx="256540" cy="914400"/>
          </a:xfrm>
          <a:custGeom>
            <a:avLst/>
            <a:gdLst/>
            <a:ahLst/>
            <a:cxnLst/>
            <a:rect l="l" t="t" r="r" b="b"/>
            <a:pathLst>
              <a:path w="256540" h="914400">
                <a:moveTo>
                  <a:pt x="256031" y="0"/>
                </a:moveTo>
                <a:lnTo>
                  <a:pt x="0" y="0"/>
                </a:lnTo>
                <a:lnTo>
                  <a:pt x="0" y="914400"/>
                </a:lnTo>
                <a:lnTo>
                  <a:pt x="256031" y="914400"/>
                </a:lnTo>
                <a:lnTo>
                  <a:pt x="25603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1427988" y="4440935"/>
            <a:ext cx="8976360" cy="1445260"/>
            <a:chOff x="1427988" y="4440935"/>
            <a:chExt cx="8976360" cy="1445260"/>
          </a:xfrm>
        </p:grpSpPr>
        <p:sp>
          <p:nvSpPr>
            <p:cNvPr id="79" name="object 79"/>
            <p:cNvSpPr/>
            <p:nvPr/>
          </p:nvSpPr>
          <p:spPr>
            <a:xfrm>
              <a:off x="9866376" y="4440935"/>
              <a:ext cx="256540" cy="1442085"/>
            </a:xfrm>
            <a:custGeom>
              <a:avLst/>
              <a:gdLst/>
              <a:ahLst/>
              <a:cxnLst/>
              <a:rect l="l" t="t" r="r" b="b"/>
              <a:pathLst>
                <a:path w="256540" h="1442085">
                  <a:moveTo>
                    <a:pt x="256031" y="0"/>
                  </a:moveTo>
                  <a:lnTo>
                    <a:pt x="0" y="0"/>
                  </a:lnTo>
                  <a:lnTo>
                    <a:pt x="0" y="1441704"/>
                  </a:lnTo>
                  <a:lnTo>
                    <a:pt x="256031" y="1441704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27988" y="5881115"/>
              <a:ext cx="8976360" cy="0"/>
            </a:xfrm>
            <a:custGeom>
              <a:avLst/>
              <a:gdLst/>
              <a:ahLst/>
              <a:cxnLst/>
              <a:rect l="l" t="t" r="r" b="b"/>
              <a:pathLst>
                <a:path w="8976360">
                  <a:moveTo>
                    <a:pt x="0" y="0"/>
                  </a:moveTo>
                  <a:lnTo>
                    <a:pt x="897636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966317" y="5789777"/>
            <a:ext cx="36766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66317" y="5089397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66317" y="4388611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4.000%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66317" y="3687826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66317" y="2987166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8.000%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08405" y="2286380"/>
            <a:ext cx="4254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08405" y="1585036"/>
            <a:ext cx="426084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08405" y="884377"/>
            <a:ext cx="426084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14.000%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283332" y="5938824"/>
            <a:ext cx="844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078985" y="5938824"/>
            <a:ext cx="844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874765" y="5938824"/>
            <a:ext cx="844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670418" y="5938824"/>
            <a:ext cx="844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465944" y="5938824"/>
            <a:ext cx="844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68265" y="629488"/>
            <a:ext cx="10693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Cost</a:t>
            </a:r>
            <a:r>
              <a:rPr sz="16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6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Debt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0603992" y="3154679"/>
            <a:ext cx="60960" cy="64135"/>
          </a:xfrm>
          <a:custGeom>
            <a:avLst/>
            <a:gdLst/>
            <a:ahLst/>
            <a:cxnLst/>
            <a:rect l="l" t="t" r="r" b="b"/>
            <a:pathLst>
              <a:path w="60959" h="64135">
                <a:moveTo>
                  <a:pt x="60959" y="0"/>
                </a:moveTo>
                <a:lnTo>
                  <a:pt x="0" y="0"/>
                </a:lnTo>
                <a:lnTo>
                  <a:pt x="0" y="64008"/>
                </a:lnTo>
                <a:lnTo>
                  <a:pt x="60959" y="64008"/>
                </a:lnTo>
                <a:lnTo>
                  <a:pt x="6095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10681843" y="3017128"/>
            <a:ext cx="560070" cy="4552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0603992" y="33710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603992" y="358444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59"/>
                </a:lnTo>
                <a:lnTo>
                  <a:pt x="60959" y="60959"/>
                </a:lnTo>
                <a:lnTo>
                  <a:pt x="6095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10681843" y="3446134"/>
            <a:ext cx="560070" cy="4552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0603992" y="3797808"/>
            <a:ext cx="60960" cy="64135"/>
          </a:xfrm>
          <a:custGeom>
            <a:avLst/>
            <a:gdLst/>
            <a:ahLst/>
            <a:cxnLst/>
            <a:rect l="l" t="t" r="r" b="b"/>
            <a:pathLst>
              <a:path w="60959" h="64135">
                <a:moveTo>
                  <a:pt x="60959" y="0"/>
                </a:moveTo>
                <a:lnTo>
                  <a:pt x="0" y="0"/>
                </a:lnTo>
                <a:lnTo>
                  <a:pt x="0" y="64007"/>
                </a:lnTo>
                <a:lnTo>
                  <a:pt x="60959" y="64007"/>
                </a:lnTo>
                <a:lnTo>
                  <a:pt x="6095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10534015" y="4076141"/>
            <a:ext cx="151003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9230">
              <a:lnSpc>
                <a:spcPct val="100000"/>
              </a:lnSpc>
              <a:spcBef>
                <a:spcPts val="100"/>
              </a:spcBef>
              <a:buSzPct val="94444"/>
              <a:buAutoNum type="arabicPlain"/>
              <a:tabLst>
                <a:tab pos="198120" algn="l"/>
              </a:tabLst>
            </a:pP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TATAPOWER</a:t>
            </a:r>
            <a:endParaRPr sz="1800">
              <a:latin typeface="Calibri"/>
              <a:cs typeface="Calibri"/>
            </a:endParaRPr>
          </a:p>
          <a:p>
            <a:pPr marL="197485" indent="-188595">
              <a:lnSpc>
                <a:spcPct val="100000"/>
              </a:lnSpc>
              <a:spcBef>
                <a:spcPts val="5"/>
              </a:spcBef>
              <a:buSzPct val="94444"/>
              <a:buAutoNum type="arabicPlain"/>
              <a:tabLst>
                <a:tab pos="197485" algn="l"/>
              </a:tabLst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ADANI</a:t>
            </a:r>
            <a:r>
              <a:rPr sz="1800" spc="-7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GREEN</a:t>
            </a:r>
            <a:endParaRPr sz="1800">
              <a:latin typeface="Calibri"/>
              <a:cs typeface="Calibri"/>
            </a:endParaRPr>
          </a:p>
          <a:p>
            <a:pPr marL="197485" indent="-188595">
              <a:lnSpc>
                <a:spcPct val="100000"/>
              </a:lnSpc>
              <a:buSzPct val="94444"/>
              <a:buAutoNum type="arabicPlain"/>
              <a:tabLst>
                <a:tab pos="197485" algn="l"/>
              </a:tabLst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JSW</a:t>
            </a:r>
            <a:r>
              <a:rPr sz="1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ENERGY</a:t>
            </a:r>
            <a:endParaRPr sz="1800">
              <a:latin typeface="Calibri"/>
              <a:cs typeface="Calibri"/>
            </a:endParaRPr>
          </a:p>
          <a:p>
            <a:pPr marL="198120" indent="-189230">
              <a:lnSpc>
                <a:spcPct val="100000"/>
              </a:lnSpc>
              <a:buSzPct val="94444"/>
              <a:buAutoNum type="arabicPlain"/>
              <a:tabLst>
                <a:tab pos="198120" algn="l"/>
              </a:tabLst>
            </a:pP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NTPC</a:t>
            </a:r>
            <a:endParaRPr sz="1800">
              <a:latin typeface="Calibri"/>
              <a:cs typeface="Calibri"/>
            </a:endParaRPr>
          </a:p>
          <a:p>
            <a:pPr marL="197485" indent="-188595">
              <a:lnSpc>
                <a:spcPct val="100000"/>
              </a:lnSpc>
              <a:buSzPct val="94444"/>
              <a:buAutoNum type="arabicPlain"/>
              <a:tabLst>
                <a:tab pos="197485" algn="l"/>
              </a:tabLst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POWER</a:t>
            </a:r>
            <a:r>
              <a:rPr sz="1800" spc="-7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GRID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5325">
              <a:lnSpc>
                <a:spcPct val="100000"/>
              </a:lnSpc>
              <a:spcBef>
                <a:spcPts val="100"/>
              </a:spcBef>
            </a:pPr>
            <a:r>
              <a:rPr dirty="0"/>
              <a:t>Cost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capital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42743"/>
            <a:ext cx="12192000" cy="4715510"/>
            <a:chOff x="0" y="2142743"/>
            <a:chExt cx="12192000" cy="4715510"/>
          </a:xfrm>
        </p:grpSpPr>
        <p:sp>
          <p:nvSpPr>
            <p:cNvPr id="4" name="object 4"/>
            <p:cNvSpPr/>
            <p:nvPr/>
          </p:nvSpPr>
          <p:spPr>
            <a:xfrm>
              <a:off x="0" y="2142743"/>
              <a:ext cx="12192000" cy="4715510"/>
            </a:xfrm>
            <a:custGeom>
              <a:avLst/>
              <a:gdLst/>
              <a:ahLst/>
              <a:cxnLst/>
              <a:rect l="l" t="t" r="r" b="b"/>
              <a:pathLst>
                <a:path w="12192000" h="4715509">
                  <a:moveTo>
                    <a:pt x="12192000" y="0"/>
                  </a:moveTo>
                  <a:lnTo>
                    <a:pt x="0" y="0"/>
                  </a:lnTo>
                  <a:lnTo>
                    <a:pt x="0" y="4715256"/>
                  </a:lnTo>
                  <a:lnTo>
                    <a:pt x="12192000" y="47152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C74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9" y="2377503"/>
              <a:ext cx="5737733" cy="40551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4611" y="2424684"/>
              <a:ext cx="5611495" cy="3929379"/>
            </a:xfrm>
            <a:custGeom>
              <a:avLst/>
              <a:gdLst/>
              <a:ahLst/>
              <a:cxnLst/>
              <a:rect l="l" t="t" r="r" b="b"/>
              <a:pathLst>
                <a:path w="5611495" h="3929379">
                  <a:moveTo>
                    <a:pt x="5611368" y="0"/>
                  </a:moveTo>
                  <a:lnTo>
                    <a:pt x="0" y="0"/>
                  </a:lnTo>
                  <a:lnTo>
                    <a:pt x="0" y="3928872"/>
                  </a:lnTo>
                  <a:lnTo>
                    <a:pt x="5611368" y="3928872"/>
                  </a:lnTo>
                  <a:lnTo>
                    <a:pt x="561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611" y="2424684"/>
              <a:ext cx="5611495" cy="3929379"/>
            </a:xfrm>
            <a:custGeom>
              <a:avLst/>
              <a:gdLst/>
              <a:ahLst/>
              <a:cxnLst/>
              <a:rect l="l" t="t" r="r" b="b"/>
              <a:pathLst>
                <a:path w="5611495" h="3929379">
                  <a:moveTo>
                    <a:pt x="0" y="3928872"/>
                  </a:moveTo>
                  <a:lnTo>
                    <a:pt x="5611368" y="3928872"/>
                  </a:lnTo>
                  <a:lnTo>
                    <a:pt x="5611368" y="0"/>
                  </a:lnTo>
                  <a:lnTo>
                    <a:pt x="0" y="0"/>
                  </a:lnTo>
                  <a:lnTo>
                    <a:pt x="0" y="3928872"/>
                  </a:lnTo>
                  <a:close/>
                </a:path>
              </a:pathLst>
            </a:custGeom>
            <a:ln w="9144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0488" y="2377503"/>
              <a:ext cx="5740654" cy="40551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56020" y="2424684"/>
              <a:ext cx="5614670" cy="3929379"/>
            </a:xfrm>
            <a:custGeom>
              <a:avLst/>
              <a:gdLst/>
              <a:ahLst/>
              <a:cxnLst/>
              <a:rect l="l" t="t" r="r" b="b"/>
              <a:pathLst>
                <a:path w="5614670" h="3929379">
                  <a:moveTo>
                    <a:pt x="5614416" y="0"/>
                  </a:moveTo>
                  <a:lnTo>
                    <a:pt x="0" y="0"/>
                  </a:lnTo>
                  <a:lnTo>
                    <a:pt x="0" y="3928872"/>
                  </a:lnTo>
                  <a:lnTo>
                    <a:pt x="5614416" y="3928872"/>
                  </a:lnTo>
                  <a:lnTo>
                    <a:pt x="5614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6020" y="2424684"/>
              <a:ext cx="5614670" cy="3929379"/>
            </a:xfrm>
            <a:custGeom>
              <a:avLst/>
              <a:gdLst/>
              <a:ahLst/>
              <a:cxnLst/>
              <a:rect l="l" t="t" r="r" b="b"/>
              <a:pathLst>
                <a:path w="5614670" h="3929379">
                  <a:moveTo>
                    <a:pt x="0" y="3928872"/>
                  </a:moveTo>
                  <a:lnTo>
                    <a:pt x="5614416" y="3928872"/>
                  </a:lnTo>
                  <a:lnTo>
                    <a:pt x="5614416" y="0"/>
                  </a:lnTo>
                  <a:lnTo>
                    <a:pt x="0" y="0"/>
                  </a:lnTo>
                  <a:lnTo>
                    <a:pt x="0" y="3928872"/>
                  </a:lnTo>
                  <a:close/>
                </a:path>
              </a:pathLst>
            </a:custGeom>
            <a:ln w="9143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7583" y="3825239"/>
              <a:ext cx="4974335" cy="11308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680" y="3825239"/>
              <a:ext cx="4322064" cy="1112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868" y="189991"/>
            <a:ext cx="1087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3531" y="5381244"/>
            <a:ext cx="4651375" cy="0"/>
          </a:xfrm>
          <a:custGeom>
            <a:avLst/>
            <a:gdLst/>
            <a:ahLst/>
            <a:cxnLst/>
            <a:rect l="l" t="t" r="r" b="b"/>
            <a:pathLst>
              <a:path w="4651375">
                <a:moveTo>
                  <a:pt x="0" y="0"/>
                </a:moveTo>
                <a:lnTo>
                  <a:pt x="46512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3531" y="4771644"/>
            <a:ext cx="4651375" cy="0"/>
          </a:xfrm>
          <a:custGeom>
            <a:avLst/>
            <a:gdLst/>
            <a:ahLst/>
            <a:cxnLst/>
            <a:rect l="l" t="t" r="r" b="b"/>
            <a:pathLst>
              <a:path w="4651375">
                <a:moveTo>
                  <a:pt x="0" y="0"/>
                </a:moveTo>
                <a:lnTo>
                  <a:pt x="46512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923531" y="1712976"/>
            <a:ext cx="4651375" cy="2472055"/>
            <a:chOff x="6923531" y="1712976"/>
            <a:chExt cx="4651375" cy="2472055"/>
          </a:xfrm>
        </p:grpSpPr>
        <p:sp>
          <p:nvSpPr>
            <p:cNvPr id="6" name="object 6"/>
            <p:cNvSpPr/>
            <p:nvPr/>
          </p:nvSpPr>
          <p:spPr>
            <a:xfrm>
              <a:off x="6923531" y="2330196"/>
              <a:ext cx="4651375" cy="1831975"/>
            </a:xfrm>
            <a:custGeom>
              <a:avLst/>
              <a:gdLst/>
              <a:ahLst/>
              <a:cxnLst/>
              <a:rect l="l" t="t" r="r" b="b"/>
              <a:pathLst>
                <a:path w="4651375" h="1831975">
                  <a:moveTo>
                    <a:pt x="3406140" y="1831847"/>
                  </a:moveTo>
                  <a:lnTo>
                    <a:pt x="4651248" y="1831847"/>
                  </a:lnTo>
                </a:path>
                <a:path w="4651375" h="1831975">
                  <a:moveTo>
                    <a:pt x="0" y="1831847"/>
                  </a:moveTo>
                  <a:lnTo>
                    <a:pt x="3272028" y="1831847"/>
                  </a:lnTo>
                </a:path>
                <a:path w="4651375" h="1831975">
                  <a:moveTo>
                    <a:pt x="614172" y="1219200"/>
                  </a:moveTo>
                  <a:lnTo>
                    <a:pt x="2342388" y="1219200"/>
                  </a:lnTo>
                </a:path>
                <a:path w="4651375" h="1831975">
                  <a:moveTo>
                    <a:pt x="2476500" y="1219200"/>
                  </a:moveTo>
                  <a:lnTo>
                    <a:pt x="3272028" y="1219200"/>
                  </a:lnTo>
                </a:path>
                <a:path w="4651375" h="1831975">
                  <a:moveTo>
                    <a:pt x="3406140" y="1219200"/>
                  </a:moveTo>
                  <a:lnTo>
                    <a:pt x="4204716" y="1219200"/>
                  </a:lnTo>
                </a:path>
                <a:path w="4651375" h="1831975">
                  <a:moveTo>
                    <a:pt x="4335780" y="1219200"/>
                  </a:moveTo>
                  <a:lnTo>
                    <a:pt x="4651248" y="1219200"/>
                  </a:lnTo>
                </a:path>
                <a:path w="4651375" h="1831975">
                  <a:moveTo>
                    <a:pt x="4506468" y="609600"/>
                  </a:moveTo>
                  <a:lnTo>
                    <a:pt x="4651248" y="609600"/>
                  </a:lnTo>
                </a:path>
                <a:path w="4651375" h="1831975">
                  <a:moveTo>
                    <a:pt x="275844" y="609600"/>
                  </a:moveTo>
                  <a:lnTo>
                    <a:pt x="312420" y="609600"/>
                  </a:lnTo>
                </a:path>
                <a:path w="4651375" h="1831975">
                  <a:moveTo>
                    <a:pt x="784860" y="609600"/>
                  </a:moveTo>
                  <a:lnTo>
                    <a:pt x="1074420" y="609600"/>
                  </a:lnTo>
                </a:path>
                <a:path w="4651375" h="1831975">
                  <a:moveTo>
                    <a:pt x="0" y="609600"/>
                  </a:moveTo>
                  <a:lnTo>
                    <a:pt x="144779" y="609600"/>
                  </a:lnTo>
                </a:path>
                <a:path w="4651375" h="1831975">
                  <a:moveTo>
                    <a:pt x="2644140" y="609600"/>
                  </a:moveTo>
                  <a:lnTo>
                    <a:pt x="3442716" y="609600"/>
                  </a:lnTo>
                </a:path>
                <a:path w="4651375" h="1831975">
                  <a:moveTo>
                    <a:pt x="1714500" y="609600"/>
                  </a:moveTo>
                  <a:lnTo>
                    <a:pt x="2510028" y="609600"/>
                  </a:lnTo>
                </a:path>
                <a:path w="4651375" h="1831975">
                  <a:moveTo>
                    <a:pt x="3573779" y="609600"/>
                  </a:moveTo>
                  <a:lnTo>
                    <a:pt x="4372356" y="609600"/>
                  </a:lnTo>
                </a:path>
                <a:path w="4651375" h="1831975">
                  <a:moveTo>
                    <a:pt x="1376172" y="609600"/>
                  </a:moveTo>
                  <a:lnTo>
                    <a:pt x="1580388" y="609600"/>
                  </a:lnTo>
                </a:path>
                <a:path w="4651375" h="1831975">
                  <a:moveTo>
                    <a:pt x="446532" y="609600"/>
                  </a:moveTo>
                  <a:lnTo>
                    <a:pt x="650748" y="609600"/>
                  </a:lnTo>
                </a:path>
                <a:path w="4651375" h="1831975">
                  <a:moveTo>
                    <a:pt x="1208532" y="609600"/>
                  </a:moveTo>
                  <a:lnTo>
                    <a:pt x="1242060" y="609600"/>
                  </a:lnTo>
                </a:path>
                <a:path w="4651375" h="1831975">
                  <a:moveTo>
                    <a:pt x="0" y="0"/>
                  </a:moveTo>
                  <a:lnTo>
                    <a:pt x="650748" y="0"/>
                  </a:lnTo>
                </a:path>
                <a:path w="4651375" h="1831975">
                  <a:moveTo>
                    <a:pt x="784860" y="0"/>
                  </a:moveTo>
                  <a:lnTo>
                    <a:pt x="1242060" y="0"/>
                  </a:lnTo>
                </a:path>
                <a:path w="4651375" h="1831975">
                  <a:moveTo>
                    <a:pt x="1714500" y="0"/>
                  </a:moveTo>
                  <a:lnTo>
                    <a:pt x="4651248" y="0"/>
                  </a:lnTo>
                </a:path>
                <a:path w="4651375" h="1831975">
                  <a:moveTo>
                    <a:pt x="1376172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3531" y="1717548"/>
              <a:ext cx="4651375" cy="0"/>
            </a:xfrm>
            <a:custGeom>
              <a:avLst/>
              <a:gdLst/>
              <a:ahLst/>
              <a:cxnLst/>
              <a:rect l="l" t="t" r="r" b="b"/>
              <a:pathLst>
                <a:path w="4651375">
                  <a:moveTo>
                    <a:pt x="0" y="0"/>
                  </a:moveTo>
                  <a:lnTo>
                    <a:pt x="465124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8311" y="2459735"/>
              <a:ext cx="3853179" cy="847725"/>
            </a:xfrm>
            <a:custGeom>
              <a:avLst/>
              <a:gdLst/>
              <a:ahLst/>
              <a:cxnLst/>
              <a:rect l="l" t="t" r="r" b="b"/>
              <a:pathLst>
                <a:path w="3853179" h="847725">
                  <a:moveTo>
                    <a:pt x="131064" y="405384"/>
                  </a:moveTo>
                  <a:lnTo>
                    <a:pt x="0" y="405384"/>
                  </a:lnTo>
                  <a:lnTo>
                    <a:pt x="0" y="847344"/>
                  </a:lnTo>
                  <a:lnTo>
                    <a:pt x="131064" y="847344"/>
                  </a:lnTo>
                  <a:lnTo>
                    <a:pt x="131064" y="405384"/>
                  </a:lnTo>
                  <a:close/>
                </a:path>
                <a:path w="3853179" h="847725">
                  <a:moveTo>
                    <a:pt x="1063752" y="0"/>
                  </a:moveTo>
                  <a:lnTo>
                    <a:pt x="929640" y="0"/>
                  </a:lnTo>
                  <a:lnTo>
                    <a:pt x="929640" y="847344"/>
                  </a:lnTo>
                  <a:lnTo>
                    <a:pt x="1063752" y="847344"/>
                  </a:lnTo>
                  <a:lnTo>
                    <a:pt x="1063752" y="0"/>
                  </a:lnTo>
                  <a:close/>
                </a:path>
                <a:path w="3853179" h="847725">
                  <a:moveTo>
                    <a:pt x="1993392" y="576072"/>
                  </a:moveTo>
                  <a:lnTo>
                    <a:pt x="1859280" y="576072"/>
                  </a:lnTo>
                  <a:lnTo>
                    <a:pt x="1859280" y="847344"/>
                  </a:lnTo>
                  <a:lnTo>
                    <a:pt x="1993392" y="847344"/>
                  </a:lnTo>
                  <a:lnTo>
                    <a:pt x="1993392" y="576072"/>
                  </a:lnTo>
                  <a:close/>
                </a:path>
                <a:path w="3853179" h="847725">
                  <a:moveTo>
                    <a:pt x="2923032" y="545592"/>
                  </a:moveTo>
                  <a:lnTo>
                    <a:pt x="2791968" y="545592"/>
                  </a:lnTo>
                  <a:lnTo>
                    <a:pt x="2791968" y="847344"/>
                  </a:lnTo>
                  <a:lnTo>
                    <a:pt x="2923032" y="847344"/>
                  </a:lnTo>
                  <a:lnTo>
                    <a:pt x="2923032" y="545592"/>
                  </a:lnTo>
                  <a:close/>
                </a:path>
                <a:path w="3853179" h="847725">
                  <a:moveTo>
                    <a:pt x="3852672" y="530352"/>
                  </a:moveTo>
                  <a:lnTo>
                    <a:pt x="3721608" y="530352"/>
                  </a:lnTo>
                  <a:lnTo>
                    <a:pt x="3721608" y="847344"/>
                  </a:lnTo>
                  <a:lnTo>
                    <a:pt x="3852672" y="847344"/>
                  </a:lnTo>
                  <a:lnTo>
                    <a:pt x="3852672" y="53035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5952" y="2228087"/>
              <a:ext cx="3855720" cy="1079500"/>
            </a:xfrm>
            <a:custGeom>
              <a:avLst/>
              <a:gdLst/>
              <a:ahLst/>
              <a:cxnLst/>
              <a:rect l="l" t="t" r="r" b="b"/>
              <a:pathLst>
                <a:path w="3855720" h="1079500">
                  <a:moveTo>
                    <a:pt x="134112" y="676656"/>
                  </a:moveTo>
                  <a:lnTo>
                    <a:pt x="0" y="676656"/>
                  </a:lnTo>
                  <a:lnTo>
                    <a:pt x="0" y="1078992"/>
                  </a:lnTo>
                  <a:lnTo>
                    <a:pt x="134112" y="1078992"/>
                  </a:lnTo>
                  <a:lnTo>
                    <a:pt x="134112" y="676656"/>
                  </a:lnTo>
                  <a:close/>
                </a:path>
                <a:path w="3855720" h="1079500">
                  <a:moveTo>
                    <a:pt x="1063752" y="0"/>
                  </a:moveTo>
                  <a:lnTo>
                    <a:pt x="929640" y="0"/>
                  </a:lnTo>
                  <a:lnTo>
                    <a:pt x="929640" y="1078992"/>
                  </a:lnTo>
                  <a:lnTo>
                    <a:pt x="1063752" y="1078992"/>
                  </a:lnTo>
                  <a:lnTo>
                    <a:pt x="1063752" y="0"/>
                  </a:lnTo>
                  <a:close/>
                </a:path>
                <a:path w="3855720" h="1079500">
                  <a:moveTo>
                    <a:pt x="1993392" y="871728"/>
                  </a:moveTo>
                  <a:lnTo>
                    <a:pt x="1862328" y="871728"/>
                  </a:lnTo>
                  <a:lnTo>
                    <a:pt x="1862328" y="1078992"/>
                  </a:lnTo>
                  <a:lnTo>
                    <a:pt x="1993392" y="1078992"/>
                  </a:lnTo>
                  <a:lnTo>
                    <a:pt x="1993392" y="871728"/>
                  </a:lnTo>
                  <a:close/>
                </a:path>
                <a:path w="3855720" h="1079500">
                  <a:moveTo>
                    <a:pt x="2926080" y="853440"/>
                  </a:moveTo>
                  <a:lnTo>
                    <a:pt x="2791968" y="853440"/>
                  </a:lnTo>
                  <a:lnTo>
                    <a:pt x="2791968" y="1078992"/>
                  </a:lnTo>
                  <a:lnTo>
                    <a:pt x="2926080" y="1078992"/>
                  </a:lnTo>
                  <a:lnTo>
                    <a:pt x="2926080" y="853440"/>
                  </a:lnTo>
                  <a:close/>
                </a:path>
                <a:path w="3855720" h="1079500">
                  <a:moveTo>
                    <a:pt x="3855720" y="844296"/>
                  </a:moveTo>
                  <a:lnTo>
                    <a:pt x="3721608" y="844296"/>
                  </a:lnTo>
                  <a:lnTo>
                    <a:pt x="3721608" y="1078992"/>
                  </a:lnTo>
                  <a:lnTo>
                    <a:pt x="3855720" y="1078992"/>
                  </a:lnTo>
                  <a:lnTo>
                    <a:pt x="3855720" y="84429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36280" y="3288791"/>
              <a:ext cx="2923540" cy="896619"/>
            </a:xfrm>
            <a:custGeom>
              <a:avLst/>
              <a:gdLst/>
              <a:ahLst/>
              <a:cxnLst/>
              <a:rect l="l" t="t" r="r" b="b"/>
              <a:pathLst>
                <a:path w="2923540" h="896620">
                  <a:moveTo>
                    <a:pt x="131064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31064" y="18288"/>
                  </a:lnTo>
                  <a:lnTo>
                    <a:pt x="131064" y="0"/>
                  </a:lnTo>
                  <a:close/>
                </a:path>
                <a:path w="2923540" h="896620">
                  <a:moveTo>
                    <a:pt x="1063752" y="18288"/>
                  </a:moveTo>
                  <a:lnTo>
                    <a:pt x="929640" y="18288"/>
                  </a:lnTo>
                  <a:lnTo>
                    <a:pt x="929640" y="871728"/>
                  </a:lnTo>
                  <a:lnTo>
                    <a:pt x="1063752" y="871728"/>
                  </a:lnTo>
                  <a:lnTo>
                    <a:pt x="1063752" y="18288"/>
                  </a:lnTo>
                  <a:close/>
                </a:path>
                <a:path w="2923540" h="896620">
                  <a:moveTo>
                    <a:pt x="1993392" y="18288"/>
                  </a:moveTo>
                  <a:lnTo>
                    <a:pt x="1859280" y="18288"/>
                  </a:lnTo>
                  <a:lnTo>
                    <a:pt x="1859280" y="896112"/>
                  </a:lnTo>
                  <a:lnTo>
                    <a:pt x="1993392" y="896112"/>
                  </a:lnTo>
                  <a:lnTo>
                    <a:pt x="1993392" y="18288"/>
                  </a:lnTo>
                  <a:close/>
                </a:path>
                <a:path w="2923540" h="896620">
                  <a:moveTo>
                    <a:pt x="2923032" y="18288"/>
                  </a:moveTo>
                  <a:lnTo>
                    <a:pt x="2791968" y="18288"/>
                  </a:lnTo>
                  <a:lnTo>
                    <a:pt x="2791968" y="783336"/>
                  </a:lnTo>
                  <a:lnTo>
                    <a:pt x="2923032" y="783336"/>
                  </a:lnTo>
                  <a:lnTo>
                    <a:pt x="2923032" y="1828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4280" y="1761743"/>
              <a:ext cx="3855720" cy="1545590"/>
            </a:xfrm>
            <a:custGeom>
              <a:avLst/>
              <a:gdLst/>
              <a:ahLst/>
              <a:cxnLst/>
              <a:rect l="l" t="t" r="r" b="b"/>
              <a:pathLst>
                <a:path w="3855720" h="1545589">
                  <a:moveTo>
                    <a:pt x="134112" y="454152"/>
                  </a:moveTo>
                  <a:lnTo>
                    <a:pt x="0" y="454152"/>
                  </a:lnTo>
                  <a:lnTo>
                    <a:pt x="0" y="1545336"/>
                  </a:lnTo>
                  <a:lnTo>
                    <a:pt x="134112" y="1545336"/>
                  </a:lnTo>
                  <a:lnTo>
                    <a:pt x="134112" y="454152"/>
                  </a:lnTo>
                  <a:close/>
                </a:path>
                <a:path w="3855720" h="1545589">
                  <a:moveTo>
                    <a:pt x="1063752" y="0"/>
                  </a:moveTo>
                  <a:lnTo>
                    <a:pt x="929640" y="0"/>
                  </a:lnTo>
                  <a:lnTo>
                    <a:pt x="929640" y="1545336"/>
                  </a:lnTo>
                  <a:lnTo>
                    <a:pt x="1063752" y="1545336"/>
                  </a:lnTo>
                  <a:lnTo>
                    <a:pt x="1063752" y="0"/>
                  </a:lnTo>
                  <a:close/>
                </a:path>
                <a:path w="3855720" h="1545589">
                  <a:moveTo>
                    <a:pt x="1993392" y="896112"/>
                  </a:moveTo>
                  <a:lnTo>
                    <a:pt x="1859280" y="896112"/>
                  </a:lnTo>
                  <a:lnTo>
                    <a:pt x="1859280" y="1545336"/>
                  </a:lnTo>
                  <a:lnTo>
                    <a:pt x="1993392" y="1545336"/>
                  </a:lnTo>
                  <a:lnTo>
                    <a:pt x="1993392" y="896112"/>
                  </a:lnTo>
                  <a:close/>
                </a:path>
                <a:path w="3855720" h="1545589">
                  <a:moveTo>
                    <a:pt x="2923032" y="1078992"/>
                  </a:moveTo>
                  <a:lnTo>
                    <a:pt x="2791968" y="1078992"/>
                  </a:lnTo>
                  <a:lnTo>
                    <a:pt x="2791968" y="1545336"/>
                  </a:lnTo>
                  <a:lnTo>
                    <a:pt x="2923032" y="1545336"/>
                  </a:lnTo>
                  <a:lnTo>
                    <a:pt x="2923032" y="1078992"/>
                  </a:lnTo>
                  <a:close/>
                </a:path>
                <a:path w="3855720" h="1545589">
                  <a:moveTo>
                    <a:pt x="3855720" y="954024"/>
                  </a:moveTo>
                  <a:lnTo>
                    <a:pt x="3721608" y="954024"/>
                  </a:lnTo>
                  <a:lnTo>
                    <a:pt x="3721608" y="1545336"/>
                  </a:lnTo>
                  <a:lnTo>
                    <a:pt x="3855720" y="1545336"/>
                  </a:lnTo>
                  <a:lnTo>
                    <a:pt x="3855720" y="9540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23531" y="3305556"/>
              <a:ext cx="4651375" cy="0"/>
            </a:xfrm>
            <a:custGeom>
              <a:avLst/>
              <a:gdLst/>
              <a:ahLst/>
              <a:cxnLst/>
              <a:rect l="l" t="t" r="r" b="b"/>
              <a:pathLst>
                <a:path w="4651375">
                  <a:moveTo>
                    <a:pt x="0" y="0"/>
                  </a:moveTo>
                  <a:lnTo>
                    <a:pt x="465124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923531" y="3549396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3531" y="1107947"/>
            <a:ext cx="4651375" cy="0"/>
          </a:xfrm>
          <a:custGeom>
            <a:avLst/>
            <a:gdLst/>
            <a:ahLst/>
            <a:cxnLst/>
            <a:rect l="l" t="t" r="r" b="b"/>
            <a:pathLst>
              <a:path w="4651375">
                <a:moveTo>
                  <a:pt x="0" y="0"/>
                </a:moveTo>
                <a:lnTo>
                  <a:pt x="46512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70065" y="5289930"/>
            <a:ext cx="4616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17.000%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0065" y="4678502"/>
            <a:ext cx="46228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7978" y="4067936"/>
            <a:ext cx="403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7978" y="3457194"/>
            <a:ext cx="403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63029" y="2846070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63029" y="2235200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8.000%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5117" y="1624329"/>
            <a:ext cx="4254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13.000%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5117" y="1013205"/>
            <a:ext cx="4254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18.000%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7582" y="3361435"/>
            <a:ext cx="3295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TATAP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06640" y="3310128"/>
            <a:ext cx="167640" cy="41465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59100" y="3361435"/>
            <a:ext cx="1435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1950" y="3361435"/>
            <a:ext cx="6762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ADANI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GREEN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42069" y="3361435"/>
            <a:ext cx="6184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JSW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ENERGY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56241" y="3361435"/>
            <a:ext cx="1428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95559" y="3310128"/>
            <a:ext cx="170815" cy="84772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92206" y="3361435"/>
            <a:ext cx="6394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POWER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GRID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72070" y="805052"/>
            <a:ext cx="3087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Calibri"/>
                <a:cs typeface="Calibri"/>
              </a:rPr>
              <a:t>Cost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capital(from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bottom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up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approach)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71231" y="5599176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4" h="60960">
                <a:moveTo>
                  <a:pt x="64007" y="0"/>
                </a:moveTo>
                <a:lnTo>
                  <a:pt x="0" y="0"/>
                </a:lnTo>
                <a:lnTo>
                  <a:pt x="0" y="60960"/>
                </a:lnTo>
                <a:lnTo>
                  <a:pt x="64007" y="60960"/>
                </a:lnTo>
                <a:lnTo>
                  <a:pt x="640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49971" y="5536793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36280" y="55991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414384" y="5536793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01328" y="55991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78797" y="5536793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863328" y="5599176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4" h="60960">
                <a:moveTo>
                  <a:pt x="64007" y="0"/>
                </a:moveTo>
                <a:lnTo>
                  <a:pt x="0" y="0"/>
                </a:lnTo>
                <a:lnTo>
                  <a:pt x="0" y="60960"/>
                </a:lnTo>
                <a:lnTo>
                  <a:pt x="64007" y="60960"/>
                </a:lnTo>
                <a:lnTo>
                  <a:pt x="640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43338" y="5536793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10283" y="5381244"/>
            <a:ext cx="4407535" cy="0"/>
          </a:xfrm>
          <a:custGeom>
            <a:avLst/>
            <a:gdLst/>
            <a:ahLst/>
            <a:cxnLst/>
            <a:rect l="l" t="t" r="r" b="b"/>
            <a:pathLst>
              <a:path w="4407535">
                <a:moveTo>
                  <a:pt x="0" y="0"/>
                </a:moveTo>
                <a:lnTo>
                  <a:pt x="44074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510283" y="2054351"/>
            <a:ext cx="4407535" cy="3152140"/>
            <a:chOff x="1510283" y="2054351"/>
            <a:chExt cx="4407535" cy="3152140"/>
          </a:xfrm>
        </p:grpSpPr>
        <p:sp>
          <p:nvSpPr>
            <p:cNvPr id="42" name="object 42"/>
            <p:cNvSpPr/>
            <p:nvPr/>
          </p:nvSpPr>
          <p:spPr>
            <a:xfrm>
              <a:off x="1510283" y="2409443"/>
              <a:ext cx="4407535" cy="2377440"/>
            </a:xfrm>
            <a:custGeom>
              <a:avLst/>
              <a:gdLst/>
              <a:ahLst/>
              <a:cxnLst/>
              <a:rect l="l" t="t" r="r" b="b"/>
              <a:pathLst>
                <a:path w="4407535" h="2377440">
                  <a:moveTo>
                    <a:pt x="0" y="2377439"/>
                  </a:moveTo>
                  <a:lnTo>
                    <a:pt x="2220467" y="2377439"/>
                  </a:lnTo>
                </a:path>
                <a:path w="4407535" h="2377440">
                  <a:moveTo>
                    <a:pt x="2345436" y="2377439"/>
                  </a:moveTo>
                  <a:lnTo>
                    <a:pt x="4407408" y="2377439"/>
                  </a:lnTo>
                </a:path>
                <a:path w="4407535" h="2377440">
                  <a:moveTo>
                    <a:pt x="2345436" y="1783079"/>
                  </a:moveTo>
                  <a:lnTo>
                    <a:pt x="4407408" y="1783079"/>
                  </a:lnTo>
                </a:path>
                <a:path w="4407535" h="2377440">
                  <a:moveTo>
                    <a:pt x="0" y="1783079"/>
                  </a:moveTo>
                  <a:lnTo>
                    <a:pt x="2220467" y="1783079"/>
                  </a:lnTo>
                </a:path>
                <a:path w="4407535" h="2377440">
                  <a:moveTo>
                    <a:pt x="583691" y="1188719"/>
                  </a:moveTo>
                  <a:lnTo>
                    <a:pt x="2220467" y="1188719"/>
                  </a:lnTo>
                </a:path>
                <a:path w="4407535" h="2377440">
                  <a:moveTo>
                    <a:pt x="2345436" y="1188719"/>
                  </a:moveTo>
                  <a:lnTo>
                    <a:pt x="3101340" y="1188719"/>
                  </a:lnTo>
                </a:path>
                <a:path w="4407535" h="2377440">
                  <a:moveTo>
                    <a:pt x="3229355" y="1188719"/>
                  </a:moveTo>
                  <a:lnTo>
                    <a:pt x="3985260" y="1188719"/>
                  </a:lnTo>
                </a:path>
                <a:path w="4407535" h="2377440">
                  <a:moveTo>
                    <a:pt x="4110228" y="1188719"/>
                  </a:moveTo>
                  <a:lnTo>
                    <a:pt x="4407408" y="1188719"/>
                  </a:lnTo>
                </a:path>
                <a:path w="4407535" h="2377440">
                  <a:moveTo>
                    <a:pt x="1464564" y="594359"/>
                  </a:moveTo>
                  <a:lnTo>
                    <a:pt x="1498092" y="594359"/>
                  </a:lnTo>
                </a:path>
                <a:path w="4407535" h="2377440">
                  <a:moveTo>
                    <a:pt x="742188" y="594359"/>
                  </a:moveTo>
                  <a:lnTo>
                    <a:pt x="1019555" y="594359"/>
                  </a:lnTo>
                </a:path>
                <a:path w="4407535" h="2377440">
                  <a:moveTo>
                    <a:pt x="422147" y="594359"/>
                  </a:moveTo>
                  <a:lnTo>
                    <a:pt x="617220" y="594359"/>
                  </a:lnTo>
                </a:path>
                <a:path w="4407535" h="2377440">
                  <a:moveTo>
                    <a:pt x="1144523" y="594359"/>
                  </a:moveTo>
                  <a:lnTo>
                    <a:pt x="1178052" y="594359"/>
                  </a:lnTo>
                </a:path>
                <a:path w="4407535" h="2377440">
                  <a:moveTo>
                    <a:pt x="263652" y="594359"/>
                  </a:moveTo>
                  <a:lnTo>
                    <a:pt x="297179" y="594359"/>
                  </a:lnTo>
                </a:path>
                <a:path w="4407535" h="2377440">
                  <a:moveTo>
                    <a:pt x="3387852" y="594359"/>
                  </a:moveTo>
                  <a:lnTo>
                    <a:pt x="4143755" y="594359"/>
                  </a:lnTo>
                </a:path>
                <a:path w="4407535" h="2377440">
                  <a:moveTo>
                    <a:pt x="0" y="594359"/>
                  </a:moveTo>
                  <a:lnTo>
                    <a:pt x="135635" y="594359"/>
                  </a:lnTo>
                </a:path>
                <a:path w="4407535" h="2377440">
                  <a:moveTo>
                    <a:pt x="2506979" y="594359"/>
                  </a:moveTo>
                  <a:lnTo>
                    <a:pt x="3262883" y="594359"/>
                  </a:lnTo>
                </a:path>
                <a:path w="4407535" h="2377440">
                  <a:moveTo>
                    <a:pt x="1623060" y="594359"/>
                  </a:moveTo>
                  <a:lnTo>
                    <a:pt x="1900427" y="594359"/>
                  </a:lnTo>
                </a:path>
                <a:path w="4407535" h="2377440">
                  <a:moveTo>
                    <a:pt x="1303020" y="594359"/>
                  </a:moveTo>
                  <a:lnTo>
                    <a:pt x="1339596" y="594359"/>
                  </a:lnTo>
                </a:path>
                <a:path w="4407535" h="2377440">
                  <a:moveTo>
                    <a:pt x="2025395" y="594359"/>
                  </a:moveTo>
                  <a:lnTo>
                    <a:pt x="2378964" y="594359"/>
                  </a:lnTo>
                </a:path>
                <a:path w="4407535" h="2377440">
                  <a:moveTo>
                    <a:pt x="4268724" y="594359"/>
                  </a:moveTo>
                  <a:lnTo>
                    <a:pt x="4407408" y="594359"/>
                  </a:lnTo>
                </a:path>
                <a:path w="4407535" h="2377440">
                  <a:moveTo>
                    <a:pt x="0" y="0"/>
                  </a:moveTo>
                  <a:lnTo>
                    <a:pt x="617220" y="0"/>
                  </a:lnTo>
                </a:path>
                <a:path w="4407535" h="2377440">
                  <a:moveTo>
                    <a:pt x="1623060" y="0"/>
                  </a:moveTo>
                  <a:lnTo>
                    <a:pt x="4407408" y="0"/>
                  </a:lnTo>
                </a:path>
                <a:path w="4407535" h="2377440">
                  <a:moveTo>
                    <a:pt x="1303020" y="0"/>
                  </a:moveTo>
                  <a:lnTo>
                    <a:pt x="1498092" y="0"/>
                  </a:lnTo>
                </a:path>
                <a:path w="4407535" h="2377440">
                  <a:moveTo>
                    <a:pt x="742188" y="0"/>
                  </a:moveTo>
                  <a:lnTo>
                    <a:pt x="117805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45920" y="2654807"/>
              <a:ext cx="3655060" cy="707390"/>
            </a:xfrm>
            <a:custGeom>
              <a:avLst/>
              <a:gdLst/>
              <a:ahLst/>
              <a:cxnLst/>
              <a:rect l="l" t="t" r="r" b="b"/>
              <a:pathLst>
                <a:path w="3655060" h="707389">
                  <a:moveTo>
                    <a:pt x="128016" y="234696"/>
                  </a:moveTo>
                  <a:lnTo>
                    <a:pt x="0" y="234696"/>
                  </a:lnTo>
                  <a:lnTo>
                    <a:pt x="0" y="707136"/>
                  </a:lnTo>
                  <a:lnTo>
                    <a:pt x="128016" y="707136"/>
                  </a:lnTo>
                  <a:lnTo>
                    <a:pt x="128016" y="234696"/>
                  </a:lnTo>
                  <a:close/>
                </a:path>
                <a:path w="3655060" h="707389">
                  <a:moveTo>
                    <a:pt x="1008888" y="0"/>
                  </a:moveTo>
                  <a:lnTo>
                    <a:pt x="883920" y="0"/>
                  </a:lnTo>
                  <a:lnTo>
                    <a:pt x="883920" y="707136"/>
                  </a:lnTo>
                  <a:lnTo>
                    <a:pt x="1008888" y="707136"/>
                  </a:lnTo>
                  <a:lnTo>
                    <a:pt x="1008888" y="0"/>
                  </a:lnTo>
                  <a:close/>
                </a:path>
                <a:path w="3655060" h="707389">
                  <a:moveTo>
                    <a:pt x="1889760" y="286512"/>
                  </a:moveTo>
                  <a:lnTo>
                    <a:pt x="1764792" y="286512"/>
                  </a:lnTo>
                  <a:lnTo>
                    <a:pt x="1764792" y="707136"/>
                  </a:lnTo>
                  <a:lnTo>
                    <a:pt x="1889760" y="707136"/>
                  </a:lnTo>
                  <a:lnTo>
                    <a:pt x="1889760" y="286512"/>
                  </a:lnTo>
                  <a:close/>
                </a:path>
                <a:path w="3655060" h="707389">
                  <a:moveTo>
                    <a:pt x="2773680" y="445008"/>
                  </a:moveTo>
                  <a:lnTo>
                    <a:pt x="2645664" y="445008"/>
                  </a:lnTo>
                  <a:lnTo>
                    <a:pt x="2645664" y="707136"/>
                  </a:lnTo>
                  <a:lnTo>
                    <a:pt x="2773680" y="707136"/>
                  </a:lnTo>
                  <a:lnTo>
                    <a:pt x="2773680" y="445008"/>
                  </a:lnTo>
                  <a:close/>
                </a:path>
                <a:path w="3655060" h="707389">
                  <a:moveTo>
                    <a:pt x="3654552" y="405384"/>
                  </a:moveTo>
                  <a:lnTo>
                    <a:pt x="3529584" y="405384"/>
                  </a:lnTo>
                  <a:lnTo>
                    <a:pt x="3529584" y="707136"/>
                  </a:lnTo>
                  <a:lnTo>
                    <a:pt x="3654552" y="707136"/>
                  </a:lnTo>
                  <a:lnTo>
                    <a:pt x="3654552" y="40538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07464" y="2331719"/>
              <a:ext cx="3651885" cy="1030605"/>
            </a:xfrm>
            <a:custGeom>
              <a:avLst/>
              <a:gdLst/>
              <a:ahLst/>
              <a:cxnLst/>
              <a:rect l="l" t="t" r="r" b="b"/>
              <a:pathLst>
                <a:path w="3651885" h="1030604">
                  <a:moveTo>
                    <a:pt x="124968" y="630936"/>
                  </a:moveTo>
                  <a:lnTo>
                    <a:pt x="0" y="630936"/>
                  </a:lnTo>
                  <a:lnTo>
                    <a:pt x="0" y="1030224"/>
                  </a:lnTo>
                  <a:lnTo>
                    <a:pt x="124968" y="1030224"/>
                  </a:lnTo>
                  <a:lnTo>
                    <a:pt x="124968" y="630936"/>
                  </a:lnTo>
                  <a:close/>
                </a:path>
                <a:path w="3651885" h="1030604">
                  <a:moveTo>
                    <a:pt x="1005840" y="0"/>
                  </a:moveTo>
                  <a:lnTo>
                    <a:pt x="880872" y="0"/>
                  </a:lnTo>
                  <a:lnTo>
                    <a:pt x="880872" y="1030224"/>
                  </a:lnTo>
                  <a:lnTo>
                    <a:pt x="1005840" y="1030224"/>
                  </a:lnTo>
                  <a:lnTo>
                    <a:pt x="1005840" y="0"/>
                  </a:lnTo>
                  <a:close/>
                </a:path>
                <a:path w="3651885" h="1030604">
                  <a:moveTo>
                    <a:pt x="1889760" y="801624"/>
                  </a:moveTo>
                  <a:lnTo>
                    <a:pt x="1761744" y="801624"/>
                  </a:lnTo>
                  <a:lnTo>
                    <a:pt x="1761744" y="1030224"/>
                  </a:lnTo>
                  <a:lnTo>
                    <a:pt x="1889760" y="1030224"/>
                  </a:lnTo>
                  <a:lnTo>
                    <a:pt x="1889760" y="801624"/>
                  </a:lnTo>
                  <a:close/>
                </a:path>
                <a:path w="3651885" h="1030604">
                  <a:moveTo>
                    <a:pt x="2770632" y="819912"/>
                  </a:moveTo>
                  <a:lnTo>
                    <a:pt x="2645664" y="819912"/>
                  </a:lnTo>
                  <a:lnTo>
                    <a:pt x="2645664" y="1030224"/>
                  </a:lnTo>
                  <a:lnTo>
                    <a:pt x="2770632" y="1030224"/>
                  </a:lnTo>
                  <a:lnTo>
                    <a:pt x="2770632" y="819912"/>
                  </a:lnTo>
                  <a:close/>
                </a:path>
                <a:path w="3651885" h="1030604">
                  <a:moveTo>
                    <a:pt x="3651504" y="804672"/>
                  </a:moveTo>
                  <a:lnTo>
                    <a:pt x="3526536" y="804672"/>
                  </a:lnTo>
                  <a:lnTo>
                    <a:pt x="3526536" y="1030224"/>
                  </a:lnTo>
                  <a:lnTo>
                    <a:pt x="3651504" y="1030224"/>
                  </a:lnTo>
                  <a:lnTo>
                    <a:pt x="3651504" y="8046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49880" y="2502407"/>
              <a:ext cx="2771140" cy="2703830"/>
            </a:xfrm>
            <a:custGeom>
              <a:avLst/>
              <a:gdLst/>
              <a:ahLst/>
              <a:cxnLst/>
              <a:rect l="l" t="t" r="r" b="b"/>
              <a:pathLst>
                <a:path w="2771140" h="2703829">
                  <a:moveTo>
                    <a:pt x="124968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124968" y="859536"/>
                  </a:lnTo>
                  <a:lnTo>
                    <a:pt x="124968" y="0"/>
                  </a:lnTo>
                  <a:close/>
                </a:path>
                <a:path w="2771140" h="2703829">
                  <a:moveTo>
                    <a:pt x="1005840" y="859536"/>
                  </a:moveTo>
                  <a:lnTo>
                    <a:pt x="880872" y="859536"/>
                  </a:lnTo>
                  <a:lnTo>
                    <a:pt x="880872" y="2703576"/>
                  </a:lnTo>
                  <a:lnTo>
                    <a:pt x="1005840" y="2703576"/>
                  </a:lnTo>
                  <a:lnTo>
                    <a:pt x="1005840" y="859536"/>
                  </a:lnTo>
                  <a:close/>
                </a:path>
                <a:path w="2771140" h="2703829">
                  <a:moveTo>
                    <a:pt x="2770632" y="859536"/>
                  </a:moveTo>
                  <a:lnTo>
                    <a:pt x="2645664" y="859536"/>
                  </a:lnTo>
                  <a:lnTo>
                    <a:pt x="2645664" y="1450848"/>
                  </a:lnTo>
                  <a:lnTo>
                    <a:pt x="2770632" y="1450848"/>
                  </a:lnTo>
                  <a:lnTo>
                    <a:pt x="2770632" y="859536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27504" y="2054351"/>
              <a:ext cx="3651885" cy="1308100"/>
            </a:xfrm>
            <a:custGeom>
              <a:avLst/>
              <a:gdLst/>
              <a:ahLst/>
              <a:cxnLst/>
              <a:rect l="l" t="t" r="r" b="b"/>
              <a:pathLst>
                <a:path w="3651885" h="1308100">
                  <a:moveTo>
                    <a:pt x="124968" y="213360"/>
                  </a:moveTo>
                  <a:lnTo>
                    <a:pt x="0" y="213360"/>
                  </a:lnTo>
                  <a:lnTo>
                    <a:pt x="0" y="1307592"/>
                  </a:lnTo>
                  <a:lnTo>
                    <a:pt x="124968" y="1307592"/>
                  </a:lnTo>
                  <a:lnTo>
                    <a:pt x="124968" y="213360"/>
                  </a:lnTo>
                  <a:close/>
                </a:path>
                <a:path w="3651885" h="1308100">
                  <a:moveTo>
                    <a:pt x="1005840" y="0"/>
                  </a:moveTo>
                  <a:lnTo>
                    <a:pt x="880872" y="0"/>
                  </a:lnTo>
                  <a:lnTo>
                    <a:pt x="880872" y="1307592"/>
                  </a:lnTo>
                  <a:lnTo>
                    <a:pt x="1005840" y="1307592"/>
                  </a:lnTo>
                  <a:lnTo>
                    <a:pt x="1005840" y="0"/>
                  </a:lnTo>
                  <a:close/>
                </a:path>
                <a:path w="3651885" h="1308100">
                  <a:moveTo>
                    <a:pt x="1889760" y="441960"/>
                  </a:moveTo>
                  <a:lnTo>
                    <a:pt x="1761744" y="441960"/>
                  </a:lnTo>
                  <a:lnTo>
                    <a:pt x="1761744" y="1307592"/>
                  </a:lnTo>
                  <a:lnTo>
                    <a:pt x="1889760" y="1307592"/>
                  </a:lnTo>
                  <a:lnTo>
                    <a:pt x="1889760" y="441960"/>
                  </a:lnTo>
                  <a:close/>
                </a:path>
                <a:path w="3651885" h="1308100">
                  <a:moveTo>
                    <a:pt x="2770632" y="941832"/>
                  </a:moveTo>
                  <a:lnTo>
                    <a:pt x="2645664" y="941832"/>
                  </a:lnTo>
                  <a:lnTo>
                    <a:pt x="2645664" y="1307592"/>
                  </a:lnTo>
                  <a:lnTo>
                    <a:pt x="2770632" y="1307592"/>
                  </a:lnTo>
                  <a:lnTo>
                    <a:pt x="2770632" y="941832"/>
                  </a:lnTo>
                  <a:close/>
                </a:path>
                <a:path w="3651885" h="1308100">
                  <a:moveTo>
                    <a:pt x="3651504" y="783336"/>
                  </a:moveTo>
                  <a:lnTo>
                    <a:pt x="3526536" y="783336"/>
                  </a:lnTo>
                  <a:lnTo>
                    <a:pt x="3526536" y="1307592"/>
                  </a:lnTo>
                  <a:lnTo>
                    <a:pt x="3651504" y="1307592"/>
                  </a:lnTo>
                  <a:lnTo>
                    <a:pt x="3651504" y="78333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10283" y="3360419"/>
              <a:ext cx="4407535" cy="0"/>
            </a:xfrm>
            <a:custGeom>
              <a:avLst/>
              <a:gdLst/>
              <a:ahLst/>
              <a:cxnLst/>
              <a:rect l="l" t="t" r="r" b="b"/>
              <a:pathLst>
                <a:path w="4407535">
                  <a:moveTo>
                    <a:pt x="0" y="0"/>
                  </a:moveTo>
                  <a:lnTo>
                    <a:pt x="440740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1510283" y="3598164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67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10283" y="1815083"/>
            <a:ext cx="4407535" cy="0"/>
          </a:xfrm>
          <a:custGeom>
            <a:avLst/>
            <a:gdLst/>
            <a:ahLst/>
            <a:cxnLst/>
            <a:rect l="l" t="t" r="r" b="b"/>
            <a:pathLst>
              <a:path w="4407535">
                <a:moveTo>
                  <a:pt x="0" y="0"/>
                </a:moveTo>
                <a:lnTo>
                  <a:pt x="44074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10283" y="1220724"/>
            <a:ext cx="4407535" cy="0"/>
          </a:xfrm>
          <a:custGeom>
            <a:avLst/>
            <a:gdLst/>
            <a:ahLst/>
            <a:cxnLst/>
            <a:rect l="l" t="t" r="r" b="b"/>
            <a:pathLst>
              <a:path w="4407535">
                <a:moveTo>
                  <a:pt x="0" y="0"/>
                </a:moveTo>
                <a:lnTo>
                  <a:pt x="44074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55344" y="5289930"/>
            <a:ext cx="4616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17.000%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55344" y="4695190"/>
            <a:ext cx="4616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13256" y="4100576"/>
            <a:ext cx="403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3256" y="3505656"/>
            <a:ext cx="40449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48308" y="2911602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48308" y="2316860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8.000%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90396" y="1722247"/>
            <a:ext cx="4254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13.000%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90396" y="1127505"/>
            <a:ext cx="4254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18.000%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38680" y="3416935"/>
            <a:ext cx="3295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TATAP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65960" y="3364991"/>
            <a:ext cx="174625" cy="591820"/>
          </a:xfrm>
          <a:prstGeom prst="rect">
            <a:avLst/>
          </a:prstGeom>
          <a:solidFill>
            <a:srgbClr val="538235"/>
          </a:solidFill>
        </p:spPr>
        <p:txBody>
          <a:bodyPr vert="horz" wrap="square" lIns="0" tIns="660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20198" y="3416935"/>
            <a:ext cx="1435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94279" y="3416935"/>
            <a:ext cx="6762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ADANI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GREEN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05885" y="3416935"/>
            <a:ext cx="6184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JSW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ENERGY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71670" y="3416935"/>
            <a:ext cx="1428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11623" y="3364991"/>
            <a:ext cx="161925" cy="472440"/>
          </a:xfrm>
          <a:prstGeom prst="rect">
            <a:avLst/>
          </a:prstGeom>
          <a:solidFill>
            <a:srgbClr val="538235"/>
          </a:solidFill>
        </p:spPr>
        <p:txBody>
          <a:bodyPr vert="horz" wrap="square" lIns="0" tIns="660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59121" y="3416935"/>
            <a:ext cx="6394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POWER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GRID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24025" y="790701"/>
            <a:ext cx="34969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libri"/>
                <a:cs typeface="Calibri"/>
              </a:rPr>
              <a:t>Cost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Capital(from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top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down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approach</a:t>
            </a:r>
            <a:r>
              <a:rPr sz="1400" spc="-1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36064" y="5599176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7" y="0"/>
                </a:moveTo>
                <a:lnTo>
                  <a:pt x="0" y="0"/>
                </a:lnTo>
                <a:lnTo>
                  <a:pt x="0" y="60960"/>
                </a:lnTo>
                <a:lnTo>
                  <a:pt x="64007" y="60960"/>
                </a:lnTo>
                <a:lnTo>
                  <a:pt x="640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13914" y="5536793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801111" y="5599176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7" y="0"/>
                </a:moveTo>
                <a:lnTo>
                  <a:pt x="0" y="0"/>
                </a:lnTo>
                <a:lnTo>
                  <a:pt x="0" y="60960"/>
                </a:lnTo>
                <a:lnTo>
                  <a:pt x="64007" y="60960"/>
                </a:lnTo>
                <a:lnTo>
                  <a:pt x="6400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878327" y="5536793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566159" y="55991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642740" y="5536793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328159" y="5599176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8" y="0"/>
                </a:moveTo>
                <a:lnTo>
                  <a:pt x="0" y="0"/>
                </a:lnTo>
                <a:lnTo>
                  <a:pt x="0" y="60960"/>
                </a:lnTo>
                <a:lnTo>
                  <a:pt x="64008" y="60960"/>
                </a:lnTo>
                <a:lnTo>
                  <a:pt x="6400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407153" y="5536793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272"/>
            <a:ext cx="12192000" cy="734695"/>
          </a:xfrm>
          <a:custGeom>
            <a:avLst/>
            <a:gdLst/>
            <a:ahLst/>
            <a:cxnLst/>
            <a:rect l="l" t="t" r="r" b="b"/>
            <a:pathLst>
              <a:path w="12192000" h="734694">
                <a:moveTo>
                  <a:pt x="12192000" y="0"/>
                </a:moveTo>
                <a:lnTo>
                  <a:pt x="0" y="0"/>
                </a:lnTo>
                <a:lnTo>
                  <a:pt x="0" y="734567"/>
                </a:lnTo>
                <a:lnTo>
                  <a:pt x="12192000" y="7345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383" y="1891210"/>
            <a:ext cx="2069290" cy="13181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9579" y="2092817"/>
            <a:ext cx="2871216" cy="1336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" y="3850919"/>
            <a:ext cx="3307079" cy="24462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636655"/>
            <a:ext cx="3895343" cy="8747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730747"/>
            <a:ext cx="11407149" cy="518859"/>
          </a:xfrm>
          <a:prstGeom prst="rect">
            <a:avLst/>
          </a:prstGeom>
        </p:spPr>
        <p:txBody>
          <a:bodyPr vert="horz" wrap="square" lIns="0" tIns="87121" rIns="0" bIns="0" rtlCol="0">
            <a:spAutoFit/>
          </a:bodyPr>
          <a:lstStyle/>
          <a:p>
            <a:pPr marL="1583055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FFFFFF"/>
                </a:solidFill>
              </a:rPr>
              <a:t>Selected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companies</a:t>
            </a:r>
            <a:r>
              <a:rPr sz="2800" spc="-1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from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power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generation</a:t>
            </a:r>
            <a:r>
              <a:rPr sz="2800" spc="-9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sector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9442" y="2372830"/>
            <a:ext cx="2837707" cy="1484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31" y="0"/>
            <a:ext cx="2182369" cy="3358515"/>
          </a:xfrm>
          <a:custGeom>
            <a:avLst/>
            <a:gdLst/>
            <a:ahLst/>
            <a:cxnLst/>
            <a:rect l="l" t="t" r="r" b="b"/>
            <a:pathLst>
              <a:path w="3249295" h="3358515">
                <a:moveTo>
                  <a:pt x="3249168" y="0"/>
                </a:moveTo>
                <a:lnTo>
                  <a:pt x="0" y="0"/>
                </a:lnTo>
                <a:lnTo>
                  <a:pt x="0" y="3176651"/>
                </a:lnTo>
                <a:lnTo>
                  <a:pt x="56017" y="3196594"/>
                </a:lnTo>
                <a:lnTo>
                  <a:pt x="110748" y="3215241"/>
                </a:lnTo>
                <a:lnTo>
                  <a:pt x="164221" y="3232615"/>
                </a:lnTo>
                <a:lnTo>
                  <a:pt x="216469" y="3248743"/>
                </a:lnTo>
                <a:lnTo>
                  <a:pt x="267521" y="3263650"/>
                </a:lnTo>
                <a:lnTo>
                  <a:pt x="317409" y="3277360"/>
                </a:lnTo>
                <a:lnTo>
                  <a:pt x="366163" y="3289898"/>
                </a:lnTo>
                <a:lnTo>
                  <a:pt x="413813" y="3301291"/>
                </a:lnTo>
                <a:lnTo>
                  <a:pt x="460391" y="3311563"/>
                </a:lnTo>
                <a:lnTo>
                  <a:pt x="505926" y="3320739"/>
                </a:lnTo>
                <a:lnTo>
                  <a:pt x="550450" y="3328845"/>
                </a:lnTo>
                <a:lnTo>
                  <a:pt x="593993" y="3335906"/>
                </a:lnTo>
                <a:lnTo>
                  <a:pt x="636586" y="3341946"/>
                </a:lnTo>
                <a:lnTo>
                  <a:pt x="678260" y="3346992"/>
                </a:lnTo>
                <a:lnTo>
                  <a:pt x="719045" y="3351067"/>
                </a:lnTo>
                <a:lnTo>
                  <a:pt x="758971" y="3354199"/>
                </a:lnTo>
                <a:lnTo>
                  <a:pt x="798070" y="3356410"/>
                </a:lnTo>
                <a:lnTo>
                  <a:pt x="836372" y="3357728"/>
                </a:lnTo>
                <a:lnTo>
                  <a:pt x="873908" y="3358176"/>
                </a:lnTo>
                <a:lnTo>
                  <a:pt x="910708" y="3357781"/>
                </a:lnTo>
                <a:lnTo>
                  <a:pt x="982224" y="3354560"/>
                </a:lnTo>
                <a:lnTo>
                  <a:pt x="1051166" y="3348265"/>
                </a:lnTo>
                <a:lnTo>
                  <a:pt x="1117778" y="3339098"/>
                </a:lnTo>
                <a:lnTo>
                  <a:pt x="1182306" y="3327261"/>
                </a:lnTo>
                <a:lnTo>
                  <a:pt x="1244996" y="3312955"/>
                </a:lnTo>
                <a:lnTo>
                  <a:pt x="1306091" y="3296382"/>
                </a:lnTo>
                <a:lnTo>
                  <a:pt x="1365838" y="3277742"/>
                </a:lnTo>
                <a:lnTo>
                  <a:pt x="1424481" y="3257238"/>
                </a:lnTo>
                <a:lnTo>
                  <a:pt x="1482266" y="3235071"/>
                </a:lnTo>
                <a:lnTo>
                  <a:pt x="1539438" y="3211442"/>
                </a:lnTo>
                <a:lnTo>
                  <a:pt x="1596243" y="3186552"/>
                </a:lnTo>
                <a:lnTo>
                  <a:pt x="1681296" y="3147296"/>
                </a:lnTo>
                <a:lnTo>
                  <a:pt x="1913049" y="3036134"/>
                </a:lnTo>
                <a:lnTo>
                  <a:pt x="1973440" y="3007962"/>
                </a:lnTo>
                <a:lnTo>
                  <a:pt x="2035301" y="2980041"/>
                </a:lnTo>
                <a:lnTo>
                  <a:pt x="2098879" y="2952572"/>
                </a:lnTo>
                <a:lnTo>
                  <a:pt x="2164419" y="2925756"/>
                </a:lnTo>
                <a:lnTo>
                  <a:pt x="2232165" y="2899795"/>
                </a:lnTo>
                <a:lnTo>
                  <a:pt x="2302364" y="2874890"/>
                </a:lnTo>
                <a:lnTo>
                  <a:pt x="2375259" y="2851243"/>
                </a:lnTo>
                <a:lnTo>
                  <a:pt x="2412795" y="2839954"/>
                </a:lnTo>
                <a:lnTo>
                  <a:pt x="2451097" y="2829055"/>
                </a:lnTo>
                <a:lnTo>
                  <a:pt x="2490196" y="2818571"/>
                </a:lnTo>
                <a:lnTo>
                  <a:pt x="2530122" y="2808527"/>
                </a:lnTo>
                <a:lnTo>
                  <a:pt x="2570907" y="2798949"/>
                </a:lnTo>
                <a:lnTo>
                  <a:pt x="2612581" y="2789862"/>
                </a:lnTo>
                <a:lnTo>
                  <a:pt x="2655174" y="2781290"/>
                </a:lnTo>
                <a:lnTo>
                  <a:pt x="2698717" y="2773260"/>
                </a:lnTo>
                <a:lnTo>
                  <a:pt x="2743241" y="2765795"/>
                </a:lnTo>
                <a:lnTo>
                  <a:pt x="2788776" y="2758922"/>
                </a:lnTo>
                <a:lnTo>
                  <a:pt x="2835354" y="2752666"/>
                </a:lnTo>
                <a:lnTo>
                  <a:pt x="2883004" y="2747051"/>
                </a:lnTo>
                <a:lnTo>
                  <a:pt x="2931758" y="2742103"/>
                </a:lnTo>
                <a:lnTo>
                  <a:pt x="2981646" y="2737848"/>
                </a:lnTo>
                <a:lnTo>
                  <a:pt x="3032698" y="2734309"/>
                </a:lnTo>
                <a:lnTo>
                  <a:pt x="3084946" y="2731514"/>
                </a:lnTo>
                <a:lnTo>
                  <a:pt x="3138419" y="2729485"/>
                </a:lnTo>
                <a:lnTo>
                  <a:pt x="3193150" y="2728250"/>
                </a:lnTo>
                <a:lnTo>
                  <a:pt x="3249168" y="2727833"/>
                </a:lnTo>
                <a:lnTo>
                  <a:pt x="324916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8001" y="1260378"/>
            <a:ext cx="6547794" cy="38768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4152" y="5611367"/>
            <a:ext cx="7229856" cy="6065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1051636"/>
            <a:ext cx="144495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solidFill>
                  <a:srgbClr val="FFFFFF"/>
                </a:solidFill>
              </a:rPr>
              <a:t>CAP</a:t>
            </a:r>
            <a:r>
              <a:rPr lang="en-IN" sz="3200" spc="-20" dirty="0">
                <a:solidFill>
                  <a:srgbClr val="FFFFFF"/>
                </a:solidFill>
              </a:rPr>
              <a:t>M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802" y="322366"/>
            <a:ext cx="9404723" cy="1400530"/>
          </a:xfrm>
          <a:prstGeom prst="rect">
            <a:avLst/>
          </a:prstGeom>
        </p:spPr>
        <p:txBody>
          <a:bodyPr vert="horz" wrap="square" lIns="0" tIns="1315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Foreign</a:t>
            </a:r>
            <a:r>
              <a:rPr sz="4400" spc="-240" dirty="0"/>
              <a:t> </a:t>
            </a:r>
            <a:r>
              <a:rPr sz="4400" dirty="0"/>
              <a:t>Institution</a:t>
            </a:r>
            <a:r>
              <a:rPr sz="4400" spc="-235" dirty="0"/>
              <a:t> </a:t>
            </a:r>
            <a:r>
              <a:rPr sz="4400" spc="-10" dirty="0"/>
              <a:t>Holding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3168015" cy="25844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55" dirty="0">
                <a:latin typeface="Calibri"/>
                <a:cs typeface="Calibri"/>
              </a:rPr>
              <a:t>Tata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power-9.27%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Adani </a:t>
            </a:r>
            <a:r>
              <a:rPr sz="2800" spc="-20" dirty="0">
                <a:latin typeface="Calibri"/>
                <a:cs typeface="Calibri"/>
              </a:rPr>
              <a:t>green-</a:t>
            </a:r>
            <a:r>
              <a:rPr sz="2800" spc="-10" dirty="0">
                <a:latin typeface="Calibri"/>
                <a:cs typeface="Calibri"/>
              </a:rPr>
              <a:t>14.14%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Jsw </a:t>
            </a:r>
            <a:r>
              <a:rPr sz="2800" spc="-20" dirty="0">
                <a:latin typeface="Calibri"/>
                <a:cs typeface="Calibri"/>
              </a:rPr>
              <a:t>energy-5.31%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Ntpc-14.15%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Power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grid-17.29%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93308" y="3938015"/>
            <a:ext cx="3843654" cy="341630"/>
            <a:chOff x="5893308" y="3938015"/>
            <a:chExt cx="3843654" cy="341630"/>
          </a:xfrm>
        </p:grpSpPr>
        <p:sp>
          <p:nvSpPr>
            <p:cNvPr id="5" name="object 5"/>
            <p:cNvSpPr/>
            <p:nvPr/>
          </p:nvSpPr>
          <p:spPr>
            <a:xfrm>
              <a:off x="5893308" y="4079747"/>
              <a:ext cx="3843654" cy="0"/>
            </a:xfrm>
            <a:custGeom>
              <a:avLst/>
              <a:gdLst/>
              <a:ahLst/>
              <a:cxnLst/>
              <a:rect l="l" t="t" r="r" b="b"/>
              <a:pathLst>
                <a:path w="3843654">
                  <a:moveTo>
                    <a:pt x="0" y="0"/>
                  </a:moveTo>
                  <a:lnTo>
                    <a:pt x="1031747" y="0"/>
                  </a:lnTo>
                </a:path>
                <a:path w="3843654">
                  <a:moveTo>
                    <a:pt x="1272539" y="0"/>
                  </a:moveTo>
                  <a:lnTo>
                    <a:pt x="2570988" y="0"/>
                  </a:lnTo>
                </a:path>
                <a:path w="3843654">
                  <a:moveTo>
                    <a:pt x="2811780" y="0"/>
                  </a:moveTo>
                  <a:lnTo>
                    <a:pt x="3339084" y="0"/>
                  </a:lnTo>
                </a:path>
                <a:path w="3843654">
                  <a:moveTo>
                    <a:pt x="3579875" y="0"/>
                  </a:moveTo>
                  <a:lnTo>
                    <a:pt x="384352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6960" y="3938015"/>
              <a:ext cx="3316604" cy="335280"/>
            </a:xfrm>
            <a:custGeom>
              <a:avLst/>
              <a:gdLst/>
              <a:ahLst/>
              <a:cxnLst/>
              <a:rect l="l" t="t" r="r" b="b"/>
              <a:pathLst>
                <a:path w="3316604" h="335279">
                  <a:moveTo>
                    <a:pt x="240792" y="155448"/>
                  </a:moveTo>
                  <a:lnTo>
                    <a:pt x="0" y="155448"/>
                  </a:lnTo>
                  <a:lnTo>
                    <a:pt x="0" y="335280"/>
                  </a:lnTo>
                  <a:lnTo>
                    <a:pt x="240792" y="335280"/>
                  </a:lnTo>
                  <a:lnTo>
                    <a:pt x="240792" y="155448"/>
                  </a:lnTo>
                  <a:close/>
                </a:path>
                <a:path w="3316604" h="335279">
                  <a:moveTo>
                    <a:pt x="1008888" y="60960"/>
                  </a:moveTo>
                  <a:lnTo>
                    <a:pt x="768096" y="60960"/>
                  </a:lnTo>
                  <a:lnTo>
                    <a:pt x="768096" y="335280"/>
                  </a:lnTo>
                  <a:lnTo>
                    <a:pt x="1008888" y="335280"/>
                  </a:lnTo>
                  <a:lnTo>
                    <a:pt x="1008888" y="60960"/>
                  </a:lnTo>
                  <a:close/>
                </a:path>
                <a:path w="3316604" h="335279">
                  <a:moveTo>
                    <a:pt x="1780032" y="231648"/>
                  </a:moveTo>
                  <a:lnTo>
                    <a:pt x="1539240" y="231648"/>
                  </a:lnTo>
                  <a:lnTo>
                    <a:pt x="1539240" y="335280"/>
                  </a:lnTo>
                  <a:lnTo>
                    <a:pt x="1780032" y="335280"/>
                  </a:lnTo>
                  <a:lnTo>
                    <a:pt x="1780032" y="231648"/>
                  </a:lnTo>
                  <a:close/>
                </a:path>
                <a:path w="3316604" h="335279">
                  <a:moveTo>
                    <a:pt x="2548128" y="60960"/>
                  </a:moveTo>
                  <a:lnTo>
                    <a:pt x="2307336" y="60960"/>
                  </a:lnTo>
                  <a:lnTo>
                    <a:pt x="2307336" y="335280"/>
                  </a:lnTo>
                  <a:lnTo>
                    <a:pt x="2548128" y="335280"/>
                  </a:lnTo>
                  <a:lnTo>
                    <a:pt x="2548128" y="60960"/>
                  </a:lnTo>
                  <a:close/>
                </a:path>
                <a:path w="3316604" h="335279">
                  <a:moveTo>
                    <a:pt x="3316224" y="0"/>
                  </a:moveTo>
                  <a:lnTo>
                    <a:pt x="3075432" y="0"/>
                  </a:lnTo>
                  <a:lnTo>
                    <a:pt x="3075432" y="335280"/>
                  </a:lnTo>
                  <a:lnTo>
                    <a:pt x="3316224" y="335280"/>
                  </a:lnTo>
                  <a:lnTo>
                    <a:pt x="3316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93308" y="4274819"/>
              <a:ext cx="3843654" cy="0"/>
            </a:xfrm>
            <a:custGeom>
              <a:avLst/>
              <a:gdLst/>
              <a:ahLst/>
              <a:cxnLst/>
              <a:rect l="l" t="t" r="r" b="b"/>
              <a:pathLst>
                <a:path w="3843654">
                  <a:moveTo>
                    <a:pt x="0" y="0"/>
                  </a:moveTo>
                  <a:lnTo>
                    <a:pt x="384352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893308" y="3884676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93308" y="3689603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3308" y="3494532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3308" y="3299459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93308" y="3107435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3308" y="2912364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3308" y="2717292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3308" y="2522220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3308" y="2327148"/>
            <a:ext cx="3843654" cy="0"/>
          </a:xfrm>
          <a:custGeom>
            <a:avLst/>
            <a:gdLst/>
            <a:ahLst/>
            <a:cxnLst/>
            <a:rect l="l" t="t" r="r" b="b"/>
            <a:pathLst>
              <a:path w="3843654">
                <a:moveTo>
                  <a:pt x="0" y="0"/>
                </a:moveTo>
                <a:lnTo>
                  <a:pt x="38435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76164" y="2178100"/>
            <a:ext cx="426084" cy="21678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90.00%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80.00%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50.00%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40.00%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10.00%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0.00%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2528" y="4330065"/>
            <a:ext cx="5537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Tata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power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5383" y="4330065"/>
            <a:ext cx="5867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Adani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0657" y="4330065"/>
            <a:ext cx="5346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Jsw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energy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3153" y="4330065"/>
            <a:ext cx="2451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Ntpc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90406" y="4330065"/>
            <a:ext cx="53149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Power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grid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62343" y="1896567"/>
            <a:ext cx="10058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FII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Holdings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Cost</a:t>
            </a:r>
            <a:r>
              <a:rPr sz="4400" spc="-135" dirty="0"/>
              <a:t> </a:t>
            </a:r>
            <a:r>
              <a:rPr sz="4400" dirty="0"/>
              <a:t>of</a:t>
            </a:r>
            <a:r>
              <a:rPr sz="4400" spc="-105" dirty="0"/>
              <a:t> </a:t>
            </a:r>
            <a:r>
              <a:rPr sz="4400" dirty="0"/>
              <a:t>Equity</a:t>
            </a:r>
            <a:r>
              <a:rPr sz="4400" spc="-85" dirty="0"/>
              <a:t> </a:t>
            </a:r>
            <a:r>
              <a:rPr sz="4400" dirty="0"/>
              <a:t>using</a:t>
            </a:r>
            <a:r>
              <a:rPr sz="4400" spc="-125" dirty="0"/>
              <a:t> </a:t>
            </a:r>
            <a:r>
              <a:rPr sz="4400" spc="-105" dirty="0"/>
              <a:t>Top</a:t>
            </a:r>
            <a:r>
              <a:rPr sz="4400" spc="-95" dirty="0"/>
              <a:t> </a:t>
            </a:r>
            <a:r>
              <a:rPr sz="4400" dirty="0"/>
              <a:t>Down</a:t>
            </a:r>
            <a:r>
              <a:rPr sz="4400" spc="-90" dirty="0"/>
              <a:t> </a:t>
            </a:r>
            <a:r>
              <a:rPr sz="4400" spc="-10" dirty="0"/>
              <a:t>Approach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" y="3282696"/>
            <a:ext cx="9890760" cy="1600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6691" y="2611373"/>
            <a:ext cx="4081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Taking</a:t>
            </a:r>
            <a:r>
              <a:rPr sz="1800" spc="-3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average</a:t>
            </a: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cost</a:t>
            </a:r>
            <a:r>
              <a:rPr sz="1800" spc="-5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equity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all</a:t>
            </a:r>
            <a:r>
              <a:rPr sz="1800" spc="-5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dates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5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BOTTOM</a:t>
            </a:r>
            <a:r>
              <a:rPr sz="4400" spc="-140" dirty="0"/>
              <a:t> </a:t>
            </a:r>
            <a:r>
              <a:rPr sz="4400" dirty="0"/>
              <a:t>UP</a:t>
            </a:r>
            <a:r>
              <a:rPr sz="4400" spc="-125" dirty="0"/>
              <a:t> </a:t>
            </a:r>
            <a:r>
              <a:rPr sz="4400" spc="-10" dirty="0"/>
              <a:t>APPROACH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055" y="2002535"/>
            <a:ext cx="5205984" cy="2779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15108" y="5458155"/>
            <a:ext cx="454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Calibri"/>
                <a:cs typeface="Calibri"/>
              </a:rPr>
              <a:t>Tax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15%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power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generation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companies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9D9D9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4191" y="1783016"/>
            <a:ext cx="10641965" cy="4488180"/>
            <a:chOff x="774191" y="1783016"/>
            <a:chExt cx="10641965" cy="4488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1783016"/>
              <a:ext cx="10641838" cy="44880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9723" y="1830324"/>
              <a:ext cx="10515600" cy="4361815"/>
            </a:xfrm>
            <a:custGeom>
              <a:avLst/>
              <a:gdLst/>
              <a:ahLst/>
              <a:cxnLst/>
              <a:rect l="l" t="t" r="r" b="b"/>
              <a:pathLst>
                <a:path w="10515600" h="4361815">
                  <a:moveTo>
                    <a:pt x="1051560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10515600" y="4361688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9723" y="1830324"/>
              <a:ext cx="10515600" cy="4361815"/>
            </a:xfrm>
            <a:custGeom>
              <a:avLst/>
              <a:gdLst/>
              <a:ahLst/>
              <a:cxnLst/>
              <a:rect l="l" t="t" r="r" b="b"/>
              <a:pathLst>
                <a:path w="10515600" h="4361815">
                  <a:moveTo>
                    <a:pt x="0" y="4361688"/>
                  </a:moveTo>
                  <a:lnTo>
                    <a:pt x="10515600" y="4361688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361688"/>
                  </a:lnTo>
                  <a:close/>
                </a:path>
              </a:pathLst>
            </a:custGeom>
            <a:ln w="9144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407" y="2237232"/>
              <a:ext cx="5928360" cy="15544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2527" y="2319528"/>
              <a:ext cx="3499104" cy="13929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2472" y="4550664"/>
              <a:ext cx="6431280" cy="120396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0878" y="339193"/>
            <a:ext cx="9603275" cy="1049235"/>
          </a:xfrm>
          <a:prstGeom prst="rect">
            <a:avLst/>
          </a:prstGeom>
        </p:spPr>
        <p:txBody>
          <a:bodyPr vert="horz" wrap="square" lIns="0" tIns="1315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Bottom</a:t>
            </a:r>
            <a:r>
              <a:rPr sz="4400" spc="-120" dirty="0"/>
              <a:t> </a:t>
            </a:r>
            <a:r>
              <a:rPr sz="4400" dirty="0"/>
              <a:t>up</a:t>
            </a:r>
            <a:r>
              <a:rPr sz="4400" spc="-135" dirty="0"/>
              <a:t> </a:t>
            </a:r>
            <a:r>
              <a:rPr sz="4400" spc="-10" dirty="0"/>
              <a:t>approach</a:t>
            </a:r>
            <a:endParaRPr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8395" y="4759452"/>
            <a:ext cx="3807460" cy="0"/>
          </a:xfrm>
          <a:custGeom>
            <a:avLst/>
            <a:gdLst/>
            <a:ahLst/>
            <a:cxnLst/>
            <a:rect l="l" t="t" r="r" b="b"/>
            <a:pathLst>
              <a:path w="3807459">
                <a:moveTo>
                  <a:pt x="0" y="0"/>
                </a:moveTo>
                <a:lnTo>
                  <a:pt x="38069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78395" y="4466844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2840" y="4466844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4">
                <a:moveTo>
                  <a:pt x="0" y="0"/>
                </a:moveTo>
                <a:lnTo>
                  <a:pt x="33025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8395" y="4177284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417728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79">
                <a:moveTo>
                  <a:pt x="0" y="0"/>
                </a:moveTo>
                <a:lnTo>
                  <a:pt x="1414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6840" y="4177284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>
                <a:moveTo>
                  <a:pt x="0" y="0"/>
                </a:moveTo>
                <a:lnTo>
                  <a:pt x="17785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78395" y="3884676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2840" y="3884676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4840" y="3884676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6840" y="3884676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>
                <a:moveTo>
                  <a:pt x="0" y="0"/>
                </a:moveTo>
                <a:lnTo>
                  <a:pt x="17785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8395" y="3592067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82840" y="3592067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44840" y="3592067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6840" y="3592067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79">
                <a:moveTo>
                  <a:pt x="0" y="0"/>
                </a:moveTo>
                <a:lnTo>
                  <a:pt x="1414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30840" y="3592067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78395" y="3299459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82840" y="3299459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44840" y="3299459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6840" y="3299459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68840" y="3299459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30840" y="3299459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78395" y="300990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82840" y="3009900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44840" y="3009900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6840" y="3009900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68840" y="3009900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530840" y="3009900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82840" y="2717292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44840" y="2717292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06840" y="2717292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68840" y="2717292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30840" y="2717292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8395" y="2424683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05471" y="2424683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20000" y="242468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67471" y="242468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2000" y="242468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29471" y="242468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44000" y="242468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91471" y="242468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06000" y="242468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53471" y="242468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68000" y="2424683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78395" y="2132076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49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20000" y="2132076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79">
                <a:moveTo>
                  <a:pt x="0" y="0"/>
                </a:moveTo>
                <a:lnTo>
                  <a:pt x="14142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44000" y="2132076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78395" y="1842516"/>
            <a:ext cx="3807460" cy="0"/>
          </a:xfrm>
          <a:custGeom>
            <a:avLst/>
            <a:gdLst/>
            <a:ahLst/>
            <a:cxnLst/>
            <a:rect l="l" t="t" r="r" b="b"/>
            <a:pathLst>
              <a:path w="3807459">
                <a:moveTo>
                  <a:pt x="0" y="0"/>
                </a:moveTo>
                <a:lnTo>
                  <a:pt x="38069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5743" y="2249423"/>
            <a:ext cx="109855" cy="292735"/>
          </a:xfrm>
          <a:custGeom>
            <a:avLst/>
            <a:gdLst/>
            <a:ahLst/>
            <a:cxnLst/>
            <a:rect l="l" t="t" r="r" b="b"/>
            <a:pathLst>
              <a:path w="109854" h="292735">
                <a:moveTo>
                  <a:pt x="109727" y="0"/>
                </a:moveTo>
                <a:lnTo>
                  <a:pt x="0" y="0"/>
                </a:lnTo>
                <a:lnTo>
                  <a:pt x="0" y="292608"/>
                </a:lnTo>
                <a:lnTo>
                  <a:pt x="109727" y="292608"/>
                </a:lnTo>
                <a:lnTo>
                  <a:pt x="10972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57743" y="2328672"/>
            <a:ext cx="109855" cy="213360"/>
          </a:xfrm>
          <a:custGeom>
            <a:avLst/>
            <a:gdLst/>
            <a:ahLst/>
            <a:cxnLst/>
            <a:rect l="l" t="t" r="r" b="b"/>
            <a:pathLst>
              <a:path w="109854" h="213360">
                <a:moveTo>
                  <a:pt x="109727" y="0"/>
                </a:moveTo>
                <a:lnTo>
                  <a:pt x="0" y="0"/>
                </a:lnTo>
                <a:lnTo>
                  <a:pt x="0" y="213360"/>
                </a:lnTo>
                <a:lnTo>
                  <a:pt x="109727" y="213360"/>
                </a:lnTo>
                <a:lnTo>
                  <a:pt x="10972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19743" y="2289048"/>
            <a:ext cx="109855" cy="253365"/>
          </a:xfrm>
          <a:custGeom>
            <a:avLst/>
            <a:gdLst/>
            <a:ahLst/>
            <a:cxnLst/>
            <a:rect l="l" t="t" r="r" b="b"/>
            <a:pathLst>
              <a:path w="109854" h="253364">
                <a:moveTo>
                  <a:pt x="109727" y="0"/>
                </a:moveTo>
                <a:lnTo>
                  <a:pt x="0" y="0"/>
                </a:lnTo>
                <a:lnTo>
                  <a:pt x="0" y="252984"/>
                </a:lnTo>
                <a:lnTo>
                  <a:pt x="109727" y="252984"/>
                </a:lnTo>
                <a:lnTo>
                  <a:pt x="10972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81743" y="2401823"/>
            <a:ext cx="109855" cy="140335"/>
          </a:xfrm>
          <a:custGeom>
            <a:avLst/>
            <a:gdLst/>
            <a:ahLst/>
            <a:cxnLst/>
            <a:rect l="l" t="t" r="r" b="b"/>
            <a:pathLst>
              <a:path w="109854" h="140335">
                <a:moveTo>
                  <a:pt x="109727" y="0"/>
                </a:moveTo>
                <a:lnTo>
                  <a:pt x="0" y="0"/>
                </a:lnTo>
                <a:lnTo>
                  <a:pt x="0" y="140208"/>
                </a:lnTo>
                <a:lnTo>
                  <a:pt x="109727" y="140208"/>
                </a:lnTo>
                <a:lnTo>
                  <a:pt x="10972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43743" y="2337816"/>
            <a:ext cx="109855" cy="204470"/>
          </a:xfrm>
          <a:custGeom>
            <a:avLst/>
            <a:gdLst/>
            <a:ahLst/>
            <a:cxnLst/>
            <a:rect l="l" t="t" r="r" b="b"/>
            <a:pathLst>
              <a:path w="109854" h="204469">
                <a:moveTo>
                  <a:pt x="109727" y="0"/>
                </a:moveTo>
                <a:lnTo>
                  <a:pt x="0" y="0"/>
                </a:lnTo>
                <a:lnTo>
                  <a:pt x="0" y="204216"/>
                </a:lnTo>
                <a:lnTo>
                  <a:pt x="109727" y="204216"/>
                </a:lnTo>
                <a:lnTo>
                  <a:pt x="10972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35952" y="2465832"/>
            <a:ext cx="109855" cy="76200"/>
          </a:xfrm>
          <a:custGeom>
            <a:avLst/>
            <a:gdLst/>
            <a:ahLst/>
            <a:cxnLst/>
            <a:rect l="l" t="t" r="r" b="b"/>
            <a:pathLst>
              <a:path w="109854" h="76200">
                <a:moveTo>
                  <a:pt x="109727" y="0"/>
                </a:moveTo>
                <a:lnTo>
                  <a:pt x="0" y="0"/>
                </a:lnTo>
                <a:lnTo>
                  <a:pt x="0" y="76200"/>
                </a:lnTo>
                <a:lnTo>
                  <a:pt x="109727" y="76200"/>
                </a:lnTo>
                <a:lnTo>
                  <a:pt x="10972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97952" y="2481072"/>
            <a:ext cx="106680" cy="60960"/>
          </a:xfrm>
          <a:custGeom>
            <a:avLst/>
            <a:gdLst/>
            <a:ahLst/>
            <a:cxnLst/>
            <a:rect l="l" t="t" r="r" b="b"/>
            <a:pathLst>
              <a:path w="106679" h="60960">
                <a:moveTo>
                  <a:pt x="106679" y="0"/>
                </a:moveTo>
                <a:lnTo>
                  <a:pt x="0" y="0"/>
                </a:lnTo>
                <a:lnTo>
                  <a:pt x="0" y="60960"/>
                </a:lnTo>
                <a:lnTo>
                  <a:pt x="106679" y="60960"/>
                </a:lnTo>
                <a:lnTo>
                  <a:pt x="1066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59952" y="2471927"/>
            <a:ext cx="106680" cy="70485"/>
          </a:xfrm>
          <a:custGeom>
            <a:avLst/>
            <a:gdLst/>
            <a:ahLst/>
            <a:cxnLst/>
            <a:rect l="l" t="t" r="r" b="b"/>
            <a:pathLst>
              <a:path w="106679" h="70485">
                <a:moveTo>
                  <a:pt x="106679" y="0"/>
                </a:moveTo>
                <a:lnTo>
                  <a:pt x="0" y="0"/>
                </a:lnTo>
                <a:lnTo>
                  <a:pt x="0" y="70104"/>
                </a:lnTo>
                <a:lnTo>
                  <a:pt x="106679" y="70104"/>
                </a:lnTo>
                <a:lnTo>
                  <a:pt x="1066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21952" y="2493264"/>
            <a:ext cx="106680" cy="48895"/>
          </a:xfrm>
          <a:custGeom>
            <a:avLst/>
            <a:gdLst/>
            <a:ahLst/>
            <a:cxnLst/>
            <a:rect l="l" t="t" r="r" b="b"/>
            <a:pathLst>
              <a:path w="106679" h="48894">
                <a:moveTo>
                  <a:pt x="106679" y="0"/>
                </a:moveTo>
                <a:lnTo>
                  <a:pt x="0" y="0"/>
                </a:lnTo>
                <a:lnTo>
                  <a:pt x="0" y="48768"/>
                </a:lnTo>
                <a:lnTo>
                  <a:pt x="106679" y="48768"/>
                </a:lnTo>
                <a:lnTo>
                  <a:pt x="1066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80904" y="2481072"/>
            <a:ext cx="109855" cy="60960"/>
          </a:xfrm>
          <a:custGeom>
            <a:avLst/>
            <a:gdLst/>
            <a:ahLst/>
            <a:cxnLst/>
            <a:rect l="l" t="t" r="r" b="b"/>
            <a:pathLst>
              <a:path w="109854" h="60960">
                <a:moveTo>
                  <a:pt x="109727" y="0"/>
                </a:moveTo>
                <a:lnTo>
                  <a:pt x="0" y="0"/>
                </a:lnTo>
                <a:lnTo>
                  <a:pt x="0" y="60960"/>
                </a:lnTo>
                <a:lnTo>
                  <a:pt x="109727" y="60960"/>
                </a:lnTo>
                <a:lnTo>
                  <a:pt x="10972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73111" y="2542032"/>
            <a:ext cx="109855" cy="2063750"/>
          </a:xfrm>
          <a:custGeom>
            <a:avLst/>
            <a:gdLst/>
            <a:ahLst/>
            <a:cxnLst/>
            <a:rect l="l" t="t" r="r" b="b"/>
            <a:pathLst>
              <a:path w="109854" h="2063750">
                <a:moveTo>
                  <a:pt x="109728" y="0"/>
                </a:moveTo>
                <a:lnTo>
                  <a:pt x="0" y="0"/>
                </a:lnTo>
                <a:lnTo>
                  <a:pt x="0" y="2063495"/>
                </a:lnTo>
                <a:lnTo>
                  <a:pt x="109728" y="2063495"/>
                </a:lnTo>
                <a:lnTo>
                  <a:pt x="10972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35111" y="2542032"/>
            <a:ext cx="109855" cy="1417320"/>
          </a:xfrm>
          <a:custGeom>
            <a:avLst/>
            <a:gdLst/>
            <a:ahLst/>
            <a:cxnLst/>
            <a:rect l="l" t="t" r="r" b="b"/>
            <a:pathLst>
              <a:path w="109854" h="1417320">
                <a:moveTo>
                  <a:pt x="109728" y="0"/>
                </a:moveTo>
                <a:lnTo>
                  <a:pt x="0" y="0"/>
                </a:lnTo>
                <a:lnTo>
                  <a:pt x="0" y="1417319"/>
                </a:lnTo>
                <a:lnTo>
                  <a:pt x="109728" y="1417319"/>
                </a:lnTo>
                <a:lnTo>
                  <a:pt x="10972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97111" y="2542032"/>
            <a:ext cx="109855" cy="1734820"/>
          </a:xfrm>
          <a:custGeom>
            <a:avLst/>
            <a:gdLst/>
            <a:ahLst/>
            <a:cxnLst/>
            <a:rect l="l" t="t" r="r" b="b"/>
            <a:pathLst>
              <a:path w="109854" h="1734820">
                <a:moveTo>
                  <a:pt x="109728" y="0"/>
                </a:moveTo>
                <a:lnTo>
                  <a:pt x="0" y="0"/>
                </a:lnTo>
                <a:lnTo>
                  <a:pt x="0" y="1734311"/>
                </a:lnTo>
                <a:lnTo>
                  <a:pt x="109728" y="1734311"/>
                </a:lnTo>
                <a:lnTo>
                  <a:pt x="10972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59111" y="2542032"/>
            <a:ext cx="109855" cy="835660"/>
          </a:xfrm>
          <a:custGeom>
            <a:avLst/>
            <a:gdLst/>
            <a:ahLst/>
            <a:cxnLst/>
            <a:rect l="l" t="t" r="r" b="b"/>
            <a:pathLst>
              <a:path w="109854" h="835660">
                <a:moveTo>
                  <a:pt x="109728" y="0"/>
                </a:moveTo>
                <a:lnTo>
                  <a:pt x="0" y="0"/>
                </a:lnTo>
                <a:lnTo>
                  <a:pt x="0" y="835151"/>
                </a:lnTo>
                <a:lnTo>
                  <a:pt x="109728" y="835151"/>
                </a:lnTo>
                <a:lnTo>
                  <a:pt x="10972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421111" y="2542032"/>
            <a:ext cx="109855" cy="1338580"/>
          </a:xfrm>
          <a:custGeom>
            <a:avLst/>
            <a:gdLst/>
            <a:ahLst/>
            <a:cxnLst/>
            <a:rect l="l" t="t" r="r" b="b"/>
            <a:pathLst>
              <a:path w="109854" h="1338579">
                <a:moveTo>
                  <a:pt x="109728" y="0"/>
                </a:moveTo>
                <a:lnTo>
                  <a:pt x="0" y="0"/>
                </a:lnTo>
                <a:lnTo>
                  <a:pt x="0" y="1338071"/>
                </a:lnTo>
                <a:lnTo>
                  <a:pt x="109728" y="1338071"/>
                </a:lnTo>
                <a:lnTo>
                  <a:pt x="10972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13319" y="1978151"/>
            <a:ext cx="106680" cy="563880"/>
          </a:xfrm>
          <a:custGeom>
            <a:avLst/>
            <a:gdLst/>
            <a:ahLst/>
            <a:cxnLst/>
            <a:rect l="l" t="t" r="r" b="b"/>
            <a:pathLst>
              <a:path w="106679" h="563880">
                <a:moveTo>
                  <a:pt x="106679" y="0"/>
                </a:moveTo>
                <a:lnTo>
                  <a:pt x="0" y="0"/>
                </a:lnTo>
                <a:lnTo>
                  <a:pt x="0" y="563880"/>
                </a:lnTo>
                <a:lnTo>
                  <a:pt x="106679" y="563880"/>
                </a:lnTo>
                <a:lnTo>
                  <a:pt x="10667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72271" y="2139695"/>
            <a:ext cx="109855" cy="402590"/>
          </a:xfrm>
          <a:custGeom>
            <a:avLst/>
            <a:gdLst/>
            <a:ahLst/>
            <a:cxnLst/>
            <a:rect l="l" t="t" r="r" b="b"/>
            <a:pathLst>
              <a:path w="109854" h="402589">
                <a:moveTo>
                  <a:pt x="109727" y="0"/>
                </a:moveTo>
                <a:lnTo>
                  <a:pt x="0" y="0"/>
                </a:lnTo>
                <a:lnTo>
                  <a:pt x="0" y="402336"/>
                </a:lnTo>
                <a:lnTo>
                  <a:pt x="109727" y="402336"/>
                </a:lnTo>
                <a:lnTo>
                  <a:pt x="1097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34271" y="2060448"/>
            <a:ext cx="109855" cy="481965"/>
          </a:xfrm>
          <a:custGeom>
            <a:avLst/>
            <a:gdLst/>
            <a:ahLst/>
            <a:cxnLst/>
            <a:rect l="l" t="t" r="r" b="b"/>
            <a:pathLst>
              <a:path w="109854" h="481964">
                <a:moveTo>
                  <a:pt x="109727" y="0"/>
                </a:moveTo>
                <a:lnTo>
                  <a:pt x="0" y="0"/>
                </a:lnTo>
                <a:lnTo>
                  <a:pt x="0" y="481584"/>
                </a:lnTo>
                <a:lnTo>
                  <a:pt x="109727" y="481584"/>
                </a:lnTo>
                <a:lnTo>
                  <a:pt x="1097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796271" y="2289048"/>
            <a:ext cx="109855" cy="253365"/>
          </a:xfrm>
          <a:custGeom>
            <a:avLst/>
            <a:gdLst/>
            <a:ahLst/>
            <a:cxnLst/>
            <a:rect l="l" t="t" r="r" b="b"/>
            <a:pathLst>
              <a:path w="109854" h="253364">
                <a:moveTo>
                  <a:pt x="109727" y="0"/>
                </a:moveTo>
                <a:lnTo>
                  <a:pt x="0" y="0"/>
                </a:lnTo>
                <a:lnTo>
                  <a:pt x="0" y="252984"/>
                </a:lnTo>
                <a:lnTo>
                  <a:pt x="109727" y="252984"/>
                </a:lnTo>
                <a:lnTo>
                  <a:pt x="1097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6978395" y="2161032"/>
            <a:ext cx="3807460" cy="384175"/>
            <a:chOff x="6978395" y="2161032"/>
            <a:chExt cx="3807460" cy="384175"/>
          </a:xfrm>
        </p:grpSpPr>
        <p:sp>
          <p:nvSpPr>
            <p:cNvPr id="69" name="object 69"/>
            <p:cNvSpPr/>
            <p:nvPr/>
          </p:nvSpPr>
          <p:spPr>
            <a:xfrm>
              <a:off x="10558271" y="2161032"/>
              <a:ext cx="109855" cy="381000"/>
            </a:xfrm>
            <a:custGeom>
              <a:avLst/>
              <a:gdLst/>
              <a:ahLst/>
              <a:cxnLst/>
              <a:rect l="l" t="t" r="r" b="b"/>
              <a:pathLst>
                <a:path w="109854" h="381000">
                  <a:moveTo>
                    <a:pt x="109727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9727" y="381000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78395" y="2540508"/>
              <a:ext cx="3807460" cy="0"/>
            </a:xfrm>
            <a:custGeom>
              <a:avLst/>
              <a:gdLst/>
              <a:ahLst/>
              <a:cxnLst/>
              <a:rect l="l" t="t" r="r" b="b"/>
              <a:pathLst>
                <a:path w="3807459">
                  <a:moveTo>
                    <a:pt x="0" y="0"/>
                  </a:moveTo>
                  <a:lnTo>
                    <a:pt x="380695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425946" y="4667503"/>
            <a:ext cx="4616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38.000%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25946" y="4083558"/>
            <a:ext cx="461645" cy="456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28.000%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33.000%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425946" y="3499484"/>
            <a:ext cx="461645" cy="456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18.000%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23.000%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25946" y="3207511"/>
            <a:ext cx="4616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13.000%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483858" y="2915539"/>
            <a:ext cx="403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8.000%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83858" y="2623566"/>
            <a:ext cx="403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18909" y="2331466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18909" y="2039492"/>
            <a:ext cx="3676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60997" y="1747520"/>
            <a:ext cx="4254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965695" y="2597022"/>
            <a:ext cx="4381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5760" algn="l"/>
              </a:tabLst>
            </a:pPr>
            <a:r>
              <a:rPr sz="9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r>
              <a:rPr sz="900" u="sng" spc="-60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081009" y="2597022"/>
            <a:ext cx="844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843009" y="2597022"/>
            <a:ext cx="844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605009" y="2597022"/>
            <a:ext cx="844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366629" y="2597022"/>
            <a:ext cx="844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372350" y="1410157"/>
            <a:ext cx="25406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Cost</a:t>
            </a:r>
            <a:r>
              <a:rPr sz="16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6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equity</a:t>
            </a:r>
            <a:r>
              <a:rPr sz="16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from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45" dirty="0">
                <a:solidFill>
                  <a:srgbClr val="585858"/>
                </a:solidFill>
                <a:latin typeface="Calibri"/>
                <a:cs typeface="Calibri"/>
              </a:rPr>
              <a:t>Top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Down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205471" y="49743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7284211" y="4914391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970519" y="4974335"/>
            <a:ext cx="60960" cy="64135"/>
          </a:xfrm>
          <a:custGeom>
            <a:avLst/>
            <a:gdLst/>
            <a:ahLst/>
            <a:cxnLst/>
            <a:rect l="l" t="t" r="r" b="b"/>
            <a:pathLst>
              <a:path w="60959" h="64135">
                <a:moveTo>
                  <a:pt x="60959" y="0"/>
                </a:moveTo>
                <a:lnTo>
                  <a:pt x="0" y="0"/>
                </a:lnTo>
                <a:lnTo>
                  <a:pt x="0" y="64007"/>
                </a:lnTo>
                <a:lnTo>
                  <a:pt x="60959" y="64007"/>
                </a:lnTo>
                <a:lnTo>
                  <a:pt x="6095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048370" y="4914391"/>
            <a:ext cx="5619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732519" y="49743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8812783" y="4914391"/>
            <a:ext cx="5619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497568" y="49743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9577196" y="4914391"/>
            <a:ext cx="5619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52372" y="4661915"/>
            <a:ext cx="3938270" cy="0"/>
          </a:xfrm>
          <a:custGeom>
            <a:avLst/>
            <a:gdLst/>
            <a:ahLst/>
            <a:cxnLst/>
            <a:rect l="l" t="t" r="r" b="b"/>
            <a:pathLst>
              <a:path w="3938270">
                <a:moveTo>
                  <a:pt x="0" y="0"/>
                </a:moveTo>
                <a:lnTo>
                  <a:pt x="39380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1452372" y="1783079"/>
            <a:ext cx="3938270" cy="2712720"/>
            <a:chOff x="1452372" y="1783079"/>
            <a:chExt cx="3938270" cy="2712720"/>
          </a:xfrm>
        </p:grpSpPr>
        <p:sp>
          <p:nvSpPr>
            <p:cNvPr id="96" name="object 96"/>
            <p:cNvSpPr/>
            <p:nvPr/>
          </p:nvSpPr>
          <p:spPr>
            <a:xfrm>
              <a:off x="1452372" y="2068067"/>
              <a:ext cx="3938270" cy="1945005"/>
            </a:xfrm>
            <a:custGeom>
              <a:avLst/>
              <a:gdLst/>
              <a:ahLst/>
              <a:cxnLst/>
              <a:rect l="l" t="t" r="r" b="b"/>
              <a:pathLst>
                <a:path w="3938270" h="1945004">
                  <a:moveTo>
                    <a:pt x="1309116" y="1944624"/>
                  </a:moveTo>
                  <a:lnTo>
                    <a:pt x="3938016" y="1944624"/>
                  </a:lnTo>
                </a:path>
                <a:path w="3938270" h="1945004">
                  <a:moveTo>
                    <a:pt x="0" y="1944624"/>
                  </a:moveTo>
                  <a:lnTo>
                    <a:pt x="1196340" y="1944624"/>
                  </a:lnTo>
                </a:path>
                <a:path w="3938270" h="1945004">
                  <a:moveTo>
                    <a:pt x="0" y="1295400"/>
                  </a:moveTo>
                  <a:lnTo>
                    <a:pt x="1196340" y="1295400"/>
                  </a:lnTo>
                </a:path>
                <a:path w="3938270" h="1945004">
                  <a:moveTo>
                    <a:pt x="1309116" y="1295400"/>
                  </a:moveTo>
                  <a:lnTo>
                    <a:pt x="3938016" y="1295400"/>
                  </a:lnTo>
                </a:path>
                <a:path w="3938270" h="1945004">
                  <a:moveTo>
                    <a:pt x="3671316" y="646176"/>
                  </a:moveTo>
                  <a:lnTo>
                    <a:pt x="3938016" y="646176"/>
                  </a:lnTo>
                </a:path>
                <a:path w="3938270" h="1945004">
                  <a:moveTo>
                    <a:pt x="1309116" y="646176"/>
                  </a:moveTo>
                  <a:lnTo>
                    <a:pt x="3558540" y="646176"/>
                  </a:lnTo>
                </a:path>
                <a:path w="3938270" h="1945004">
                  <a:moveTo>
                    <a:pt x="522732" y="646176"/>
                  </a:moveTo>
                  <a:lnTo>
                    <a:pt x="1196340" y="646176"/>
                  </a:lnTo>
                </a:path>
                <a:path w="3938270" h="1945004">
                  <a:moveTo>
                    <a:pt x="0" y="646176"/>
                  </a:moveTo>
                  <a:lnTo>
                    <a:pt x="409955" y="646176"/>
                  </a:lnTo>
                </a:path>
                <a:path w="3938270" h="1945004">
                  <a:moveTo>
                    <a:pt x="1452372" y="0"/>
                  </a:moveTo>
                  <a:lnTo>
                    <a:pt x="3938016" y="0"/>
                  </a:lnTo>
                </a:path>
                <a:path w="3938270" h="1945004">
                  <a:moveTo>
                    <a:pt x="0" y="0"/>
                  </a:moveTo>
                  <a:lnTo>
                    <a:pt x="909828" y="0"/>
                  </a:lnTo>
                </a:path>
                <a:path w="3938270" h="1945004">
                  <a:moveTo>
                    <a:pt x="1022604" y="0"/>
                  </a:moveTo>
                  <a:lnTo>
                    <a:pt x="133959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75816" y="1783079"/>
              <a:ext cx="3261360" cy="607060"/>
            </a:xfrm>
            <a:custGeom>
              <a:avLst/>
              <a:gdLst/>
              <a:ahLst/>
              <a:cxnLst/>
              <a:rect l="l" t="t" r="r" b="b"/>
              <a:pathLst>
                <a:path w="3261360" h="607060">
                  <a:moveTo>
                    <a:pt x="112776" y="557784"/>
                  </a:moveTo>
                  <a:lnTo>
                    <a:pt x="0" y="557784"/>
                  </a:lnTo>
                  <a:lnTo>
                    <a:pt x="0" y="606552"/>
                  </a:lnTo>
                  <a:lnTo>
                    <a:pt x="112776" y="606552"/>
                  </a:lnTo>
                  <a:lnTo>
                    <a:pt x="112776" y="557784"/>
                  </a:lnTo>
                  <a:close/>
                </a:path>
                <a:path w="3261360" h="607060">
                  <a:moveTo>
                    <a:pt x="899160" y="0"/>
                  </a:moveTo>
                  <a:lnTo>
                    <a:pt x="786384" y="0"/>
                  </a:lnTo>
                  <a:lnTo>
                    <a:pt x="786384" y="606552"/>
                  </a:lnTo>
                  <a:lnTo>
                    <a:pt x="899160" y="606552"/>
                  </a:lnTo>
                  <a:lnTo>
                    <a:pt x="899160" y="0"/>
                  </a:lnTo>
                  <a:close/>
                </a:path>
                <a:path w="3261360" h="607060">
                  <a:moveTo>
                    <a:pt x="1688592" y="579120"/>
                  </a:moveTo>
                  <a:lnTo>
                    <a:pt x="1575816" y="579120"/>
                  </a:lnTo>
                  <a:lnTo>
                    <a:pt x="1575816" y="606552"/>
                  </a:lnTo>
                  <a:lnTo>
                    <a:pt x="1688592" y="606552"/>
                  </a:lnTo>
                  <a:lnTo>
                    <a:pt x="1688592" y="579120"/>
                  </a:lnTo>
                  <a:close/>
                </a:path>
                <a:path w="3261360" h="607060">
                  <a:moveTo>
                    <a:pt x="2474976" y="569976"/>
                  </a:moveTo>
                  <a:lnTo>
                    <a:pt x="2362200" y="569976"/>
                  </a:lnTo>
                  <a:lnTo>
                    <a:pt x="2362200" y="606552"/>
                  </a:lnTo>
                  <a:lnTo>
                    <a:pt x="2474976" y="606552"/>
                  </a:lnTo>
                  <a:lnTo>
                    <a:pt x="2474976" y="569976"/>
                  </a:lnTo>
                  <a:close/>
                </a:path>
                <a:path w="3261360" h="607060">
                  <a:moveTo>
                    <a:pt x="3261360" y="560832"/>
                  </a:moveTo>
                  <a:lnTo>
                    <a:pt x="3148584" y="560832"/>
                  </a:lnTo>
                  <a:lnTo>
                    <a:pt x="3148584" y="606552"/>
                  </a:lnTo>
                  <a:lnTo>
                    <a:pt x="3261360" y="606552"/>
                  </a:lnTo>
                  <a:lnTo>
                    <a:pt x="3261360" y="56083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719072" y="2316479"/>
              <a:ext cx="3261360" cy="73660"/>
            </a:xfrm>
            <a:custGeom>
              <a:avLst/>
              <a:gdLst/>
              <a:ahLst/>
              <a:cxnLst/>
              <a:rect l="l" t="t" r="r" b="b"/>
              <a:pathLst>
                <a:path w="3261360" h="73660">
                  <a:moveTo>
                    <a:pt x="112776" y="60960"/>
                  </a:moveTo>
                  <a:lnTo>
                    <a:pt x="0" y="60960"/>
                  </a:lnTo>
                  <a:lnTo>
                    <a:pt x="0" y="73152"/>
                  </a:lnTo>
                  <a:lnTo>
                    <a:pt x="112776" y="73152"/>
                  </a:lnTo>
                  <a:lnTo>
                    <a:pt x="112776" y="60960"/>
                  </a:lnTo>
                  <a:close/>
                </a:path>
                <a:path w="3261360" h="73660">
                  <a:moveTo>
                    <a:pt x="899160" y="0"/>
                  </a:moveTo>
                  <a:lnTo>
                    <a:pt x="786384" y="0"/>
                  </a:lnTo>
                  <a:lnTo>
                    <a:pt x="786384" y="73152"/>
                  </a:lnTo>
                  <a:lnTo>
                    <a:pt x="899160" y="73152"/>
                  </a:lnTo>
                  <a:lnTo>
                    <a:pt x="899160" y="0"/>
                  </a:lnTo>
                  <a:close/>
                </a:path>
                <a:path w="3261360" h="73660">
                  <a:moveTo>
                    <a:pt x="1685544" y="64008"/>
                  </a:moveTo>
                  <a:lnTo>
                    <a:pt x="1572768" y="64008"/>
                  </a:lnTo>
                  <a:lnTo>
                    <a:pt x="1572768" y="73152"/>
                  </a:lnTo>
                  <a:lnTo>
                    <a:pt x="1685544" y="73152"/>
                  </a:lnTo>
                  <a:lnTo>
                    <a:pt x="1685544" y="64008"/>
                  </a:lnTo>
                  <a:close/>
                </a:path>
                <a:path w="3261360" h="73660">
                  <a:moveTo>
                    <a:pt x="2474976" y="60960"/>
                  </a:moveTo>
                  <a:lnTo>
                    <a:pt x="2362200" y="60960"/>
                  </a:lnTo>
                  <a:lnTo>
                    <a:pt x="2362200" y="73152"/>
                  </a:lnTo>
                  <a:lnTo>
                    <a:pt x="2474976" y="73152"/>
                  </a:lnTo>
                  <a:lnTo>
                    <a:pt x="2474976" y="60960"/>
                  </a:lnTo>
                  <a:close/>
                </a:path>
                <a:path w="3261360" h="73660">
                  <a:moveTo>
                    <a:pt x="3261360" y="60960"/>
                  </a:moveTo>
                  <a:lnTo>
                    <a:pt x="3148584" y="60960"/>
                  </a:lnTo>
                  <a:lnTo>
                    <a:pt x="3148584" y="73152"/>
                  </a:lnTo>
                  <a:lnTo>
                    <a:pt x="3261360" y="73152"/>
                  </a:lnTo>
                  <a:lnTo>
                    <a:pt x="3261360" y="6096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862328" y="2389631"/>
              <a:ext cx="3261360" cy="2106295"/>
            </a:xfrm>
            <a:custGeom>
              <a:avLst/>
              <a:gdLst/>
              <a:ahLst/>
              <a:cxnLst/>
              <a:rect l="l" t="t" r="r" b="b"/>
              <a:pathLst>
                <a:path w="3261360" h="2106295">
                  <a:moveTo>
                    <a:pt x="112776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112776" y="387096"/>
                  </a:lnTo>
                  <a:lnTo>
                    <a:pt x="112776" y="0"/>
                  </a:lnTo>
                  <a:close/>
                </a:path>
                <a:path w="3261360" h="2106295">
                  <a:moveTo>
                    <a:pt x="899160" y="0"/>
                  </a:moveTo>
                  <a:lnTo>
                    <a:pt x="786384" y="0"/>
                  </a:lnTo>
                  <a:lnTo>
                    <a:pt x="786384" y="2106168"/>
                  </a:lnTo>
                  <a:lnTo>
                    <a:pt x="899160" y="2106168"/>
                  </a:lnTo>
                  <a:lnTo>
                    <a:pt x="899160" y="0"/>
                  </a:lnTo>
                  <a:close/>
                </a:path>
                <a:path w="3261360" h="2106295">
                  <a:moveTo>
                    <a:pt x="1685544" y="0"/>
                  </a:moveTo>
                  <a:lnTo>
                    <a:pt x="1572768" y="0"/>
                  </a:lnTo>
                  <a:lnTo>
                    <a:pt x="1572768" y="198120"/>
                  </a:lnTo>
                  <a:lnTo>
                    <a:pt x="1685544" y="198120"/>
                  </a:lnTo>
                  <a:lnTo>
                    <a:pt x="1685544" y="0"/>
                  </a:lnTo>
                  <a:close/>
                </a:path>
                <a:path w="3261360" h="2106295">
                  <a:moveTo>
                    <a:pt x="2474976" y="0"/>
                  </a:moveTo>
                  <a:lnTo>
                    <a:pt x="2362200" y="0"/>
                  </a:lnTo>
                  <a:lnTo>
                    <a:pt x="2362200" y="295656"/>
                  </a:lnTo>
                  <a:lnTo>
                    <a:pt x="2474976" y="295656"/>
                  </a:lnTo>
                  <a:lnTo>
                    <a:pt x="2474976" y="0"/>
                  </a:lnTo>
                  <a:close/>
                </a:path>
                <a:path w="3261360" h="2106295">
                  <a:moveTo>
                    <a:pt x="3261360" y="0"/>
                  </a:moveTo>
                  <a:lnTo>
                    <a:pt x="3148584" y="0"/>
                  </a:lnTo>
                  <a:lnTo>
                    <a:pt x="3148584" y="350520"/>
                  </a:lnTo>
                  <a:lnTo>
                    <a:pt x="3261360" y="350520"/>
                  </a:lnTo>
                  <a:lnTo>
                    <a:pt x="326136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05584" y="2005583"/>
              <a:ext cx="3261360" cy="384175"/>
            </a:xfrm>
            <a:custGeom>
              <a:avLst/>
              <a:gdLst/>
              <a:ahLst/>
              <a:cxnLst/>
              <a:rect l="l" t="t" r="r" b="b"/>
              <a:pathLst>
                <a:path w="3261360" h="384175">
                  <a:moveTo>
                    <a:pt x="112776" y="271272"/>
                  </a:moveTo>
                  <a:lnTo>
                    <a:pt x="0" y="271272"/>
                  </a:lnTo>
                  <a:lnTo>
                    <a:pt x="0" y="384048"/>
                  </a:lnTo>
                  <a:lnTo>
                    <a:pt x="112776" y="384048"/>
                  </a:lnTo>
                  <a:lnTo>
                    <a:pt x="112776" y="271272"/>
                  </a:lnTo>
                  <a:close/>
                </a:path>
                <a:path w="3261360" h="384175">
                  <a:moveTo>
                    <a:pt x="899160" y="0"/>
                  </a:moveTo>
                  <a:lnTo>
                    <a:pt x="786384" y="0"/>
                  </a:lnTo>
                  <a:lnTo>
                    <a:pt x="786384" y="384048"/>
                  </a:lnTo>
                  <a:lnTo>
                    <a:pt x="899160" y="384048"/>
                  </a:lnTo>
                  <a:lnTo>
                    <a:pt x="899160" y="0"/>
                  </a:lnTo>
                  <a:close/>
                </a:path>
                <a:path w="3261360" h="384175">
                  <a:moveTo>
                    <a:pt x="1685544" y="323088"/>
                  </a:moveTo>
                  <a:lnTo>
                    <a:pt x="1572768" y="323088"/>
                  </a:lnTo>
                  <a:lnTo>
                    <a:pt x="1572768" y="384048"/>
                  </a:lnTo>
                  <a:lnTo>
                    <a:pt x="1685544" y="384048"/>
                  </a:lnTo>
                  <a:lnTo>
                    <a:pt x="1685544" y="323088"/>
                  </a:lnTo>
                  <a:close/>
                </a:path>
                <a:path w="3261360" h="384175">
                  <a:moveTo>
                    <a:pt x="2471928" y="304800"/>
                  </a:moveTo>
                  <a:lnTo>
                    <a:pt x="2359152" y="304800"/>
                  </a:lnTo>
                  <a:lnTo>
                    <a:pt x="2359152" y="384048"/>
                  </a:lnTo>
                  <a:lnTo>
                    <a:pt x="2471928" y="384048"/>
                  </a:lnTo>
                  <a:lnTo>
                    <a:pt x="2471928" y="304800"/>
                  </a:lnTo>
                  <a:close/>
                </a:path>
                <a:path w="3261360" h="384175">
                  <a:moveTo>
                    <a:pt x="3261360" y="283464"/>
                  </a:moveTo>
                  <a:lnTo>
                    <a:pt x="3148584" y="283464"/>
                  </a:lnTo>
                  <a:lnTo>
                    <a:pt x="3148584" y="384048"/>
                  </a:lnTo>
                  <a:lnTo>
                    <a:pt x="3261360" y="384048"/>
                  </a:lnTo>
                  <a:lnTo>
                    <a:pt x="3261360" y="28346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52372" y="2391155"/>
              <a:ext cx="3938270" cy="0"/>
            </a:xfrm>
            <a:custGeom>
              <a:avLst/>
              <a:gdLst/>
              <a:ahLst/>
              <a:cxnLst/>
              <a:rect l="l" t="t" r="r" b="b"/>
              <a:pathLst>
                <a:path w="3938270">
                  <a:moveTo>
                    <a:pt x="0" y="0"/>
                  </a:moveTo>
                  <a:lnTo>
                    <a:pt x="393801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841349" y="4568444"/>
            <a:ext cx="5200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175.000%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41349" y="3919473"/>
            <a:ext cx="5200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125.000%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99261" y="3270630"/>
            <a:ext cx="4616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75.000%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99261" y="2621660"/>
            <a:ext cx="4616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25.000%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34313" y="1972817"/>
            <a:ext cx="4254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25.000%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805432" y="2445461"/>
            <a:ext cx="8445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005583" y="2445461"/>
            <a:ext cx="65913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1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80359" y="2445461"/>
            <a:ext cx="8445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167632" y="2445461"/>
            <a:ext cx="8445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37303" y="2445461"/>
            <a:ext cx="68961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1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447291" y="1288795"/>
            <a:ext cx="33197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Cost</a:t>
            </a:r>
            <a:r>
              <a:rPr sz="16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6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equity</a:t>
            </a:r>
            <a:r>
              <a:rPr sz="16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from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bottom</a:t>
            </a:r>
            <a:r>
              <a:rPr sz="16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up</a:t>
            </a:r>
            <a:r>
              <a:rPr sz="16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aproach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716023" y="48768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792351" y="4815332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478023" y="4876800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7" y="0"/>
                </a:moveTo>
                <a:lnTo>
                  <a:pt x="0" y="0"/>
                </a:lnTo>
                <a:lnTo>
                  <a:pt x="0" y="60960"/>
                </a:lnTo>
                <a:lnTo>
                  <a:pt x="64007" y="60960"/>
                </a:lnTo>
                <a:lnTo>
                  <a:pt x="6400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556764" y="4815332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243072" y="4876800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8" y="0"/>
                </a:moveTo>
                <a:lnTo>
                  <a:pt x="0" y="0"/>
                </a:lnTo>
                <a:lnTo>
                  <a:pt x="0" y="60960"/>
                </a:lnTo>
                <a:lnTo>
                  <a:pt x="64008" y="60960"/>
                </a:lnTo>
                <a:lnTo>
                  <a:pt x="6400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321177" y="4815332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008120" y="4876800"/>
            <a:ext cx="64135" cy="60960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8" y="0"/>
                </a:moveTo>
                <a:lnTo>
                  <a:pt x="0" y="0"/>
                </a:lnTo>
                <a:lnTo>
                  <a:pt x="0" y="60960"/>
                </a:lnTo>
                <a:lnTo>
                  <a:pt x="64008" y="60960"/>
                </a:lnTo>
                <a:lnTo>
                  <a:pt x="6400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4085590" y="4815332"/>
            <a:ext cx="5600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03-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909306" y="5309057"/>
            <a:ext cx="151003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9230">
              <a:lnSpc>
                <a:spcPct val="100000"/>
              </a:lnSpc>
              <a:spcBef>
                <a:spcPts val="100"/>
              </a:spcBef>
              <a:buSzPct val="94444"/>
              <a:buAutoNum type="arabicPlain"/>
              <a:tabLst>
                <a:tab pos="198120" algn="l"/>
              </a:tabLst>
            </a:pP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TATAPOWER</a:t>
            </a:r>
            <a:endParaRPr sz="1800">
              <a:latin typeface="Calibri"/>
              <a:cs typeface="Calibri"/>
            </a:endParaRPr>
          </a:p>
          <a:p>
            <a:pPr marL="197485" indent="-188595">
              <a:lnSpc>
                <a:spcPct val="100000"/>
              </a:lnSpc>
              <a:spcBef>
                <a:spcPts val="5"/>
              </a:spcBef>
              <a:buSzPct val="94444"/>
              <a:buAutoNum type="arabicPlain"/>
              <a:tabLst>
                <a:tab pos="197485" algn="l"/>
              </a:tabLst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ADANI</a:t>
            </a:r>
            <a:r>
              <a:rPr sz="1800" spc="-7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GREEN</a:t>
            </a:r>
            <a:endParaRPr sz="1800">
              <a:latin typeface="Calibri"/>
              <a:cs typeface="Calibri"/>
            </a:endParaRPr>
          </a:p>
          <a:p>
            <a:pPr marL="198120" indent="-189230">
              <a:lnSpc>
                <a:spcPct val="100000"/>
              </a:lnSpc>
              <a:buSzPct val="94444"/>
              <a:buAutoNum type="arabicPlain"/>
              <a:tabLst>
                <a:tab pos="198120" algn="l"/>
              </a:tabLst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JSW</a:t>
            </a: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ENERGY</a:t>
            </a:r>
            <a:endParaRPr sz="1800">
              <a:latin typeface="Calibri"/>
              <a:cs typeface="Calibri"/>
            </a:endParaRPr>
          </a:p>
          <a:p>
            <a:pPr marL="197485" indent="-188595">
              <a:lnSpc>
                <a:spcPct val="100000"/>
              </a:lnSpc>
              <a:buSzPct val="94444"/>
              <a:buAutoNum type="arabicPlain"/>
              <a:tabLst>
                <a:tab pos="197485" algn="l"/>
              </a:tabLst>
            </a:pP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NTPC</a:t>
            </a:r>
            <a:endParaRPr sz="1800">
              <a:latin typeface="Calibri"/>
              <a:cs typeface="Calibri"/>
            </a:endParaRPr>
          </a:p>
          <a:p>
            <a:pPr marL="198120" indent="-189230">
              <a:lnSpc>
                <a:spcPct val="100000"/>
              </a:lnSpc>
              <a:buSzPct val="94444"/>
              <a:buAutoNum type="arabicPlain"/>
              <a:tabLst>
                <a:tab pos="198120" algn="l"/>
              </a:tabLst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POWER</a:t>
            </a:r>
            <a:r>
              <a:rPr sz="1800" spc="-7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GRID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31" y="0"/>
            <a:ext cx="3249295" cy="3358515"/>
          </a:xfrm>
          <a:custGeom>
            <a:avLst/>
            <a:gdLst/>
            <a:ahLst/>
            <a:cxnLst/>
            <a:rect l="l" t="t" r="r" b="b"/>
            <a:pathLst>
              <a:path w="3249295" h="3358515">
                <a:moveTo>
                  <a:pt x="3249168" y="0"/>
                </a:moveTo>
                <a:lnTo>
                  <a:pt x="0" y="0"/>
                </a:lnTo>
                <a:lnTo>
                  <a:pt x="0" y="3176651"/>
                </a:lnTo>
                <a:lnTo>
                  <a:pt x="56017" y="3196594"/>
                </a:lnTo>
                <a:lnTo>
                  <a:pt x="110748" y="3215241"/>
                </a:lnTo>
                <a:lnTo>
                  <a:pt x="164221" y="3232615"/>
                </a:lnTo>
                <a:lnTo>
                  <a:pt x="216469" y="3248743"/>
                </a:lnTo>
                <a:lnTo>
                  <a:pt x="267521" y="3263650"/>
                </a:lnTo>
                <a:lnTo>
                  <a:pt x="317409" y="3277360"/>
                </a:lnTo>
                <a:lnTo>
                  <a:pt x="366163" y="3289898"/>
                </a:lnTo>
                <a:lnTo>
                  <a:pt x="413813" y="3301291"/>
                </a:lnTo>
                <a:lnTo>
                  <a:pt x="460391" y="3311563"/>
                </a:lnTo>
                <a:lnTo>
                  <a:pt x="505926" y="3320739"/>
                </a:lnTo>
                <a:lnTo>
                  <a:pt x="550450" y="3328845"/>
                </a:lnTo>
                <a:lnTo>
                  <a:pt x="593993" y="3335906"/>
                </a:lnTo>
                <a:lnTo>
                  <a:pt x="636586" y="3341946"/>
                </a:lnTo>
                <a:lnTo>
                  <a:pt x="678260" y="3346992"/>
                </a:lnTo>
                <a:lnTo>
                  <a:pt x="719045" y="3351067"/>
                </a:lnTo>
                <a:lnTo>
                  <a:pt x="758971" y="3354199"/>
                </a:lnTo>
                <a:lnTo>
                  <a:pt x="798070" y="3356410"/>
                </a:lnTo>
                <a:lnTo>
                  <a:pt x="836372" y="3357728"/>
                </a:lnTo>
                <a:lnTo>
                  <a:pt x="873908" y="3358176"/>
                </a:lnTo>
                <a:lnTo>
                  <a:pt x="910708" y="3357781"/>
                </a:lnTo>
                <a:lnTo>
                  <a:pt x="982224" y="3354560"/>
                </a:lnTo>
                <a:lnTo>
                  <a:pt x="1051166" y="3348265"/>
                </a:lnTo>
                <a:lnTo>
                  <a:pt x="1117778" y="3339098"/>
                </a:lnTo>
                <a:lnTo>
                  <a:pt x="1182306" y="3327261"/>
                </a:lnTo>
                <a:lnTo>
                  <a:pt x="1244996" y="3312955"/>
                </a:lnTo>
                <a:lnTo>
                  <a:pt x="1306091" y="3296382"/>
                </a:lnTo>
                <a:lnTo>
                  <a:pt x="1365838" y="3277742"/>
                </a:lnTo>
                <a:lnTo>
                  <a:pt x="1424481" y="3257238"/>
                </a:lnTo>
                <a:lnTo>
                  <a:pt x="1482266" y="3235071"/>
                </a:lnTo>
                <a:lnTo>
                  <a:pt x="1539438" y="3211442"/>
                </a:lnTo>
                <a:lnTo>
                  <a:pt x="1596243" y="3186552"/>
                </a:lnTo>
                <a:lnTo>
                  <a:pt x="1681296" y="3147296"/>
                </a:lnTo>
                <a:lnTo>
                  <a:pt x="1913049" y="3036134"/>
                </a:lnTo>
                <a:lnTo>
                  <a:pt x="1973440" y="3007962"/>
                </a:lnTo>
                <a:lnTo>
                  <a:pt x="2035301" y="2980041"/>
                </a:lnTo>
                <a:lnTo>
                  <a:pt x="2098879" y="2952572"/>
                </a:lnTo>
                <a:lnTo>
                  <a:pt x="2164419" y="2925756"/>
                </a:lnTo>
                <a:lnTo>
                  <a:pt x="2232165" y="2899795"/>
                </a:lnTo>
                <a:lnTo>
                  <a:pt x="2302364" y="2874890"/>
                </a:lnTo>
                <a:lnTo>
                  <a:pt x="2375259" y="2851243"/>
                </a:lnTo>
                <a:lnTo>
                  <a:pt x="2412795" y="2839954"/>
                </a:lnTo>
                <a:lnTo>
                  <a:pt x="2451097" y="2829055"/>
                </a:lnTo>
                <a:lnTo>
                  <a:pt x="2490196" y="2818571"/>
                </a:lnTo>
                <a:lnTo>
                  <a:pt x="2530122" y="2808527"/>
                </a:lnTo>
                <a:lnTo>
                  <a:pt x="2570907" y="2798949"/>
                </a:lnTo>
                <a:lnTo>
                  <a:pt x="2612581" y="2789862"/>
                </a:lnTo>
                <a:lnTo>
                  <a:pt x="2655174" y="2781290"/>
                </a:lnTo>
                <a:lnTo>
                  <a:pt x="2698717" y="2773260"/>
                </a:lnTo>
                <a:lnTo>
                  <a:pt x="2743241" y="2765795"/>
                </a:lnTo>
                <a:lnTo>
                  <a:pt x="2788776" y="2758922"/>
                </a:lnTo>
                <a:lnTo>
                  <a:pt x="2835354" y="2752666"/>
                </a:lnTo>
                <a:lnTo>
                  <a:pt x="2883004" y="2747051"/>
                </a:lnTo>
                <a:lnTo>
                  <a:pt x="2931758" y="2742103"/>
                </a:lnTo>
                <a:lnTo>
                  <a:pt x="2981646" y="2737848"/>
                </a:lnTo>
                <a:lnTo>
                  <a:pt x="3032698" y="2734309"/>
                </a:lnTo>
                <a:lnTo>
                  <a:pt x="3084946" y="2731514"/>
                </a:lnTo>
                <a:lnTo>
                  <a:pt x="3138419" y="2729485"/>
                </a:lnTo>
                <a:lnTo>
                  <a:pt x="3193150" y="2728250"/>
                </a:lnTo>
                <a:lnTo>
                  <a:pt x="3249168" y="2727833"/>
                </a:lnTo>
                <a:lnTo>
                  <a:pt x="3249168" y="0"/>
                </a:lnTo>
                <a:close/>
              </a:path>
            </a:pathLst>
          </a:custGeom>
          <a:solidFill>
            <a:srgbClr val="4456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13029"/>
            <a:ext cx="2369820" cy="13906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75"/>
              </a:spcBef>
            </a:pPr>
            <a:r>
              <a:rPr sz="3200" spc="-25" dirty="0">
                <a:solidFill>
                  <a:srgbClr val="FFFFFF"/>
                </a:solidFill>
              </a:rPr>
              <a:t>FOR </a:t>
            </a:r>
            <a:r>
              <a:rPr sz="3200" spc="-10" dirty="0">
                <a:solidFill>
                  <a:srgbClr val="FFFFFF"/>
                </a:solidFill>
              </a:rPr>
              <a:t>CALCULATING </a:t>
            </a:r>
            <a:r>
              <a:rPr sz="3200" dirty="0">
                <a:solidFill>
                  <a:srgbClr val="FFFFFF"/>
                </a:solidFill>
              </a:rPr>
              <a:t>COST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OF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DEBT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1579" y="710329"/>
            <a:ext cx="7122755" cy="5465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314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Gill Sans MT</vt:lpstr>
      <vt:lpstr>Gallery</vt:lpstr>
      <vt:lpstr>CALCULATING THE COST OF CAPITAL </vt:lpstr>
      <vt:lpstr>Selected companies from power generation sector</vt:lpstr>
      <vt:lpstr>CAPM</vt:lpstr>
      <vt:lpstr>Foreign Institution Holding</vt:lpstr>
      <vt:lpstr>Cost of Equity using Top Down Approach</vt:lpstr>
      <vt:lpstr>BOTTOM UP APPROACH</vt:lpstr>
      <vt:lpstr>Bottom up approach</vt:lpstr>
      <vt:lpstr>PowerPoint Presentation</vt:lpstr>
      <vt:lpstr>FOR CALCULATING COST OF DEBT</vt:lpstr>
      <vt:lpstr>Cost of Debt</vt:lpstr>
      <vt:lpstr>PowerPoint Presentation</vt:lpstr>
      <vt:lpstr>Cost of capital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THE COST OF CAPITAL </dc:title>
  <cp:lastModifiedBy>parimi naxith abhiram</cp:lastModifiedBy>
  <cp:revision>1</cp:revision>
  <dcterms:created xsi:type="dcterms:W3CDTF">2024-05-10T14:57:16Z</dcterms:created>
  <dcterms:modified xsi:type="dcterms:W3CDTF">2024-05-10T15:04:04Z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2024-05-10T00:00:00Z</vt:filetime>
  </property>
  <property fmtid="{D5CDD505-2E9C-101B-9397-08002B2CF9AE}" pid="5" name="Producer">
    <vt:lpwstr>www.ilovepdf.com</vt:lpwstr>
  </property>
</Properties>
</file>