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rgbClr val="40404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40404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40404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a:xfrm>
            <a:off x="2359024" y="1072641"/>
            <a:ext cx="7473950" cy="880110"/>
          </a:xfrm>
          <a:prstGeom prst="rect">
            <a:avLst/>
          </a:prstGeom>
        </p:spPr>
        <p:txBody>
          <a:bodyPr wrap="square" lIns="0" tIns="0" rIns="0" bIns="0">
            <a:spAutoFit/>
          </a:bodyPr>
          <a:lstStyle>
            <a:lvl1pPr>
              <a:defRPr sz="1400" b="0" i="0">
                <a:solidFill>
                  <a:srgbClr val="404040"/>
                </a:solidFill>
                <a:latin typeface="Calibri"/>
                <a:cs typeface="Calibri"/>
              </a:defRPr>
            </a:lvl1pPr>
          </a:lstStyle>
          <a:p>
            <a:endParaRPr/>
          </a:p>
        </p:txBody>
      </p:sp>
      <p:sp>
        <p:nvSpPr>
          <p:cNvPr id="3" name="Holder 3"/>
          <p:cNvSpPr>
            <a:spLocks noGrp="1"/>
          </p:cNvSpPr>
          <p:nvPr>
            <p:ph type="body" idx="1"/>
          </p:nvPr>
        </p:nvSpPr>
        <p:spPr>
          <a:xfrm>
            <a:off x="5905119" y="3237102"/>
            <a:ext cx="5169534" cy="2209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99F6-DE18-AD0C-3993-5E7BE42B5181}"/>
              </a:ext>
            </a:extLst>
          </p:cNvPr>
          <p:cNvSpPr>
            <a:spLocks noGrp="1"/>
          </p:cNvSpPr>
          <p:nvPr>
            <p:ph type="ctrTitle"/>
          </p:nvPr>
        </p:nvSpPr>
        <p:spPr>
          <a:xfrm>
            <a:off x="609600" y="2133600"/>
            <a:ext cx="10363200" cy="615553"/>
          </a:xfrm>
        </p:spPr>
        <p:txBody>
          <a:bodyPr/>
          <a:lstStyle/>
          <a:p>
            <a:r>
              <a:rPr lang="en-IN" sz="4000" dirty="0">
                <a:solidFill>
                  <a:schemeClr val="tx1"/>
                </a:solidFill>
              </a:rPr>
              <a:t>SUPPLY CHAIN ANALYSIS OF ASIAN PAINTS</a:t>
            </a:r>
          </a:p>
        </p:txBody>
      </p:sp>
      <p:pic>
        <p:nvPicPr>
          <p:cNvPr id="1026" name="Picture 2" descr="Download Free Vectors, Images, Photos &amp; Videos | Vecteezy ...">
            <a:extLst>
              <a:ext uri="{FF2B5EF4-FFF2-40B4-BE49-F238E27FC236}">
                <a16:creationId xmlns:a16="http://schemas.microsoft.com/office/drawing/2014/main" id="{5E739693-2D0D-A335-63BF-2F3D83255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886200"/>
            <a:ext cx="3124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39000" y="1905000"/>
            <a:ext cx="4782312" cy="3549396"/>
          </a:xfrm>
          <a:prstGeom prst="rect">
            <a:avLst/>
          </a:prstGeom>
        </p:spPr>
      </p:pic>
      <p:sp>
        <p:nvSpPr>
          <p:cNvPr id="3" name="object 3"/>
          <p:cNvSpPr txBox="1"/>
          <p:nvPr/>
        </p:nvSpPr>
        <p:spPr>
          <a:xfrm>
            <a:off x="458520" y="837133"/>
            <a:ext cx="6982459" cy="502094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factor</a:t>
            </a:r>
            <a:r>
              <a:rPr sz="1800" spc="-10" dirty="0">
                <a:latin typeface="Calibri"/>
                <a:cs typeface="Calibri"/>
              </a:rPr>
              <a:t> </a:t>
            </a:r>
            <a:r>
              <a:rPr sz="1800" dirty="0">
                <a:latin typeface="Calibri"/>
                <a:cs typeface="Calibri"/>
              </a:rPr>
              <a:t>and</a:t>
            </a:r>
            <a:r>
              <a:rPr sz="1800" spc="20" dirty="0">
                <a:latin typeface="Calibri"/>
                <a:cs typeface="Calibri"/>
              </a:rPr>
              <a:t> </a:t>
            </a:r>
            <a:r>
              <a:rPr sz="1800" spc="-5" dirty="0">
                <a:latin typeface="Calibri"/>
                <a:cs typeface="Calibri"/>
              </a:rPr>
              <a:t>that</a:t>
            </a:r>
            <a:r>
              <a:rPr sz="1800" spc="5"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relationship</a:t>
            </a:r>
            <a:r>
              <a:rPr sz="1800" spc="25" dirty="0">
                <a:latin typeface="Calibri"/>
                <a:cs typeface="Calibri"/>
              </a:rPr>
              <a:t> </a:t>
            </a:r>
            <a:r>
              <a:rPr sz="1800" spc="-5" dirty="0">
                <a:latin typeface="Calibri"/>
                <a:cs typeface="Calibri"/>
              </a:rPr>
              <a:t>with</a:t>
            </a:r>
            <a:r>
              <a:rPr sz="1800" spc="10" dirty="0">
                <a:latin typeface="Calibri"/>
                <a:cs typeface="Calibri"/>
              </a:rPr>
              <a:t> </a:t>
            </a:r>
            <a:r>
              <a:rPr sz="1800" spc="-10" dirty="0">
                <a:latin typeface="Calibri"/>
                <a:cs typeface="Calibri"/>
              </a:rPr>
              <a:t>dealers.</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classic</a:t>
            </a:r>
            <a:r>
              <a:rPr sz="1800" dirty="0">
                <a:latin typeface="Calibri"/>
                <a:cs typeface="Calibri"/>
              </a:rPr>
              <a:t> </a:t>
            </a:r>
            <a:r>
              <a:rPr sz="1800" spc="-10" dirty="0">
                <a:latin typeface="Calibri"/>
                <a:cs typeface="Calibri"/>
              </a:rPr>
              <a:t>example</a:t>
            </a:r>
            <a:r>
              <a:rPr sz="1800" spc="5" dirty="0">
                <a:latin typeface="Calibri"/>
                <a:cs typeface="Calibri"/>
              </a:rPr>
              <a:t> </a:t>
            </a:r>
            <a:r>
              <a:rPr sz="1800" spc="-5" dirty="0">
                <a:latin typeface="Calibri"/>
                <a:cs typeface="Calibri"/>
              </a:rPr>
              <a:t>of</a:t>
            </a:r>
            <a:r>
              <a:rPr sz="1800" dirty="0">
                <a:latin typeface="Calibri"/>
                <a:cs typeface="Calibri"/>
              </a:rPr>
              <a:t> the</a:t>
            </a:r>
            <a:r>
              <a:rPr sz="1800" spc="15" dirty="0">
                <a:latin typeface="Calibri"/>
                <a:cs typeface="Calibri"/>
              </a:rPr>
              <a:t> </a:t>
            </a:r>
            <a:r>
              <a:rPr sz="1800" spc="-5" dirty="0">
                <a:latin typeface="Calibri"/>
                <a:cs typeface="Calibri"/>
              </a:rPr>
              <a:t>same</a:t>
            </a:r>
            <a:endParaRPr sz="1800" dirty="0">
              <a:latin typeface="Calibri"/>
              <a:cs typeface="Calibri"/>
            </a:endParaRPr>
          </a:p>
          <a:p>
            <a:pPr marL="12700">
              <a:lnSpc>
                <a:spcPct val="100000"/>
              </a:lnSpc>
              <a:spcBef>
                <a:spcPts val="5"/>
              </a:spcBef>
            </a:pPr>
            <a:r>
              <a:rPr sz="1800" spc="-10" dirty="0">
                <a:latin typeface="Calibri"/>
                <a:cs typeface="Calibri"/>
              </a:rPr>
              <a:t>was</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distribution</a:t>
            </a:r>
            <a:r>
              <a:rPr sz="1800" spc="20" dirty="0">
                <a:latin typeface="Calibri"/>
                <a:cs typeface="Calibri"/>
              </a:rPr>
              <a:t> </a:t>
            </a:r>
            <a:r>
              <a:rPr sz="1800" spc="-5" dirty="0">
                <a:latin typeface="Calibri"/>
                <a:cs typeface="Calibri"/>
              </a:rPr>
              <a:t>of something</a:t>
            </a:r>
            <a:r>
              <a:rPr sz="1800" spc="15" dirty="0">
                <a:latin typeface="Calibri"/>
                <a:cs typeface="Calibri"/>
              </a:rPr>
              <a:t> </a:t>
            </a:r>
            <a:r>
              <a:rPr sz="1800" spc="-10" dirty="0">
                <a:latin typeface="Calibri"/>
                <a:cs typeface="Calibri"/>
              </a:rPr>
              <a:t>called</a:t>
            </a:r>
            <a:r>
              <a:rPr sz="1800" spc="15" dirty="0">
                <a:latin typeface="Calibri"/>
                <a:cs typeface="Calibri"/>
              </a:rPr>
              <a:t> </a:t>
            </a:r>
            <a:r>
              <a:rPr sz="1800" spc="-5" dirty="0">
                <a:latin typeface="Calibri"/>
                <a:cs typeface="Calibri"/>
              </a:rPr>
              <a:t>tinting</a:t>
            </a:r>
            <a:r>
              <a:rPr sz="1800" spc="15" dirty="0">
                <a:latin typeface="Calibri"/>
                <a:cs typeface="Calibri"/>
              </a:rPr>
              <a:t> </a:t>
            </a:r>
            <a:r>
              <a:rPr sz="1800" dirty="0">
                <a:latin typeface="Calibri"/>
                <a:cs typeface="Calibri"/>
              </a:rPr>
              <a:t>machines.</a:t>
            </a:r>
          </a:p>
          <a:p>
            <a:pPr marL="12700" marR="5080">
              <a:lnSpc>
                <a:spcPct val="100000"/>
              </a:lnSpc>
            </a:pPr>
            <a:r>
              <a:rPr sz="1800" spc="-5" dirty="0">
                <a:latin typeface="Calibri"/>
                <a:cs typeface="Calibri"/>
              </a:rPr>
              <a:t>while</a:t>
            </a:r>
            <a:r>
              <a:rPr sz="1800" spc="25" dirty="0">
                <a:latin typeface="Calibri"/>
                <a:cs typeface="Calibri"/>
              </a:rPr>
              <a:t> </a:t>
            </a:r>
            <a:r>
              <a:rPr sz="1800" spc="-10" dirty="0">
                <a:latin typeface="Calibri"/>
                <a:cs typeface="Calibri"/>
              </a:rPr>
              <a:t>Nerolac</a:t>
            </a:r>
            <a:r>
              <a:rPr sz="1800" dirty="0">
                <a:latin typeface="Calibri"/>
                <a:cs typeface="Calibri"/>
              </a:rPr>
              <a:t> and</a:t>
            </a:r>
            <a:r>
              <a:rPr sz="1800" spc="20" dirty="0">
                <a:latin typeface="Calibri"/>
                <a:cs typeface="Calibri"/>
              </a:rPr>
              <a:t> </a:t>
            </a:r>
            <a:r>
              <a:rPr sz="1800" spc="-10" dirty="0">
                <a:latin typeface="Calibri"/>
                <a:cs typeface="Calibri"/>
              </a:rPr>
              <a:t>Berger</a:t>
            </a:r>
            <a:r>
              <a:rPr sz="1800" spc="-5" dirty="0">
                <a:latin typeface="Calibri"/>
                <a:cs typeface="Calibri"/>
              </a:rPr>
              <a:t> together</a:t>
            </a:r>
            <a:r>
              <a:rPr sz="1800" spc="15" dirty="0">
                <a:latin typeface="Calibri"/>
                <a:cs typeface="Calibri"/>
              </a:rPr>
              <a:t> </a:t>
            </a:r>
            <a:r>
              <a:rPr sz="1800" spc="-10" dirty="0">
                <a:latin typeface="Calibri"/>
                <a:cs typeface="Calibri"/>
              </a:rPr>
              <a:t>deploy</a:t>
            </a:r>
            <a:r>
              <a:rPr sz="1800" spc="15" dirty="0">
                <a:latin typeface="Calibri"/>
                <a:cs typeface="Calibri"/>
              </a:rPr>
              <a:t> </a:t>
            </a:r>
            <a:r>
              <a:rPr sz="1800" spc="-5" dirty="0">
                <a:latin typeface="Calibri"/>
                <a:cs typeface="Calibri"/>
              </a:rPr>
              <a:t>46,000</a:t>
            </a:r>
            <a:r>
              <a:rPr sz="1800" spc="10" dirty="0">
                <a:latin typeface="Calibri"/>
                <a:cs typeface="Calibri"/>
              </a:rPr>
              <a:t> </a:t>
            </a:r>
            <a:r>
              <a:rPr sz="1800" spc="-5" dirty="0">
                <a:latin typeface="Calibri"/>
                <a:cs typeface="Calibri"/>
              </a:rPr>
              <a:t>tinting</a:t>
            </a:r>
            <a:r>
              <a:rPr sz="1800" spc="15" dirty="0">
                <a:latin typeface="Calibri"/>
                <a:cs typeface="Calibri"/>
              </a:rPr>
              <a:t> </a:t>
            </a:r>
            <a:r>
              <a:rPr sz="1800" dirty="0">
                <a:latin typeface="Calibri"/>
                <a:cs typeface="Calibri"/>
              </a:rPr>
              <a:t>machines</a:t>
            </a:r>
            <a:r>
              <a:rPr sz="1800" spc="5" dirty="0">
                <a:latin typeface="Calibri"/>
                <a:cs typeface="Calibri"/>
              </a:rPr>
              <a:t> </a:t>
            </a:r>
            <a:r>
              <a:rPr sz="1800" spc="-10" dirty="0">
                <a:latin typeface="Calibri"/>
                <a:cs typeface="Calibri"/>
              </a:rPr>
              <a:t>through </a:t>
            </a:r>
            <a:r>
              <a:rPr sz="1800" spc="-390" dirty="0">
                <a:latin typeface="Calibri"/>
                <a:cs typeface="Calibri"/>
              </a:rPr>
              <a:t> </a:t>
            </a:r>
            <a:r>
              <a:rPr sz="1800" dirty="0">
                <a:latin typeface="Calibri"/>
                <a:cs typeface="Calibri"/>
              </a:rPr>
              <a:t>their</a:t>
            </a:r>
            <a:r>
              <a:rPr sz="1800" spc="-5" dirty="0">
                <a:latin typeface="Calibri"/>
                <a:cs typeface="Calibri"/>
              </a:rPr>
              <a:t> dealer</a:t>
            </a:r>
            <a:r>
              <a:rPr sz="1800" spc="5" dirty="0">
                <a:latin typeface="Calibri"/>
                <a:cs typeface="Calibri"/>
              </a:rPr>
              <a:t> </a:t>
            </a:r>
            <a:r>
              <a:rPr sz="1800" spc="-10" dirty="0">
                <a:latin typeface="Calibri"/>
                <a:cs typeface="Calibri"/>
              </a:rPr>
              <a:t>network,</a:t>
            </a:r>
            <a:r>
              <a:rPr sz="1800" spc="5" dirty="0">
                <a:latin typeface="Calibri"/>
                <a:cs typeface="Calibri"/>
              </a:rPr>
              <a:t> </a:t>
            </a:r>
            <a:r>
              <a:rPr sz="1800" spc="-5" dirty="0">
                <a:latin typeface="Calibri"/>
                <a:cs typeface="Calibri"/>
              </a:rPr>
              <a:t>Asian</a:t>
            </a:r>
            <a:r>
              <a:rPr sz="1800" dirty="0">
                <a:latin typeface="Calibri"/>
                <a:cs typeface="Calibri"/>
              </a:rPr>
              <a:t> </a:t>
            </a:r>
            <a:r>
              <a:rPr sz="1800" spc="-10" dirty="0">
                <a:latin typeface="Calibri"/>
                <a:cs typeface="Calibri"/>
              </a:rPr>
              <a:t>Paints </a:t>
            </a:r>
            <a:r>
              <a:rPr sz="1800" dirty="0">
                <a:latin typeface="Calibri"/>
                <a:cs typeface="Calibri"/>
              </a:rPr>
              <a:t>alone</a:t>
            </a:r>
            <a:r>
              <a:rPr sz="1800" spc="10" dirty="0">
                <a:latin typeface="Calibri"/>
                <a:cs typeface="Calibri"/>
              </a:rPr>
              <a:t> </a:t>
            </a:r>
            <a:r>
              <a:rPr sz="1800" spc="-5" dirty="0">
                <a:latin typeface="Calibri"/>
                <a:cs typeface="Calibri"/>
              </a:rPr>
              <a:t>has</a:t>
            </a:r>
            <a:r>
              <a:rPr sz="1800" spc="5" dirty="0">
                <a:latin typeface="Calibri"/>
                <a:cs typeface="Calibri"/>
              </a:rPr>
              <a:t> </a:t>
            </a:r>
            <a:r>
              <a:rPr sz="1800" spc="-5" dirty="0">
                <a:latin typeface="Calibri"/>
                <a:cs typeface="Calibri"/>
              </a:rPr>
              <a:t>50,500</a:t>
            </a:r>
            <a:r>
              <a:rPr sz="1800" spc="5" dirty="0">
                <a:latin typeface="Calibri"/>
                <a:cs typeface="Calibri"/>
              </a:rPr>
              <a:t> </a:t>
            </a:r>
            <a:r>
              <a:rPr sz="1800" dirty="0">
                <a:latin typeface="Calibri"/>
                <a:cs typeface="Calibri"/>
              </a:rPr>
              <a:t>machines.</a:t>
            </a:r>
          </a:p>
          <a:p>
            <a:pPr>
              <a:lnSpc>
                <a:spcPct val="100000"/>
              </a:lnSpc>
            </a:pPr>
            <a:endParaRPr sz="1800" dirty="0">
              <a:latin typeface="Calibri"/>
              <a:cs typeface="Calibri"/>
            </a:endParaRPr>
          </a:p>
          <a:p>
            <a:pPr>
              <a:lnSpc>
                <a:spcPct val="100000"/>
              </a:lnSpc>
            </a:pPr>
            <a:endParaRPr sz="2100" dirty="0">
              <a:latin typeface="Calibri"/>
              <a:cs typeface="Calibri"/>
            </a:endParaRPr>
          </a:p>
          <a:p>
            <a:pPr marL="12700" marR="829944">
              <a:lnSpc>
                <a:spcPct val="100000"/>
              </a:lnSpc>
            </a:pPr>
            <a:r>
              <a:rPr sz="1800" spc="-5" dirty="0">
                <a:latin typeface="Calibri"/>
                <a:cs typeface="Calibri"/>
              </a:rPr>
              <a:t>back</a:t>
            </a:r>
            <a:r>
              <a:rPr sz="1800" dirty="0">
                <a:latin typeface="Calibri"/>
                <a:cs typeface="Calibri"/>
              </a:rPr>
              <a:t> then</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problem</a:t>
            </a:r>
            <a:r>
              <a:rPr sz="1800" spc="5" dirty="0">
                <a:latin typeface="Calibri"/>
                <a:cs typeface="Calibri"/>
              </a:rPr>
              <a:t> </a:t>
            </a:r>
            <a:r>
              <a:rPr sz="1800" spc="-10" dirty="0">
                <a:latin typeface="Calibri"/>
                <a:cs typeface="Calibri"/>
              </a:rPr>
              <a:t>was</a:t>
            </a:r>
            <a:r>
              <a:rPr sz="1800"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tinting</a:t>
            </a:r>
            <a:r>
              <a:rPr sz="1800" spc="15" dirty="0">
                <a:latin typeface="Calibri"/>
                <a:cs typeface="Calibri"/>
              </a:rPr>
              <a:t> </a:t>
            </a:r>
            <a:r>
              <a:rPr sz="1800" dirty="0">
                <a:latin typeface="Calibri"/>
                <a:cs typeface="Calibri"/>
              </a:rPr>
              <a:t>machines</a:t>
            </a:r>
            <a:r>
              <a:rPr sz="1800" spc="-5" dirty="0">
                <a:latin typeface="Calibri"/>
                <a:cs typeface="Calibri"/>
              </a:rPr>
              <a:t> </a:t>
            </a:r>
            <a:r>
              <a:rPr sz="1800" spc="-10" dirty="0">
                <a:latin typeface="Calibri"/>
                <a:cs typeface="Calibri"/>
              </a:rPr>
              <a:t>were </a:t>
            </a:r>
            <a:r>
              <a:rPr sz="1800" spc="-5" dirty="0">
                <a:latin typeface="Calibri"/>
                <a:cs typeface="Calibri"/>
              </a:rPr>
              <a:t> manufacturer-specific,</a:t>
            </a:r>
            <a:r>
              <a:rPr sz="1800" spc="25" dirty="0">
                <a:latin typeface="Calibri"/>
                <a:cs typeface="Calibri"/>
              </a:rPr>
              <a:t> </a:t>
            </a:r>
            <a:r>
              <a:rPr sz="1800" spc="-5" dirty="0">
                <a:latin typeface="Calibri"/>
                <a:cs typeface="Calibri"/>
              </a:rPr>
              <a:t>they </a:t>
            </a:r>
            <a:r>
              <a:rPr sz="1800" spc="-10" dirty="0">
                <a:latin typeface="Calibri"/>
                <a:cs typeface="Calibri"/>
              </a:rPr>
              <a:t>required</a:t>
            </a:r>
            <a:r>
              <a:rPr sz="1800" spc="10" dirty="0">
                <a:latin typeface="Calibri"/>
                <a:cs typeface="Calibri"/>
              </a:rPr>
              <a:t> </a:t>
            </a:r>
            <a:r>
              <a:rPr sz="1800" spc="-10" dirty="0">
                <a:latin typeface="Calibri"/>
                <a:cs typeface="Calibri"/>
              </a:rPr>
              <a:t>significant</a:t>
            </a:r>
            <a:r>
              <a:rPr sz="1800" dirty="0">
                <a:latin typeface="Calibri"/>
                <a:cs typeface="Calibri"/>
              </a:rPr>
              <a:t> space</a:t>
            </a:r>
            <a:r>
              <a:rPr sz="1800" spc="-10" dirty="0">
                <a:latin typeface="Calibri"/>
                <a:cs typeface="Calibri"/>
              </a:rPr>
              <a:t> </a:t>
            </a:r>
            <a:r>
              <a:rPr sz="1800" dirty="0">
                <a:latin typeface="Calibri"/>
                <a:cs typeface="Calibri"/>
              </a:rPr>
              <a:t>in</a:t>
            </a:r>
            <a:r>
              <a:rPr sz="1800" spc="5" dirty="0">
                <a:latin typeface="Calibri"/>
                <a:cs typeface="Calibri"/>
              </a:rPr>
              <a:t> </a:t>
            </a:r>
            <a:r>
              <a:rPr sz="1800" dirty="0">
                <a:latin typeface="Calibri"/>
                <a:cs typeface="Calibri"/>
              </a:rPr>
              <a:t>the</a:t>
            </a:r>
            <a:r>
              <a:rPr sz="1800" spc="5" dirty="0">
                <a:latin typeface="Calibri"/>
                <a:cs typeface="Calibri"/>
              </a:rPr>
              <a:t> </a:t>
            </a:r>
            <a:r>
              <a:rPr sz="1800" spc="-15" dirty="0">
                <a:latin typeface="Calibri"/>
                <a:cs typeface="Calibri"/>
              </a:rPr>
              <a:t>store </a:t>
            </a:r>
            <a:r>
              <a:rPr sz="1800" spc="-10"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they</a:t>
            </a:r>
            <a:r>
              <a:rPr sz="1800" spc="5" dirty="0">
                <a:latin typeface="Calibri"/>
                <a:cs typeface="Calibri"/>
              </a:rPr>
              <a:t> </a:t>
            </a:r>
            <a:r>
              <a:rPr sz="1800" spc="-10" dirty="0">
                <a:latin typeface="Calibri"/>
                <a:cs typeface="Calibri"/>
              </a:rPr>
              <a:t>were</a:t>
            </a:r>
            <a:r>
              <a:rPr sz="1800" spc="5" dirty="0">
                <a:latin typeface="Calibri"/>
                <a:cs typeface="Calibri"/>
              </a:rPr>
              <a:t> </a:t>
            </a:r>
            <a:r>
              <a:rPr sz="1800" spc="-10" dirty="0">
                <a:latin typeface="Calibri"/>
                <a:cs typeface="Calibri"/>
              </a:rPr>
              <a:t>extremely</a:t>
            </a:r>
            <a:r>
              <a:rPr sz="1800" spc="15" dirty="0">
                <a:latin typeface="Calibri"/>
                <a:cs typeface="Calibri"/>
              </a:rPr>
              <a:t> </a:t>
            </a:r>
            <a:r>
              <a:rPr sz="1800" spc="-30" dirty="0">
                <a:latin typeface="Calibri"/>
                <a:cs typeface="Calibri"/>
              </a:rPr>
              <a:t>costly.</a:t>
            </a:r>
            <a:r>
              <a:rPr sz="1800" dirty="0">
                <a:latin typeface="Calibri"/>
                <a:cs typeface="Calibri"/>
              </a:rPr>
              <a:t> </a:t>
            </a:r>
            <a:r>
              <a:rPr sz="1800" spc="-5" dirty="0">
                <a:latin typeface="Calibri"/>
                <a:cs typeface="Calibri"/>
              </a:rPr>
              <a:t>And</a:t>
            </a:r>
            <a:r>
              <a:rPr sz="1800" spc="5" dirty="0">
                <a:latin typeface="Calibri"/>
                <a:cs typeface="Calibri"/>
              </a:rPr>
              <a:t> </a:t>
            </a:r>
            <a:r>
              <a:rPr sz="1800" spc="-5" dirty="0">
                <a:latin typeface="Calibri"/>
                <a:cs typeface="Calibri"/>
              </a:rPr>
              <a:t>while</a:t>
            </a:r>
            <a:r>
              <a:rPr sz="1800" spc="20" dirty="0">
                <a:latin typeface="Calibri"/>
                <a:cs typeface="Calibri"/>
              </a:rPr>
              <a:t> </a:t>
            </a:r>
            <a:r>
              <a:rPr sz="1800" spc="-10" dirty="0">
                <a:latin typeface="Calibri"/>
                <a:cs typeface="Calibri"/>
              </a:rPr>
              <a:t>many</a:t>
            </a:r>
            <a:r>
              <a:rPr sz="1800" spc="15" dirty="0">
                <a:latin typeface="Calibri"/>
                <a:cs typeface="Calibri"/>
              </a:rPr>
              <a:t> </a:t>
            </a:r>
            <a:r>
              <a:rPr sz="1800" spc="-10" dirty="0">
                <a:latin typeface="Calibri"/>
                <a:cs typeface="Calibri"/>
              </a:rPr>
              <a:t>paint</a:t>
            </a:r>
            <a:r>
              <a:rPr sz="1800" spc="5" dirty="0">
                <a:latin typeface="Calibri"/>
                <a:cs typeface="Calibri"/>
              </a:rPr>
              <a:t> </a:t>
            </a:r>
            <a:r>
              <a:rPr sz="1800" spc="-10" dirty="0">
                <a:latin typeface="Calibri"/>
                <a:cs typeface="Calibri"/>
              </a:rPr>
              <a:t>companies </a:t>
            </a:r>
            <a:r>
              <a:rPr sz="1800" spc="-5" dirty="0">
                <a:latin typeface="Calibri"/>
                <a:cs typeface="Calibri"/>
              </a:rPr>
              <a:t> </a:t>
            </a:r>
            <a:r>
              <a:rPr sz="1800" spc="-15" dirty="0">
                <a:latin typeface="Calibri"/>
                <a:cs typeface="Calibri"/>
              </a:rPr>
              <a:t>asked</a:t>
            </a:r>
            <a:r>
              <a:rPr sz="1800" spc="20"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dealers</a:t>
            </a:r>
            <a:r>
              <a:rPr sz="1800" spc="35" dirty="0">
                <a:latin typeface="Calibri"/>
                <a:cs typeface="Calibri"/>
              </a:rPr>
              <a:t> </a:t>
            </a:r>
            <a:r>
              <a:rPr sz="1800" spc="-10" dirty="0">
                <a:latin typeface="Calibri"/>
                <a:cs typeface="Calibri"/>
              </a:rPr>
              <a:t>to</a:t>
            </a:r>
            <a:r>
              <a:rPr sz="1800" spc="15" dirty="0">
                <a:latin typeface="Calibri"/>
                <a:cs typeface="Calibri"/>
              </a:rPr>
              <a:t> </a:t>
            </a:r>
            <a:r>
              <a:rPr sz="1800" spc="-5" dirty="0">
                <a:latin typeface="Calibri"/>
                <a:cs typeface="Calibri"/>
              </a:rPr>
              <a:t>bear</a:t>
            </a:r>
            <a:r>
              <a:rPr sz="1800" spc="15" dirty="0">
                <a:latin typeface="Calibri"/>
                <a:cs typeface="Calibri"/>
              </a:rPr>
              <a:t> </a:t>
            </a:r>
            <a:r>
              <a:rPr sz="1800" dirty="0">
                <a:latin typeface="Calibri"/>
                <a:cs typeface="Calibri"/>
              </a:rPr>
              <a:t>the</a:t>
            </a:r>
            <a:r>
              <a:rPr sz="1800" spc="30" dirty="0">
                <a:latin typeface="Calibri"/>
                <a:cs typeface="Calibri"/>
              </a:rPr>
              <a:t> </a:t>
            </a:r>
            <a:r>
              <a:rPr sz="1800" spc="-5" dirty="0">
                <a:latin typeface="Calibri"/>
                <a:cs typeface="Calibri"/>
              </a:rPr>
              <a:t>heavy</a:t>
            </a:r>
            <a:r>
              <a:rPr sz="1800" spc="10" dirty="0">
                <a:latin typeface="Calibri"/>
                <a:cs typeface="Calibri"/>
              </a:rPr>
              <a:t> </a:t>
            </a:r>
            <a:r>
              <a:rPr sz="1800" spc="-10" dirty="0">
                <a:latin typeface="Calibri"/>
                <a:cs typeface="Calibri"/>
              </a:rPr>
              <a:t>cost,</a:t>
            </a:r>
            <a:r>
              <a:rPr sz="1800" spc="20" dirty="0">
                <a:latin typeface="Calibri"/>
                <a:cs typeface="Calibri"/>
              </a:rPr>
              <a:t> </a:t>
            </a:r>
            <a:r>
              <a:rPr sz="1800" spc="-5" dirty="0">
                <a:latin typeface="Calibri"/>
                <a:cs typeface="Calibri"/>
              </a:rPr>
              <a:t>Asian</a:t>
            </a:r>
            <a:r>
              <a:rPr sz="1800" spc="20" dirty="0">
                <a:latin typeface="Calibri"/>
                <a:cs typeface="Calibri"/>
              </a:rPr>
              <a:t> </a:t>
            </a:r>
            <a:r>
              <a:rPr sz="1800" spc="-5" dirty="0">
                <a:latin typeface="Calibri"/>
                <a:cs typeface="Calibri"/>
              </a:rPr>
              <a:t>paints</a:t>
            </a:r>
            <a:r>
              <a:rPr sz="1800" spc="20" dirty="0">
                <a:latin typeface="Calibri"/>
                <a:cs typeface="Calibri"/>
              </a:rPr>
              <a:t> </a:t>
            </a:r>
            <a:r>
              <a:rPr sz="1800" dirty="0">
                <a:latin typeface="Calibri"/>
                <a:cs typeface="Calibri"/>
              </a:rPr>
              <a:t>used</a:t>
            </a:r>
            <a:r>
              <a:rPr sz="1800" spc="15" dirty="0">
                <a:latin typeface="Calibri"/>
                <a:cs typeface="Calibri"/>
              </a:rPr>
              <a:t> </a:t>
            </a:r>
            <a:r>
              <a:rPr sz="1800" spc="-10" dirty="0">
                <a:latin typeface="Calibri"/>
                <a:cs typeface="Calibri"/>
              </a:rPr>
              <a:t>to </a:t>
            </a:r>
            <a:r>
              <a:rPr sz="1800" spc="-5" dirty="0">
                <a:latin typeface="Calibri"/>
                <a:cs typeface="Calibri"/>
              </a:rPr>
              <a:t> bear</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initial</a:t>
            </a:r>
            <a:r>
              <a:rPr sz="1800" spc="15" dirty="0">
                <a:latin typeface="Calibri"/>
                <a:cs typeface="Calibri"/>
              </a:rPr>
              <a:t> </a:t>
            </a:r>
            <a:r>
              <a:rPr sz="1800" spc="-10" dirty="0">
                <a:latin typeface="Calibri"/>
                <a:cs typeface="Calibri"/>
              </a:rPr>
              <a:t>investment,</a:t>
            </a:r>
            <a:r>
              <a:rPr sz="1800" spc="-25" dirty="0">
                <a:latin typeface="Calibri"/>
                <a:cs typeface="Calibri"/>
              </a:rPr>
              <a:t> </a:t>
            </a:r>
            <a:r>
              <a:rPr sz="1800" dirty="0">
                <a:latin typeface="Calibri"/>
                <a:cs typeface="Calibri"/>
              </a:rPr>
              <a:t>and</a:t>
            </a:r>
            <a:r>
              <a:rPr sz="1800" spc="15" dirty="0">
                <a:latin typeface="Calibri"/>
                <a:cs typeface="Calibri"/>
              </a:rPr>
              <a:t> </a:t>
            </a:r>
            <a:r>
              <a:rPr sz="1800" dirty="0">
                <a:latin typeface="Calibri"/>
                <a:cs typeface="Calibri"/>
              </a:rPr>
              <a:t>then</a:t>
            </a:r>
            <a:r>
              <a:rPr sz="1800" spc="15"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would</a:t>
            </a:r>
            <a:r>
              <a:rPr sz="1800" spc="15" dirty="0">
                <a:latin typeface="Calibri"/>
                <a:cs typeface="Calibri"/>
              </a:rPr>
              <a:t> </a:t>
            </a:r>
            <a:r>
              <a:rPr sz="1800" spc="-5" dirty="0">
                <a:latin typeface="Calibri"/>
                <a:cs typeface="Calibri"/>
              </a:rPr>
              <a:t>give</a:t>
            </a:r>
            <a:r>
              <a:rPr sz="1800" spc="-10"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machine</a:t>
            </a:r>
            <a:r>
              <a:rPr sz="1800" spc="10" dirty="0">
                <a:latin typeface="Calibri"/>
                <a:cs typeface="Calibri"/>
              </a:rPr>
              <a:t> </a:t>
            </a:r>
            <a:r>
              <a:rPr sz="1800" spc="-5" dirty="0">
                <a:latin typeface="Calibri"/>
                <a:cs typeface="Calibri"/>
              </a:rPr>
              <a:t>on </a:t>
            </a:r>
            <a:r>
              <a:rPr sz="1800" spc="-39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lease </a:t>
            </a:r>
            <a:r>
              <a:rPr sz="1800" spc="-5" dirty="0">
                <a:latin typeface="Calibri"/>
                <a:cs typeface="Calibri"/>
              </a:rPr>
              <a:t>agreement</a:t>
            </a:r>
            <a:r>
              <a:rPr sz="1800" spc="-10" dirty="0">
                <a:latin typeface="Calibri"/>
                <a:cs typeface="Calibri"/>
              </a:rPr>
              <a:t> to</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dealers.</a:t>
            </a:r>
            <a:r>
              <a:rPr sz="1800" spc="10" dirty="0">
                <a:latin typeface="Calibri"/>
                <a:cs typeface="Calibri"/>
              </a:rPr>
              <a:t> </a:t>
            </a:r>
            <a:r>
              <a:rPr sz="1800" spc="-5" dirty="0">
                <a:latin typeface="Calibri"/>
                <a:cs typeface="Calibri"/>
              </a:rPr>
              <a:t>This </a:t>
            </a:r>
            <a:r>
              <a:rPr sz="1800" spc="-50" dirty="0">
                <a:latin typeface="Calibri"/>
                <a:cs typeface="Calibri"/>
              </a:rPr>
              <a:t>way,</a:t>
            </a:r>
            <a:r>
              <a:rPr sz="1800" spc="15" dirty="0">
                <a:latin typeface="Calibri"/>
                <a:cs typeface="Calibri"/>
              </a:rPr>
              <a:t> </a:t>
            </a:r>
            <a:r>
              <a:rPr sz="1800" dirty="0">
                <a:latin typeface="Calibri"/>
                <a:cs typeface="Calibri"/>
              </a:rPr>
              <a:t>the </a:t>
            </a:r>
            <a:r>
              <a:rPr sz="1800" spc="-10" dirty="0">
                <a:latin typeface="Calibri"/>
                <a:cs typeface="Calibri"/>
              </a:rPr>
              <a:t>dealers</a:t>
            </a:r>
            <a:r>
              <a:rPr sz="1800" spc="15" dirty="0">
                <a:latin typeface="Calibri"/>
                <a:cs typeface="Calibri"/>
              </a:rPr>
              <a:t> </a:t>
            </a:r>
            <a:r>
              <a:rPr sz="1800" spc="-15" dirty="0">
                <a:latin typeface="Calibri"/>
                <a:cs typeface="Calibri"/>
              </a:rPr>
              <a:t>felt</a:t>
            </a:r>
            <a:r>
              <a:rPr sz="1800" spc="5" dirty="0">
                <a:latin typeface="Calibri"/>
                <a:cs typeface="Calibri"/>
              </a:rPr>
              <a:t> </a:t>
            </a:r>
            <a:r>
              <a:rPr sz="1800" dirty="0">
                <a:latin typeface="Calibri"/>
                <a:cs typeface="Calibri"/>
              </a:rPr>
              <a:t>less </a:t>
            </a:r>
            <a:r>
              <a:rPr sz="1800" spc="5" dirty="0">
                <a:latin typeface="Calibri"/>
                <a:cs typeface="Calibri"/>
              </a:rPr>
              <a:t> </a:t>
            </a:r>
            <a:r>
              <a:rPr sz="1800" spc="-5" dirty="0">
                <a:latin typeface="Calibri"/>
                <a:cs typeface="Calibri"/>
              </a:rPr>
              <a:t>burdened,</a:t>
            </a:r>
            <a:r>
              <a:rPr sz="1800" spc="20"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company</a:t>
            </a:r>
            <a:r>
              <a:rPr sz="1800" spc="15" dirty="0">
                <a:latin typeface="Calibri"/>
                <a:cs typeface="Calibri"/>
              </a:rPr>
              <a:t> </a:t>
            </a:r>
            <a:r>
              <a:rPr sz="1800" spc="-10" dirty="0">
                <a:latin typeface="Calibri"/>
                <a:cs typeface="Calibri"/>
              </a:rPr>
              <a:t>established</a:t>
            </a:r>
            <a:r>
              <a:rPr sz="1800" dirty="0">
                <a:latin typeface="Calibri"/>
                <a:cs typeface="Calibri"/>
              </a:rPr>
              <a:t> a</a:t>
            </a:r>
            <a:r>
              <a:rPr sz="1800" spc="10" dirty="0">
                <a:latin typeface="Calibri"/>
                <a:cs typeface="Calibri"/>
              </a:rPr>
              <a:t> </a:t>
            </a:r>
            <a:r>
              <a:rPr sz="1800" spc="-10" dirty="0">
                <a:latin typeface="Calibri"/>
                <a:cs typeface="Calibri"/>
              </a:rPr>
              <a:t>solid</a:t>
            </a:r>
            <a:r>
              <a:rPr sz="1800" dirty="0">
                <a:latin typeface="Calibri"/>
                <a:cs typeface="Calibri"/>
              </a:rPr>
              <a:t> </a:t>
            </a:r>
            <a:r>
              <a:rPr sz="1800" spc="-10" dirty="0">
                <a:latin typeface="Calibri"/>
                <a:cs typeface="Calibri"/>
              </a:rPr>
              <a:t>relationship</a:t>
            </a:r>
            <a:r>
              <a:rPr sz="1800" spc="15" dirty="0">
                <a:latin typeface="Calibri"/>
                <a:cs typeface="Calibri"/>
              </a:rPr>
              <a:t> </a:t>
            </a:r>
            <a:r>
              <a:rPr sz="1800" spc="-5" dirty="0">
                <a:latin typeface="Calibri"/>
                <a:cs typeface="Calibri"/>
              </a:rPr>
              <a:t>with </a:t>
            </a:r>
            <a:r>
              <a:rPr sz="1800" dirty="0">
                <a:latin typeface="Calibri"/>
                <a:cs typeface="Calibri"/>
              </a:rPr>
              <a:t> </a:t>
            </a:r>
            <a:r>
              <a:rPr sz="1800" spc="-5" dirty="0">
                <a:latin typeface="Calibri"/>
                <a:cs typeface="Calibri"/>
              </a:rPr>
              <a:t>its</a:t>
            </a:r>
            <a:r>
              <a:rPr sz="1800" dirty="0">
                <a:latin typeface="Calibri"/>
                <a:cs typeface="Calibri"/>
              </a:rPr>
              <a:t> </a:t>
            </a:r>
            <a:r>
              <a:rPr sz="1800" spc="-10" dirty="0">
                <a:latin typeface="Calibri"/>
                <a:cs typeface="Calibri"/>
              </a:rPr>
              <a:t>dealers.</a:t>
            </a:r>
            <a:r>
              <a:rPr sz="1800" spc="10" dirty="0">
                <a:latin typeface="Calibri"/>
                <a:cs typeface="Calibri"/>
              </a:rPr>
              <a:t> </a:t>
            </a:r>
            <a:r>
              <a:rPr sz="1800" spc="-15" dirty="0">
                <a:latin typeface="Calibri"/>
                <a:cs typeface="Calibri"/>
              </a:rPr>
              <a:t>Therefore,</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entry</a:t>
            </a:r>
            <a:r>
              <a:rPr sz="1800" spc="10" dirty="0">
                <a:latin typeface="Calibri"/>
                <a:cs typeface="Calibri"/>
              </a:rPr>
              <a:t> </a:t>
            </a:r>
            <a:r>
              <a:rPr sz="1800" spc="-5" dirty="0">
                <a:latin typeface="Calibri"/>
                <a:cs typeface="Calibri"/>
              </a:rPr>
              <a:t>barrier</a:t>
            </a:r>
            <a:r>
              <a:rPr sz="1800" spc="15" dirty="0">
                <a:latin typeface="Calibri"/>
                <a:cs typeface="Calibri"/>
              </a:rPr>
              <a:t> </a:t>
            </a:r>
            <a:r>
              <a:rPr sz="1800" spc="-5" dirty="0">
                <a:latin typeface="Calibri"/>
                <a:cs typeface="Calibri"/>
              </a:rPr>
              <a:t>even</a:t>
            </a:r>
            <a:r>
              <a:rPr sz="1800" spc="10"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small</a:t>
            </a:r>
            <a:r>
              <a:rPr sz="1800" spc="-10" dirty="0">
                <a:latin typeface="Calibri"/>
                <a:cs typeface="Calibri"/>
              </a:rPr>
              <a:t> </a:t>
            </a:r>
            <a:r>
              <a:rPr sz="1800" spc="-20" dirty="0">
                <a:latin typeface="Calibri"/>
                <a:cs typeface="Calibri"/>
              </a:rPr>
              <a:t>players</a:t>
            </a:r>
            <a:r>
              <a:rPr sz="1800" spc="5" dirty="0">
                <a:latin typeface="Calibri"/>
                <a:cs typeface="Calibri"/>
              </a:rPr>
              <a:t> </a:t>
            </a:r>
            <a:r>
              <a:rPr sz="1800" spc="-10" dirty="0">
                <a:latin typeface="Calibri"/>
                <a:cs typeface="Calibri"/>
              </a:rPr>
              <a:t>was </a:t>
            </a:r>
            <a:r>
              <a:rPr sz="1800" spc="-5" dirty="0">
                <a:latin typeface="Calibri"/>
                <a:cs typeface="Calibri"/>
              </a:rPr>
              <a:t> almost</a:t>
            </a:r>
            <a:r>
              <a:rPr sz="1800" spc="15" dirty="0">
                <a:latin typeface="Calibri"/>
                <a:cs typeface="Calibri"/>
              </a:rPr>
              <a:t> </a:t>
            </a:r>
            <a:r>
              <a:rPr sz="1800" spc="-5" dirty="0">
                <a:latin typeface="Calibri"/>
                <a:cs typeface="Calibri"/>
              </a:rPr>
              <a:t>eliminated.</a:t>
            </a:r>
            <a:r>
              <a:rPr sz="1800" spc="30" dirty="0">
                <a:latin typeface="Calibri"/>
                <a:cs typeface="Calibri"/>
              </a:rPr>
              <a:t> </a:t>
            </a:r>
            <a:r>
              <a:rPr sz="1800" spc="-5" dirty="0">
                <a:latin typeface="Calibri"/>
                <a:cs typeface="Calibri"/>
              </a:rPr>
              <a:t>This</a:t>
            </a:r>
            <a:r>
              <a:rPr sz="1800" spc="15"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the</a:t>
            </a:r>
            <a:r>
              <a:rPr sz="1800" spc="20" dirty="0">
                <a:latin typeface="Calibri"/>
                <a:cs typeface="Calibri"/>
              </a:rPr>
              <a:t> </a:t>
            </a:r>
            <a:r>
              <a:rPr sz="1800" spc="-5" dirty="0">
                <a:latin typeface="Calibri"/>
                <a:cs typeface="Calibri"/>
              </a:rPr>
              <a:t>reason</a:t>
            </a:r>
            <a:r>
              <a:rPr sz="1800" spc="10" dirty="0">
                <a:latin typeface="Calibri"/>
                <a:cs typeface="Calibri"/>
              </a:rPr>
              <a:t> </a:t>
            </a:r>
            <a:r>
              <a:rPr sz="1800" spc="-15" dirty="0">
                <a:latin typeface="Calibri"/>
                <a:cs typeface="Calibri"/>
              </a:rPr>
              <a:t>why</a:t>
            </a:r>
            <a:r>
              <a:rPr sz="1800" spc="30"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network</a:t>
            </a:r>
            <a:r>
              <a:rPr sz="1800" spc="20" dirty="0">
                <a:latin typeface="Calibri"/>
                <a:cs typeface="Calibri"/>
              </a:rPr>
              <a:t> </a:t>
            </a:r>
            <a:r>
              <a:rPr sz="1800" spc="-5" dirty="0">
                <a:latin typeface="Calibri"/>
                <a:cs typeface="Calibri"/>
              </a:rPr>
              <a:t>Asian </a:t>
            </a:r>
            <a:r>
              <a:rPr sz="1800" dirty="0">
                <a:latin typeface="Calibri"/>
                <a:cs typeface="Calibri"/>
              </a:rPr>
              <a:t> </a:t>
            </a:r>
            <a:r>
              <a:rPr sz="1800" spc="-10" dirty="0">
                <a:latin typeface="Calibri"/>
                <a:cs typeface="Calibri"/>
              </a:rPr>
              <a:t>Paints</a:t>
            </a:r>
            <a:r>
              <a:rPr sz="1800" spc="-5" dirty="0">
                <a:latin typeface="Calibri"/>
                <a:cs typeface="Calibri"/>
              </a:rPr>
              <a:t> </a:t>
            </a:r>
            <a:r>
              <a:rPr sz="1800" spc="-10" dirty="0">
                <a:latin typeface="Calibri"/>
                <a:cs typeface="Calibri"/>
              </a:rPr>
              <a:t>grew</a:t>
            </a:r>
            <a:r>
              <a:rPr sz="1800" dirty="0">
                <a:latin typeface="Calibri"/>
                <a:cs typeface="Calibri"/>
              </a:rPr>
              <a:t> </a:t>
            </a:r>
            <a:r>
              <a:rPr sz="1800" spc="-10" dirty="0">
                <a:latin typeface="Calibri"/>
                <a:cs typeface="Calibri"/>
              </a:rPr>
              <a:t>from</a:t>
            </a:r>
            <a:r>
              <a:rPr sz="1800" spc="-5" dirty="0">
                <a:latin typeface="Calibri"/>
                <a:cs typeface="Calibri"/>
              </a:rPr>
              <a:t> </a:t>
            </a:r>
            <a:r>
              <a:rPr sz="1800" spc="-10" dirty="0">
                <a:latin typeface="Calibri"/>
                <a:cs typeface="Calibri"/>
              </a:rPr>
              <a:t>just</a:t>
            </a:r>
            <a:r>
              <a:rPr sz="1800" dirty="0">
                <a:latin typeface="Calibri"/>
                <a:cs typeface="Calibri"/>
              </a:rPr>
              <a:t> </a:t>
            </a:r>
            <a:r>
              <a:rPr sz="1800" spc="-5" dirty="0">
                <a:latin typeface="Calibri"/>
                <a:cs typeface="Calibri"/>
              </a:rPr>
              <a:t>15,000</a:t>
            </a:r>
            <a:r>
              <a:rPr sz="1800" spc="10" dirty="0">
                <a:latin typeface="Calibri"/>
                <a:cs typeface="Calibri"/>
              </a:rPr>
              <a:t> </a:t>
            </a:r>
            <a:r>
              <a:rPr sz="1800" spc="-10" dirty="0">
                <a:latin typeface="Calibri"/>
                <a:cs typeface="Calibri"/>
              </a:rPr>
              <a:t>dealers</a:t>
            </a:r>
            <a:r>
              <a:rPr sz="1800" spc="15" dirty="0">
                <a:latin typeface="Calibri"/>
                <a:cs typeface="Calibri"/>
              </a:rPr>
              <a:t> </a:t>
            </a:r>
            <a:r>
              <a:rPr sz="1800" spc="-5" dirty="0">
                <a:latin typeface="Calibri"/>
                <a:cs typeface="Calibri"/>
              </a:rPr>
              <a:t>in</a:t>
            </a:r>
            <a:r>
              <a:rPr sz="1800" spc="20" dirty="0">
                <a:latin typeface="Calibri"/>
                <a:cs typeface="Calibri"/>
              </a:rPr>
              <a:t> </a:t>
            </a:r>
            <a:r>
              <a:rPr sz="1800" dirty="0">
                <a:latin typeface="Calibri"/>
                <a:cs typeface="Calibri"/>
              </a:rPr>
              <a:t>2001</a:t>
            </a:r>
            <a:r>
              <a:rPr sz="1800" spc="-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52000</a:t>
            </a:r>
            <a:r>
              <a:rPr sz="1800" spc="10" dirty="0">
                <a:latin typeface="Calibri"/>
                <a:cs typeface="Calibri"/>
              </a:rPr>
              <a:t> </a:t>
            </a:r>
            <a:r>
              <a:rPr sz="1800" spc="-10" dirty="0">
                <a:latin typeface="Calibri"/>
                <a:cs typeface="Calibri"/>
              </a:rPr>
              <a:t>dealers</a:t>
            </a:r>
            <a:r>
              <a:rPr sz="1800" dirty="0">
                <a:latin typeface="Calibri"/>
                <a:cs typeface="Calibri"/>
              </a:rPr>
              <a:t> </a:t>
            </a:r>
            <a:r>
              <a:rPr sz="1800" spc="-5" dirty="0">
                <a:latin typeface="Calibri"/>
                <a:cs typeface="Calibri"/>
              </a:rPr>
              <a:t>in </a:t>
            </a:r>
            <a:r>
              <a:rPr sz="1800" dirty="0">
                <a:latin typeface="Calibri"/>
                <a:cs typeface="Calibri"/>
              </a:rPr>
              <a:t> 2018</a:t>
            </a:r>
            <a:r>
              <a:rPr sz="1800" spc="10" dirty="0">
                <a:latin typeface="Calibri"/>
                <a:cs typeface="Calibri"/>
              </a:rPr>
              <a:t> </a:t>
            </a:r>
            <a:r>
              <a:rPr sz="1800" spc="-5" dirty="0">
                <a:latin typeface="Calibri"/>
                <a:cs typeface="Calibri"/>
              </a:rPr>
              <a:t>because</a:t>
            </a:r>
            <a:r>
              <a:rPr sz="1800" dirty="0">
                <a:latin typeface="Calibri"/>
                <a:cs typeface="Calibri"/>
              </a:rPr>
              <a:t> </a:t>
            </a:r>
            <a:r>
              <a:rPr sz="1800" spc="-5" dirty="0">
                <a:latin typeface="Calibri"/>
                <a:cs typeface="Calibri"/>
              </a:rPr>
              <a:t>even</a:t>
            </a:r>
            <a:r>
              <a:rPr sz="1800" spc="5" dirty="0">
                <a:latin typeface="Calibri"/>
                <a:cs typeface="Calibri"/>
              </a:rPr>
              <a:t> </a:t>
            </a:r>
            <a:r>
              <a:rPr sz="1800" dirty="0">
                <a:latin typeface="Calibri"/>
                <a:cs typeface="Calibri"/>
              </a:rPr>
              <a:t>the </a:t>
            </a:r>
            <a:r>
              <a:rPr sz="1800" spc="-5" dirty="0">
                <a:latin typeface="Calibri"/>
                <a:cs typeface="Calibri"/>
              </a:rPr>
              <a:t>smallest</a:t>
            </a:r>
            <a:r>
              <a:rPr sz="1800" dirty="0">
                <a:latin typeface="Calibri"/>
                <a:cs typeface="Calibri"/>
              </a:rPr>
              <a:t> </a:t>
            </a:r>
            <a:r>
              <a:rPr sz="1800" spc="-5" dirty="0">
                <a:latin typeface="Calibri"/>
                <a:cs typeface="Calibri"/>
              </a:rPr>
              <a:t>dealer</a:t>
            </a:r>
            <a:r>
              <a:rPr sz="1800" spc="1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 </a:t>
            </a:r>
            <a:r>
              <a:rPr sz="1800" spc="-15" dirty="0">
                <a:latin typeface="Calibri"/>
                <a:cs typeface="Calibri"/>
              </a:rPr>
              <a:t>market</a:t>
            </a:r>
            <a:r>
              <a:rPr sz="1800" spc="5" dirty="0">
                <a:latin typeface="Calibri"/>
                <a:cs typeface="Calibri"/>
              </a:rPr>
              <a:t> </a:t>
            </a:r>
            <a:r>
              <a:rPr sz="1800" spc="-10" dirty="0">
                <a:latin typeface="Calibri"/>
                <a:cs typeface="Calibri"/>
              </a:rPr>
              <a:t>could</a:t>
            </a:r>
            <a:r>
              <a:rPr sz="1800" spc="5" dirty="0">
                <a:latin typeface="Calibri"/>
                <a:cs typeface="Calibri"/>
              </a:rPr>
              <a:t> </a:t>
            </a:r>
            <a:r>
              <a:rPr sz="1800" spc="-20" dirty="0">
                <a:latin typeface="Calibri"/>
                <a:cs typeface="Calibri"/>
              </a:rPr>
              <a:t>afford </a:t>
            </a:r>
            <a:r>
              <a:rPr sz="1800" spc="-15" dirty="0">
                <a:latin typeface="Calibri"/>
                <a:cs typeface="Calibri"/>
              </a:rPr>
              <a:t> </a:t>
            </a:r>
            <a:r>
              <a:rPr sz="1800" spc="-10" dirty="0">
                <a:latin typeface="Calibri"/>
                <a:cs typeface="Calibri"/>
              </a:rPr>
              <a:t>to </a:t>
            </a:r>
            <a:r>
              <a:rPr sz="1800" spc="-5" dirty="0">
                <a:latin typeface="Calibri"/>
                <a:cs typeface="Calibri"/>
              </a:rPr>
              <a:t>partner</a:t>
            </a:r>
            <a:r>
              <a:rPr sz="1800" spc="5"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Asian</a:t>
            </a:r>
            <a:r>
              <a:rPr sz="1800" dirty="0">
                <a:latin typeface="Calibri"/>
                <a:cs typeface="Calibri"/>
              </a:rPr>
              <a:t> </a:t>
            </a:r>
            <a:r>
              <a:rPr sz="1800" spc="-10" dirty="0">
                <a:latin typeface="Calibri"/>
                <a:cs typeface="Calibri"/>
              </a:rPr>
              <a:t>Paints.</a:t>
            </a:r>
            <a:endParaRPr sz="18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919988" y="525526"/>
            <a:ext cx="4509770" cy="696595"/>
          </a:xfrm>
          <a:prstGeom prst="rect">
            <a:avLst/>
          </a:prstGeom>
        </p:spPr>
        <p:txBody>
          <a:bodyPr vert="horz" wrap="square" lIns="0" tIns="13335" rIns="0" bIns="0" rtlCol="0">
            <a:spAutoFit/>
          </a:bodyPr>
          <a:lstStyle/>
          <a:p>
            <a:pPr marL="12700">
              <a:lnSpc>
                <a:spcPct val="100000"/>
              </a:lnSpc>
              <a:spcBef>
                <a:spcPts val="105"/>
              </a:spcBef>
            </a:pPr>
            <a:r>
              <a:rPr sz="4400" b="1" spc="-20" dirty="0">
                <a:solidFill>
                  <a:srgbClr val="000000"/>
                </a:solidFill>
                <a:latin typeface="Trebuchet MS"/>
                <a:cs typeface="Trebuchet MS"/>
              </a:rPr>
              <a:t>Forecasting</a:t>
            </a:r>
            <a:endParaRPr sz="4400" dirty="0">
              <a:latin typeface="Trebuchet MS"/>
              <a:cs typeface="Trebuchet MS"/>
            </a:endParaRPr>
          </a:p>
        </p:txBody>
      </p:sp>
      <p:grpSp>
        <p:nvGrpSpPr>
          <p:cNvPr id="4" name="object 4"/>
          <p:cNvGrpSpPr/>
          <p:nvPr/>
        </p:nvGrpSpPr>
        <p:grpSpPr>
          <a:xfrm>
            <a:off x="3132074" y="2056777"/>
            <a:ext cx="5393249" cy="1469288"/>
            <a:chOff x="3665220" y="2432304"/>
            <a:chExt cx="4150360" cy="1411605"/>
          </a:xfrm>
        </p:grpSpPr>
        <p:sp>
          <p:nvSpPr>
            <p:cNvPr id="5" name="object 5"/>
            <p:cNvSpPr/>
            <p:nvPr/>
          </p:nvSpPr>
          <p:spPr>
            <a:xfrm>
              <a:off x="3665220" y="2442972"/>
              <a:ext cx="4150360" cy="1396365"/>
            </a:xfrm>
            <a:custGeom>
              <a:avLst/>
              <a:gdLst/>
              <a:ahLst/>
              <a:cxnLst/>
              <a:rect l="l" t="t" r="r" b="b"/>
              <a:pathLst>
                <a:path w="4150359" h="1396364">
                  <a:moveTo>
                    <a:pt x="0" y="1117091"/>
                  </a:moveTo>
                  <a:lnTo>
                    <a:pt x="4149852" y="1117091"/>
                  </a:lnTo>
                </a:path>
                <a:path w="4150359" h="1396364">
                  <a:moveTo>
                    <a:pt x="0" y="838200"/>
                  </a:moveTo>
                  <a:lnTo>
                    <a:pt x="4149852" y="838200"/>
                  </a:lnTo>
                </a:path>
                <a:path w="4150359" h="1396364">
                  <a:moveTo>
                    <a:pt x="0" y="557783"/>
                  </a:moveTo>
                  <a:lnTo>
                    <a:pt x="4149852" y="557783"/>
                  </a:lnTo>
                </a:path>
                <a:path w="4150359" h="1396364">
                  <a:moveTo>
                    <a:pt x="0" y="278891"/>
                  </a:moveTo>
                  <a:lnTo>
                    <a:pt x="4149852" y="278891"/>
                  </a:lnTo>
                </a:path>
                <a:path w="4150359" h="1396364">
                  <a:moveTo>
                    <a:pt x="0" y="0"/>
                  </a:moveTo>
                  <a:lnTo>
                    <a:pt x="4149852" y="0"/>
                  </a:lnTo>
                </a:path>
                <a:path w="4150359" h="1396364">
                  <a:moveTo>
                    <a:pt x="0" y="1395983"/>
                  </a:moveTo>
                  <a:lnTo>
                    <a:pt x="4149852" y="1395983"/>
                  </a:lnTo>
                </a:path>
              </a:pathLst>
            </a:custGeom>
            <a:ln w="9144">
              <a:solidFill>
                <a:srgbClr val="D9D9D9"/>
              </a:solidFill>
            </a:ln>
          </p:spPr>
          <p:txBody>
            <a:bodyPr wrap="square" lIns="0" tIns="0" rIns="0" bIns="0" rtlCol="0"/>
            <a:lstStyle/>
            <a:p>
              <a:endParaRPr/>
            </a:p>
          </p:txBody>
        </p:sp>
        <p:sp>
          <p:nvSpPr>
            <p:cNvPr id="6" name="object 6"/>
            <p:cNvSpPr/>
            <p:nvPr/>
          </p:nvSpPr>
          <p:spPr>
            <a:xfrm>
              <a:off x="3804666" y="2446782"/>
              <a:ext cx="3872865" cy="1370330"/>
            </a:xfrm>
            <a:custGeom>
              <a:avLst/>
              <a:gdLst/>
              <a:ahLst/>
              <a:cxnLst/>
              <a:rect l="l" t="t" r="r" b="b"/>
              <a:pathLst>
                <a:path w="3872865" h="1370329">
                  <a:moveTo>
                    <a:pt x="0" y="1370075"/>
                  </a:moveTo>
                  <a:lnTo>
                    <a:pt x="275844" y="1310639"/>
                  </a:lnTo>
                  <a:lnTo>
                    <a:pt x="553212" y="1242059"/>
                  </a:lnTo>
                  <a:lnTo>
                    <a:pt x="829056" y="1185671"/>
                  </a:lnTo>
                  <a:lnTo>
                    <a:pt x="1106424" y="1078991"/>
                  </a:lnTo>
                  <a:lnTo>
                    <a:pt x="1382268" y="1005839"/>
                  </a:lnTo>
                  <a:lnTo>
                    <a:pt x="1659636" y="912876"/>
                  </a:lnTo>
                  <a:lnTo>
                    <a:pt x="1935480" y="833627"/>
                  </a:lnTo>
                  <a:lnTo>
                    <a:pt x="2212848" y="818388"/>
                  </a:lnTo>
                  <a:lnTo>
                    <a:pt x="2488692" y="762000"/>
                  </a:lnTo>
                  <a:lnTo>
                    <a:pt x="2766060" y="676655"/>
                  </a:lnTo>
                  <a:lnTo>
                    <a:pt x="3041904" y="534923"/>
                  </a:lnTo>
                  <a:lnTo>
                    <a:pt x="3319272" y="486155"/>
                  </a:lnTo>
                  <a:lnTo>
                    <a:pt x="3596640" y="402335"/>
                  </a:lnTo>
                  <a:lnTo>
                    <a:pt x="3872484" y="0"/>
                  </a:lnTo>
                </a:path>
              </a:pathLst>
            </a:custGeom>
            <a:ln w="28956">
              <a:solidFill>
                <a:srgbClr val="90C225"/>
              </a:solidFill>
            </a:ln>
          </p:spPr>
          <p:txBody>
            <a:bodyPr wrap="square" lIns="0" tIns="0" rIns="0" bIns="0" rtlCol="0"/>
            <a:lstStyle/>
            <a:p>
              <a:endParaRPr/>
            </a:p>
          </p:txBody>
        </p:sp>
      </p:grpSp>
      <p:sp>
        <p:nvSpPr>
          <p:cNvPr id="7" name="object 7"/>
          <p:cNvSpPr txBox="1"/>
          <p:nvPr/>
        </p:nvSpPr>
        <p:spPr>
          <a:xfrm>
            <a:off x="2438400" y="2038605"/>
            <a:ext cx="6172200" cy="1860959"/>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29,000.00</a:t>
            </a:r>
            <a:endParaRPr sz="900" dirty="0">
              <a:latin typeface="Trebuchet MS"/>
              <a:cs typeface="Trebuchet MS"/>
            </a:endParaRPr>
          </a:p>
          <a:p>
            <a:pPr>
              <a:lnSpc>
                <a:spcPct val="100000"/>
              </a:lnSpc>
              <a:spcBef>
                <a:spcPts val="20"/>
              </a:spcBef>
            </a:pPr>
            <a:endParaRPr sz="950" dirty="0">
              <a:latin typeface="Trebuchet MS"/>
              <a:cs typeface="Trebuchet MS"/>
            </a:endParaRPr>
          </a:p>
          <a:p>
            <a:pPr marL="12700">
              <a:lnSpc>
                <a:spcPct val="100000"/>
              </a:lnSpc>
            </a:pPr>
            <a:r>
              <a:rPr sz="900" spc="-5" dirty="0">
                <a:solidFill>
                  <a:srgbClr val="585858"/>
                </a:solidFill>
                <a:latin typeface="Trebuchet MS"/>
                <a:cs typeface="Trebuchet MS"/>
              </a:rPr>
              <a:t>24,000.00</a:t>
            </a:r>
            <a:endParaRPr sz="900" dirty="0">
              <a:latin typeface="Trebuchet MS"/>
              <a:cs typeface="Trebuchet MS"/>
            </a:endParaRPr>
          </a:p>
          <a:p>
            <a:pPr>
              <a:lnSpc>
                <a:spcPct val="100000"/>
              </a:lnSpc>
              <a:spcBef>
                <a:spcPts val="15"/>
              </a:spcBef>
            </a:pPr>
            <a:endParaRPr sz="950" dirty="0">
              <a:latin typeface="Trebuchet MS"/>
              <a:cs typeface="Trebuchet MS"/>
            </a:endParaRPr>
          </a:p>
          <a:p>
            <a:pPr marL="12700">
              <a:lnSpc>
                <a:spcPct val="100000"/>
              </a:lnSpc>
            </a:pPr>
            <a:r>
              <a:rPr sz="900" spc="-5" dirty="0">
                <a:solidFill>
                  <a:srgbClr val="585858"/>
                </a:solidFill>
                <a:latin typeface="Trebuchet MS"/>
                <a:cs typeface="Trebuchet MS"/>
              </a:rPr>
              <a:t>19,000.00</a:t>
            </a:r>
            <a:endParaRPr sz="900" dirty="0">
              <a:latin typeface="Trebuchet MS"/>
              <a:cs typeface="Trebuchet MS"/>
            </a:endParaRPr>
          </a:p>
          <a:p>
            <a:pPr>
              <a:lnSpc>
                <a:spcPct val="100000"/>
              </a:lnSpc>
              <a:spcBef>
                <a:spcPts val="15"/>
              </a:spcBef>
            </a:pPr>
            <a:endParaRPr sz="950" dirty="0">
              <a:latin typeface="Trebuchet MS"/>
              <a:cs typeface="Trebuchet MS"/>
            </a:endParaRPr>
          </a:p>
          <a:p>
            <a:pPr marL="12700">
              <a:lnSpc>
                <a:spcPct val="100000"/>
              </a:lnSpc>
            </a:pPr>
            <a:r>
              <a:rPr sz="900" spc="-5" dirty="0">
                <a:solidFill>
                  <a:srgbClr val="585858"/>
                </a:solidFill>
                <a:latin typeface="Trebuchet MS"/>
                <a:cs typeface="Trebuchet MS"/>
              </a:rPr>
              <a:t>14,000.00</a:t>
            </a:r>
            <a:endParaRPr sz="900" dirty="0">
              <a:latin typeface="Trebuchet MS"/>
              <a:cs typeface="Trebuchet MS"/>
            </a:endParaRPr>
          </a:p>
          <a:p>
            <a:pPr>
              <a:lnSpc>
                <a:spcPct val="100000"/>
              </a:lnSpc>
              <a:spcBef>
                <a:spcPts val="20"/>
              </a:spcBef>
            </a:pPr>
            <a:endParaRPr sz="950" dirty="0">
              <a:latin typeface="Trebuchet MS"/>
              <a:cs typeface="Trebuchet MS"/>
            </a:endParaRPr>
          </a:p>
          <a:p>
            <a:pPr marL="72390">
              <a:lnSpc>
                <a:spcPct val="100000"/>
              </a:lnSpc>
            </a:pPr>
            <a:r>
              <a:rPr sz="900" spc="-5" dirty="0">
                <a:solidFill>
                  <a:srgbClr val="585858"/>
                </a:solidFill>
                <a:latin typeface="Trebuchet MS"/>
                <a:cs typeface="Trebuchet MS"/>
              </a:rPr>
              <a:t>9,000.00</a:t>
            </a:r>
            <a:endParaRPr sz="900" dirty="0">
              <a:latin typeface="Trebuchet MS"/>
              <a:cs typeface="Trebuchet MS"/>
            </a:endParaRPr>
          </a:p>
          <a:p>
            <a:pPr>
              <a:lnSpc>
                <a:spcPct val="100000"/>
              </a:lnSpc>
              <a:spcBef>
                <a:spcPts val="15"/>
              </a:spcBef>
            </a:pPr>
            <a:endParaRPr sz="950" dirty="0">
              <a:latin typeface="Trebuchet MS"/>
              <a:cs typeface="Trebuchet MS"/>
            </a:endParaRPr>
          </a:p>
          <a:p>
            <a:pPr marL="72390">
              <a:lnSpc>
                <a:spcPct val="100000"/>
              </a:lnSpc>
            </a:pPr>
            <a:r>
              <a:rPr sz="900" spc="-5" dirty="0">
                <a:solidFill>
                  <a:srgbClr val="585858"/>
                </a:solidFill>
                <a:latin typeface="Trebuchet MS"/>
                <a:cs typeface="Trebuchet MS"/>
              </a:rPr>
              <a:t>4,000.00</a:t>
            </a:r>
            <a:endParaRPr sz="900" dirty="0">
              <a:latin typeface="Trebuchet MS"/>
              <a:cs typeface="Trebuchet MS"/>
            </a:endParaRPr>
          </a:p>
          <a:p>
            <a:pPr marL="687705" marR="5080" indent="-38735" algn="ctr">
              <a:lnSpc>
                <a:spcPts val="1050"/>
              </a:lnSpc>
              <a:spcBef>
                <a:spcPts val="105"/>
              </a:spcBef>
              <a:tabLst>
                <a:tab pos="964565" algn="l"/>
                <a:tab pos="1240790" algn="l"/>
                <a:tab pos="1517650" algn="l"/>
                <a:tab pos="1794510" algn="l"/>
                <a:tab pos="2070735" algn="l"/>
                <a:tab pos="2347595" algn="l"/>
                <a:tab pos="2624455" algn="l"/>
                <a:tab pos="2900680" algn="l"/>
                <a:tab pos="3177540" algn="l"/>
                <a:tab pos="3454400" algn="l"/>
                <a:tab pos="3730625" algn="l"/>
                <a:tab pos="4007485" algn="l"/>
                <a:tab pos="4284345" algn="l"/>
                <a:tab pos="4561205" algn="l"/>
              </a:tabLst>
            </a:pPr>
            <a:r>
              <a:rPr sz="900" spc="-5" dirty="0">
                <a:solidFill>
                  <a:srgbClr val="585858"/>
                </a:solidFill>
                <a:latin typeface="Trebuchet MS"/>
                <a:cs typeface="Trebuchet MS"/>
              </a:rPr>
              <a:t>MAR</a:t>
            </a:r>
            <a:r>
              <a:rPr sz="900" spc="210"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0"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0"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a:t>
            </a:r>
            <a:r>
              <a:rPr sz="900" spc="215" dirty="0">
                <a:solidFill>
                  <a:srgbClr val="585858"/>
                </a:solidFill>
                <a:latin typeface="Trebuchet MS"/>
                <a:cs typeface="Trebuchet MS"/>
              </a:rPr>
              <a:t> </a:t>
            </a:r>
            <a:r>
              <a:rPr sz="900" spc="-5" dirty="0">
                <a:solidFill>
                  <a:srgbClr val="585858"/>
                </a:solidFill>
                <a:latin typeface="Trebuchet MS"/>
                <a:cs typeface="Trebuchet MS"/>
              </a:rPr>
              <a:t>MAR </a:t>
            </a:r>
            <a:r>
              <a:rPr sz="900" spc="-254" dirty="0">
                <a:solidFill>
                  <a:srgbClr val="585858"/>
                </a:solidFill>
                <a:latin typeface="Trebuchet MS"/>
                <a:cs typeface="Trebuchet MS"/>
              </a:rPr>
              <a:t> </a:t>
            </a:r>
            <a:r>
              <a:rPr sz="900" spc="-5" dirty="0">
                <a:solidFill>
                  <a:srgbClr val="585858"/>
                </a:solidFill>
                <a:latin typeface="Trebuchet MS"/>
                <a:cs typeface="Trebuchet MS"/>
              </a:rPr>
              <a:t>'08	'09	'10	'11	'12	'13	'14	'15	'16	'17	'18	'19	'20	'21	'22</a:t>
            </a:r>
            <a:endParaRPr sz="900" dirty="0">
              <a:latin typeface="Trebuchet MS"/>
              <a:cs typeface="Trebuchet MS"/>
            </a:endParaRPr>
          </a:p>
        </p:txBody>
      </p:sp>
      <p:sp>
        <p:nvSpPr>
          <p:cNvPr id="9" name="object 9"/>
          <p:cNvSpPr txBox="1"/>
          <p:nvPr/>
        </p:nvSpPr>
        <p:spPr>
          <a:xfrm>
            <a:off x="662939" y="4429760"/>
            <a:ext cx="4594861" cy="646780"/>
          </a:xfrm>
          <a:prstGeom prst="rect">
            <a:avLst/>
          </a:prstGeom>
        </p:spPr>
        <p:txBody>
          <a:bodyPr vert="horz" wrap="square" lIns="0" tIns="9525" rIns="0" bIns="0" rtlCol="0">
            <a:spAutoFit/>
          </a:bodyPr>
          <a:lstStyle/>
          <a:p>
            <a:pPr marL="12700" marR="329565">
              <a:lnSpc>
                <a:spcPct val="104200"/>
              </a:lnSpc>
              <a:spcBef>
                <a:spcPts val="75"/>
              </a:spcBef>
            </a:pPr>
            <a:r>
              <a:rPr sz="1200" spc="15" dirty="0">
                <a:latin typeface="Trebuchet MS"/>
                <a:cs typeface="Trebuchet MS"/>
              </a:rPr>
              <a:t>There </a:t>
            </a:r>
            <a:r>
              <a:rPr sz="1200" spc="5" dirty="0">
                <a:latin typeface="Trebuchet MS"/>
                <a:cs typeface="Trebuchet MS"/>
              </a:rPr>
              <a:t>is </a:t>
            </a:r>
            <a:r>
              <a:rPr sz="1200" spc="15" dirty="0">
                <a:latin typeface="Trebuchet MS"/>
                <a:cs typeface="Trebuchet MS"/>
              </a:rPr>
              <a:t>a </a:t>
            </a:r>
            <a:r>
              <a:rPr sz="1200" spc="10" dirty="0">
                <a:latin typeface="Trebuchet MS"/>
                <a:cs typeface="Trebuchet MS"/>
              </a:rPr>
              <a:t>trend but no</a:t>
            </a:r>
            <a:r>
              <a:rPr lang="en-IN" sz="1200" spc="10" dirty="0">
                <a:latin typeface="Trebuchet MS"/>
                <a:cs typeface="Trebuchet MS"/>
              </a:rPr>
              <a:t> </a:t>
            </a:r>
            <a:r>
              <a:rPr sz="1200" dirty="0">
                <a:latin typeface="Trebuchet MS"/>
                <a:cs typeface="Trebuchet MS"/>
              </a:rPr>
              <a:t>seasonality.</a:t>
            </a:r>
          </a:p>
          <a:p>
            <a:pPr marL="12700" marR="5080">
              <a:lnSpc>
                <a:spcPct val="103299"/>
              </a:lnSpc>
              <a:spcBef>
                <a:spcPts val="600"/>
              </a:spcBef>
            </a:pPr>
            <a:r>
              <a:rPr sz="1200" spc="10" dirty="0">
                <a:latin typeface="Trebuchet MS"/>
                <a:cs typeface="Trebuchet MS"/>
              </a:rPr>
              <a:t>Suggesting to follow</a:t>
            </a:r>
            <a:r>
              <a:rPr lang="en-IN" sz="1200" spc="10" dirty="0">
                <a:latin typeface="Trebuchet MS"/>
                <a:cs typeface="Trebuchet MS"/>
              </a:rPr>
              <a:t> </a:t>
            </a:r>
            <a:r>
              <a:rPr sz="1200" spc="10" dirty="0">
                <a:latin typeface="Trebuchet MS"/>
                <a:cs typeface="Trebuchet MS"/>
              </a:rPr>
              <a:t>exponential smoothing with</a:t>
            </a:r>
            <a:r>
              <a:rPr lang="en-IN" sz="1200" spc="10" dirty="0">
                <a:latin typeface="Trebuchet MS"/>
                <a:cs typeface="Trebuchet MS"/>
              </a:rPr>
              <a:t> </a:t>
            </a:r>
            <a:r>
              <a:rPr sz="1200" spc="10" dirty="0">
                <a:latin typeface="Trebuchet MS"/>
                <a:cs typeface="Trebuchet MS"/>
              </a:rPr>
              <a:t>trend</a:t>
            </a:r>
            <a:r>
              <a:rPr sz="1200" spc="5" dirty="0">
                <a:latin typeface="Trebuchet MS"/>
                <a:cs typeface="Trebuchet MS"/>
              </a:rPr>
              <a:t> </a:t>
            </a:r>
            <a:r>
              <a:rPr sz="1200" spc="10" dirty="0">
                <a:latin typeface="Trebuchet MS"/>
                <a:cs typeface="Trebuchet MS"/>
              </a:rPr>
              <a:t>adjustment</a:t>
            </a:r>
            <a:r>
              <a:rPr sz="1200" spc="15" dirty="0">
                <a:latin typeface="Trebuchet MS"/>
                <a:cs typeface="Trebuchet MS"/>
              </a:rPr>
              <a:t> </a:t>
            </a:r>
            <a:r>
              <a:rPr sz="1200" spc="10" dirty="0">
                <a:latin typeface="Trebuchet MS"/>
                <a:cs typeface="Trebuchet MS"/>
              </a:rPr>
              <a:t>model </a:t>
            </a:r>
            <a:r>
              <a:rPr sz="1200" spc="15" dirty="0">
                <a:latin typeface="Trebuchet MS"/>
                <a:cs typeface="Trebuchet MS"/>
              </a:rPr>
              <a:t> </a:t>
            </a:r>
            <a:r>
              <a:rPr sz="1200" spc="10" dirty="0">
                <a:latin typeface="Trebuchet MS"/>
                <a:cs typeface="Trebuchet MS"/>
              </a:rPr>
              <a:t>(</a:t>
            </a:r>
            <a:r>
              <a:rPr lang="en-IN" sz="1200" spc="10" dirty="0">
                <a:latin typeface="Trebuchet MS"/>
                <a:cs typeface="Trebuchet MS"/>
              </a:rPr>
              <a:t>Holt</a:t>
            </a:r>
            <a:r>
              <a:rPr sz="1200" spc="5" dirty="0">
                <a:latin typeface="Trebuchet MS"/>
                <a:cs typeface="Trebuchet MS"/>
              </a:rPr>
              <a:t> </a:t>
            </a:r>
            <a:r>
              <a:rPr sz="1200" spc="10" dirty="0">
                <a:latin typeface="Trebuchet MS"/>
                <a:cs typeface="Trebuchet MS"/>
              </a:rPr>
              <a:t>Model).</a:t>
            </a:r>
            <a:endParaRPr sz="1200" dirty="0">
              <a:latin typeface="Trebuchet MS"/>
              <a:cs typeface="Trebuchet MS"/>
            </a:endParaRPr>
          </a:p>
        </p:txBody>
      </p:sp>
      <p:pic>
        <p:nvPicPr>
          <p:cNvPr id="10" name="object 10"/>
          <p:cNvPicPr/>
          <p:nvPr/>
        </p:nvPicPr>
        <p:blipFill>
          <a:blip r:embed="rId2" cstate="print"/>
          <a:stretch>
            <a:fillRect/>
          </a:stretch>
        </p:blipFill>
        <p:spPr>
          <a:xfrm>
            <a:off x="5175341" y="4281031"/>
            <a:ext cx="4267200" cy="19370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0558" y="419036"/>
            <a:ext cx="11216641" cy="60579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0492" y="4762500"/>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3" name="object 3"/>
          <p:cNvSpPr/>
          <p:nvPr/>
        </p:nvSpPr>
        <p:spPr>
          <a:xfrm>
            <a:off x="1650492" y="4198620"/>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4" name="object 4"/>
          <p:cNvSpPr/>
          <p:nvPr/>
        </p:nvSpPr>
        <p:spPr>
          <a:xfrm>
            <a:off x="1650492" y="3634740"/>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5" name="object 5"/>
          <p:cNvSpPr/>
          <p:nvPr/>
        </p:nvSpPr>
        <p:spPr>
          <a:xfrm>
            <a:off x="1650492" y="3070860"/>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6" name="object 6"/>
          <p:cNvSpPr/>
          <p:nvPr/>
        </p:nvSpPr>
        <p:spPr>
          <a:xfrm>
            <a:off x="1650492" y="2506979"/>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7" name="object 7"/>
          <p:cNvSpPr/>
          <p:nvPr/>
        </p:nvSpPr>
        <p:spPr>
          <a:xfrm>
            <a:off x="1650492" y="1943100"/>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8" name="object 8"/>
          <p:cNvSpPr/>
          <p:nvPr/>
        </p:nvSpPr>
        <p:spPr>
          <a:xfrm>
            <a:off x="1650492" y="1379219"/>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sp>
        <p:nvSpPr>
          <p:cNvPr id="9" name="object 9"/>
          <p:cNvSpPr/>
          <p:nvPr/>
        </p:nvSpPr>
        <p:spPr>
          <a:xfrm>
            <a:off x="1650492" y="5327903"/>
            <a:ext cx="6918959" cy="0"/>
          </a:xfrm>
          <a:custGeom>
            <a:avLst/>
            <a:gdLst/>
            <a:ahLst/>
            <a:cxnLst/>
            <a:rect l="l" t="t" r="r" b="b"/>
            <a:pathLst>
              <a:path w="6918959">
                <a:moveTo>
                  <a:pt x="0" y="0"/>
                </a:moveTo>
                <a:lnTo>
                  <a:pt x="6918959" y="0"/>
                </a:lnTo>
              </a:path>
            </a:pathLst>
          </a:custGeom>
          <a:ln w="9144">
            <a:solidFill>
              <a:srgbClr val="D9D9D9"/>
            </a:solidFill>
          </a:ln>
        </p:spPr>
        <p:txBody>
          <a:bodyPr wrap="square" lIns="0" tIns="0" rIns="0" bIns="0" rtlCol="0"/>
          <a:lstStyle/>
          <a:p>
            <a:endParaRPr/>
          </a:p>
        </p:txBody>
      </p:sp>
      <p:grpSp>
        <p:nvGrpSpPr>
          <p:cNvPr id="10" name="object 10"/>
          <p:cNvGrpSpPr/>
          <p:nvPr/>
        </p:nvGrpSpPr>
        <p:grpSpPr>
          <a:xfrm>
            <a:off x="1866900" y="2049779"/>
            <a:ext cx="6486525" cy="2900680"/>
            <a:chOff x="1866900" y="2049779"/>
            <a:chExt cx="6486525" cy="2900680"/>
          </a:xfrm>
        </p:grpSpPr>
        <p:sp>
          <p:nvSpPr>
            <p:cNvPr id="11" name="object 11"/>
            <p:cNvSpPr/>
            <p:nvPr/>
          </p:nvSpPr>
          <p:spPr>
            <a:xfrm>
              <a:off x="1881377" y="2064257"/>
              <a:ext cx="6457315" cy="2766060"/>
            </a:xfrm>
            <a:custGeom>
              <a:avLst/>
              <a:gdLst/>
              <a:ahLst/>
              <a:cxnLst/>
              <a:rect l="l" t="t" r="r" b="b"/>
              <a:pathLst>
                <a:path w="6457315" h="2766060">
                  <a:moveTo>
                    <a:pt x="0" y="2766060"/>
                  </a:moveTo>
                  <a:lnTo>
                    <a:pt x="460248" y="2647187"/>
                  </a:lnTo>
                  <a:lnTo>
                    <a:pt x="922020" y="2510028"/>
                  </a:lnTo>
                  <a:lnTo>
                    <a:pt x="1383792" y="2394204"/>
                  </a:lnTo>
                  <a:lnTo>
                    <a:pt x="1844039" y="2180843"/>
                  </a:lnTo>
                  <a:lnTo>
                    <a:pt x="2305812" y="2033015"/>
                  </a:lnTo>
                  <a:lnTo>
                    <a:pt x="2767584" y="1844039"/>
                  </a:lnTo>
                  <a:lnTo>
                    <a:pt x="3227832" y="1682495"/>
                  </a:lnTo>
                  <a:lnTo>
                    <a:pt x="3689604" y="1653539"/>
                  </a:lnTo>
                  <a:lnTo>
                    <a:pt x="4151376" y="1537715"/>
                  </a:lnTo>
                  <a:lnTo>
                    <a:pt x="4611624" y="1365503"/>
                  </a:lnTo>
                  <a:lnTo>
                    <a:pt x="5073396" y="1080515"/>
                  </a:lnTo>
                  <a:lnTo>
                    <a:pt x="5535168" y="982979"/>
                  </a:lnTo>
                  <a:lnTo>
                    <a:pt x="5995416" y="813815"/>
                  </a:lnTo>
                  <a:lnTo>
                    <a:pt x="6457188" y="0"/>
                  </a:lnTo>
                </a:path>
              </a:pathLst>
            </a:custGeom>
            <a:ln w="28956">
              <a:solidFill>
                <a:srgbClr val="539F20"/>
              </a:solidFill>
            </a:ln>
          </p:spPr>
          <p:txBody>
            <a:bodyPr wrap="square" lIns="0" tIns="0" rIns="0" bIns="0" rtlCol="0"/>
            <a:lstStyle/>
            <a:p>
              <a:endParaRPr/>
            </a:p>
          </p:txBody>
        </p:sp>
        <p:sp>
          <p:nvSpPr>
            <p:cNvPr id="12" name="object 12"/>
            <p:cNvSpPr/>
            <p:nvPr/>
          </p:nvSpPr>
          <p:spPr>
            <a:xfrm>
              <a:off x="1881377" y="2705861"/>
              <a:ext cx="6457315" cy="2230120"/>
            </a:xfrm>
            <a:custGeom>
              <a:avLst/>
              <a:gdLst/>
              <a:ahLst/>
              <a:cxnLst/>
              <a:rect l="l" t="t" r="r" b="b"/>
              <a:pathLst>
                <a:path w="6457315" h="2230120">
                  <a:moveTo>
                    <a:pt x="0" y="2229612"/>
                  </a:moveTo>
                  <a:lnTo>
                    <a:pt x="460248" y="2005583"/>
                  </a:lnTo>
                  <a:lnTo>
                    <a:pt x="922020" y="1837944"/>
                  </a:lnTo>
                  <a:lnTo>
                    <a:pt x="1383792" y="1687068"/>
                  </a:lnTo>
                  <a:lnTo>
                    <a:pt x="1844039" y="1554480"/>
                  </a:lnTo>
                  <a:lnTo>
                    <a:pt x="2305812" y="1379220"/>
                  </a:lnTo>
                  <a:lnTo>
                    <a:pt x="2767584" y="1217676"/>
                  </a:lnTo>
                  <a:lnTo>
                    <a:pt x="3227832" y="1042415"/>
                  </a:lnTo>
                  <a:lnTo>
                    <a:pt x="3689604" y="874776"/>
                  </a:lnTo>
                  <a:lnTo>
                    <a:pt x="4151376" y="781812"/>
                  </a:lnTo>
                  <a:lnTo>
                    <a:pt x="4611624" y="676655"/>
                  </a:lnTo>
                  <a:lnTo>
                    <a:pt x="5073396" y="534924"/>
                  </a:lnTo>
                  <a:lnTo>
                    <a:pt x="5535168" y="315467"/>
                  </a:lnTo>
                  <a:lnTo>
                    <a:pt x="5995416" y="161543"/>
                  </a:lnTo>
                  <a:lnTo>
                    <a:pt x="6457188" y="0"/>
                  </a:lnTo>
                </a:path>
              </a:pathLst>
            </a:custGeom>
            <a:ln w="28956">
              <a:solidFill>
                <a:srgbClr val="E76617"/>
              </a:solidFill>
            </a:ln>
          </p:spPr>
          <p:txBody>
            <a:bodyPr wrap="square" lIns="0" tIns="0" rIns="0" bIns="0" rtlCol="0"/>
            <a:lstStyle/>
            <a:p>
              <a:endParaRPr/>
            </a:p>
          </p:txBody>
        </p:sp>
      </p:grpSp>
      <p:sp>
        <p:nvSpPr>
          <p:cNvPr id="13" name="object 13"/>
          <p:cNvSpPr txBox="1"/>
          <p:nvPr/>
        </p:nvSpPr>
        <p:spPr>
          <a:xfrm>
            <a:off x="1314069" y="5237226"/>
            <a:ext cx="24701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0</a:t>
            </a:r>
            <a:r>
              <a:rPr sz="900" dirty="0">
                <a:solidFill>
                  <a:srgbClr val="585858"/>
                </a:solidFill>
                <a:latin typeface="Trebuchet MS"/>
                <a:cs typeface="Trebuchet MS"/>
              </a:rPr>
              <a:t>.</a:t>
            </a:r>
            <a:r>
              <a:rPr sz="900" spc="-5" dirty="0">
                <a:solidFill>
                  <a:srgbClr val="585858"/>
                </a:solidFill>
                <a:latin typeface="Trebuchet MS"/>
                <a:cs typeface="Trebuchet MS"/>
              </a:rPr>
              <a:t>0</a:t>
            </a:r>
            <a:r>
              <a:rPr sz="900" dirty="0">
                <a:solidFill>
                  <a:srgbClr val="585858"/>
                </a:solidFill>
                <a:latin typeface="Trebuchet MS"/>
                <a:cs typeface="Trebuchet MS"/>
              </a:rPr>
              <a:t>0</a:t>
            </a:r>
            <a:endParaRPr sz="900">
              <a:latin typeface="Trebuchet MS"/>
              <a:cs typeface="Trebuchet MS"/>
            </a:endParaRPr>
          </a:p>
        </p:txBody>
      </p:sp>
      <p:sp>
        <p:nvSpPr>
          <p:cNvPr id="14" name="object 14"/>
          <p:cNvSpPr txBox="1"/>
          <p:nvPr/>
        </p:nvSpPr>
        <p:spPr>
          <a:xfrm>
            <a:off x="1092200" y="4672965"/>
            <a:ext cx="46926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5,000.00</a:t>
            </a:r>
            <a:endParaRPr sz="900">
              <a:latin typeface="Trebuchet MS"/>
              <a:cs typeface="Trebuchet MS"/>
            </a:endParaRPr>
          </a:p>
        </p:txBody>
      </p:sp>
      <p:sp>
        <p:nvSpPr>
          <p:cNvPr id="15" name="object 15"/>
          <p:cNvSpPr txBox="1"/>
          <p:nvPr/>
        </p:nvSpPr>
        <p:spPr>
          <a:xfrm>
            <a:off x="1032154" y="4108830"/>
            <a:ext cx="52895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10,000.00</a:t>
            </a:r>
            <a:endParaRPr sz="900">
              <a:latin typeface="Trebuchet MS"/>
              <a:cs typeface="Trebuchet MS"/>
            </a:endParaRPr>
          </a:p>
        </p:txBody>
      </p:sp>
      <p:sp>
        <p:nvSpPr>
          <p:cNvPr id="16" name="object 16"/>
          <p:cNvSpPr txBox="1"/>
          <p:nvPr/>
        </p:nvSpPr>
        <p:spPr>
          <a:xfrm>
            <a:off x="1032154" y="3544570"/>
            <a:ext cx="52895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15,000.00</a:t>
            </a:r>
            <a:endParaRPr sz="900">
              <a:latin typeface="Trebuchet MS"/>
              <a:cs typeface="Trebuchet MS"/>
            </a:endParaRPr>
          </a:p>
        </p:txBody>
      </p:sp>
      <p:sp>
        <p:nvSpPr>
          <p:cNvPr id="17" name="object 17"/>
          <p:cNvSpPr txBox="1"/>
          <p:nvPr/>
        </p:nvSpPr>
        <p:spPr>
          <a:xfrm>
            <a:off x="1032154" y="2980435"/>
            <a:ext cx="52895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20,000.00</a:t>
            </a:r>
            <a:endParaRPr sz="900">
              <a:latin typeface="Trebuchet MS"/>
              <a:cs typeface="Trebuchet MS"/>
            </a:endParaRPr>
          </a:p>
        </p:txBody>
      </p:sp>
      <p:sp>
        <p:nvSpPr>
          <p:cNvPr id="18" name="object 18"/>
          <p:cNvSpPr txBox="1"/>
          <p:nvPr/>
        </p:nvSpPr>
        <p:spPr>
          <a:xfrm>
            <a:off x="1032154" y="2416302"/>
            <a:ext cx="52895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25,000.00</a:t>
            </a:r>
            <a:endParaRPr sz="900">
              <a:latin typeface="Trebuchet MS"/>
              <a:cs typeface="Trebuchet MS"/>
            </a:endParaRPr>
          </a:p>
        </p:txBody>
      </p:sp>
      <p:sp>
        <p:nvSpPr>
          <p:cNvPr id="19" name="object 19"/>
          <p:cNvSpPr txBox="1"/>
          <p:nvPr/>
        </p:nvSpPr>
        <p:spPr>
          <a:xfrm>
            <a:off x="1032154" y="1852040"/>
            <a:ext cx="52895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30,000.00</a:t>
            </a:r>
            <a:endParaRPr sz="900">
              <a:latin typeface="Trebuchet MS"/>
              <a:cs typeface="Trebuchet MS"/>
            </a:endParaRPr>
          </a:p>
        </p:txBody>
      </p:sp>
      <p:sp>
        <p:nvSpPr>
          <p:cNvPr id="20" name="object 20"/>
          <p:cNvSpPr txBox="1"/>
          <p:nvPr/>
        </p:nvSpPr>
        <p:spPr>
          <a:xfrm>
            <a:off x="1032154" y="1287907"/>
            <a:ext cx="52895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35,000.00</a:t>
            </a:r>
            <a:endParaRPr sz="900">
              <a:latin typeface="Trebuchet MS"/>
              <a:cs typeface="Trebuchet MS"/>
            </a:endParaRPr>
          </a:p>
        </p:txBody>
      </p:sp>
      <p:sp>
        <p:nvSpPr>
          <p:cNvPr id="21" name="object 21"/>
          <p:cNvSpPr txBox="1"/>
          <p:nvPr/>
        </p:nvSpPr>
        <p:spPr>
          <a:xfrm>
            <a:off x="1838705"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1</a:t>
            </a:r>
            <a:endParaRPr sz="900">
              <a:latin typeface="Trebuchet MS"/>
              <a:cs typeface="Trebuchet MS"/>
            </a:endParaRPr>
          </a:p>
        </p:txBody>
      </p:sp>
      <p:sp>
        <p:nvSpPr>
          <p:cNvPr id="22" name="object 22"/>
          <p:cNvSpPr txBox="1"/>
          <p:nvPr/>
        </p:nvSpPr>
        <p:spPr>
          <a:xfrm>
            <a:off x="2299842"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2</a:t>
            </a:r>
            <a:endParaRPr sz="900">
              <a:latin typeface="Trebuchet MS"/>
              <a:cs typeface="Trebuchet MS"/>
            </a:endParaRPr>
          </a:p>
        </p:txBody>
      </p:sp>
      <p:sp>
        <p:nvSpPr>
          <p:cNvPr id="23" name="object 23"/>
          <p:cNvSpPr txBox="1"/>
          <p:nvPr/>
        </p:nvSpPr>
        <p:spPr>
          <a:xfrm>
            <a:off x="2761233"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3</a:t>
            </a:r>
            <a:endParaRPr sz="900">
              <a:latin typeface="Trebuchet MS"/>
              <a:cs typeface="Trebuchet MS"/>
            </a:endParaRPr>
          </a:p>
        </p:txBody>
      </p:sp>
      <p:sp>
        <p:nvSpPr>
          <p:cNvPr id="24" name="object 24"/>
          <p:cNvSpPr txBox="1"/>
          <p:nvPr/>
        </p:nvSpPr>
        <p:spPr>
          <a:xfrm>
            <a:off x="3222498"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4</a:t>
            </a:r>
            <a:endParaRPr sz="900">
              <a:latin typeface="Trebuchet MS"/>
              <a:cs typeface="Trebuchet MS"/>
            </a:endParaRPr>
          </a:p>
        </p:txBody>
      </p:sp>
      <p:sp>
        <p:nvSpPr>
          <p:cNvPr id="25" name="object 25"/>
          <p:cNvSpPr txBox="1"/>
          <p:nvPr/>
        </p:nvSpPr>
        <p:spPr>
          <a:xfrm>
            <a:off x="3683889"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5</a:t>
            </a:r>
            <a:endParaRPr sz="900">
              <a:latin typeface="Trebuchet MS"/>
              <a:cs typeface="Trebuchet MS"/>
            </a:endParaRPr>
          </a:p>
        </p:txBody>
      </p:sp>
      <p:sp>
        <p:nvSpPr>
          <p:cNvPr id="26" name="object 26"/>
          <p:cNvSpPr txBox="1"/>
          <p:nvPr/>
        </p:nvSpPr>
        <p:spPr>
          <a:xfrm>
            <a:off x="4145026"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6</a:t>
            </a:r>
            <a:endParaRPr sz="900">
              <a:latin typeface="Trebuchet MS"/>
              <a:cs typeface="Trebuchet MS"/>
            </a:endParaRPr>
          </a:p>
        </p:txBody>
      </p:sp>
      <p:sp>
        <p:nvSpPr>
          <p:cNvPr id="27" name="object 27"/>
          <p:cNvSpPr txBox="1"/>
          <p:nvPr/>
        </p:nvSpPr>
        <p:spPr>
          <a:xfrm>
            <a:off x="4606544"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7</a:t>
            </a:r>
            <a:endParaRPr sz="900">
              <a:latin typeface="Trebuchet MS"/>
              <a:cs typeface="Trebuchet MS"/>
            </a:endParaRPr>
          </a:p>
        </p:txBody>
      </p:sp>
      <p:sp>
        <p:nvSpPr>
          <p:cNvPr id="28" name="object 28"/>
          <p:cNvSpPr txBox="1"/>
          <p:nvPr/>
        </p:nvSpPr>
        <p:spPr>
          <a:xfrm>
            <a:off x="5067680"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8</a:t>
            </a:r>
            <a:endParaRPr sz="900">
              <a:latin typeface="Trebuchet MS"/>
              <a:cs typeface="Trebuchet MS"/>
            </a:endParaRPr>
          </a:p>
        </p:txBody>
      </p:sp>
      <p:sp>
        <p:nvSpPr>
          <p:cNvPr id="29" name="object 29"/>
          <p:cNvSpPr txBox="1"/>
          <p:nvPr/>
        </p:nvSpPr>
        <p:spPr>
          <a:xfrm>
            <a:off x="5529198" y="5379466"/>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85858"/>
                </a:solidFill>
                <a:latin typeface="Trebuchet MS"/>
                <a:cs typeface="Trebuchet MS"/>
              </a:rPr>
              <a:t>9</a:t>
            </a:r>
            <a:endParaRPr sz="900">
              <a:latin typeface="Trebuchet MS"/>
              <a:cs typeface="Trebuchet MS"/>
            </a:endParaRPr>
          </a:p>
        </p:txBody>
      </p:sp>
      <p:sp>
        <p:nvSpPr>
          <p:cNvPr id="30" name="object 30"/>
          <p:cNvSpPr txBox="1"/>
          <p:nvPr/>
        </p:nvSpPr>
        <p:spPr>
          <a:xfrm>
            <a:off x="5960490" y="5379466"/>
            <a:ext cx="14478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10</a:t>
            </a:r>
            <a:endParaRPr sz="900">
              <a:latin typeface="Trebuchet MS"/>
              <a:cs typeface="Trebuchet MS"/>
            </a:endParaRPr>
          </a:p>
        </p:txBody>
      </p:sp>
      <p:sp>
        <p:nvSpPr>
          <p:cNvPr id="31" name="object 31"/>
          <p:cNvSpPr txBox="1"/>
          <p:nvPr/>
        </p:nvSpPr>
        <p:spPr>
          <a:xfrm>
            <a:off x="6421628" y="5379466"/>
            <a:ext cx="14478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11</a:t>
            </a:r>
            <a:endParaRPr sz="900">
              <a:latin typeface="Trebuchet MS"/>
              <a:cs typeface="Trebuchet MS"/>
            </a:endParaRPr>
          </a:p>
        </p:txBody>
      </p:sp>
      <p:sp>
        <p:nvSpPr>
          <p:cNvPr id="32" name="object 32"/>
          <p:cNvSpPr txBox="1"/>
          <p:nvPr/>
        </p:nvSpPr>
        <p:spPr>
          <a:xfrm>
            <a:off x="6883145" y="5379466"/>
            <a:ext cx="14478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12</a:t>
            </a:r>
            <a:endParaRPr sz="900">
              <a:latin typeface="Trebuchet MS"/>
              <a:cs typeface="Trebuchet MS"/>
            </a:endParaRPr>
          </a:p>
        </p:txBody>
      </p:sp>
      <p:sp>
        <p:nvSpPr>
          <p:cNvPr id="33" name="object 33"/>
          <p:cNvSpPr txBox="1"/>
          <p:nvPr/>
        </p:nvSpPr>
        <p:spPr>
          <a:xfrm>
            <a:off x="7344282" y="5379466"/>
            <a:ext cx="14478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13</a:t>
            </a:r>
            <a:endParaRPr sz="900">
              <a:latin typeface="Trebuchet MS"/>
              <a:cs typeface="Trebuchet MS"/>
            </a:endParaRPr>
          </a:p>
        </p:txBody>
      </p:sp>
      <p:sp>
        <p:nvSpPr>
          <p:cNvPr id="34" name="object 34"/>
          <p:cNvSpPr txBox="1"/>
          <p:nvPr/>
        </p:nvSpPr>
        <p:spPr>
          <a:xfrm>
            <a:off x="7805673" y="5379466"/>
            <a:ext cx="14478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14</a:t>
            </a:r>
            <a:endParaRPr sz="900">
              <a:latin typeface="Trebuchet MS"/>
              <a:cs typeface="Trebuchet MS"/>
            </a:endParaRPr>
          </a:p>
        </p:txBody>
      </p:sp>
      <p:sp>
        <p:nvSpPr>
          <p:cNvPr id="35" name="object 35"/>
          <p:cNvSpPr txBox="1"/>
          <p:nvPr/>
        </p:nvSpPr>
        <p:spPr>
          <a:xfrm>
            <a:off x="8266938" y="5379466"/>
            <a:ext cx="14478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15</a:t>
            </a:r>
            <a:endParaRPr sz="900">
              <a:latin typeface="Trebuchet MS"/>
              <a:cs typeface="Trebuchet MS"/>
            </a:endParaRPr>
          </a:p>
        </p:txBody>
      </p:sp>
      <p:sp>
        <p:nvSpPr>
          <p:cNvPr id="36" name="object 36"/>
          <p:cNvSpPr txBox="1"/>
          <p:nvPr/>
        </p:nvSpPr>
        <p:spPr>
          <a:xfrm>
            <a:off x="4102100" y="990726"/>
            <a:ext cx="1468755"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585858"/>
                </a:solidFill>
                <a:latin typeface="Trebuchet MS"/>
                <a:cs typeface="Trebuchet MS"/>
              </a:rPr>
              <a:t>Forecast</a:t>
            </a:r>
            <a:r>
              <a:rPr sz="1400" spc="-45" dirty="0">
                <a:solidFill>
                  <a:srgbClr val="585858"/>
                </a:solidFill>
                <a:latin typeface="Trebuchet MS"/>
                <a:cs typeface="Trebuchet MS"/>
              </a:rPr>
              <a:t> </a:t>
            </a:r>
            <a:r>
              <a:rPr sz="1400" dirty="0">
                <a:solidFill>
                  <a:srgbClr val="585858"/>
                </a:solidFill>
                <a:latin typeface="Trebuchet MS"/>
                <a:cs typeface="Trebuchet MS"/>
              </a:rPr>
              <a:t>vs</a:t>
            </a:r>
            <a:r>
              <a:rPr sz="1400" spc="-100" dirty="0">
                <a:solidFill>
                  <a:srgbClr val="585858"/>
                </a:solidFill>
                <a:latin typeface="Trebuchet MS"/>
                <a:cs typeface="Trebuchet MS"/>
              </a:rPr>
              <a:t> </a:t>
            </a:r>
            <a:r>
              <a:rPr sz="1400" dirty="0">
                <a:solidFill>
                  <a:srgbClr val="585858"/>
                </a:solidFill>
                <a:latin typeface="Trebuchet MS"/>
                <a:cs typeface="Trebuchet MS"/>
              </a:rPr>
              <a:t>Actual</a:t>
            </a:r>
            <a:endParaRPr sz="1400">
              <a:latin typeface="Trebuchet MS"/>
              <a:cs typeface="Trebuchet MS"/>
            </a:endParaRPr>
          </a:p>
        </p:txBody>
      </p:sp>
      <p:sp>
        <p:nvSpPr>
          <p:cNvPr id="37" name="object 37"/>
          <p:cNvSpPr/>
          <p:nvPr/>
        </p:nvSpPr>
        <p:spPr>
          <a:xfrm>
            <a:off x="4162805" y="5717285"/>
            <a:ext cx="243840" cy="0"/>
          </a:xfrm>
          <a:custGeom>
            <a:avLst/>
            <a:gdLst/>
            <a:ahLst/>
            <a:cxnLst/>
            <a:rect l="l" t="t" r="r" b="b"/>
            <a:pathLst>
              <a:path w="243839">
                <a:moveTo>
                  <a:pt x="0" y="0"/>
                </a:moveTo>
                <a:lnTo>
                  <a:pt x="243840" y="0"/>
                </a:lnTo>
              </a:path>
            </a:pathLst>
          </a:custGeom>
          <a:ln w="28956">
            <a:solidFill>
              <a:srgbClr val="539F20"/>
            </a:solidFill>
          </a:ln>
        </p:spPr>
        <p:txBody>
          <a:bodyPr wrap="square" lIns="0" tIns="0" rIns="0" bIns="0" rtlCol="0"/>
          <a:lstStyle/>
          <a:p>
            <a:endParaRPr/>
          </a:p>
        </p:txBody>
      </p:sp>
      <p:sp>
        <p:nvSpPr>
          <p:cNvPr id="38" name="object 38"/>
          <p:cNvSpPr txBox="1"/>
          <p:nvPr/>
        </p:nvSpPr>
        <p:spPr>
          <a:xfrm>
            <a:off x="4420615" y="5627623"/>
            <a:ext cx="3886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Series1</a:t>
            </a:r>
            <a:endParaRPr sz="900">
              <a:latin typeface="Trebuchet MS"/>
              <a:cs typeface="Trebuchet MS"/>
            </a:endParaRPr>
          </a:p>
        </p:txBody>
      </p:sp>
      <p:sp>
        <p:nvSpPr>
          <p:cNvPr id="39" name="object 39"/>
          <p:cNvSpPr/>
          <p:nvPr/>
        </p:nvSpPr>
        <p:spPr>
          <a:xfrm>
            <a:off x="4920234" y="5717285"/>
            <a:ext cx="243840" cy="0"/>
          </a:xfrm>
          <a:custGeom>
            <a:avLst/>
            <a:gdLst/>
            <a:ahLst/>
            <a:cxnLst/>
            <a:rect l="l" t="t" r="r" b="b"/>
            <a:pathLst>
              <a:path w="243839">
                <a:moveTo>
                  <a:pt x="0" y="0"/>
                </a:moveTo>
                <a:lnTo>
                  <a:pt x="243839" y="0"/>
                </a:lnTo>
              </a:path>
            </a:pathLst>
          </a:custGeom>
          <a:ln w="28956">
            <a:solidFill>
              <a:srgbClr val="E76617"/>
            </a:solidFill>
          </a:ln>
        </p:spPr>
        <p:txBody>
          <a:bodyPr wrap="square" lIns="0" tIns="0" rIns="0" bIns="0" rtlCol="0"/>
          <a:lstStyle/>
          <a:p>
            <a:endParaRPr/>
          </a:p>
        </p:txBody>
      </p:sp>
      <p:sp>
        <p:nvSpPr>
          <p:cNvPr id="40" name="object 40"/>
          <p:cNvSpPr txBox="1"/>
          <p:nvPr/>
        </p:nvSpPr>
        <p:spPr>
          <a:xfrm>
            <a:off x="5177409" y="5627623"/>
            <a:ext cx="3886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585858"/>
                </a:solidFill>
                <a:latin typeface="Trebuchet MS"/>
                <a:cs typeface="Trebuchet MS"/>
              </a:rPr>
              <a:t>Series2</a:t>
            </a:r>
            <a:endParaRPr sz="9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48309" y="212255"/>
            <a:ext cx="3632835" cy="757555"/>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90C225"/>
                </a:solidFill>
                <a:latin typeface="Trebuchet MS"/>
                <a:cs typeface="Trebuchet MS"/>
              </a:rPr>
              <a:t>VRIO</a:t>
            </a:r>
            <a:r>
              <a:rPr sz="4800" spc="-325" dirty="0">
                <a:solidFill>
                  <a:srgbClr val="90C225"/>
                </a:solidFill>
                <a:latin typeface="Trebuchet MS"/>
                <a:cs typeface="Trebuchet MS"/>
              </a:rPr>
              <a:t> </a:t>
            </a:r>
            <a:r>
              <a:rPr sz="4800" dirty="0">
                <a:solidFill>
                  <a:srgbClr val="90C225"/>
                </a:solidFill>
                <a:latin typeface="Trebuchet MS"/>
                <a:cs typeface="Trebuchet MS"/>
              </a:rPr>
              <a:t>Analysis</a:t>
            </a:r>
            <a:endParaRPr sz="4800" dirty="0">
              <a:latin typeface="Trebuchet MS"/>
              <a:cs typeface="Trebuchet MS"/>
            </a:endParaRPr>
          </a:p>
        </p:txBody>
      </p:sp>
      <p:sp>
        <p:nvSpPr>
          <p:cNvPr id="4" name="object 4"/>
          <p:cNvSpPr txBox="1"/>
          <p:nvPr/>
        </p:nvSpPr>
        <p:spPr>
          <a:xfrm>
            <a:off x="533400" y="1066800"/>
            <a:ext cx="4343400" cy="1756891"/>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sz="1600" spc="-160" dirty="0">
                <a:solidFill>
                  <a:srgbClr val="90C225"/>
                </a:solidFill>
                <a:latin typeface="Lucida Sans Unicode"/>
                <a:cs typeface="Lucida Sans Unicode"/>
              </a:rPr>
              <a:t>▶	</a:t>
            </a:r>
            <a:r>
              <a:rPr sz="2000" spc="-20" dirty="0">
                <a:solidFill>
                  <a:srgbClr val="404040"/>
                </a:solidFill>
                <a:latin typeface="Calibri"/>
                <a:cs typeface="Calibri"/>
              </a:rPr>
              <a:t>V-Value</a:t>
            </a:r>
            <a:r>
              <a:rPr sz="2000" spc="-25" dirty="0">
                <a:solidFill>
                  <a:srgbClr val="404040"/>
                </a:solidFill>
                <a:latin typeface="Calibri"/>
                <a:cs typeface="Calibri"/>
              </a:rPr>
              <a:t> </a:t>
            </a:r>
            <a:r>
              <a:rPr sz="2000" dirty="0">
                <a:solidFill>
                  <a:srgbClr val="404040"/>
                </a:solidFill>
                <a:latin typeface="Calibri"/>
                <a:cs typeface="Calibri"/>
              </a:rPr>
              <a:t>of</a:t>
            </a:r>
            <a:r>
              <a:rPr sz="2000" spc="-25" dirty="0">
                <a:solidFill>
                  <a:srgbClr val="404040"/>
                </a:solidFill>
                <a:latin typeface="Calibri"/>
                <a:cs typeface="Calibri"/>
              </a:rPr>
              <a:t> </a:t>
            </a:r>
            <a:r>
              <a:rPr sz="2000" dirty="0">
                <a:solidFill>
                  <a:srgbClr val="404040"/>
                </a:solidFill>
                <a:latin typeface="Calibri"/>
                <a:cs typeface="Calibri"/>
              </a:rPr>
              <a:t>the</a:t>
            </a:r>
            <a:r>
              <a:rPr sz="2000" spc="-10" dirty="0">
                <a:solidFill>
                  <a:srgbClr val="404040"/>
                </a:solidFill>
                <a:latin typeface="Calibri"/>
                <a:cs typeface="Calibri"/>
              </a:rPr>
              <a:t> resource</a:t>
            </a:r>
            <a:endParaRPr sz="2000" dirty="0">
              <a:latin typeface="Calibri"/>
              <a:cs typeface="Calibri"/>
            </a:endParaRPr>
          </a:p>
          <a:p>
            <a:pPr marL="12700">
              <a:lnSpc>
                <a:spcPct val="100000"/>
              </a:lnSpc>
              <a:spcBef>
                <a:spcPts val="994"/>
              </a:spcBef>
              <a:tabLst>
                <a:tab pos="354965" algn="l"/>
              </a:tabLst>
            </a:pPr>
            <a:r>
              <a:rPr sz="1600" spc="-160" dirty="0">
                <a:solidFill>
                  <a:srgbClr val="90C225"/>
                </a:solidFill>
                <a:latin typeface="Lucida Sans Unicode"/>
                <a:cs typeface="Lucida Sans Unicode"/>
              </a:rPr>
              <a:t>▶	</a:t>
            </a:r>
            <a:r>
              <a:rPr sz="2000" spc="-5" dirty="0">
                <a:solidFill>
                  <a:srgbClr val="404040"/>
                </a:solidFill>
                <a:latin typeface="Calibri"/>
                <a:cs typeface="Calibri"/>
              </a:rPr>
              <a:t>R-Rareness</a:t>
            </a:r>
            <a:r>
              <a:rPr sz="2000" dirty="0">
                <a:solidFill>
                  <a:srgbClr val="404040"/>
                </a:solidFill>
                <a:latin typeface="Calibri"/>
                <a:cs typeface="Calibri"/>
              </a:rPr>
              <a:t> </a:t>
            </a:r>
            <a:r>
              <a:rPr sz="2000" spc="-5" dirty="0">
                <a:solidFill>
                  <a:srgbClr val="404040"/>
                </a:solidFill>
                <a:latin typeface="Calibri"/>
                <a:cs typeface="Calibri"/>
              </a:rPr>
              <a:t>of</a:t>
            </a:r>
            <a:r>
              <a:rPr sz="2000" spc="-10" dirty="0">
                <a:solidFill>
                  <a:srgbClr val="404040"/>
                </a:solidFill>
                <a:latin typeface="Calibri"/>
                <a:cs typeface="Calibri"/>
              </a:rPr>
              <a:t> </a:t>
            </a:r>
            <a:r>
              <a:rPr sz="2000" dirty="0">
                <a:solidFill>
                  <a:srgbClr val="404040"/>
                </a:solidFill>
                <a:latin typeface="Calibri"/>
                <a:cs typeface="Calibri"/>
              </a:rPr>
              <a:t>the</a:t>
            </a:r>
            <a:r>
              <a:rPr sz="2000" spc="-15" dirty="0">
                <a:solidFill>
                  <a:srgbClr val="404040"/>
                </a:solidFill>
                <a:latin typeface="Calibri"/>
                <a:cs typeface="Calibri"/>
              </a:rPr>
              <a:t> </a:t>
            </a:r>
            <a:r>
              <a:rPr sz="2000" spc="-10" dirty="0">
                <a:solidFill>
                  <a:srgbClr val="404040"/>
                </a:solidFill>
                <a:latin typeface="Calibri"/>
                <a:cs typeface="Calibri"/>
              </a:rPr>
              <a:t>resource</a:t>
            </a:r>
            <a:endParaRPr sz="2000" dirty="0">
              <a:latin typeface="Calibri"/>
              <a:cs typeface="Calibri"/>
            </a:endParaRPr>
          </a:p>
          <a:p>
            <a:pPr marL="12700">
              <a:lnSpc>
                <a:spcPct val="100000"/>
              </a:lnSpc>
              <a:spcBef>
                <a:spcPts val="1010"/>
              </a:spcBef>
              <a:tabLst>
                <a:tab pos="354965" algn="l"/>
              </a:tabLst>
            </a:pPr>
            <a:r>
              <a:rPr sz="1600" spc="-160" dirty="0">
                <a:solidFill>
                  <a:srgbClr val="90C225"/>
                </a:solidFill>
                <a:latin typeface="Lucida Sans Unicode"/>
                <a:cs typeface="Lucida Sans Unicode"/>
              </a:rPr>
              <a:t>▶	</a:t>
            </a:r>
            <a:r>
              <a:rPr sz="2000" spc="-5" dirty="0">
                <a:solidFill>
                  <a:srgbClr val="404040"/>
                </a:solidFill>
                <a:latin typeface="Calibri"/>
                <a:cs typeface="Calibri"/>
              </a:rPr>
              <a:t>I-Imitation</a:t>
            </a:r>
            <a:r>
              <a:rPr sz="2000" spc="-40" dirty="0">
                <a:solidFill>
                  <a:srgbClr val="404040"/>
                </a:solidFill>
                <a:latin typeface="Calibri"/>
                <a:cs typeface="Calibri"/>
              </a:rPr>
              <a:t> </a:t>
            </a:r>
            <a:r>
              <a:rPr sz="2000" dirty="0">
                <a:solidFill>
                  <a:srgbClr val="404040"/>
                </a:solidFill>
                <a:latin typeface="Calibri"/>
                <a:cs typeface="Calibri"/>
              </a:rPr>
              <a:t>Risk</a:t>
            </a:r>
            <a:endParaRPr sz="2000" dirty="0">
              <a:latin typeface="Calibri"/>
              <a:cs typeface="Calibri"/>
            </a:endParaRPr>
          </a:p>
          <a:p>
            <a:pPr marL="12700">
              <a:lnSpc>
                <a:spcPct val="100000"/>
              </a:lnSpc>
              <a:spcBef>
                <a:spcPts val="994"/>
              </a:spcBef>
              <a:tabLst>
                <a:tab pos="354965" algn="l"/>
              </a:tabLst>
            </a:pPr>
            <a:r>
              <a:rPr sz="1600" spc="-160" dirty="0">
                <a:solidFill>
                  <a:srgbClr val="90C225"/>
                </a:solidFill>
                <a:latin typeface="Lucida Sans Unicode"/>
                <a:cs typeface="Lucida Sans Unicode"/>
              </a:rPr>
              <a:t>▶	</a:t>
            </a:r>
            <a:r>
              <a:rPr sz="2000" spc="-10" dirty="0">
                <a:solidFill>
                  <a:srgbClr val="404040"/>
                </a:solidFill>
                <a:latin typeface="Calibri"/>
                <a:cs typeface="Calibri"/>
              </a:rPr>
              <a:t>O-Organizational</a:t>
            </a:r>
            <a:r>
              <a:rPr sz="2000" spc="-40" dirty="0">
                <a:solidFill>
                  <a:srgbClr val="404040"/>
                </a:solidFill>
                <a:latin typeface="Calibri"/>
                <a:cs typeface="Calibri"/>
              </a:rPr>
              <a:t> </a:t>
            </a:r>
            <a:r>
              <a:rPr sz="2000" spc="-5" dirty="0">
                <a:solidFill>
                  <a:srgbClr val="404040"/>
                </a:solidFill>
                <a:latin typeface="Calibri"/>
                <a:cs typeface="Calibri"/>
              </a:rPr>
              <a:t>Competence</a:t>
            </a:r>
            <a:endParaRPr sz="2000" dirty="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365796662"/>
              </p:ext>
            </p:extLst>
          </p:nvPr>
        </p:nvGraphicFramePr>
        <p:xfrm>
          <a:off x="762000" y="3429000"/>
          <a:ext cx="8686799" cy="2667001"/>
        </p:xfrm>
        <a:graphic>
          <a:graphicData uri="http://schemas.openxmlformats.org/drawingml/2006/table">
            <a:tbl>
              <a:tblPr firstRow="1" bandRow="1">
                <a:tableStyleId>{2D5ABB26-0587-4C30-8999-92F81FD0307C}</a:tableStyleId>
              </a:tblPr>
              <a:tblGrid>
                <a:gridCol w="1594223">
                  <a:extLst>
                    <a:ext uri="{9D8B030D-6E8A-4147-A177-3AD203B41FA5}">
                      <a16:colId xmlns:a16="http://schemas.microsoft.com/office/drawing/2014/main" val="20000"/>
                    </a:ext>
                  </a:extLst>
                </a:gridCol>
                <a:gridCol w="1059601">
                  <a:extLst>
                    <a:ext uri="{9D8B030D-6E8A-4147-A177-3AD203B41FA5}">
                      <a16:colId xmlns:a16="http://schemas.microsoft.com/office/drawing/2014/main" val="20001"/>
                    </a:ext>
                  </a:extLst>
                </a:gridCol>
                <a:gridCol w="946033">
                  <a:extLst>
                    <a:ext uri="{9D8B030D-6E8A-4147-A177-3AD203B41FA5}">
                      <a16:colId xmlns:a16="http://schemas.microsoft.com/office/drawing/2014/main" val="20002"/>
                    </a:ext>
                  </a:extLst>
                </a:gridCol>
                <a:gridCol w="1371375">
                  <a:extLst>
                    <a:ext uri="{9D8B030D-6E8A-4147-A177-3AD203B41FA5}">
                      <a16:colId xmlns:a16="http://schemas.microsoft.com/office/drawing/2014/main" val="20003"/>
                    </a:ext>
                  </a:extLst>
                </a:gridCol>
                <a:gridCol w="1894210">
                  <a:extLst>
                    <a:ext uri="{9D8B030D-6E8A-4147-A177-3AD203B41FA5}">
                      <a16:colId xmlns:a16="http://schemas.microsoft.com/office/drawing/2014/main" val="20004"/>
                    </a:ext>
                  </a:extLst>
                </a:gridCol>
                <a:gridCol w="1821357">
                  <a:extLst>
                    <a:ext uri="{9D8B030D-6E8A-4147-A177-3AD203B41FA5}">
                      <a16:colId xmlns:a16="http://schemas.microsoft.com/office/drawing/2014/main" val="20005"/>
                    </a:ext>
                  </a:extLst>
                </a:gridCol>
              </a:tblGrid>
              <a:tr h="702265">
                <a:tc>
                  <a:txBody>
                    <a:bodyPr/>
                    <a:lstStyle/>
                    <a:p>
                      <a:pPr marL="66040">
                        <a:lnSpc>
                          <a:spcPct val="100000"/>
                        </a:lnSpc>
                        <a:spcBef>
                          <a:spcPts val="120"/>
                        </a:spcBef>
                      </a:pPr>
                      <a:r>
                        <a:rPr sz="1300" spc="-10" dirty="0">
                          <a:latin typeface="Calibri"/>
                          <a:cs typeface="Calibri"/>
                        </a:rPr>
                        <a:t>Resources</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0"/>
                        </a:spcBef>
                      </a:pPr>
                      <a:r>
                        <a:rPr sz="1300" spc="-20" dirty="0">
                          <a:latin typeface="Calibri"/>
                          <a:cs typeface="Calibri"/>
                        </a:rPr>
                        <a:t>Value</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040">
                        <a:lnSpc>
                          <a:spcPct val="100000"/>
                        </a:lnSpc>
                        <a:spcBef>
                          <a:spcPts val="120"/>
                        </a:spcBef>
                      </a:pPr>
                      <a:r>
                        <a:rPr sz="1300" spc="-5" dirty="0">
                          <a:latin typeface="Calibri"/>
                          <a:cs typeface="Calibri"/>
                        </a:rPr>
                        <a:t>Rare</a:t>
                      </a:r>
                      <a:endParaRPr sz="1300" dirty="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0"/>
                        </a:spcBef>
                      </a:pPr>
                      <a:r>
                        <a:rPr sz="1300" spc="-5" dirty="0">
                          <a:latin typeface="Calibri"/>
                          <a:cs typeface="Calibri"/>
                        </a:rPr>
                        <a:t>Imitable</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0"/>
                        </a:spcBef>
                      </a:pPr>
                      <a:r>
                        <a:rPr sz="1300" spc="-10" dirty="0">
                          <a:latin typeface="Calibri"/>
                          <a:cs typeface="Calibri"/>
                        </a:rPr>
                        <a:t>Organization</a:t>
                      </a:r>
                      <a:endParaRPr sz="1300">
                        <a:latin typeface="Calibri"/>
                        <a:cs typeface="Calibri"/>
                      </a:endParaRPr>
                    </a:p>
                    <a:p>
                      <a:pPr marL="66675">
                        <a:lnSpc>
                          <a:spcPct val="100000"/>
                        </a:lnSpc>
                        <a:spcBef>
                          <a:spcPts val="910"/>
                        </a:spcBef>
                      </a:pPr>
                      <a:r>
                        <a:rPr sz="1300" spc="-10" dirty="0">
                          <a:latin typeface="Calibri"/>
                          <a:cs typeface="Calibri"/>
                        </a:rPr>
                        <a:t>Competence</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marR="191135">
                        <a:lnSpc>
                          <a:spcPct val="106900"/>
                        </a:lnSpc>
                        <a:spcBef>
                          <a:spcPts val="10"/>
                        </a:spcBef>
                      </a:pPr>
                      <a:r>
                        <a:rPr sz="1300" dirty="0">
                          <a:latin typeface="Calibri"/>
                          <a:cs typeface="Calibri"/>
                        </a:rPr>
                        <a:t>C</a:t>
                      </a:r>
                      <a:r>
                        <a:rPr sz="1300" spc="-5" dirty="0">
                          <a:latin typeface="Calibri"/>
                          <a:cs typeface="Calibri"/>
                        </a:rPr>
                        <a:t>omp</a:t>
                      </a:r>
                      <a:r>
                        <a:rPr sz="1300" spc="-10" dirty="0">
                          <a:latin typeface="Calibri"/>
                          <a:cs typeface="Calibri"/>
                        </a:rPr>
                        <a:t>e</a:t>
                      </a:r>
                      <a:r>
                        <a:rPr sz="1300" dirty="0">
                          <a:latin typeface="Calibri"/>
                          <a:cs typeface="Calibri"/>
                        </a:rPr>
                        <a:t>titi</a:t>
                      </a:r>
                      <a:r>
                        <a:rPr sz="1300" spc="-15" dirty="0">
                          <a:latin typeface="Calibri"/>
                          <a:cs typeface="Calibri"/>
                        </a:rPr>
                        <a:t>v</a:t>
                      </a:r>
                      <a:r>
                        <a:rPr sz="1300" dirty="0">
                          <a:latin typeface="Calibri"/>
                          <a:cs typeface="Calibri"/>
                        </a:rPr>
                        <a:t>e  </a:t>
                      </a:r>
                      <a:r>
                        <a:rPr sz="1300" spc="-10" dirty="0">
                          <a:latin typeface="Calibri"/>
                          <a:cs typeface="Calibri"/>
                        </a:rPr>
                        <a:t>advantage</a:t>
                      </a:r>
                      <a:endParaRPr sz="1300">
                        <a:latin typeface="Calibri"/>
                        <a:cs typeface="Calibri"/>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115017">
                <a:tc>
                  <a:txBody>
                    <a:bodyPr/>
                    <a:lstStyle/>
                    <a:p>
                      <a:pPr marL="66040">
                        <a:lnSpc>
                          <a:spcPct val="100000"/>
                        </a:lnSpc>
                        <a:spcBef>
                          <a:spcPts val="120"/>
                        </a:spcBef>
                      </a:pPr>
                      <a:r>
                        <a:rPr sz="1300" spc="-10" dirty="0">
                          <a:latin typeface="Calibri"/>
                          <a:cs typeface="Calibri"/>
                        </a:rPr>
                        <a:t>Product</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0"/>
                        </a:spcBef>
                      </a:pPr>
                      <a:r>
                        <a:rPr sz="1300" spc="-35" dirty="0">
                          <a:latin typeface="Calibri"/>
                          <a:cs typeface="Calibri"/>
                        </a:rPr>
                        <a:t>Yes</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040">
                        <a:lnSpc>
                          <a:spcPct val="100000"/>
                        </a:lnSpc>
                        <a:spcBef>
                          <a:spcPts val="120"/>
                        </a:spcBef>
                      </a:pPr>
                      <a:r>
                        <a:rPr sz="1300" spc="-5" dirty="0">
                          <a:latin typeface="Calibri"/>
                          <a:cs typeface="Calibri"/>
                        </a:rPr>
                        <a:t>No</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0"/>
                        </a:spcBef>
                      </a:pPr>
                      <a:r>
                        <a:rPr sz="1300" spc="-35" dirty="0">
                          <a:latin typeface="Calibri"/>
                          <a:cs typeface="Calibri"/>
                        </a:rPr>
                        <a:t>Yes</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0"/>
                        </a:spcBef>
                      </a:pPr>
                      <a:r>
                        <a:rPr sz="1300" spc="-35" dirty="0">
                          <a:latin typeface="Calibri"/>
                          <a:cs typeface="Calibri"/>
                        </a:rPr>
                        <a:t>Yes</a:t>
                      </a:r>
                      <a:endParaRPr sz="1300">
                        <a:latin typeface="Calibri"/>
                        <a:cs typeface="Calibri"/>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marR="81915">
                        <a:lnSpc>
                          <a:spcPct val="106900"/>
                        </a:lnSpc>
                        <a:spcBef>
                          <a:spcPts val="15"/>
                        </a:spcBef>
                      </a:pPr>
                      <a:r>
                        <a:rPr sz="1300" spc="-5" dirty="0">
                          <a:latin typeface="Calibri"/>
                          <a:cs typeface="Calibri"/>
                        </a:rPr>
                        <a:t>It</a:t>
                      </a:r>
                      <a:r>
                        <a:rPr sz="1300" spc="-15" dirty="0">
                          <a:latin typeface="Calibri"/>
                          <a:cs typeface="Calibri"/>
                        </a:rPr>
                        <a:t> </a:t>
                      </a:r>
                      <a:r>
                        <a:rPr sz="1300" spc="-5" dirty="0">
                          <a:latin typeface="Calibri"/>
                          <a:cs typeface="Calibri"/>
                        </a:rPr>
                        <a:t>has</a:t>
                      </a:r>
                      <a:r>
                        <a:rPr sz="1300" spc="-15" dirty="0">
                          <a:latin typeface="Calibri"/>
                          <a:cs typeface="Calibri"/>
                        </a:rPr>
                        <a:t> </a:t>
                      </a:r>
                      <a:r>
                        <a:rPr sz="1300" spc="-5" dirty="0">
                          <a:latin typeface="Calibri"/>
                          <a:cs typeface="Calibri"/>
                        </a:rPr>
                        <a:t>a</a:t>
                      </a:r>
                      <a:r>
                        <a:rPr sz="1300" spc="-20" dirty="0">
                          <a:latin typeface="Calibri"/>
                          <a:cs typeface="Calibri"/>
                        </a:rPr>
                        <a:t> </a:t>
                      </a:r>
                      <a:r>
                        <a:rPr sz="1300" spc="-5" dirty="0">
                          <a:latin typeface="Calibri"/>
                          <a:cs typeface="Calibri"/>
                        </a:rPr>
                        <a:t>short- </a:t>
                      </a:r>
                      <a:r>
                        <a:rPr sz="1300" spc="-275" dirty="0">
                          <a:latin typeface="Calibri"/>
                          <a:cs typeface="Calibri"/>
                        </a:rPr>
                        <a:t> </a:t>
                      </a:r>
                      <a:r>
                        <a:rPr sz="1300" spc="-5" dirty="0">
                          <a:latin typeface="Calibri"/>
                          <a:cs typeface="Calibri"/>
                        </a:rPr>
                        <a:t>term </a:t>
                      </a:r>
                      <a:r>
                        <a:rPr sz="1300" dirty="0">
                          <a:latin typeface="Calibri"/>
                          <a:cs typeface="Calibri"/>
                        </a:rPr>
                        <a:t> </a:t>
                      </a:r>
                      <a:r>
                        <a:rPr sz="1300" spc="-10" dirty="0">
                          <a:latin typeface="Calibri"/>
                          <a:cs typeface="Calibri"/>
                        </a:rPr>
                        <a:t>competitive </a:t>
                      </a:r>
                      <a:r>
                        <a:rPr sz="1300" spc="-5" dirty="0">
                          <a:latin typeface="Calibri"/>
                          <a:cs typeface="Calibri"/>
                        </a:rPr>
                        <a:t> </a:t>
                      </a:r>
                      <a:r>
                        <a:rPr sz="1300" spc="-10" dirty="0">
                          <a:latin typeface="Calibri"/>
                          <a:cs typeface="Calibri"/>
                        </a:rPr>
                        <a:t>advantage</a:t>
                      </a:r>
                      <a:endParaRPr sz="13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849719">
                <a:tc>
                  <a:txBody>
                    <a:bodyPr/>
                    <a:lstStyle/>
                    <a:p>
                      <a:pPr marL="66040" marR="421640">
                        <a:lnSpc>
                          <a:spcPct val="106900"/>
                        </a:lnSpc>
                        <a:spcBef>
                          <a:spcPts val="15"/>
                        </a:spcBef>
                      </a:pPr>
                      <a:r>
                        <a:rPr sz="1300" dirty="0">
                          <a:latin typeface="Calibri"/>
                          <a:cs typeface="Calibri"/>
                        </a:rPr>
                        <a:t>S</a:t>
                      </a:r>
                      <a:r>
                        <a:rPr sz="1300" spc="-5" dirty="0">
                          <a:latin typeface="Calibri"/>
                          <a:cs typeface="Calibri"/>
                        </a:rPr>
                        <a:t>u</a:t>
                      </a:r>
                      <a:r>
                        <a:rPr sz="1300" spc="5" dirty="0">
                          <a:latin typeface="Calibri"/>
                          <a:cs typeface="Calibri"/>
                        </a:rPr>
                        <a:t>p</a:t>
                      </a:r>
                      <a:r>
                        <a:rPr sz="1300" spc="-5" dirty="0">
                          <a:latin typeface="Calibri"/>
                          <a:cs typeface="Calibri"/>
                        </a:rPr>
                        <a:t>p</a:t>
                      </a:r>
                      <a:r>
                        <a:rPr sz="1300" dirty="0">
                          <a:latin typeface="Calibri"/>
                          <a:cs typeface="Calibri"/>
                        </a:rPr>
                        <a:t>ly  </a:t>
                      </a:r>
                      <a:r>
                        <a:rPr sz="1300" spc="-5" dirty="0">
                          <a:latin typeface="Calibri"/>
                          <a:cs typeface="Calibri"/>
                        </a:rPr>
                        <a:t>chain</a:t>
                      </a:r>
                      <a:endParaRPr sz="13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5"/>
                        </a:spcBef>
                      </a:pPr>
                      <a:r>
                        <a:rPr sz="1300" spc="-35" dirty="0">
                          <a:latin typeface="Calibri"/>
                          <a:cs typeface="Calibri"/>
                        </a:rPr>
                        <a:t>Yes</a:t>
                      </a:r>
                      <a:endParaRPr sz="1300">
                        <a:latin typeface="Calibri"/>
                        <a:cs typeface="Calibri"/>
                      </a:endParaRPr>
                    </a:p>
                  </a:txBody>
                  <a:tcPr marL="0" marR="0" marT="15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040">
                        <a:lnSpc>
                          <a:spcPct val="100000"/>
                        </a:lnSpc>
                        <a:spcBef>
                          <a:spcPts val="125"/>
                        </a:spcBef>
                      </a:pPr>
                      <a:r>
                        <a:rPr sz="1300" spc="-35" dirty="0">
                          <a:latin typeface="Calibri"/>
                          <a:cs typeface="Calibri"/>
                        </a:rPr>
                        <a:t>Yes</a:t>
                      </a:r>
                      <a:endParaRPr sz="1300">
                        <a:latin typeface="Calibri"/>
                        <a:cs typeface="Calibri"/>
                      </a:endParaRPr>
                    </a:p>
                  </a:txBody>
                  <a:tcPr marL="0" marR="0" marT="15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5"/>
                        </a:spcBef>
                      </a:pPr>
                      <a:r>
                        <a:rPr sz="1300" spc="-5" dirty="0">
                          <a:latin typeface="Calibri"/>
                          <a:cs typeface="Calibri"/>
                        </a:rPr>
                        <a:t>No</a:t>
                      </a:r>
                      <a:endParaRPr sz="1300">
                        <a:latin typeface="Calibri"/>
                        <a:cs typeface="Calibri"/>
                      </a:endParaRPr>
                    </a:p>
                  </a:txBody>
                  <a:tcPr marL="0" marR="0" marT="15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a:lnSpc>
                          <a:spcPct val="100000"/>
                        </a:lnSpc>
                        <a:spcBef>
                          <a:spcPts val="125"/>
                        </a:spcBef>
                      </a:pPr>
                      <a:r>
                        <a:rPr sz="1300" spc="-35" dirty="0">
                          <a:latin typeface="Calibri"/>
                          <a:cs typeface="Calibri"/>
                        </a:rPr>
                        <a:t>Yes</a:t>
                      </a:r>
                      <a:endParaRPr sz="1300">
                        <a:latin typeface="Calibri"/>
                        <a:cs typeface="Calibri"/>
                      </a:endParaRPr>
                    </a:p>
                  </a:txBody>
                  <a:tcPr marL="0" marR="0" marT="15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 marR="259715">
                        <a:lnSpc>
                          <a:spcPct val="106900"/>
                        </a:lnSpc>
                        <a:spcBef>
                          <a:spcPts val="15"/>
                        </a:spcBef>
                      </a:pPr>
                      <a:r>
                        <a:rPr sz="1300" spc="-5" dirty="0">
                          <a:latin typeface="Calibri"/>
                          <a:cs typeface="Calibri"/>
                        </a:rPr>
                        <a:t>It</a:t>
                      </a:r>
                      <a:r>
                        <a:rPr sz="1300" spc="-35" dirty="0">
                          <a:latin typeface="Calibri"/>
                          <a:cs typeface="Calibri"/>
                        </a:rPr>
                        <a:t> </a:t>
                      </a:r>
                      <a:r>
                        <a:rPr sz="1300" spc="-5" dirty="0">
                          <a:latin typeface="Calibri"/>
                          <a:cs typeface="Calibri"/>
                        </a:rPr>
                        <a:t>has</a:t>
                      </a:r>
                      <a:r>
                        <a:rPr sz="1300" spc="-30" dirty="0">
                          <a:latin typeface="Calibri"/>
                          <a:cs typeface="Calibri"/>
                        </a:rPr>
                        <a:t> </a:t>
                      </a:r>
                      <a:r>
                        <a:rPr sz="1300" dirty="0">
                          <a:latin typeface="Calibri"/>
                          <a:cs typeface="Calibri"/>
                        </a:rPr>
                        <a:t>long- </a:t>
                      </a:r>
                      <a:r>
                        <a:rPr sz="1300" spc="-280" dirty="0">
                          <a:latin typeface="Calibri"/>
                          <a:cs typeface="Calibri"/>
                        </a:rPr>
                        <a:t> </a:t>
                      </a:r>
                      <a:r>
                        <a:rPr sz="1300" spc="-5" dirty="0">
                          <a:latin typeface="Calibri"/>
                          <a:cs typeface="Calibri"/>
                        </a:rPr>
                        <a:t>term </a:t>
                      </a:r>
                      <a:r>
                        <a:rPr sz="1300" dirty="0">
                          <a:latin typeface="Calibri"/>
                          <a:cs typeface="Calibri"/>
                        </a:rPr>
                        <a:t> </a:t>
                      </a:r>
                      <a:r>
                        <a:rPr sz="1300" spc="-10" dirty="0">
                          <a:latin typeface="Calibri"/>
                          <a:cs typeface="Calibri"/>
                        </a:rPr>
                        <a:t>advantage</a:t>
                      </a:r>
                      <a:endParaRPr sz="1300" dirty="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606297"/>
            <a:ext cx="2014855" cy="696595"/>
          </a:xfrm>
          <a:prstGeom prst="rect">
            <a:avLst/>
          </a:prstGeom>
        </p:spPr>
        <p:txBody>
          <a:bodyPr vert="horz" wrap="square" lIns="0" tIns="13335" rIns="0" bIns="0" rtlCol="0">
            <a:spAutoFit/>
          </a:bodyPr>
          <a:lstStyle/>
          <a:p>
            <a:pPr marL="12700">
              <a:lnSpc>
                <a:spcPct val="100000"/>
              </a:lnSpc>
              <a:spcBef>
                <a:spcPts val="105"/>
              </a:spcBef>
            </a:pPr>
            <a:r>
              <a:rPr sz="4400" b="1" spc="-5" dirty="0">
                <a:solidFill>
                  <a:srgbClr val="202429"/>
                </a:solidFill>
                <a:latin typeface="Calibri"/>
                <a:cs typeface="Calibri"/>
              </a:rPr>
              <a:t>P</a:t>
            </a:r>
            <a:r>
              <a:rPr sz="4400" b="1" spc="-55" dirty="0">
                <a:solidFill>
                  <a:srgbClr val="202429"/>
                </a:solidFill>
                <a:latin typeface="Calibri"/>
                <a:cs typeface="Calibri"/>
              </a:rPr>
              <a:t>r</a:t>
            </a:r>
            <a:r>
              <a:rPr sz="4400" b="1" dirty="0">
                <a:solidFill>
                  <a:srgbClr val="202429"/>
                </a:solidFill>
                <a:latin typeface="Calibri"/>
                <a:cs typeface="Calibri"/>
              </a:rPr>
              <a:t>oduc</a:t>
            </a:r>
            <a:r>
              <a:rPr sz="4400" b="1" spc="-10" dirty="0">
                <a:solidFill>
                  <a:srgbClr val="202429"/>
                </a:solidFill>
                <a:latin typeface="Calibri"/>
                <a:cs typeface="Calibri"/>
              </a:rPr>
              <a:t>t</a:t>
            </a:r>
            <a:endParaRPr sz="4400" dirty="0">
              <a:latin typeface="Calibri"/>
              <a:cs typeface="Calibri"/>
            </a:endParaRPr>
          </a:p>
        </p:txBody>
      </p:sp>
      <p:sp>
        <p:nvSpPr>
          <p:cNvPr id="4" name="object 4"/>
          <p:cNvSpPr txBox="1"/>
          <p:nvPr/>
        </p:nvSpPr>
        <p:spPr>
          <a:xfrm>
            <a:off x="756310" y="2165096"/>
            <a:ext cx="8334375" cy="2767965"/>
          </a:xfrm>
          <a:prstGeom prst="rect">
            <a:avLst/>
          </a:prstGeom>
        </p:spPr>
        <p:txBody>
          <a:bodyPr vert="horz" wrap="square" lIns="0" tIns="12700" rIns="0" bIns="0" rtlCol="0">
            <a:spAutoFit/>
          </a:bodyPr>
          <a:lstStyle/>
          <a:p>
            <a:pPr marL="355600" marR="5080" indent="-342900">
              <a:lnSpc>
                <a:spcPct val="107200"/>
              </a:lnSpc>
              <a:spcBef>
                <a:spcPts val="100"/>
              </a:spcBef>
              <a:tabLst>
                <a:tab pos="354965" algn="l"/>
              </a:tabLst>
            </a:pPr>
            <a:r>
              <a:rPr sz="1450" spc="-150" dirty="0">
                <a:solidFill>
                  <a:srgbClr val="90C225"/>
                </a:solidFill>
                <a:latin typeface="Lucida Sans Unicode"/>
                <a:cs typeface="Lucida Sans Unicode"/>
              </a:rPr>
              <a:t>▶	</a:t>
            </a:r>
            <a:r>
              <a:rPr sz="1800" spc="-15" dirty="0">
                <a:solidFill>
                  <a:srgbClr val="202429"/>
                </a:solidFill>
                <a:latin typeface="Calibri"/>
                <a:cs typeface="Calibri"/>
              </a:rPr>
              <a:t>Valuable-we</a:t>
            </a:r>
            <a:r>
              <a:rPr sz="1800" spc="20" dirty="0">
                <a:solidFill>
                  <a:srgbClr val="202429"/>
                </a:solidFill>
                <a:latin typeface="Calibri"/>
                <a:cs typeface="Calibri"/>
              </a:rPr>
              <a:t> </a:t>
            </a:r>
            <a:r>
              <a:rPr sz="1800" dirty="0">
                <a:solidFill>
                  <a:srgbClr val="202429"/>
                </a:solidFill>
                <a:latin typeface="Calibri"/>
                <a:cs typeface="Calibri"/>
              </a:rPr>
              <a:t>spend </a:t>
            </a:r>
            <a:r>
              <a:rPr sz="1800" spc="-10" dirty="0">
                <a:solidFill>
                  <a:srgbClr val="202429"/>
                </a:solidFill>
                <a:latin typeface="Calibri"/>
                <a:cs typeface="Calibri"/>
              </a:rPr>
              <a:t>around</a:t>
            </a:r>
            <a:r>
              <a:rPr sz="1800" spc="30" dirty="0">
                <a:solidFill>
                  <a:srgbClr val="202429"/>
                </a:solidFill>
                <a:latin typeface="Calibri"/>
                <a:cs typeface="Calibri"/>
              </a:rPr>
              <a:t> </a:t>
            </a:r>
            <a:r>
              <a:rPr sz="1800" spc="-5" dirty="0">
                <a:solidFill>
                  <a:srgbClr val="202429"/>
                </a:solidFill>
                <a:latin typeface="Calibri"/>
                <a:cs typeface="Calibri"/>
              </a:rPr>
              <a:t>20-30%</a:t>
            </a:r>
            <a:r>
              <a:rPr sz="1800" spc="10" dirty="0">
                <a:solidFill>
                  <a:srgbClr val="202429"/>
                </a:solidFill>
                <a:latin typeface="Calibri"/>
                <a:cs typeface="Calibri"/>
              </a:rPr>
              <a:t> </a:t>
            </a:r>
            <a:r>
              <a:rPr sz="1800" spc="-10" dirty="0">
                <a:solidFill>
                  <a:srgbClr val="202429"/>
                </a:solidFill>
                <a:latin typeface="Calibri"/>
                <a:cs typeface="Calibri"/>
              </a:rPr>
              <a:t>capital</a:t>
            </a:r>
            <a:r>
              <a:rPr sz="1800" spc="10" dirty="0">
                <a:solidFill>
                  <a:srgbClr val="202429"/>
                </a:solidFill>
                <a:latin typeface="Calibri"/>
                <a:cs typeface="Calibri"/>
              </a:rPr>
              <a:t> </a:t>
            </a:r>
            <a:r>
              <a:rPr sz="1800" spc="-5" dirty="0">
                <a:solidFill>
                  <a:srgbClr val="202429"/>
                </a:solidFill>
                <a:latin typeface="Calibri"/>
                <a:cs typeface="Calibri"/>
              </a:rPr>
              <a:t>on</a:t>
            </a:r>
            <a:r>
              <a:rPr sz="1800" spc="15" dirty="0">
                <a:solidFill>
                  <a:srgbClr val="202429"/>
                </a:solidFill>
                <a:latin typeface="Calibri"/>
                <a:cs typeface="Calibri"/>
              </a:rPr>
              <a:t> </a:t>
            </a:r>
            <a:r>
              <a:rPr sz="1800" dirty="0">
                <a:solidFill>
                  <a:srgbClr val="202429"/>
                </a:solidFill>
                <a:latin typeface="Calibri"/>
                <a:cs typeface="Calibri"/>
              </a:rPr>
              <a:t>the</a:t>
            </a:r>
            <a:r>
              <a:rPr sz="1800" spc="5" dirty="0">
                <a:solidFill>
                  <a:srgbClr val="202429"/>
                </a:solidFill>
                <a:latin typeface="Calibri"/>
                <a:cs typeface="Calibri"/>
              </a:rPr>
              <a:t> </a:t>
            </a:r>
            <a:r>
              <a:rPr sz="1800" spc="-5" dirty="0">
                <a:solidFill>
                  <a:srgbClr val="202429"/>
                </a:solidFill>
                <a:latin typeface="Calibri"/>
                <a:cs typeface="Calibri"/>
              </a:rPr>
              <a:t>paints,</a:t>
            </a:r>
            <a:r>
              <a:rPr sz="1800" spc="10" dirty="0">
                <a:solidFill>
                  <a:srgbClr val="202429"/>
                </a:solidFill>
                <a:latin typeface="Calibri"/>
                <a:cs typeface="Calibri"/>
              </a:rPr>
              <a:t> </a:t>
            </a:r>
            <a:r>
              <a:rPr sz="1800" spc="-5" dirty="0">
                <a:solidFill>
                  <a:srgbClr val="202429"/>
                </a:solidFill>
                <a:latin typeface="Calibri"/>
                <a:cs typeface="Calibri"/>
              </a:rPr>
              <a:t>which</a:t>
            </a:r>
            <a:r>
              <a:rPr sz="1800" spc="30" dirty="0">
                <a:solidFill>
                  <a:srgbClr val="202429"/>
                </a:solidFill>
                <a:latin typeface="Calibri"/>
                <a:cs typeface="Calibri"/>
              </a:rPr>
              <a:t> </a:t>
            </a:r>
            <a:r>
              <a:rPr sz="1800" spc="-5" dirty="0">
                <a:solidFill>
                  <a:srgbClr val="202429"/>
                </a:solidFill>
                <a:latin typeface="Calibri"/>
                <a:cs typeface="Calibri"/>
              </a:rPr>
              <a:t>is</a:t>
            </a:r>
            <a:r>
              <a:rPr sz="1800" spc="5" dirty="0">
                <a:solidFill>
                  <a:srgbClr val="202429"/>
                </a:solidFill>
                <a:latin typeface="Calibri"/>
                <a:cs typeface="Calibri"/>
              </a:rPr>
              <a:t> </a:t>
            </a:r>
            <a:r>
              <a:rPr sz="1800" dirty="0">
                <a:solidFill>
                  <a:srgbClr val="202429"/>
                </a:solidFill>
                <a:latin typeface="Calibri"/>
                <a:cs typeface="Calibri"/>
              </a:rPr>
              <a:t>a </a:t>
            </a:r>
            <a:r>
              <a:rPr sz="1800" spc="-5" dirty="0">
                <a:solidFill>
                  <a:srgbClr val="202429"/>
                </a:solidFill>
                <a:latin typeface="Calibri"/>
                <a:cs typeface="Calibri"/>
              </a:rPr>
              <a:t>significant</a:t>
            </a:r>
            <a:r>
              <a:rPr sz="1800" spc="10" dirty="0">
                <a:solidFill>
                  <a:srgbClr val="202429"/>
                </a:solidFill>
                <a:latin typeface="Calibri"/>
                <a:cs typeface="Calibri"/>
              </a:rPr>
              <a:t> </a:t>
            </a:r>
            <a:r>
              <a:rPr sz="1800" spc="-5" dirty="0">
                <a:solidFill>
                  <a:srgbClr val="202429"/>
                </a:solidFill>
                <a:latin typeface="Calibri"/>
                <a:cs typeface="Calibri"/>
              </a:rPr>
              <a:t>amount </a:t>
            </a:r>
            <a:r>
              <a:rPr sz="1800" spc="-390" dirty="0">
                <a:solidFill>
                  <a:srgbClr val="202429"/>
                </a:solidFill>
                <a:latin typeface="Calibri"/>
                <a:cs typeface="Calibri"/>
              </a:rPr>
              <a:t> </a:t>
            </a:r>
            <a:r>
              <a:rPr sz="1800" spc="-5" dirty="0">
                <a:solidFill>
                  <a:srgbClr val="202429"/>
                </a:solidFill>
                <a:latin typeface="Calibri"/>
                <a:cs typeface="Calibri"/>
              </a:rPr>
              <a:t>of</a:t>
            </a:r>
            <a:r>
              <a:rPr sz="1800" spc="-10" dirty="0">
                <a:solidFill>
                  <a:srgbClr val="202429"/>
                </a:solidFill>
                <a:latin typeface="Calibri"/>
                <a:cs typeface="Calibri"/>
              </a:rPr>
              <a:t> capital.</a:t>
            </a:r>
            <a:r>
              <a:rPr sz="1800" spc="5" dirty="0">
                <a:solidFill>
                  <a:srgbClr val="202429"/>
                </a:solidFill>
                <a:latin typeface="Calibri"/>
                <a:cs typeface="Calibri"/>
              </a:rPr>
              <a:t> </a:t>
            </a:r>
            <a:r>
              <a:rPr sz="1800" spc="-5" dirty="0">
                <a:solidFill>
                  <a:srgbClr val="202429"/>
                </a:solidFill>
                <a:latin typeface="Calibri"/>
                <a:cs typeface="Calibri"/>
              </a:rPr>
              <a:t>Thus,</a:t>
            </a:r>
            <a:r>
              <a:rPr sz="1800" spc="5" dirty="0">
                <a:solidFill>
                  <a:srgbClr val="202429"/>
                </a:solidFill>
                <a:latin typeface="Calibri"/>
                <a:cs typeface="Calibri"/>
              </a:rPr>
              <a:t> </a:t>
            </a:r>
            <a:r>
              <a:rPr sz="1800" spc="-5" dirty="0">
                <a:solidFill>
                  <a:srgbClr val="202429"/>
                </a:solidFill>
                <a:latin typeface="Calibri"/>
                <a:cs typeface="Calibri"/>
              </a:rPr>
              <a:t>it</a:t>
            </a:r>
            <a:r>
              <a:rPr sz="1800" spc="5" dirty="0">
                <a:solidFill>
                  <a:srgbClr val="202429"/>
                </a:solidFill>
                <a:latin typeface="Calibri"/>
                <a:cs typeface="Calibri"/>
              </a:rPr>
              <a:t> </a:t>
            </a:r>
            <a:r>
              <a:rPr sz="1800" spc="-5" dirty="0">
                <a:solidFill>
                  <a:srgbClr val="202429"/>
                </a:solidFill>
                <a:latin typeface="Calibri"/>
                <a:cs typeface="Calibri"/>
              </a:rPr>
              <a:t>is</a:t>
            </a:r>
            <a:r>
              <a:rPr sz="1800" dirty="0">
                <a:solidFill>
                  <a:srgbClr val="202429"/>
                </a:solidFill>
                <a:latin typeface="Calibri"/>
                <a:cs typeface="Calibri"/>
              </a:rPr>
              <a:t> a</a:t>
            </a:r>
            <a:r>
              <a:rPr sz="1800" spc="-5" dirty="0">
                <a:solidFill>
                  <a:srgbClr val="202429"/>
                </a:solidFill>
                <a:latin typeface="Calibri"/>
                <a:cs typeface="Calibri"/>
              </a:rPr>
              <a:t> valuable</a:t>
            </a:r>
            <a:r>
              <a:rPr sz="1800" spc="10" dirty="0">
                <a:solidFill>
                  <a:srgbClr val="202429"/>
                </a:solidFill>
                <a:latin typeface="Calibri"/>
                <a:cs typeface="Calibri"/>
              </a:rPr>
              <a:t> </a:t>
            </a:r>
            <a:r>
              <a:rPr sz="1800" spc="-10" dirty="0">
                <a:solidFill>
                  <a:srgbClr val="202429"/>
                </a:solidFill>
                <a:latin typeface="Calibri"/>
                <a:cs typeface="Calibri"/>
              </a:rPr>
              <a:t>product.</a:t>
            </a:r>
            <a:endParaRPr sz="1800">
              <a:latin typeface="Calibri"/>
              <a:cs typeface="Calibri"/>
            </a:endParaRPr>
          </a:p>
          <a:p>
            <a:pPr>
              <a:lnSpc>
                <a:spcPct val="100000"/>
              </a:lnSpc>
              <a:spcBef>
                <a:spcPts val="40"/>
              </a:spcBef>
            </a:pPr>
            <a:endParaRPr sz="1450">
              <a:latin typeface="Calibri"/>
              <a:cs typeface="Calibri"/>
            </a:endParaRPr>
          </a:p>
          <a:p>
            <a:pPr marL="355600" marR="617220" indent="-342900">
              <a:lnSpc>
                <a:spcPct val="106700"/>
              </a:lnSpc>
              <a:tabLst>
                <a:tab pos="354965" algn="l"/>
              </a:tabLst>
            </a:pPr>
            <a:r>
              <a:rPr sz="1450" spc="-150" dirty="0">
                <a:solidFill>
                  <a:srgbClr val="90C225"/>
                </a:solidFill>
                <a:latin typeface="Lucida Sans Unicode"/>
                <a:cs typeface="Lucida Sans Unicode"/>
              </a:rPr>
              <a:t>▶	</a:t>
            </a:r>
            <a:r>
              <a:rPr sz="1800" spc="-10" dirty="0">
                <a:solidFill>
                  <a:srgbClr val="202429"/>
                </a:solidFill>
                <a:latin typeface="Calibri"/>
                <a:cs typeface="Calibri"/>
              </a:rPr>
              <a:t>Rare-</a:t>
            </a:r>
            <a:r>
              <a:rPr sz="1800" dirty="0">
                <a:solidFill>
                  <a:srgbClr val="202429"/>
                </a:solidFill>
                <a:latin typeface="Calibri"/>
                <a:cs typeface="Calibri"/>
              </a:rPr>
              <a:t> </a:t>
            </a:r>
            <a:r>
              <a:rPr sz="1800" spc="-35" dirty="0">
                <a:solidFill>
                  <a:srgbClr val="202429"/>
                </a:solidFill>
                <a:latin typeface="Calibri"/>
                <a:cs typeface="Calibri"/>
              </a:rPr>
              <a:t>We</a:t>
            </a:r>
            <a:r>
              <a:rPr sz="1800" spc="15" dirty="0">
                <a:solidFill>
                  <a:srgbClr val="202429"/>
                </a:solidFill>
                <a:latin typeface="Calibri"/>
                <a:cs typeface="Calibri"/>
              </a:rPr>
              <a:t> </a:t>
            </a:r>
            <a:r>
              <a:rPr sz="1800" spc="-10" dirty="0">
                <a:solidFill>
                  <a:srgbClr val="202429"/>
                </a:solidFill>
                <a:latin typeface="Calibri"/>
                <a:cs typeface="Calibri"/>
              </a:rPr>
              <a:t>can</a:t>
            </a:r>
            <a:r>
              <a:rPr sz="1800" dirty="0">
                <a:solidFill>
                  <a:srgbClr val="202429"/>
                </a:solidFill>
                <a:latin typeface="Calibri"/>
                <a:cs typeface="Calibri"/>
              </a:rPr>
              <a:t> </a:t>
            </a:r>
            <a:r>
              <a:rPr sz="1800" spc="-5" dirty="0">
                <a:solidFill>
                  <a:srgbClr val="202429"/>
                </a:solidFill>
                <a:latin typeface="Calibri"/>
                <a:cs typeface="Calibri"/>
              </a:rPr>
              <a:t>not</a:t>
            </a:r>
            <a:r>
              <a:rPr sz="1800" spc="10" dirty="0">
                <a:solidFill>
                  <a:srgbClr val="202429"/>
                </a:solidFill>
                <a:latin typeface="Calibri"/>
                <a:cs typeface="Calibri"/>
              </a:rPr>
              <a:t> </a:t>
            </a:r>
            <a:r>
              <a:rPr sz="1800" spc="-5" dirty="0">
                <a:solidFill>
                  <a:srgbClr val="202429"/>
                </a:solidFill>
                <a:latin typeface="Calibri"/>
                <a:cs typeface="Calibri"/>
              </a:rPr>
              <a:t>only</a:t>
            </a:r>
            <a:r>
              <a:rPr sz="1800" spc="5" dirty="0">
                <a:solidFill>
                  <a:srgbClr val="202429"/>
                </a:solidFill>
                <a:latin typeface="Calibri"/>
                <a:cs typeface="Calibri"/>
              </a:rPr>
              <a:t> </a:t>
            </a:r>
            <a:r>
              <a:rPr sz="1800" spc="-5" dirty="0">
                <a:solidFill>
                  <a:srgbClr val="202429"/>
                </a:solidFill>
                <a:latin typeface="Calibri"/>
                <a:cs typeface="Calibri"/>
              </a:rPr>
              <a:t>buy</a:t>
            </a:r>
            <a:r>
              <a:rPr sz="1800" dirty="0">
                <a:solidFill>
                  <a:srgbClr val="202429"/>
                </a:solidFill>
                <a:latin typeface="Calibri"/>
                <a:cs typeface="Calibri"/>
              </a:rPr>
              <a:t> </a:t>
            </a:r>
            <a:r>
              <a:rPr sz="1800" spc="-5" dirty="0">
                <a:solidFill>
                  <a:srgbClr val="202429"/>
                </a:solidFill>
                <a:latin typeface="Calibri"/>
                <a:cs typeface="Calibri"/>
              </a:rPr>
              <a:t>these</a:t>
            </a:r>
            <a:r>
              <a:rPr sz="1800" spc="5" dirty="0">
                <a:solidFill>
                  <a:srgbClr val="202429"/>
                </a:solidFill>
                <a:latin typeface="Calibri"/>
                <a:cs typeface="Calibri"/>
              </a:rPr>
              <a:t> </a:t>
            </a:r>
            <a:r>
              <a:rPr sz="1800" spc="-10" dirty="0">
                <a:solidFill>
                  <a:srgbClr val="202429"/>
                </a:solidFill>
                <a:latin typeface="Calibri"/>
                <a:cs typeface="Calibri"/>
              </a:rPr>
              <a:t>products</a:t>
            </a:r>
            <a:r>
              <a:rPr sz="1800" spc="15" dirty="0">
                <a:solidFill>
                  <a:srgbClr val="202429"/>
                </a:solidFill>
                <a:latin typeface="Calibri"/>
                <a:cs typeface="Calibri"/>
              </a:rPr>
              <a:t> </a:t>
            </a:r>
            <a:r>
              <a:rPr sz="1800" spc="-10" dirty="0">
                <a:solidFill>
                  <a:srgbClr val="202429"/>
                </a:solidFill>
                <a:latin typeface="Calibri"/>
                <a:cs typeface="Calibri"/>
              </a:rPr>
              <a:t>from</a:t>
            </a:r>
            <a:r>
              <a:rPr sz="1800" spc="-5" dirty="0">
                <a:solidFill>
                  <a:srgbClr val="202429"/>
                </a:solidFill>
                <a:latin typeface="Calibri"/>
                <a:cs typeface="Calibri"/>
              </a:rPr>
              <a:t> </a:t>
            </a:r>
            <a:r>
              <a:rPr sz="1800" dirty="0">
                <a:solidFill>
                  <a:srgbClr val="202429"/>
                </a:solidFill>
                <a:latin typeface="Calibri"/>
                <a:cs typeface="Calibri"/>
              </a:rPr>
              <a:t>Asian</a:t>
            </a:r>
            <a:r>
              <a:rPr sz="1800" spc="-10" dirty="0">
                <a:solidFill>
                  <a:srgbClr val="202429"/>
                </a:solidFill>
                <a:latin typeface="Calibri"/>
                <a:cs typeface="Calibri"/>
              </a:rPr>
              <a:t> </a:t>
            </a:r>
            <a:r>
              <a:rPr sz="1800" spc="-5" dirty="0">
                <a:solidFill>
                  <a:srgbClr val="202429"/>
                </a:solidFill>
                <a:latin typeface="Calibri"/>
                <a:cs typeface="Calibri"/>
              </a:rPr>
              <a:t>paints,</a:t>
            </a:r>
            <a:r>
              <a:rPr sz="1800" spc="10" dirty="0">
                <a:solidFill>
                  <a:srgbClr val="202429"/>
                </a:solidFill>
                <a:latin typeface="Calibri"/>
                <a:cs typeface="Calibri"/>
              </a:rPr>
              <a:t> </a:t>
            </a:r>
            <a:r>
              <a:rPr sz="1800" spc="-5" dirty="0">
                <a:solidFill>
                  <a:srgbClr val="202429"/>
                </a:solidFill>
                <a:latin typeface="Calibri"/>
                <a:cs typeface="Calibri"/>
              </a:rPr>
              <a:t>but</a:t>
            </a:r>
            <a:r>
              <a:rPr sz="1800" dirty="0">
                <a:solidFill>
                  <a:srgbClr val="202429"/>
                </a:solidFill>
                <a:latin typeface="Calibri"/>
                <a:cs typeface="Calibri"/>
              </a:rPr>
              <a:t> </a:t>
            </a:r>
            <a:r>
              <a:rPr sz="1800" spc="-10" dirty="0">
                <a:solidFill>
                  <a:srgbClr val="202429"/>
                </a:solidFill>
                <a:latin typeface="Calibri"/>
                <a:cs typeface="Calibri"/>
              </a:rPr>
              <a:t>we</a:t>
            </a:r>
            <a:r>
              <a:rPr sz="1800" spc="15" dirty="0">
                <a:solidFill>
                  <a:srgbClr val="202429"/>
                </a:solidFill>
                <a:latin typeface="Calibri"/>
                <a:cs typeface="Calibri"/>
              </a:rPr>
              <a:t> </a:t>
            </a:r>
            <a:r>
              <a:rPr sz="1800" spc="-10" dirty="0">
                <a:solidFill>
                  <a:srgbClr val="202429"/>
                </a:solidFill>
                <a:latin typeface="Calibri"/>
                <a:cs typeface="Calibri"/>
              </a:rPr>
              <a:t>have more </a:t>
            </a:r>
            <a:r>
              <a:rPr sz="1800" spc="-390" dirty="0">
                <a:solidFill>
                  <a:srgbClr val="202429"/>
                </a:solidFill>
                <a:latin typeface="Calibri"/>
                <a:cs typeface="Calibri"/>
              </a:rPr>
              <a:t> </a:t>
            </a:r>
            <a:r>
              <a:rPr sz="1800" spc="-5" dirty="0">
                <a:solidFill>
                  <a:srgbClr val="202429"/>
                </a:solidFill>
                <a:latin typeface="Calibri"/>
                <a:cs typeface="Calibri"/>
              </a:rPr>
              <a:t>options</a:t>
            </a:r>
            <a:r>
              <a:rPr sz="1800" spc="10" dirty="0">
                <a:solidFill>
                  <a:srgbClr val="202429"/>
                </a:solidFill>
                <a:latin typeface="Calibri"/>
                <a:cs typeface="Calibri"/>
              </a:rPr>
              <a:t> </a:t>
            </a:r>
            <a:r>
              <a:rPr sz="1800" spc="-20" dirty="0">
                <a:solidFill>
                  <a:srgbClr val="202429"/>
                </a:solidFill>
                <a:latin typeface="Calibri"/>
                <a:cs typeface="Calibri"/>
              </a:rPr>
              <a:t>like</a:t>
            </a:r>
            <a:r>
              <a:rPr sz="1800" spc="15" dirty="0">
                <a:solidFill>
                  <a:srgbClr val="202429"/>
                </a:solidFill>
                <a:latin typeface="Calibri"/>
                <a:cs typeface="Calibri"/>
              </a:rPr>
              <a:t> </a:t>
            </a:r>
            <a:r>
              <a:rPr sz="1800" spc="-10" dirty="0">
                <a:solidFill>
                  <a:srgbClr val="202429"/>
                </a:solidFill>
                <a:latin typeface="Calibri"/>
                <a:cs typeface="Calibri"/>
              </a:rPr>
              <a:t>Berger </a:t>
            </a:r>
            <a:r>
              <a:rPr sz="1800" spc="-5" dirty="0">
                <a:solidFill>
                  <a:srgbClr val="202429"/>
                </a:solidFill>
                <a:latin typeface="Calibri"/>
                <a:cs typeface="Calibri"/>
              </a:rPr>
              <a:t>paints</a:t>
            </a:r>
            <a:r>
              <a:rPr sz="1800" dirty="0">
                <a:solidFill>
                  <a:srgbClr val="202429"/>
                </a:solidFill>
                <a:latin typeface="Calibri"/>
                <a:cs typeface="Calibri"/>
              </a:rPr>
              <a:t> and</a:t>
            </a:r>
            <a:r>
              <a:rPr sz="1800" spc="25" dirty="0">
                <a:solidFill>
                  <a:srgbClr val="202429"/>
                </a:solidFill>
                <a:latin typeface="Calibri"/>
                <a:cs typeface="Calibri"/>
              </a:rPr>
              <a:t> </a:t>
            </a:r>
            <a:r>
              <a:rPr sz="1800" spc="-10" dirty="0">
                <a:solidFill>
                  <a:srgbClr val="202429"/>
                </a:solidFill>
                <a:latin typeface="Calibri"/>
                <a:cs typeface="Calibri"/>
              </a:rPr>
              <a:t>Nerolac.</a:t>
            </a:r>
            <a:endParaRPr sz="1800">
              <a:latin typeface="Calibri"/>
              <a:cs typeface="Calibri"/>
            </a:endParaRPr>
          </a:p>
          <a:p>
            <a:pPr>
              <a:lnSpc>
                <a:spcPct val="100000"/>
              </a:lnSpc>
              <a:spcBef>
                <a:spcPts val="5"/>
              </a:spcBef>
            </a:pPr>
            <a:endParaRPr sz="1600">
              <a:latin typeface="Calibri"/>
              <a:cs typeface="Calibri"/>
            </a:endParaRPr>
          </a:p>
          <a:p>
            <a:pPr marL="12700">
              <a:lnSpc>
                <a:spcPct val="100000"/>
              </a:lnSpc>
              <a:tabLst>
                <a:tab pos="354965" algn="l"/>
              </a:tabLst>
            </a:pPr>
            <a:r>
              <a:rPr sz="1450" spc="-150" dirty="0">
                <a:solidFill>
                  <a:srgbClr val="90C225"/>
                </a:solidFill>
                <a:latin typeface="Lucida Sans Unicode"/>
                <a:cs typeface="Lucida Sans Unicode"/>
              </a:rPr>
              <a:t>▶	</a:t>
            </a:r>
            <a:r>
              <a:rPr sz="1800" spc="-5" dirty="0">
                <a:solidFill>
                  <a:srgbClr val="202429"/>
                </a:solidFill>
                <a:latin typeface="Calibri"/>
                <a:cs typeface="Calibri"/>
              </a:rPr>
              <a:t>Imitable-can</a:t>
            </a:r>
            <a:r>
              <a:rPr sz="1800" spc="15" dirty="0">
                <a:solidFill>
                  <a:srgbClr val="202429"/>
                </a:solidFill>
                <a:latin typeface="Calibri"/>
                <a:cs typeface="Calibri"/>
              </a:rPr>
              <a:t> </a:t>
            </a:r>
            <a:r>
              <a:rPr sz="1800" spc="-5" dirty="0">
                <a:solidFill>
                  <a:srgbClr val="202429"/>
                </a:solidFill>
                <a:latin typeface="Calibri"/>
                <a:cs typeface="Calibri"/>
              </a:rPr>
              <a:t>be</a:t>
            </a:r>
            <a:r>
              <a:rPr sz="1800" dirty="0">
                <a:solidFill>
                  <a:srgbClr val="202429"/>
                </a:solidFill>
                <a:latin typeface="Calibri"/>
                <a:cs typeface="Calibri"/>
              </a:rPr>
              <a:t> </a:t>
            </a:r>
            <a:r>
              <a:rPr sz="1800" spc="-15" dirty="0">
                <a:solidFill>
                  <a:srgbClr val="202429"/>
                </a:solidFill>
                <a:latin typeface="Calibri"/>
                <a:cs typeface="Calibri"/>
              </a:rPr>
              <a:t>imitated</a:t>
            </a:r>
            <a:r>
              <a:rPr sz="1800" spc="15" dirty="0">
                <a:solidFill>
                  <a:srgbClr val="202429"/>
                </a:solidFill>
                <a:latin typeface="Calibri"/>
                <a:cs typeface="Calibri"/>
              </a:rPr>
              <a:t> </a:t>
            </a:r>
            <a:r>
              <a:rPr sz="1800" spc="-5" dirty="0">
                <a:solidFill>
                  <a:srgbClr val="202429"/>
                </a:solidFill>
                <a:latin typeface="Calibri"/>
                <a:cs typeface="Calibri"/>
              </a:rPr>
              <a:t>by</a:t>
            </a:r>
            <a:r>
              <a:rPr sz="1800" spc="10" dirty="0">
                <a:solidFill>
                  <a:srgbClr val="202429"/>
                </a:solidFill>
                <a:latin typeface="Calibri"/>
                <a:cs typeface="Calibri"/>
              </a:rPr>
              <a:t> </a:t>
            </a:r>
            <a:r>
              <a:rPr sz="1800" dirty="0">
                <a:solidFill>
                  <a:srgbClr val="202429"/>
                </a:solidFill>
                <a:latin typeface="Calibri"/>
                <a:cs typeface="Calibri"/>
              </a:rPr>
              <a:t>the</a:t>
            </a:r>
            <a:r>
              <a:rPr sz="1800" spc="10" dirty="0">
                <a:solidFill>
                  <a:srgbClr val="202429"/>
                </a:solidFill>
                <a:latin typeface="Calibri"/>
                <a:cs typeface="Calibri"/>
              </a:rPr>
              <a:t> </a:t>
            </a:r>
            <a:r>
              <a:rPr sz="1800" spc="-15" dirty="0">
                <a:solidFill>
                  <a:srgbClr val="202429"/>
                </a:solidFill>
                <a:latin typeface="Calibri"/>
                <a:cs typeface="Calibri"/>
              </a:rPr>
              <a:t>competitors.</a:t>
            </a:r>
            <a:endParaRPr sz="1800">
              <a:latin typeface="Calibri"/>
              <a:cs typeface="Calibri"/>
            </a:endParaRPr>
          </a:p>
          <a:p>
            <a:pPr>
              <a:lnSpc>
                <a:spcPct val="100000"/>
              </a:lnSpc>
              <a:spcBef>
                <a:spcPts val="20"/>
              </a:spcBef>
            </a:pPr>
            <a:endParaRPr sz="1450">
              <a:latin typeface="Calibri"/>
              <a:cs typeface="Calibri"/>
            </a:endParaRPr>
          </a:p>
          <a:p>
            <a:pPr marL="355600" marR="688975" indent="-342900">
              <a:lnSpc>
                <a:spcPct val="107200"/>
              </a:lnSpc>
              <a:tabLst>
                <a:tab pos="354965" algn="l"/>
              </a:tabLst>
            </a:pPr>
            <a:r>
              <a:rPr sz="1450" spc="-150" dirty="0">
                <a:solidFill>
                  <a:srgbClr val="90C225"/>
                </a:solidFill>
                <a:latin typeface="Lucida Sans Unicode"/>
                <a:cs typeface="Lucida Sans Unicode"/>
              </a:rPr>
              <a:t>▶	</a:t>
            </a:r>
            <a:r>
              <a:rPr sz="1800" spc="-15" dirty="0">
                <a:solidFill>
                  <a:srgbClr val="202429"/>
                </a:solidFill>
                <a:latin typeface="Calibri"/>
                <a:cs typeface="Calibri"/>
              </a:rPr>
              <a:t>Organizational</a:t>
            </a:r>
            <a:r>
              <a:rPr sz="1800" spc="5" dirty="0">
                <a:solidFill>
                  <a:srgbClr val="202429"/>
                </a:solidFill>
                <a:latin typeface="Calibri"/>
                <a:cs typeface="Calibri"/>
              </a:rPr>
              <a:t> </a:t>
            </a:r>
            <a:r>
              <a:rPr sz="1800" spc="-5" dirty="0">
                <a:solidFill>
                  <a:srgbClr val="202429"/>
                </a:solidFill>
                <a:latin typeface="Calibri"/>
                <a:cs typeface="Calibri"/>
              </a:rPr>
              <a:t>competence-R&amp;D</a:t>
            </a:r>
            <a:r>
              <a:rPr sz="1800" spc="30" dirty="0">
                <a:solidFill>
                  <a:srgbClr val="202429"/>
                </a:solidFill>
                <a:latin typeface="Calibri"/>
                <a:cs typeface="Calibri"/>
              </a:rPr>
              <a:t> </a:t>
            </a:r>
            <a:r>
              <a:rPr sz="1800" spc="-5" dirty="0">
                <a:solidFill>
                  <a:srgbClr val="202429"/>
                </a:solidFill>
                <a:latin typeface="Calibri"/>
                <a:cs typeface="Calibri"/>
              </a:rPr>
              <a:t>has</a:t>
            </a:r>
            <a:r>
              <a:rPr sz="1800" spc="5" dirty="0">
                <a:solidFill>
                  <a:srgbClr val="202429"/>
                </a:solidFill>
                <a:latin typeface="Calibri"/>
                <a:cs typeface="Calibri"/>
              </a:rPr>
              <a:t> </a:t>
            </a:r>
            <a:r>
              <a:rPr sz="1800" spc="-5" dirty="0">
                <a:solidFill>
                  <a:srgbClr val="202429"/>
                </a:solidFill>
                <a:latin typeface="Calibri"/>
                <a:cs typeface="Calibri"/>
              </a:rPr>
              <a:t>been</a:t>
            </a:r>
            <a:r>
              <a:rPr sz="1800" spc="20" dirty="0">
                <a:solidFill>
                  <a:srgbClr val="202429"/>
                </a:solidFill>
                <a:latin typeface="Calibri"/>
                <a:cs typeface="Calibri"/>
              </a:rPr>
              <a:t> </a:t>
            </a:r>
            <a:r>
              <a:rPr sz="1800" spc="-5" dirty="0">
                <a:solidFill>
                  <a:srgbClr val="202429"/>
                </a:solidFill>
                <a:latin typeface="Calibri"/>
                <a:cs typeface="Calibri"/>
              </a:rPr>
              <a:t>very</a:t>
            </a:r>
            <a:r>
              <a:rPr sz="1800" spc="-10" dirty="0">
                <a:solidFill>
                  <a:srgbClr val="202429"/>
                </a:solidFill>
                <a:latin typeface="Calibri"/>
                <a:cs typeface="Calibri"/>
              </a:rPr>
              <a:t> </a:t>
            </a:r>
            <a:r>
              <a:rPr sz="1800" spc="-5" dirty="0">
                <a:solidFill>
                  <a:srgbClr val="202429"/>
                </a:solidFill>
                <a:latin typeface="Calibri"/>
                <a:cs typeface="Calibri"/>
              </a:rPr>
              <a:t>good,</a:t>
            </a:r>
            <a:r>
              <a:rPr sz="1800" spc="5" dirty="0">
                <a:solidFill>
                  <a:srgbClr val="202429"/>
                </a:solidFill>
                <a:latin typeface="Calibri"/>
                <a:cs typeface="Calibri"/>
              </a:rPr>
              <a:t> </a:t>
            </a:r>
            <a:r>
              <a:rPr sz="1800" dirty="0">
                <a:solidFill>
                  <a:srgbClr val="202429"/>
                </a:solidFill>
                <a:latin typeface="Calibri"/>
                <a:cs typeface="Calibri"/>
              </a:rPr>
              <a:t>and</a:t>
            </a:r>
            <a:r>
              <a:rPr sz="1800" spc="15" dirty="0">
                <a:solidFill>
                  <a:srgbClr val="202429"/>
                </a:solidFill>
                <a:latin typeface="Calibri"/>
                <a:cs typeface="Calibri"/>
              </a:rPr>
              <a:t> </a:t>
            </a:r>
            <a:r>
              <a:rPr sz="1800" dirty="0">
                <a:solidFill>
                  <a:srgbClr val="202429"/>
                </a:solidFill>
                <a:latin typeface="Calibri"/>
                <a:cs typeface="Calibri"/>
              </a:rPr>
              <a:t>the</a:t>
            </a:r>
            <a:r>
              <a:rPr sz="1800" spc="5" dirty="0">
                <a:solidFill>
                  <a:srgbClr val="202429"/>
                </a:solidFill>
                <a:latin typeface="Calibri"/>
                <a:cs typeface="Calibri"/>
              </a:rPr>
              <a:t> </a:t>
            </a:r>
            <a:r>
              <a:rPr sz="1800" dirty="0">
                <a:solidFill>
                  <a:srgbClr val="202429"/>
                </a:solidFill>
                <a:latin typeface="Calibri"/>
                <a:cs typeface="Calibri"/>
              </a:rPr>
              <a:t>sales</a:t>
            </a:r>
            <a:r>
              <a:rPr sz="1800" spc="-10" dirty="0">
                <a:solidFill>
                  <a:srgbClr val="202429"/>
                </a:solidFill>
                <a:latin typeface="Calibri"/>
                <a:cs typeface="Calibri"/>
              </a:rPr>
              <a:t> </a:t>
            </a:r>
            <a:r>
              <a:rPr sz="1800" spc="-5" dirty="0">
                <a:solidFill>
                  <a:srgbClr val="202429"/>
                </a:solidFill>
                <a:latin typeface="Calibri"/>
                <a:cs typeface="Calibri"/>
              </a:rPr>
              <a:t>of</a:t>
            </a:r>
            <a:r>
              <a:rPr sz="1800" spc="10" dirty="0">
                <a:solidFill>
                  <a:srgbClr val="202429"/>
                </a:solidFill>
                <a:latin typeface="Calibri"/>
                <a:cs typeface="Calibri"/>
              </a:rPr>
              <a:t> </a:t>
            </a:r>
            <a:r>
              <a:rPr sz="1800" dirty="0">
                <a:solidFill>
                  <a:srgbClr val="202429"/>
                </a:solidFill>
                <a:latin typeface="Calibri"/>
                <a:cs typeface="Calibri"/>
              </a:rPr>
              <a:t>the </a:t>
            </a:r>
            <a:r>
              <a:rPr sz="1800" spc="-5" dirty="0">
                <a:solidFill>
                  <a:srgbClr val="202429"/>
                </a:solidFill>
                <a:latin typeface="Calibri"/>
                <a:cs typeface="Calibri"/>
              </a:rPr>
              <a:t>new </a:t>
            </a:r>
            <a:r>
              <a:rPr sz="1800" spc="-390" dirty="0">
                <a:solidFill>
                  <a:srgbClr val="202429"/>
                </a:solidFill>
                <a:latin typeface="Calibri"/>
                <a:cs typeface="Calibri"/>
              </a:rPr>
              <a:t> </a:t>
            </a:r>
            <a:r>
              <a:rPr sz="1800" spc="-10" dirty="0">
                <a:solidFill>
                  <a:srgbClr val="202429"/>
                </a:solidFill>
                <a:latin typeface="Calibri"/>
                <a:cs typeface="Calibri"/>
              </a:rPr>
              <a:t>products</a:t>
            </a:r>
            <a:r>
              <a:rPr sz="1800" spc="5" dirty="0">
                <a:solidFill>
                  <a:srgbClr val="202429"/>
                </a:solidFill>
                <a:latin typeface="Calibri"/>
                <a:cs typeface="Calibri"/>
              </a:rPr>
              <a:t> </a:t>
            </a:r>
            <a:r>
              <a:rPr sz="1800" spc="-10" dirty="0">
                <a:solidFill>
                  <a:srgbClr val="202429"/>
                </a:solidFill>
                <a:latin typeface="Calibri"/>
                <a:cs typeface="Calibri"/>
              </a:rPr>
              <a:t>were</a:t>
            </a:r>
            <a:r>
              <a:rPr sz="1800" dirty="0">
                <a:solidFill>
                  <a:srgbClr val="202429"/>
                </a:solidFill>
                <a:latin typeface="Calibri"/>
                <a:cs typeface="Calibri"/>
              </a:rPr>
              <a:t> </a:t>
            </a:r>
            <a:r>
              <a:rPr sz="1800" spc="-5" dirty="0">
                <a:solidFill>
                  <a:srgbClr val="202429"/>
                </a:solidFill>
                <a:latin typeface="Calibri"/>
                <a:cs typeface="Calibri"/>
              </a:rPr>
              <a:t>also </a:t>
            </a:r>
            <a:r>
              <a:rPr sz="1800" dirty="0">
                <a:solidFill>
                  <a:srgbClr val="202429"/>
                </a:solidFill>
                <a:latin typeface="Calibri"/>
                <a:cs typeface="Calibri"/>
              </a:rPr>
              <a:t>very</a:t>
            </a:r>
            <a:r>
              <a:rPr sz="1800" spc="-10" dirty="0">
                <a:solidFill>
                  <a:srgbClr val="202429"/>
                </a:solidFill>
                <a:latin typeface="Calibri"/>
                <a:cs typeface="Calibri"/>
              </a:rPr>
              <a:t> good.</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p:nvPr/>
        </p:nvSpPr>
        <p:spPr>
          <a:xfrm>
            <a:off x="448309" y="1168349"/>
            <a:ext cx="2675891" cy="2038350"/>
          </a:xfrm>
          <a:prstGeom prst="rect">
            <a:avLst/>
          </a:prstGeom>
        </p:spPr>
        <p:txBody>
          <a:bodyPr vert="horz" wrap="square" lIns="0" tIns="12700" rIns="0" bIns="0" rtlCol="0">
            <a:spAutoFit/>
          </a:bodyPr>
          <a:lstStyle/>
          <a:p>
            <a:pPr marL="491490" marR="5080" indent="-479425">
              <a:lnSpc>
                <a:spcPct val="100000"/>
              </a:lnSpc>
              <a:spcBef>
                <a:spcPts val="100"/>
              </a:spcBef>
            </a:pPr>
            <a:r>
              <a:rPr sz="6600" b="1" dirty="0">
                <a:solidFill>
                  <a:srgbClr val="202C31"/>
                </a:solidFill>
                <a:latin typeface="Calibri"/>
                <a:cs typeface="Calibri"/>
              </a:rPr>
              <a:t>Supply  </a:t>
            </a:r>
            <a:r>
              <a:rPr sz="6600" b="1" spc="-5" dirty="0">
                <a:solidFill>
                  <a:srgbClr val="202C31"/>
                </a:solidFill>
                <a:latin typeface="Calibri"/>
                <a:cs typeface="Calibri"/>
              </a:rPr>
              <a:t>chain</a:t>
            </a:r>
            <a:endParaRPr sz="6600" dirty="0">
              <a:latin typeface="Calibri"/>
              <a:cs typeface="Calibri"/>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542415" marR="5080" indent="-343535">
              <a:lnSpc>
                <a:spcPct val="100000"/>
              </a:lnSpc>
              <a:spcBef>
                <a:spcPts val="105"/>
              </a:spcBef>
              <a:tabLst>
                <a:tab pos="1542415" algn="l"/>
              </a:tabLst>
            </a:pPr>
            <a:r>
              <a:rPr sz="1100" spc="-95" dirty="0">
                <a:solidFill>
                  <a:srgbClr val="90C225"/>
                </a:solidFill>
                <a:latin typeface="Lucida Sans Unicode"/>
                <a:cs typeface="Lucida Sans Unicode"/>
              </a:rPr>
              <a:t>▶	</a:t>
            </a:r>
            <a:r>
              <a:rPr spc="-15" dirty="0"/>
              <a:t>Valuable</a:t>
            </a:r>
            <a:r>
              <a:rPr spc="15" dirty="0"/>
              <a:t> </a:t>
            </a:r>
            <a:r>
              <a:rPr dirty="0"/>
              <a:t>-</a:t>
            </a:r>
            <a:r>
              <a:rPr spc="-5" dirty="0"/>
              <a:t> In</a:t>
            </a:r>
            <a:r>
              <a:rPr spc="-15" dirty="0"/>
              <a:t> </a:t>
            </a:r>
            <a:r>
              <a:rPr spc="-5" dirty="0"/>
              <a:t>1980,</a:t>
            </a:r>
            <a:r>
              <a:rPr spc="15" dirty="0"/>
              <a:t> </a:t>
            </a:r>
            <a:r>
              <a:rPr spc="-5" dirty="0"/>
              <a:t>just</a:t>
            </a:r>
            <a:r>
              <a:rPr spc="10" dirty="0"/>
              <a:t> </a:t>
            </a:r>
            <a:r>
              <a:rPr spc="-5" dirty="0"/>
              <a:t>250</a:t>
            </a:r>
            <a:r>
              <a:rPr dirty="0"/>
              <a:t> </a:t>
            </a:r>
            <a:r>
              <a:rPr spc="-10" dirty="0"/>
              <a:t>were </a:t>
            </a:r>
            <a:r>
              <a:rPr spc="-5" dirty="0"/>
              <a:t>needed</a:t>
            </a:r>
            <a:r>
              <a:rPr spc="5" dirty="0"/>
              <a:t> </a:t>
            </a:r>
            <a:r>
              <a:rPr spc="-10" dirty="0"/>
              <a:t>to</a:t>
            </a:r>
            <a:r>
              <a:rPr dirty="0"/>
              <a:t> </a:t>
            </a:r>
            <a:r>
              <a:rPr spc="-10" dirty="0"/>
              <a:t>get</a:t>
            </a:r>
            <a:r>
              <a:rPr spc="15" dirty="0"/>
              <a:t> </a:t>
            </a:r>
            <a:r>
              <a:rPr spc="-5" dirty="0"/>
              <a:t>production</a:t>
            </a:r>
            <a:r>
              <a:rPr dirty="0"/>
              <a:t> </a:t>
            </a:r>
            <a:r>
              <a:rPr spc="-5" dirty="0"/>
              <a:t>going</a:t>
            </a:r>
            <a:r>
              <a:rPr spc="5" dirty="0"/>
              <a:t> </a:t>
            </a:r>
            <a:r>
              <a:rPr spc="-10" dirty="0"/>
              <a:t>at</a:t>
            </a:r>
            <a:r>
              <a:rPr spc="5" dirty="0"/>
              <a:t> </a:t>
            </a:r>
            <a:r>
              <a:rPr spc="-5" dirty="0"/>
              <a:t>the </a:t>
            </a:r>
            <a:r>
              <a:rPr dirty="0"/>
              <a:t> </a:t>
            </a:r>
            <a:r>
              <a:rPr spc="-5" dirty="0"/>
              <a:t>Ankhleshwar</a:t>
            </a:r>
            <a:r>
              <a:rPr spc="20" dirty="0"/>
              <a:t> </a:t>
            </a:r>
            <a:r>
              <a:rPr spc="-5" dirty="0"/>
              <a:t>plant.</a:t>
            </a:r>
            <a:r>
              <a:rPr spc="30" dirty="0"/>
              <a:t> </a:t>
            </a:r>
            <a:r>
              <a:rPr dirty="0"/>
              <a:t>And</a:t>
            </a:r>
            <a:r>
              <a:rPr spc="5" dirty="0"/>
              <a:t> </a:t>
            </a:r>
            <a:r>
              <a:rPr spc="-10" dirty="0"/>
              <a:t>by</a:t>
            </a:r>
            <a:r>
              <a:rPr spc="20" dirty="0"/>
              <a:t> </a:t>
            </a:r>
            <a:r>
              <a:rPr spc="-5" dirty="0"/>
              <a:t>1985,</a:t>
            </a:r>
            <a:r>
              <a:rPr spc="35" dirty="0"/>
              <a:t> </a:t>
            </a:r>
            <a:r>
              <a:rPr spc="-5" dirty="0"/>
              <a:t>they</a:t>
            </a:r>
            <a:r>
              <a:rPr spc="35" dirty="0"/>
              <a:t> </a:t>
            </a:r>
            <a:r>
              <a:rPr spc="-5" dirty="0"/>
              <a:t>did</a:t>
            </a:r>
            <a:r>
              <a:rPr spc="20" dirty="0"/>
              <a:t> </a:t>
            </a:r>
            <a:r>
              <a:rPr dirty="0"/>
              <a:t>the</a:t>
            </a:r>
            <a:r>
              <a:rPr spc="20" dirty="0"/>
              <a:t> </a:t>
            </a:r>
            <a:r>
              <a:rPr dirty="0"/>
              <a:t>same</a:t>
            </a:r>
            <a:r>
              <a:rPr spc="10" dirty="0"/>
              <a:t> </a:t>
            </a:r>
            <a:r>
              <a:rPr spc="-5" dirty="0"/>
              <a:t>thing</a:t>
            </a:r>
            <a:r>
              <a:rPr spc="30" dirty="0"/>
              <a:t> </a:t>
            </a:r>
            <a:r>
              <a:rPr dirty="0"/>
              <a:t>with</a:t>
            </a:r>
            <a:r>
              <a:rPr spc="15" dirty="0"/>
              <a:t> </a:t>
            </a:r>
            <a:r>
              <a:rPr dirty="0"/>
              <a:t>less</a:t>
            </a:r>
            <a:r>
              <a:rPr spc="20" dirty="0"/>
              <a:t> </a:t>
            </a:r>
            <a:r>
              <a:rPr spc="-5" dirty="0"/>
              <a:t>than</a:t>
            </a:r>
            <a:r>
              <a:rPr spc="30" dirty="0"/>
              <a:t> </a:t>
            </a:r>
            <a:r>
              <a:rPr dirty="0"/>
              <a:t>a </a:t>
            </a:r>
            <a:r>
              <a:rPr spc="5" dirty="0"/>
              <a:t> </a:t>
            </a:r>
            <a:r>
              <a:rPr spc="-10" dirty="0"/>
              <a:t>hundred</a:t>
            </a:r>
            <a:r>
              <a:rPr spc="25" dirty="0"/>
              <a:t> </a:t>
            </a:r>
            <a:r>
              <a:rPr spc="-15" dirty="0"/>
              <a:t>workers,</a:t>
            </a:r>
            <a:r>
              <a:rPr spc="-20" dirty="0"/>
              <a:t> </a:t>
            </a:r>
            <a:r>
              <a:rPr spc="-10" dirty="0"/>
              <a:t>having</a:t>
            </a:r>
            <a:r>
              <a:rPr spc="25" dirty="0"/>
              <a:t> </a:t>
            </a:r>
            <a:r>
              <a:rPr spc="-5" dirty="0"/>
              <a:t>increased</a:t>
            </a:r>
            <a:r>
              <a:rPr spc="15" dirty="0"/>
              <a:t> </a:t>
            </a:r>
            <a:r>
              <a:rPr spc="-10" dirty="0"/>
              <a:t>efficiency</a:t>
            </a:r>
            <a:r>
              <a:rPr spc="5" dirty="0"/>
              <a:t> </a:t>
            </a:r>
            <a:r>
              <a:rPr spc="-10" dirty="0"/>
              <a:t>to</a:t>
            </a:r>
            <a:r>
              <a:rPr spc="10" dirty="0"/>
              <a:t> </a:t>
            </a:r>
            <a:r>
              <a:rPr spc="-5" dirty="0"/>
              <a:t>the</a:t>
            </a:r>
            <a:r>
              <a:rPr spc="5" dirty="0"/>
              <a:t> </a:t>
            </a:r>
            <a:r>
              <a:rPr spc="-10" dirty="0"/>
              <a:t>point</a:t>
            </a:r>
            <a:r>
              <a:rPr spc="10" dirty="0"/>
              <a:t> </a:t>
            </a:r>
            <a:r>
              <a:rPr spc="-5" dirty="0"/>
              <a:t>that</a:t>
            </a:r>
            <a:r>
              <a:rPr spc="25" dirty="0"/>
              <a:t> </a:t>
            </a:r>
            <a:r>
              <a:rPr spc="-5" dirty="0"/>
              <a:t>they</a:t>
            </a:r>
            <a:r>
              <a:rPr spc="25" dirty="0"/>
              <a:t> </a:t>
            </a:r>
            <a:r>
              <a:rPr spc="-5" dirty="0"/>
              <a:t>could</a:t>
            </a:r>
            <a:r>
              <a:rPr spc="5" dirty="0"/>
              <a:t> </a:t>
            </a:r>
            <a:r>
              <a:rPr spc="-5" dirty="0"/>
              <a:t>perform </a:t>
            </a:r>
            <a:r>
              <a:rPr spc="-300" dirty="0"/>
              <a:t> </a:t>
            </a:r>
            <a:r>
              <a:rPr spc="-5" dirty="0"/>
              <a:t>the </a:t>
            </a:r>
            <a:r>
              <a:rPr dirty="0"/>
              <a:t>same </a:t>
            </a:r>
            <a:r>
              <a:rPr spc="-5" dirty="0"/>
              <a:t>task </a:t>
            </a:r>
            <a:r>
              <a:rPr dirty="0"/>
              <a:t>with</a:t>
            </a:r>
            <a:r>
              <a:rPr spc="-15" dirty="0"/>
              <a:t> </a:t>
            </a:r>
            <a:r>
              <a:rPr spc="-5" dirty="0"/>
              <a:t>one-sixteenth</a:t>
            </a:r>
            <a:r>
              <a:rPr spc="20" dirty="0"/>
              <a:t> </a:t>
            </a:r>
            <a:r>
              <a:rPr spc="-5" dirty="0"/>
              <a:t>of</a:t>
            </a:r>
            <a:r>
              <a:rPr spc="-10" dirty="0"/>
              <a:t> </a:t>
            </a:r>
            <a:r>
              <a:rPr spc="-5" dirty="0"/>
              <a:t>the</a:t>
            </a:r>
            <a:r>
              <a:rPr dirty="0"/>
              <a:t> </a:t>
            </a:r>
            <a:r>
              <a:rPr spc="-25" dirty="0"/>
              <a:t>staff.</a:t>
            </a:r>
            <a:endParaRPr sz="1100">
              <a:latin typeface="Lucida Sans Unicode"/>
              <a:cs typeface="Lucida Sans Unicode"/>
            </a:endParaRPr>
          </a:p>
        </p:txBody>
      </p:sp>
      <p:sp>
        <p:nvSpPr>
          <p:cNvPr id="5" name="object 5"/>
          <p:cNvSpPr txBox="1"/>
          <p:nvPr/>
        </p:nvSpPr>
        <p:spPr>
          <a:xfrm>
            <a:off x="3545840" y="2155063"/>
            <a:ext cx="6269990" cy="3686175"/>
          </a:xfrm>
          <a:prstGeom prst="rect">
            <a:avLst/>
          </a:prstGeom>
        </p:spPr>
        <p:txBody>
          <a:bodyPr vert="horz" wrap="square" lIns="0" tIns="13335" rIns="0" bIns="0" rtlCol="0">
            <a:spAutoFit/>
          </a:bodyPr>
          <a:lstStyle/>
          <a:p>
            <a:pPr marL="355600" marR="13335" indent="-343535">
              <a:lnSpc>
                <a:spcPct val="100000"/>
              </a:lnSpc>
              <a:spcBef>
                <a:spcPts val="105"/>
              </a:spcBef>
              <a:tabLst>
                <a:tab pos="355600" algn="l"/>
              </a:tabLst>
            </a:pPr>
            <a:r>
              <a:rPr sz="1100" spc="-95" dirty="0">
                <a:solidFill>
                  <a:srgbClr val="90C225"/>
                </a:solidFill>
                <a:latin typeface="Lucida Sans Unicode"/>
                <a:cs typeface="Lucida Sans Unicode"/>
              </a:rPr>
              <a:t>▶	</a:t>
            </a:r>
            <a:r>
              <a:rPr sz="1400" spc="-5" dirty="0">
                <a:solidFill>
                  <a:srgbClr val="404040"/>
                </a:solidFill>
                <a:latin typeface="Calibri"/>
                <a:cs typeface="Calibri"/>
              </a:rPr>
              <a:t>Rare</a:t>
            </a:r>
            <a:r>
              <a:rPr sz="1400" spc="-10" dirty="0">
                <a:solidFill>
                  <a:srgbClr val="404040"/>
                </a:solidFill>
                <a:latin typeface="Calibri"/>
                <a:cs typeface="Calibri"/>
              </a:rPr>
              <a:t> </a:t>
            </a:r>
            <a:r>
              <a:rPr sz="1400" dirty="0">
                <a:solidFill>
                  <a:srgbClr val="404040"/>
                </a:solidFill>
                <a:latin typeface="Calibri"/>
                <a:cs typeface="Calibri"/>
              </a:rPr>
              <a:t>-</a:t>
            </a:r>
            <a:r>
              <a:rPr sz="1400" spc="-5" dirty="0">
                <a:solidFill>
                  <a:srgbClr val="404040"/>
                </a:solidFill>
                <a:latin typeface="Calibri"/>
                <a:cs typeface="Calibri"/>
              </a:rPr>
              <a:t> In</a:t>
            </a:r>
            <a:r>
              <a:rPr sz="1400" spc="-15" dirty="0">
                <a:solidFill>
                  <a:srgbClr val="404040"/>
                </a:solidFill>
                <a:latin typeface="Calibri"/>
                <a:cs typeface="Calibri"/>
              </a:rPr>
              <a:t> </a:t>
            </a:r>
            <a:r>
              <a:rPr sz="1400" spc="-5" dirty="0">
                <a:solidFill>
                  <a:srgbClr val="404040"/>
                </a:solidFill>
                <a:latin typeface="Calibri"/>
                <a:cs typeface="Calibri"/>
              </a:rPr>
              <a:t>1970,</a:t>
            </a:r>
            <a:r>
              <a:rPr sz="1400" spc="15" dirty="0">
                <a:solidFill>
                  <a:srgbClr val="404040"/>
                </a:solidFill>
                <a:latin typeface="Calibri"/>
                <a:cs typeface="Calibri"/>
              </a:rPr>
              <a:t> </a:t>
            </a:r>
            <a:r>
              <a:rPr sz="1400" spc="-5" dirty="0">
                <a:solidFill>
                  <a:srgbClr val="404040"/>
                </a:solidFill>
                <a:latin typeface="Calibri"/>
                <a:cs typeface="Calibri"/>
              </a:rPr>
              <a:t>Champak</a:t>
            </a:r>
            <a:r>
              <a:rPr sz="1400" spc="15" dirty="0">
                <a:solidFill>
                  <a:srgbClr val="404040"/>
                </a:solidFill>
                <a:latin typeface="Calibri"/>
                <a:cs typeface="Calibri"/>
              </a:rPr>
              <a:t> </a:t>
            </a:r>
            <a:r>
              <a:rPr sz="1400" spc="-5" dirty="0">
                <a:solidFill>
                  <a:srgbClr val="404040"/>
                </a:solidFill>
                <a:latin typeface="Calibri"/>
                <a:cs typeface="Calibri"/>
              </a:rPr>
              <a:t>Lal</a:t>
            </a:r>
            <a:r>
              <a:rPr sz="1400" dirty="0">
                <a:solidFill>
                  <a:srgbClr val="404040"/>
                </a:solidFill>
                <a:latin typeface="Calibri"/>
                <a:cs typeface="Calibri"/>
              </a:rPr>
              <a:t> </a:t>
            </a:r>
            <a:r>
              <a:rPr sz="1400" spc="-5" dirty="0">
                <a:solidFill>
                  <a:srgbClr val="404040"/>
                </a:solidFill>
                <a:latin typeface="Calibri"/>
                <a:cs typeface="Calibri"/>
              </a:rPr>
              <a:t>Choksey</a:t>
            </a:r>
            <a:r>
              <a:rPr sz="1400" dirty="0">
                <a:solidFill>
                  <a:srgbClr val="404040"/>
                </a:solidFill>
                <a:latin typeface="Calibri"/>
                <a:cs typeface="Calibri"/>
              </a:rPr>
              <a:t> </a:t>
            </a:r>
            <a:r>
              <a:rPr sz="1400" spc="-10" dirty="0">
                <a:solidFill>
                  <a:srgbClr val="404040"/>
                </a:solidFill>
                <a:latin typeface="Calibri"/>
                <a:cs typeface="Calibri"/>
              </a:rPr>
              <a:t>spent</a:t>
            </a:r>
            <a:r>
              <a:rPr sz="1400" spc="15" dirty="0">
                <a:solidFill>
                  <a:srgbClr val="404040"/>
                </a:solidFill>
                <a:latin typeface="Calibri"/>
                <a:cs typeface="Calibri"/>
              </a:rPr>
              <a:t> </a:t>
            </a:r>
            <a:r>
              <a:rPr sz="1400" dirty="0">
                <a:solidFill>
                  <a:srgbClr val="404040"/>
                </a:solidFill>
                <a:latin typeface="Calibri"/>
                <a:cs typeface="Calibri"/>
              </a:rPr>
              <a:t>Rs</a:t>
            </a:r>
            <a:r>
              <a:rPr sz="1400" spc="-10" dirty="0">
                <a:solidFill>
                  <a:srgbClr val="404040"/>
                </a:solidFill>
                <a:latin typeface="Calibri"/>
                <a:cs typeface="Calibri"/>
              </a:rPr>
              <a:t> </a:t>
            </a:r>
            <a:r>
              <a:rPr sz="1400" dirty="0">
                <a:solidFill>
                  <a:srgbClr val="404040"/>
                </a:solidFill>
                <a:latin typeface="Calibri"/>
                <a:cs typeface="Calibri"/>
              </a:rPr>
              <a:t>8 </a:t>
            </a:r>
            <a:r>
              <a:rPr sz="1400" spc="-15" dirty="0">
                <a:solidFill>
                  <a:srgbClr val="404040"/>
                </a:solidFill>
                <a:latin typeface="Calibri"/>
                <a:cs typeface="Calibri"/>
              </a:rPr>
              <a:t>crore</a:t>
            </a:r>
            <a:r>
              <a:rPr sz="1400" spc="-20" dirty="0">
                <a:solidFill>
                  <a:srgbClr val="404040"/>
                </a:solidFill>
                <a:latin typeface="Calibri"/>
                <a:cs typeface="Calibri"/>
              </a:rPr>
              <a:t> </a:t>
            </a:r>
            <a:r>
              <a:rPr sz="1400" spc="-5" dirty="0">
                <a:solidFill>
                  <a:srgbClr val="404040"/>
                </a:solidFill>
                <a:latin typeface="Calibri"/>
                <a:cs typeface="Calibri"/>
              </a:rPr>
              <a:t>on</a:t>
            </a:r>
            <a:r>
              <a:rPr sz="1400" spc="-10" dirty="0">
                <a:solidFill>
                  <a:srgbClr val="404040"/>
                </a:solidFill>
                <a:latin typeface="Calibri"/>
                <a:cs typeface="Calibri"/>
              </a:rPr>
              <a:t> </a:t>
            </a:r>
            <a:r>
              <a:rPr sz="1400" spc="-5" dirty="0">
                <a:solidFill>
                  <a:srgbClr val="404040"/>
                </a:solidFill>
                <a:latin typeface="Calibri"/>
                <a:cs typeface="Calibri"/>
              </a:rPr>
              <a:t>India's</a:t>
            </a:r>
            <a:r>
              <a:rPr sz="1400" spc="20" dirty="0">
                <a:solidFill>
                  <a:srgbClr val="404040"/>
                </a:solidFill>
                <a:latin typeface="Calibri"/>
                <a:cs typeface="Calibri"/>
              </a:rPr>
              <a:t> </a:t>
            </a:r>
            <a:r>
              <a:rPr sz="1400" spc="-5" dirty="0">
                <a:solidFill>
                  <a:srgbClr val="404040"/>
                </a:solidFill>
                <a:latin typeface="Calibri"/>
                <a:cs typeface="Calibri"/>
              </a:rPr>
              <a:t>first-ever </a:t>
            </a:r>
            <a:r>
              <a:rPr sz="1400" dirty="0">
                <a:solidFill>
                  <a:srgbClr val="404040"/>
                </a:solidFill>
                <a:latin typeface="Calibri"/>
                <a:cs typeface="Calibri"/>
              </a:rPr>
              <a:t> </a:t>
            </a:r>
            <a:r>
              <a:rPr sz="1400" spc="-20" dirty="0">
                <a:solidFill>
                  <a:srgbClr val="404040"/>
                </a:solidFill>
                <a:latin typeface="Calibri"/>
                <a:cs typeface="Calibri"/>
              </a:rPr>
              <a:t>supercomputer.</a:t>
            </a:r>
            <a:r>
              <a:rPr sz="1400" spc="20" dirty="0">
                <a:solidFill>
                  <a:srgbClr val="404040"/>
                </a:solidFill>
                <a:latin typeface="Calibri"/>
                <a:cs typeface="Calibri"/>
              </a:rPr>
              <a:t> </a:t>
            </a:r>
            <a:r>
              <a:rPr sz="1400" spc="-5" dirty="0">
                <a:solidFill>
                  <a:srgbClr val="404040"/>
                </a:solidFill>
                <a:latin typeface="Calibri"/>
                <a:cs typeface="Calibri"/>
              </a:rPr>
              <a:t>These</a:t>
            </a:r>
            <a:r>
              <a:rPr sz="1400" spc="15" dirty="0">
                <a:solidFill>
                  <a:srgbClr val="404040"/>
                </a:solidFill>
                <a:latin typeface="Calibri"/>
                <a:cs typeface="Calibri"/>
              </a:rPr>
              <a:t> </a:t>
            </a:r>
            <a:r>
              <a:rPr sz="1400" spc="-10" dirty="0">
                <a:solidFill>
                  <a:srgbClr val="404040"/>
                </a:solidFill>
                <a:latin typeface="Calibri"/>
                <a:cs typeface="Calibri"/>
              </a:rPr>
              <a:t>supercomputers</a:t>
            </a:r>
            <a:r>
              <a:rPr sz="1400" spc="20" dirty="0">
                <a:solidFill>
                  <a:srgbClr val="404040"/>
                </a:solidFill>
                <a:latin typeface="Calibri"/>
                <a:cs typeface="Calibri"/>
              </a:rPr>
              <a:t> </a:t>
            </a:r>
            <a:r>
              <a:rPr sz="1400" spc="-10" dirty="0">
                <a:solidFill>
                  <a:srgbClr val="404040"/>
                </a:solidFill>
                <a:latin typeface="Calibri"/>
                <a:cs typeface="Calibri"/>
              </a:rPr>
              <a:t>are</a:t>
            </a:r>
            <a:r>
              <a:rPr sz="1400" spc="15" dirty="0">
                <a:solidFill>
                  <a:srgbClr val="404040"/>
                </a:solidFill>
                <a:latin typeface="Calibri"/>
                <a:cs typeface="Calibri"/>
              </a:rPr>
              <a:t> </a:t>
            </a:r>
            <a:r>
              <a:rPr sz="1400" spc="-5" dirty="0">
                <a:solidFill>
                  <a:srgbClr val="404040"/>
                </a:solidFill>
                <a:latin typeface="Calibri"/>
                <a:cs typeface="Calibri"/>
              </a:rPr>
              <a:t>used</a:t>
            </a:r>
            <a:r>
              <a:rPr sz="1400" spc="10" dirty="0">
                <a:solidFill>
                  <a:srgbClr val="404040"/>
                </a:solidFill>
                <a:latin typeface="Calibri"/>
                <a:cs typeface="Calibri"/>
              </a:rPr>
              <a:t> </a:t>
            </a:r>
            <a:r>
              <a:rPr sz="1400" spc="-10" dirty="0">
                <a:solidFill>
                  <a:srgbClr val="404040"/>
                </a:solidFill>
                <a:latin typeface="Calibri"/>
                <a:cs typeface="Calibri"/>
              </a:rPr>
              <a:t>for </a:t>
            </a:r>
            <a:r>
              <a:rPr sz="1400" spc="-5" dirty="0">
                <a:solidFill>
                  <a:srgbClr val="404040"/>
                </a:solidFill>
                <a:latin typeface="Calibri"/>
                <a:cs typeface="Calibri"/>
              </a:rPr>
              <a:t>demand</a:t>
            </a:r>
            <a:r>
              <a:rPr sz="1400" spc="25" dirty="0">
                <a:solidFill>
                  <a:srgbClr val="404040"/>
                </a:solidFill>
                <a:latin typeface="Calibri"/>
                <a:cs typeface="Calibri"/>
              </a:rPr>
              <a:t> </a:t>
            </a:r>
            <a:r>
              <a:rPr sz="1400" spc="-10" dirty="0">
                <a:solidFill>
                  <a:srgbClr val="404040"/>
                </a:solidFill>
                <a:latin typeface="Calibri"/>
                <a:cs typeface="Calibri"/>
              </a:rPr>
              <a:t>forecasting,</a:t>
            </a:r>
            <a:r>
              <a:rPr sz="1400" dirty="0">
                <a:solidFill>
                  <a:srgbClr val="404040"/>
                </a:solidFill>
                <a:latin typeface="Calibri"/>
                <a:cs typeface="Calibri"/>
              </a:rPr>
              <a:t> allowing </a:t>
            </a:r>
            <a:r>
              <a:rPr sz="1400" spc="-300" dirty="0">
                <a:solidFill>
                  <a:srgbClr val="404040"/>
                </a:solidFill>
                <a:latin typeface="Calibri"/>
                <a:cs typeface="Calibri"/>
              </a:rPr>
              <a:t> </a:t>
            </a:r>
            <a:r>
              <a:rPr sz="1400" spc="-10" dirty="0">
                <a:solidFill>
                  <a:srgbClr val="404040"/>
                </a:solidFill>
                <a:latin typeface="Calibri"/>
                <a:cs typeface="Calibri"/>
              </a:rPr>
              <a:t>for</a:t>
            </a:r>
            <a:r>
              <a:rPr sz="1400" spc="-25" dirty="0">
                <a:solidFill>
                  <a:srgbClr val="404040"/>
                </a:solidFill>
                <a:latin typeface="Calibri"/>
                <a:cs typeface="Calibri"/>
              </a:rPr>
              <a:t> </a:t>
            </a:r>
            <a:r>
              <a:rPr sz="1400" spc="-5" dirty="0">
                <a:solidFill>
                  <a:srgbClr val="404040"/>
                </a:solidFill>
                <a:latin typeface="Calibri"/>
                <a:cs typeface="Calibri"/>
              </a:rPr>
              <a:t>supply</a:t>
            </a:r>
            <a:r>
              <a:rPr sz="1400" spc="20" dirty="0">
                <a:solidFill>
                  <a:srgbClr val="404040"/>
                </a:solidFill>
                <a:latin typeface="Calibri"/>
                <a:cs typeface="Calibri"/>
              </a:rPr>
              <a:t> </a:t>
            </a:r>
            <a:r>
              <a:rPr sz="1400" spc="-5" dirty="0">
                <a:solidFill>
                  <a:srgbClr val="404040"/>
                </a:solidFill>
                <a:latin typeface="Calibri"/>
                <a:cs typeface="Calibri"/>
              </a:rPr>
              <a:t>chain</a:t>
            </a:r>
            <a:r>
              <a:rPr sz="1400" dirty="0">
                <a:solidFill>
                  <a:srgbClr val="404040"/>
                </a:solidFill>
                <a:latin typeface="Calibri"/>
                <a:cs typeface="Calibri"/>
              </a:rPr>
              <a:t> </a:t>
            </a:r>
            <a:r>
              <a:rPr sz="1400" spc="-5" dirty="0">
                <a:solidFill>
                  <a:srgbClr val="404040"/>
                </a:solidFill>
                <a:latin typeface="Calibri"/>
                <a:cs typeface="Calibri"/>
              </a:rPr>
              <a:t>optimization</a:t>
            </a:r>
            <a:r>
              <a:rPr sz="1400" spc="-10" dirty="0">
                <a:solidFill>
                  <a:srgbClr val="404040"/>
                </a:solidFill>
                <a:latin typeface="Calibri"/>
                <a:cs typeface="Calibri"/>
              </a:rPr>
              <a:t> </a:t>
            </a:r>
            <a:r>
              <a:rPr sz="1400" spc="-5" dirty="0">
                <a:solidFill>
                  <a:srgbClr val="404040"/>
                </a:solidFill>
                <a:latin typeface="Calibri"/>
                <a:cs typeface="Calibri"/>
              </a:rPr>
              <a:t>on</a:t>
            </a:r>
            <a:r>
              <a:rPr sz="1400" spc="-10" dirty="0">
                <a:solidFill>
                  <a:srgbClr val="404040"/>
                </a:solidFill>
                <a:latin typeface="Calibri"/>
                <a:cs typeface="Calibri"/>
              </a:rPr>
              <a:t> </a:t>
            </a:r>
            <a:r>
              <a:rPr sz="1400" dirty="0">
                <a:solidFill>
                  <a:srgbClr val="404040"/>
                </a:solidFill>
                <a:latin typeface="Calibri"/>
                <a:cs typeface="Calibri"/>
              </a:rPr>
              <a:t>an </a:t>
            </a:r>
            <a:r>
              <a:rPr sz="1400" spc="-10" dirty="0">
                <a:solidFill>
                  <a:srgbClr val="404040"/>
                </a:solidFill>
                <a:latin typeface="Calibri"/>
                <a:cs typeface="Calibri"/>
              </a:rPr>
              <a:t>unprecedented</a:t>
            </a:r>
            <a:r>
              <a:rPr sz="1400" spc="45" dirty="0">
                <a:solidFill>
                  <a:srgbClr val="404040"/>
                </a:solidFill>
                <a:latin typeface="Calibri"/>
                <a:cs typeface="Calibri"/>
              </a:rPr>
              <a:t> </a:t>
            </a:r>
            <a:r>
              <a:rPr sz="1400" spc="-5" dirty="0">
                <a:solidFill>
                  <a:srgbClr val="404040"/>
                </a:solidFill>
                <a:latin typeface="Calibri"/>
                <a:cs typeface="Calibri"/>
              </a:rPr>
              <a:t>scale.</a:t>
            </a:r>
            <a:endParaRPr sz="1400" dirty="0">
              <a:latin typeface="Calibri"/>
              <a:cs typeface="Calibri"/>
            </a:endParaRPr>
          </a:p>
          <a:p>
            <a:pPr>
              <a:lnSpc>
                <a:spcPct val="100000"/>
              </a:lnSpc>
              <a:spcBef>
                <a:spcPts val="25"/>
              </a:spcBef>
            </a:pPr>
            <a:endParaRPr sz="1450" dirty="0">
              <a:latin typeface="Calibri"/>
              <a:cs typeface="Calibri"/>
            </a:endParaRPr>
          </a:p>
          <a:p>
            <a:pPr marL="355600" marR="100965" indent="-343535">
              <a:lnSpc>
                <a:spcPct val="100000"/>
              </a:lnSpc>
              <a:tabLst>
                <a:tab pos="355600" algn="l"/>
              </a:tabLst>
            </a:pPr>
            <a:r>
              <a:rPr sz="1100" spc="-95" dirty="0">
                <a:solidFill>
                  <a:srgbClr val="90C225"/>
                </a:solidFill>
                <a:latin typeface="Lucida Sans Unicode"/>
                <a:cs typeface="Lucida Sans Unicode"/>
              </a:rPr>
              <a:t>▶	</a:t>
            </a:r>
            <a:r>
              <a:rPr sz="1400" spc="-5" dirty="0">
                <a:solidFill>
                  <a:srgbClr val="404040"/>
                </a:solidFill>
                <a:latin typeface="Calibri"/>
                <a:cs typeface="Calibri"/>
              </a:rPr>
              <a:t>Imitable</a:t>
            </a:r>
            <a:r>
              <a:rPr sz="1400" spc="5" dirty="0">
                <a:solidFill>
                  <a:srgbClr val="404040"/>
                </a:solidFill>
                <a:latin typeface="Calibri"/>
                <a:cs typeface="Calibri"/>
              </a:rPr>
              <a:t> </a:t>
            </a:r>
            <a:r>
              <a:rPr sz="1400" dirty="0">
                <a:solidFill>
                  <a:srgbClr val="404040"/>
                </a:solidFill>
                <a:latin typeface="Calibri"/>
                <a:cs typeface="Calibri"/>
              </a:rPr>
              <a:t>-</a:t>
            </a:r>
            <a:r>
              <a:rPr sz="1400" spc="5" dirty="0">
                <a:solidFill>
                  <a:srgbClr val="404040"/>
                </a:solidFill>
                <a:latin typeface="Calibri"/>
                <a:cs typeface="Calibri"/>
              </a:rPr>
              <a:t> </a:t>
            </a:r>
            <a:r>
              <a:rPr sz="1400" spc="-5" dirty="0">
                <a:solidFill>
                  <a:srgbClr val="404040"/>
                </a:solidFill>
                <a:latin typeface="Calibri"/>
                <a:cs typeface="Calibri"/>
              </a:rPr>
              <a:t>During</a:t>
            </a:r>
            <a:r>
              <a:rPr sz="1400" dirty="0">
                <a:solidFill>
                  <a:srgbClr val="404040"/>
                </a:solidFill>
                <a:latin typeface="Calibri"/>
                <a:cs typeface="Calibri"/>
              </a:rPr>
              <a:t> </a:t>
            </a:r>
            <a:r>
              <a:rPr sz="1400" spc="-5" dirty="0">
                <a:solidFill>
                  <a:srgbClr val="404040"/>
                </a:solidFill>
                <a:latin typeface="Calibri"/>
                <a:cs typeface="Calibri"/>
              </a:rPr>
              <a:t>that</a:t>
            </a:r>
            <a:r>
              <a:rPr sz="1400" spc="20" dirty="0">
                <a:solidFill>
                  <a:srgbClr val="404040"/>
                </a:solidFill>
                <a:latin typeface="Calibri"/>
                <a:cs typeface="Calibri"/>
              </a:rPr>
              <a:t> </a:t>
            </a:r>
            <a:r>
              <a:rPr sz="1400" spc="-5" dirty="0">
                <a:solidFill>
                  <a:srgbClr val="404040"/>
                </a:solidFill>
                <a:latin typeface="Calibri"/>
                <a:cs typeface="Calibri"/>
              </a:rPr>
              <a:t>period,</a:t>
            </a:r>
            <a:r>
              <a:rPr sz="1400" spc="10" dirty="0">
                <a:solidFill>
                  <a:srgbClr val="404040"/>
                </a:solidFill>
                <a:latin typeface="Calibri"/>
                <a:cs typeface="Calibri"/>
              </a:rPr>
              <a:t> </a:t>
            </a:r>
            <a:r>
              <a:rPr sz="1400" spc="-5" dirty="0">
                <a:solidFill>
                  <a:srgbClr val="404040"/>
                </a:solidFill>
                <a:latin typeface="Calibri"/>
                <a:cs typeface="Calibri"/>
              </a:rPr>
              <a:t>enormous multinational</a:t>
            </a:r>
            <a:r>
              <a:rPr sz="1400" spc="35" dirty="0">
                <a:solidFill>
                  <a:srgbClr val="404040"/>
                </a:solidFill>
                <a:latin typeface="Calibri"/>
                <a:cs typeface="Calibri"/>
              </a:rPr>
              <a:t> </a:t>
            </a:r>
            <a:r>
              <a:rPr sz="1400" spc="-5" dirty="0">
                <a:solidFill>
                  <a:srgbClr val="404040"/>
                </a:solidFill>
                <a:latin typeface="Calibri"/>
                <a:cs typeface="Calibri"/>
              </a:rPr>
              <a:t>corporations </a:t>
            </a:r>
            <a:r>
              <a:rPr sz="1400" spc="-20" dirty="0">
                <a:solidFill>
                  <a:srgbClr val="404040"/>
                </a:solidFill>
                <a:latin typeface="Calibri"/>
                <a:cs typeface="Calibri"/>
              </a:rPr>
              <a:t>gave</a:t>
            </a:r>
            <a:r>
              <a:rPr sz="1400" dirty="0">
                <a:solidFill>
                  <a:srgbClr val="404040"/>
                </a:solidFill>
                <a:latin typeface="Calibri"/>
                <a:cs typeface="Calibri"/>
              </a:rPr>
              <a:t> a</a:t>
            </a:r>
            <a:r>
              <a:rPr sz="1400" spc="5" dirty="0">
                <a:solidFill>
                  <a:srgbClr val="404040"/>
                </a:solidFill>
                <a:latin typeface="Calibri"/>
                <a:cs typeface="Calibri"/>
              </a:rPr>
              <a:t> </a:t>
            </a:r>
            <a:r>
              <a:rPr sz="1400" spc="-10" dirty="0">
                <a:solidFill>
                  <a:srgbClr val="404040"/>
                </a:solidFill>
                <a:latin typeface="Calibri"/>
                <a:cs typeface="Calibri"/>
              </a:rPr>
              <a:t>credit </a:t>
            </a:r>
            <a:r>
              <a:rPr sz="1400" spc="-300" dirty="0">
                <a:solidFill>
                  <a:srgbClr val="404040"/>
                </a:solidFill>
                <a:latin typeface="Calibri"/>
                <a:cs typeface="Calibri"/>
              </a:rPr>
              <a:t> </a:t>
            </a:r>
            <a:r>
              <a:rPr sz="1400" spc="-5" dirty="0">
                <a:solidFill>
                  <a:srgbClr val="404040"/>
                </a:solidFill>
                <a:latin typeface="Calibri"/>
                <a:cs typeface="Calibri"/>
              </a:rPr>
              <a:t>term</a:t>
            </a:r>
            <a:r>
              <a:rPr sz="1400" spc="-15" dirty="0">
                <a:solidFill>
                  <a:srgbClr val="404040"/>
                </a:solidFill>
                <a:latin typeface="Calibri"/>
                <a:cs typeface="Calibri"/>
              </a:rPr>
              <a:t> </a:t>
            </a:r>
            <a:r>
              <a:rPr sz="1400" spc="-5" dirty="0">
                <a:solidFill>
                  <a:srgbClr val="404040"/>
                </a:solidFill>
                <a:latin typeface="Calibri"/>
                <a:cs typeface="Calibri"/>
              </a:rPr>
              <a:t>of </a:t>
            </a:r>
            <a:r>
              <a:rPr sz="1400" spc="-10" dirty="0">
                <a:solidFill>
                  <a:srgbClr val="404040"/>
                </a:solidFill>
                <a:latin typeface="Calibri"/>
                <a:cs typeface="Calibri"/>
              </a:rPr>
              <a:t>at</a:t>
            </a:r>
            <a:r>
              <a:rPr sz="1400" spc="5" dirty="0">
                <a:solidFill>
                  <a:srgbClr val="404040"/>
                </a:solidFill>
                <a:latin typeface="Calibri"/>
                <a:cs typeface="Calibri"/>
              </a:rPr>
              <a:t> </a:t>
            </a:r>
            <a:r>
              <a:rPr sz="1400" spc="-5" dirty="0">
                <a:solidFill>
                  <a:srgbClr val="404040"/>
                </a:solidFill>
                <a:latin typeface="Calibri"/>
                <a:cs typeface="Calibri"/>
              </a:rPr>
              <a:t>least</a:t>
            </a:r>
            <a:r>
              <a:rPr sz="1400" spc="10" dirty="0">
                <a:solidFill>
                  <a:srgbClr val="404040"/>
                </a:solidFill>
                <a:latin typeface="Calibri"/>
                <a:cs typeface="Calibri"/>
              </a:rPr>
              <a:t> </a:t>
            </a:r>
            <a:r>
              <a:rPr sz="1400" spc="-5" dirty="0">
                <a:solidFill>
                  <a:srgbClr val="404040"/>
                </a:solidFill>
                <a:latin typeface="Calibri"/>
                <a:cs typeface="Calibri"/>
              </a:rPr>
              <a:t>180</a:t>
            </a:r>
            <a:r>
              <a:rPr sz="1400" spc="5" dirty="0">
                <a:solidFill>
                  <a:srgbClr val="404040"/>
                </a:solidFill>
                <a:latin typeface="Calibri"/>
                <a:cs typeface="Calibri"/>
              </a:rPr>
              <a:t> </a:t>
            </a:r>
            <a:r>
              <a:rPr sz="1400" spc="-15" dirty="0">
                <a:solidFill>
                  <a:srgbClr val="404040"/>
                </a:solidFill>
                <a:latin typeface="Calibri"/>
                <a:cs typeface="Calibri"/>
              </a:rPr>
              <a:t>days</a:t>
            </a:r>
            <a:r>
              <a:rPr sz="1400" dirty="0">
                <a:solidFill>
                  <a:srgbClr val="404040"/>
                </a:solidFill>
                <a:latin typeface="Calibri"/>
                <a:cs typeface="Calibri"/>
              </a:rPr>
              <a:t> </a:t>
            </a:r>
            <a:r>
              <a:rPr sz="1400" spc="-10" dirty="0">
                <a:solidFill>
                  <a:srgbClr val="404040"/>
                </a:solidFill>
                <a:latin typeface="Calibri"/>
                <a:cs typeface="Calibri"/>
              </a:rPr>
              <a:t>to</a:t>
            </a:r>
            <a:r>
              <a:rPr sz="1400" dirty="0">
                <a:solidFill>
                  <a:srgbClr val="404040"/>
                </a:solidFill>
                <a:latin typeface="Calibri"/>
                <a:cs typeface="Calibri"/>
              </a:rPr>
              <a:t> </a:t>
            </a:r>
            <a:r>
              <a:rPr sz="1400" spc="-5" dirty="0">
                <a:solidFill>
                  <a:srgbClr val="404040"/>
                </a:solidFill>
                <a:latin typeface="Calibri"/>
                <a:cs typeface="Calibri"/>
              </a:rPr>
              <a:t>their</a:t>
            </a:r>
            <a:r>
              <a:rPr sz="1400" spc="10" dirty="0">
                <a:solidFill>
                  <a:srgbClr val="404040"/>
                </a:solidFill>
                <a:latin typeface="Calibri"/>
                <a:cs typeface="Calibri"/>
              </a:rPr>
              <a:t> </a:t>
            </a:r>
            <a:r>
              <a:rPr sz="1400" spc="-5" dirty="0">
                <a:solidFill>
                  <a:srgbClr val="404040"/>
                </a:solidFill>
                <a:latin typeface="Calibri"/>
                <a:cs typeface="Calibri"/>
              </a:rPr>
              <a:t>distribution</a:t>
            </a:r>
            <a:r>
              <a:rPr sz="1400" spc="20" dirty="0">
                <a:solidFill>
                  <a:srgbClr val="404040"/>
                </a:solidFill>
                <a:latin typeface="Calibri"/>
                <a:cs typeface="Calibri"/>
              </a:rPr>
              <a:t> </a:t>
            </a:r>
            <a:r>
              <a:rPr sz="1400" spc="-5" dirty="0">
                <a:solidFill>
                  <a:srgbClr val="404040"/>
                </a:solidFill>
                <a:latin typeface="Calibri"/>
                <a:cs typeface="Calibri"/>
              </a:rPr>
              <a:t>channel,</a:t>
            </a:r>
            <a:r>
              <a:rPr sz="1400" spc="15" dirty="0">
                <a:solidFill>
                  <a:srgbClr val="404040"/>
                </a:solidFill>
                <a:latin typeface="Calibri"/>
                <a:cs typeface="Calibri"/>
              </a:rPr>
              <a:t> </a:t>
            </a:r>
            <a:r>
              <a:rPr sz="1400" spc="-5" dirty="0">
                <a:solidFill>
                  <a:srgbClr val="404040"/>
                </a:solidFill>
                <a:latin typeface="Calibri"/>
                <a:cs typeface="Calibri"/>
              </a:rPr>
              <a:t>consisting</a:t>
            </a:r>
            <a:r>
              <a:rPr sz="1400" spc="20" dirty="0">
                <a:solidFill>
                  <a:srgbClr val="404040"/>
                </a:solidFill>
                <a:latin typeface="Calibri"/>
                <a:cs typeface="Calibri"/>
              </a:rPr>
              <a:t> </a:t>
            </a:r>
            <a:r>
              <a:rPr sz="1400" spc="-5" dirty="0">
                <a:solidFill>
                  <a:srgbClr val="404040"/>
                </a:solidFill>
                <a:latin typeface="Calibri"/>
                <a:cs typeface="Calibri"/>
              </a:rPr>
              <a:t>of </a:t>
            </a:r>
            <a:r>
              <a:rPr sz="1400" spc="-10" dirty="0">
                <a:solidFill>
                  <a:srgbClr val="404040"/>
                </a:solidFill>
                <a:latin typeface="Calibri"/>
                <a:cs typeface="Calibri"/>
              </a:rPr>
              <a:t>shops, </a:t>
            </a:r>
            <a:r>
              <a:rPr sz="1400" spc="-5" dirty="0">
                <a:solidFill>
                  <a:srgbClr val="404040"/>
                </a:solidFill>
                <a:latin typeface="Calibri"/>
                <a:cs typeface="Calibri"/>
              </a:rPr>
              <a:t> dealers,</a:t>
            </a:r>
            <a:r>
              <a:rPr sz="1400" spc="5" dirty="0">
                <a:solidFill>
                  <a:srgbClr val="404040"/>
                </a:solidFill>
                <a:latin typeface="Calibri"/>
                <a:cs typeface="Calibri"/>
              </a:rPr>
              <a:t> </a:t>
            </a:r>
            <a:r>
              <a:rPr sz="1400" spc="-5" dirty="0">
                <a:solidFill>
                  <a:srgbClr val="404040"/>
                </a:solidFill>
                <a:latin typeface="Calibri"/>
                <a:cs typeface="Calibri"/>
              </a:rPr>
              <a:t>and</a:t>
            </a:r>
            <a:r>
              <a:rPr sz="1400" dirty="0">
                <a:solidFill>
                  <a:srgbClr val="404040"/>
                </a:solidFill>
                <a:latin typeface="Calibri"/>
                <a:cs typeface="Calibri"/>
              </a:rPr>
              <a:t> </a:t>
            </a:r>
            <a:r>
              <a:rPr sz="1400" spc="-5" dirty="0">
                <a:solidFill>
                  <a:srgbClr val="404040"/>
                </a:solidFill>
                <a:latin typeface="Calibri"/>
                <a:cs typeface="Calibri"/>
              </a:rPr>
              <a:t>distributors</a:t>
            </a:r>
            <a:r>
              <a:rPr sz="1400" spc="10" dirty="0">
                <a:solidFill>
                  <a:srgbClr val="404040"/>
                </a:solidFill>
                <a:latin typeface="Calibri"/>
                <a:cs typeface="Calibri"/>
              </a:rPr>
              <a:t> </a:t>
            </a:r>
            <a:r>
              <a:rPr sz="1400" dirty="0">
                <a:solidFill>
                  <a:srgbClr val="404040"/>
                </a:solidFill>
                <a:latin typeface="Calibri"/>
                <a:cs typeface="Calibri"/>
              </a:rPr>
              <a:t>who</a:t>
            </a:r>
            <a:r>
              <a:rPr sz="1400" spc="-15" dirty="0">
                <a:solidFill>
                  <a:srgbClr val="404040"/>
                </a:solidFill>
                <a:latin typeface="Calibri"/>
                <a:cs typeface="Calibri"/>
              </a:rPr>
              <a:t> </a:t>
            </a:r>
            <a:r>
              <a:rPr sz="1400" dirty="0">
                <a:solidFill>
                  <a:srgbClr val="404040"/>
                </a:solidFill>
                <a:latin typeface="Calibri"/>
                <a:cs typeface="Calibri"/>
              </a:rPr>
              <a:t>sold</a:t>
            </a:r>
            <a:r>
              <a:rPr sz="1400" spc="-5" dirty="0">
                <a:solidFill>
                  <a:srgbClr val="404040"/>
                </a:solidFill>
                <a:latin typeface="Calibri"/>
                <a:cs typeface="Calibri"/>
              </a:rPr>
              <a:t> paints</a:t>
            </a:r>
            <a:r>
              <a:rPr sz="1400" spc="15" dirty="0">
                <a:solidFill>
                  <a:srgbClr val="404040"/>
                </a:solidFill>
                <a:latin typeface="Calibri"/>
                <a:cs typeface="Calibri"/>
              </a:rPr>
              <a:t> </a:t>
            </a:r>
            <a:r>
              <a:rPr sz="1400" spc="-10" dirty="0">
                <a:solidFill>
                  <a:srgbClr val="404040"/>
                </a:solidFill>
                <a:latin typeface="Calibri"/>
                <a:cs typeface="Calibri"/>
              </a:rPr>
              <a:t>to</a:t>
            </a:r>
            <a:r>
              <a:rPr sz="1400" spc="-5" dirty="0">
                <a:solidFill>
                  <a:srgbClr val="404040"/>
                </a:solidFill>
                <a:latin typeface="Calibri"/>
                <a:cs typeface="Calibri"/>
              </a:rPr>
              <a:t> </a:t>
            </a:r>
            <a:r>
              <a:rPr sz="1400" spc="-10" dirty="0">
                <a:solidFill>
                  <a:srgbClr val="404040"/>
                </a:solidFill>
                <a:latin typeface="Calibri"/>
                <a:cs typeface="Calibri"/>
              </a:rPr>
              <a:t>retail</a:t>
            </a:r>
            <a:r>
              <a:rPr sz="1400" spc="10" dirty="0">
                <a:solidFill>
                  <a:srgbClr val="404040"/>
                </a:solidFill>
                <a:latin typeface="Calibri"/>
                <a:cs typeface="Calibri"/>
              </a:rPr>
              <a:t> </a:t>
            </a:r>
            <a:r>
              <a:rPr sz="1400" spc="-10" dirty="0">
                <a:solidFill>
                  <a:srgbClr val="404040"/>
                </a:solidFill>
                <a:latin typeface="Calibri"/>
                <a:cs typeface="Calibri"/>
              </a:rPr>
              <a:t>customers</a:t>
            </a:r>
            <a:r>
              <a:rPr sz="1400" dirty="0">
                <a:solidFill>
                  <a:srgbClr val="404040"/>
                </a:solidFill>
                <a:latin typeface="Calibri"/>
                <a:cs typeface="Calibri"/>
              </a:rPr>
              <a:t> As</a:t>
            </a:r>
            <a:r>
              <a:rPr sz="1400" spc="-10" dirty="0">
                <a:solidFill>
                  <a:srgbClr val="404040"/>
                </a:solidFill>
                <a:latin typeface="Calibri"/>
                <a:cs typeface="Calibri"/>
              </a:rPr>
              <a:t> </a:t>
            </a:r>
            <a:r>
              <a:rPr sz="1400" dirty="0">
                <a:solidFill>
                  <a:srgbClr val="404040"/>
                </a:solidFill>
                <a:latin typeface="Calibri"/>
                <a:cs typeface="Calibri"/>
              </a:rPr>
              <a:t>a</a:t>
            </a:r>
            <a:r>
              <a:rPr sz="1400" spc="5" dirty="0">
                <a:solidFill>
                  <a:srgbClr val="404040"/>
                </a:solidFill>
                <a:latin typeface="Calibri"/>
                <a:cs typeface="Calibri"/>
              </a:rPr>
              <a:t> </a:t>
            </a:r>
            <a:r>
              <a:rPr sz="1400" spc="-5" dirty="0">
                <a:solidFill>
                  <a:srgbClr val="404040"/>
                </a:solidFill>
                <a:latin typeface="Calibri"/>
                <a:cs typeface="Calibri"/>
              </a:rPr>
              <a:t>result</a:t>
            </a:r>
            <a:r>
              <a:rPr sz="1400" spc="10" dirty="0">
                <a:solidFill>
                  <a:srgbClr val="404040"/>
                </a:solidFill>
                <a:latin typeface="Calibri"/>
                <a:cs typeface="Calibri"/>
              </a:rPr>
              <a:t> </a:t>
            </a:r>
            <a:r>
              <a:rPr sz="1400" spc="-5" dirty="0">
                <a:solidFill>
                  <a:srgbClr val="404040"/>
                </a:solidFill>
                <a:latin typeface="Calibri"/>
                <a:cs typeface="Calibri"/>
              </a:rPr>
              <a:t>of</a:t>
            </a:r>
            <a:r>
              <a:rPr sz="1400" spc="-10" dirty="0">
                <a:solidFill>
                  <a:srgbClr val="404040"/>
                </a:solidFill>
                <a:latin typeface="Calibri"/>
                <a:cs typeface="Calibri"/>
              </a:rPr>
              <a:t> </a:t>
            </a:r>
            <a:r>
              <a:rPr sz="1400" spc="-5" dirty="0">
                <a:solidFill>
                  <a:srgbClr val="404040"/>
                </a:solidFill>
                <a:latin typeface="Calibri"/>
                <a:cs typeface="Calibri"/>
              </a:rPr>
              <a:t>taking </a:t>
            </a:r>
            <a:r>
              <a:rPr sz="1400" spc="-300" dirty="0">
                <a:solidFill>
                  <a:srgbClr val="404040"/>
                </a:solidFill>
                <a:latin typeface="Calibri"/>
                <a:cs typeface="Calibri"/>
              </a:rPr>
              <a:t> </a:t>
            </a:r>
            <a:r>
              <a:rPr sz="1400" spc="-5" dirty="0">
                <a:solidFill>
                  <a:srgbClr val="404040"/>
                </a:solidFill>
                <a:latin typeface="Calibri"/>
                <a:cs typeface="Calibri"/>
              </a:rPr>
              <a:t>this</a:t>
            </a:r>
            <a:r>
              <a:rPr sz="1400" spc="15" dirty="0">
                <a:solidFill>
                  <a:srgbClr val="404040"/>
                </a:solidFill>
                <a:latin typeface="Calibri"/>
                <a:cs typeface="Calibri"/>
              </a:rPr>
              <a:t> </a:t>
            </a:r>
            <a:r>
              <a:rPr sz="1400" spc="-5" dirty="0">
                <a:solidFill>
                  <a:srgbClr val="404040"/>
                </a:solidFill>
                <a:latin typeface="Calibri"/>
                <a:cs typeface="Calibri"/>
              </a:rPr>
              <a:t>method,</a:t>
            </a:r>
            <a:r>
              <a:rPr sz="1400" spc="15" dirty="0">
                <a:solidFill>
                  <a:srgbClr val="404040"/>
                </a:solidFill>
                <a:latin typeface="Calibri"/>
                <a:cs typeface="Calibri"/>
              </a:rPr>
              <a:t> </a:t>
            </a:r>
            <a:r>
              <a:rPr sz="1400" spc="-5" dirty="0">
                <a:solidFill>
                  <a:srgbClr val="404040"/>
                </a:solidFill>
                <a:latin typeface="Calibri"/>
                <a:cs typeface="Calibri"/>
              </a:rPr>
              <a:t>the</a:t>
            </a:r>
            <a:r>
              <a:rPr sz="1400" dirty="0">
                <a:solidFill>
                  <a:srgbClr val="404040"/>
                </a:solidFill>
                <a:latin typeface="Calibri"/>
                <a:cs typeface="Calibri"/>
              </a:rPr>
              <a:t> </a:t>
            </a:r>
            <a:r>
              <a:rPr sz="1400" spc="-10" dirty="0">
                <a:solidFill>
                  <a:srgbClr val="404040"/>
                </a:solidFill>
                <a:latin typeface="Calibri"/>
                <a:cs typeface="Calibri"/>
              </a:rPr>
              <a:t>distributors</a:t>
            </a:r>
            <a:r>
              <a:rPr sz="1400" spc="10" dirty="0">
                <a:solidFill>
                  <a:srgbClr val="404040"/>
                </a:solidFill>
                <a:latin typeface="Calibri"/>
                <a:cs typeface="Calibri"/>
              </a:rPr>
              <a:t> </a:t>
            </a:r>
            <a:r>
              <a:rPr sz="1400" spc="-10" dirty="0">
                <a:solidFill>
                  <a:srgbClr val="404040"/>
                </a:solidFill>
                <a:latin typeface="Calibri"/>
                <a:cs typeface="Calibri"/>
              </a:rPr>
              <a:t>were</a:t>
            </a:r>
            <a:r>
              <a:rPr sz="1400" spc="-5" dirty="0">
                <a:solidFill>
                  <a:srgbClr val="404040"/>
                </a:solidFill>
                <a:latin typeface="Calibri"/>
                <a:cs typeface="Calibri"/>
              </a:rPr>
              <a:t> </a:t>
            </a:r>
            <a:r>
              <a:rPr sz="1400" dirty="0">
                <a:solidFill>
                  <a:srgbClr val="404040"/>
                </a:solidFill>
                <a:latin typeface="Calibri"/>
                <a:cs typeface="Calibri"/>
              </a:rPr>
              <a:t>in</a:t>
            </a:r>
            <a:r>
              <a:rPr sz="1400" spc="-5" dirty="0">
                <a:solidFill>
                  <a:srgbClr val="404040"/>
                </a:solidFill>
                <a:latin typeface="Calibri"/>
                <a:cs typeface="Calibri"/>
              </a:rPr>
              <a:t> </a:t>
            </a:r>
            <a:r>
              <a:rPr sz="1400" dirty="0">
                <a:solidFill>
                  <a:srgbClr val="404040"/>
                </a:solidFill>
                <a:latin typeface="Calibri"/>
                <a:cs typeface="Calibri"/>
              </a:rPr>
              <a:t>a</a:t>
            </a:r>
            <a:r>
              <a:rPr sz="1400" spc="10" dirty="0">
                <a:solidFill>
                  <a:srgbClr val="404040"/>
                </a:solidFill>
                <a:latin typeface="Calibri"/>
                <a:cs typeface="Calibri"/>
              </a:rPr>
              <a:t> </a:t>
            </a:r>
            <a:r>
              <a:rPr sz="1400" dirty="0">
                <a:solidFill>
                  <a:srgbClr val="404040"/>
                </a:solidFill>
                <a:latin typeface="Calibri"/>
                <a:cs typeface="Calibri"/>
              </a:rPr>
              <a:t>position </a:t>
            </a:r>
            <a:r>
              <a:rPr sz="1400" spc="-10" dirty="0">
                <a:solidFill>
                  <a:srgbClr val="404040"/>
                </a:solidFill>
                <a:latin typeface="Calibri"/>
                <a:cs typeface="Calibri"/>
              </a:rPr>
              <a:t>to</a:t>
            </a:r>
            <a:r>
              <a:rPr sz="1400" dirty="0">
                <a:solidFill>
                  <a:srgbClr val="404040"/>
                </a:solidFill>
                <a:latin typeface="Calibri"/>
                <a:cs typeface="Calibri"/>
              </a:rPr>
              <a:t> </a:t>
            </a:r>
            <a:r>
              <a:rPr sz="1400" spc="-10" dirty="0">
                <a:solidFill>
                  <a:srgbClr val="404040"/>
                </a:solidFill>
                <a:latin typeface="Calibri"/>
                <a:cs typeface="Calibri"/>
              </a:rPr>
              <a:t>extend</a:t>
            </a:r>
            <a:r>
              <a:rPr sz="1400" spc="25" dirty="0">
                <a:solidFill>
                  <a:srgbClr val="404040"/>
                </a:solidFill>
                <a:latin typeface="Calibri"/>
                <a:cs typeface="Calibri"/>
              </a:rPr>
              <a:t> </a:t>
            </a:r>
            <a:r>
              <a:rPr sz="1400" spc="-5" dirty="0">
                <a:solidFill>
                  <a:srgbClr val="404040"/>
                </a:solidFill>
                <a:latin typeface="Calibri"/>
                <a:cs typeface="Calibri"/>
              </a:rPr>
              <a:t>the</a:t>
            </a:r>
            <a:r>
              <a:rPr sz="1400" spc="5" dirty="0">
                <a:solidFill>
                  <a:srgbClr val="404040"/>
                </a:solidFill>
                <a:latin typeface="Calibri"/>
                <a:cs typeface="Calibri"/>
              </a:rPr>
              <a:t> </a:t>
            </a:r>
            <a:r>
              <a:rPr sz="1400" spc="-5" dirty="0">
                <a:solidFill>
                  <a:srgbClr val="404040"/>
                </a:solidFill>
                <a:latin typeface="Calibri"/>
                <a:cs typeface="Calibri"/>
              </a:rPr>
              <a:t>credit</a:t>
            </a:r>
            <a:r>
              <a:rPr sz="1400" spc="20" dirty="0">
                <a:solidFill>
                  <a:srgbClr val="404040"/>
                </a:solidFill>
                <a:latin typeface="Calibri"/>
                <a:cs typeface="Calibri"/>
              </a:rPr>
              <a:t> </a:t>
            </a:r>
            <a:r>
              <a:rPr sz="1400" dirty="0">
                <a:solidFill>
                  <a:srgbClr val="404040"/>
                </a:solidFill>
                <a:latin typeface="Calibri"/>
                <a:cs typeface="Calibri"/>
              </a:rPr>
              <a:t>period </a:t>
            </a:r>
            <a:r>
              <a:rPr sz="1400" spc="-10" dirty="0">
                <a:solidFill>
                  <a:srgbClr val="404040"/>
                </a:solidFill>
                <a:latin typeface="Calibri"/>
                <a:cs typeface="Calibri"/>
              </a:rPr>
              <a:t>even </a:t>
            </a:r>
            <a:r>
              <a:rPr sz="1400" spc="-5" dirty="0">
                <a:solidFill>
                  <a:srgbClr val="404040"/>
                </a:solidFill>
                <a:latin typeface="Calibri"/>
                <a:cs typeface="Calibri"/>
              </a:rPr>
              <a:t> </a:t>
            </a:r>
            <a:r>
              <a:rPr sz="1400" spc="-10" dirty="0">
                <a:solidFill>
                  <a:srgbClr val="404040"/>
                </a:solidFill>
                <a:latin typeface="Calibri"/>
                <a:cs typeface="Calibri"/>
              </a:rPr>
              <a:t>more, </a:t>
            </a:r>
            <a:r>
              <a:rPr sz="1400" dirty="0">
                <a:solidFill>
                  <a:srgbClr val="404040"/>
                </a:solidFill>
                <a:latin typeface="Calibri"/>
                <a:cs typeface="Calibri"/>
              </a:rPr>
              <a:t>all </a:t>
            </a:r>
            <a:r>
              <a:rPr sz="1400" spc="-5" dirty="0">
                <a:solidFill>
                  <a:srgbClr val="404040"/>
                </a:solidFill>
                <a:latin typeface="Calibri"/>
                <a:cs typeface="Calibri"/>
              </a:rPr>
              <a:t>the</a:t>
            </a:r>
            <a:r>
              <a:rPr sz="1400" spc="20" dirty="0">
                <a:solidFill>
                  <a:srgbClr val="404040"/>
                </a:solidFill>
                <a:latin typeface="Calibri"/>
                <a:cs typeface="Calibri"/>
              </a:rPr>
              <a:t> </a:t>
            </a:r>
            <a:r>
              <a:rPr sz="1400" spc="-10" dirty="0">
                <a:solidFill>
                  <a:srgbClr val="404040"/>
                </a:solidFill>
                <a:latin typeface="Calibri"/>
                <a:cs typeface="Calibri"/>
              </a:rPr>
              <a:t>way</a:t>
            </a:r>
            <a:r>
              <a:rPr sz="1400" spc="-15" dirty="0">
                <a:solidFill>
                  <a:srgbClr val="404040"/>
                </a:solidFill>
                <a:latin typeface="Calibri"/>
                <a:cs typeface="Calibri"/>
              </a:rPr>
              <a:t> </a:t>
            </a:r>
            <a:r>
              <a:rPr sz="1400" spc="-5" dirty="0">
                <a:solidFill>
                  <a:srgbClr val="404040"/>
                </a:solidFill>
                <a:latin typeface="Calibri"/>
                <a:cs typeface="Calibri"/>
              </a:rPr>
              <a:t>up</a:t>
            </a:r>
            <a:r>
              <a:rPr sz="1400" spc="5" dirty="0">
                <a:solidFill>
                  <a:srgbClr val="404040"/>
                </a:solidFill>
                <a:latin typeface="Calibri"/>
                <a:cs typeface="Calibri"/>
              </a:rPr>
              <a:t> </a:t>
            </a:r>
            <a:r>
              <a:rPr sz="1400" spc="-10" dirty="0">
                <a:solidFill>
                  <a:srgbClr val="404040"/>
                </a:solidFill>
                <a:latin typeface="Calibri"/>
                <a:cs typeface="Calibri"/>
              </a:rPr>
              <a:t>to</a:t>
            </a:r>
            <a:r>
              <a:rPr sz="1400" spc="-5" dirty="0">
                <a:solidFill>
                  <a:srgbClr val="404040"/>
                </a:solidFill>
                <a:latin typeface="Calibri"/>
                <a:cs typeface="Calibri"/>
              </a:rPr>
              <a:t> </a:t>
            </a:r>
            <a:r>
              <a:rPr sz="1400" dirty="0">
                <a:solidFill>
                  <a:srgbClr val="404040"/>
                </a:solidFill>
                <a:latin typeface="Calibri"/>
                <a:cs typeface="Calibri"/>
              </a:rPr>
              <a:t>a</a:t>
            </a:r>
            <a:r>
              <a:rPr sz="1400" spc="-10" dirty="0">
                <a:solidFill>
                  <a:srgbClr val="404040"/>
                </a:solidFill>
                <a:latin typeface="Calibri"/>
                <a:cs typeface="Calibri"/>
              </a:rPr>
              <a:t> </a:t>
            </a:r>
            <a:r>
              <a:rPr sz="1400" dirty="0">
                <a:solidFill>
                  <a:srgbClr val="404040"/>
                </a:solidFill>
                <a:latin typeface="Calibri"/>
                <a:cs typeface="Calibri"/>
              </a:rPr>
              <a:t>whole</a:t>
            </a:r>
            <a:r>
              <a:rPr sz="1400" spc="-5" dirty="0">
                <a:solidFill>
                  <a:srgbClr val="404040"/>
                </a:solidFill>
                <a:latin typeface="Calibri"/>
                <a:cs typeface="Calibri"/>
              </a:rPr>
              <a:t> </a:t>
            </a:r>
            <a:r>
              <a:rPr sz="1400" spc="-35" dirty="0">
                <a:solidFill>
                  <a:srgbClr val="404040"/>
                </a:solidFill>
                <a:latin typeface="Calibri"/>
                <a:cs typeface="Calibri"/>
              </a:rPr>
              <a:t>year.</a:t>
            </a:r>
            <a:r>
              <a:rPr sz="1400" spc="-15" dirty="0">
                <a:solidFill>
                  <a:srgbClr val="404040"/>
                </a:solidFill>
                <a:latin typeface="Calibri"/>
                <a:cs typeface="Calibri"/>
              </a:rPr>
              <a:t> </a:t>
            </a:r>
            <a:r>
              <a:rPr sz="1400" spc="-5" dirty="0">
                <a:solidFill>
                  <a:srgbClr val="404040"/>
                </a:solidFill>
                <a:latin typeface="Calibri"/>
                <a:cs typeface="Calibri"/>
              </a:rPr>
              <a:t>Which</a:t>
            </a:r>
            <a:r>
              <a:rPr sz="1400" spc="5" dirty="0">
                <a:solidFill>
                  <a:srgbClr val="404040"/>
                </a:solidFill>
                <a:latin typeface="Calibri"/>
                <a:cs typeface="Calibri"/>
              </a:rPr>
              <a:t> </a:t>
            </a:r>
            <a:r>
              <a:rPr sz="1400" spc="-5" dirty="0">
                <a:solidFill>
                  <a:srgbClr val="404040"/>
                </a:solidFill>
                <a:latin typeface="Calibri"/>
                <a:cs typeface="Calibri"/>
              </a:rPr>
              <a:t>made</a:t>
            </a:r>
            <a:r>
              <a:rPr sz="1400" dirty="0">
                <a:solidFill>
                  <a:srgbClr val="404040"/>
                </a:solidFill>
                <a:latin typeface="Calibri"/>
                <a:cs typeface="Calibri"/>
              </a:rPr>
              <a:t> a</a:t>
            </a:r>
            <a:r>
              <a:rPr sz="1400" spc="5" dirty="0">
                <a:solidFill>
                  <a:srgbClr val="404040"/>
                </a:solidFill>
                <a:latin typeface="Calibri"/>
                <a:cs typeface="Calibri"/>
              </a:rPr>
              <a:t> </a:t>
            </a:r>
            <a:r>
              <a:rPr sz="1400" spc="-10" dirty="0">
                <a:solidFill>
                  <a:srgbClr val="404040"/>
                </a:solidFill>
                <a:latin typeface="Calibri"/>
                <a:cs typeface="Calibri"/>
              </a:rPr>
              <a:t>large</a:t>
            </a:r>
            <a:r>
              <a:rPr sz="1400" spc="5" dirty="0">
                <a:solidFill>
                  <a:srgbClr val="404040"/>
                </a:solidFill>
                <a:latin typeface="Calibri"/>
                <a:cs typeface="Calibri"/>
              </a:rPr>
              <a:t> </a:t>
            </a:r>
            <a:r>
              <a:rPr sz="1400" spc="-5" dirty="0">
                <a:solidFill>
                  <a:srgbClr val="404040"/>
                </a:solidFill>
                <a:latin typeface="Calibri"/>
                <a:cs typeface="Calibri"/>
              </a:rPr>
              <a:t>amount</a:t>
            </a:r>
            <a:r>
              <a:rPr sz="1400" spc="-10" dirty="0">
                <a:solidFill>
                  <a:srgbClr val="404040"/>
                </a:solidFill>
                <a:latin typeface="Calibri"/>
                <a:cs typeface="Calibri"/>
              </a:rPr>
              <a:t> </a:t>
            </a:r>
            <a:r>
              <a:rPr sz="1400" spc="-5" dirty="0">
                <a:solidFill>
                  <a:srgbClr val="404040"/>
                </a:solidFill>
                <a:latin typeface="Calibri"/>
                <a:cs typeface="Calibri"/>
              </a:rPr>
              <a:t>of capital </a:t>
            </a:r>
            <a:r>
              <a:rPr sz="1400" dirty="0">
                <a:solidFill>
                  <a:srgbClr val="404040"/>
                </a:solidFill>
                <a:latin typeface="Calibri"/>
                <a:cs typeface="Calibri"/>
              </a:rPr>
              <a:t> </a:t>
            </a:r>
            <a:r>
              <a:rPr sz="1400" spc="-10" dirty="0">
                <a:solidFill>
                  <a:srgbClr val="404040"/>
                </a:solidFill>
                <a:latin typeface="Calibri"/>
                <a:cs typeface="Calibri"/>
              </a:rPr>
              <a:t>required</a:t>
            </a:r>
            <a:r>
              <a:rPr sz="1400" spc="10" dirty="0">
                <a:solidFill>
                  <a:srgbClr val="404040"/>
                </a:solidFill>
                <a:latin typeface="Calibri"/>
                <a:cs typeface="Calibri"/>
              </a:rPr>
              <a:t> </a:t>
            </a:r>
            <a:r>
              <a:rPr sz="1400" spc="-10" dirty="0">
                <a:solidFill>
                  <a:srgbClr val="404040"/>
                </a:solidFill>
                <a:latin typeface="Calibri"/>
                <a:cs typeface="Calibri"/>
              </a:rPr>
              <a:t>to</a:t>
            </a:r>
            <a:r>
              <a:rPr sz="1400" dirty="0">
                <a:solidFill>
                  <a:srgbClr val="404040"/>
                </a:solidFill>
                <a:latin typeface="Calibri"/>
                <a:cs typeface="Calibri"/>
              </a:rPr>
              <a:t> </a:t>
            </a:r>
            <a:r>
              <a:rPr sz="1400" spc="-10" dirty="0">
                <a:solidFill>
                  <a:srgbClr val="404040"/>
                </a:solidFill>
                <a:latin typeface="Calibri"/>
                <a:cs typeface="Calibri"/>
              </a:rPr>
              <a:t>enter</a:t>
            </a:r>
            <a:r>
              <a:rPr sz="1400" spc="15" dirty="0">
                <a:solidFill>
                  <a:srgbClr val="404040"/>
                </a:solidFill>
                <a:latin typeface="Calibri"/>
                <a:cs typeface="Calibri"/>
              </a:rPr>
              <a:t> </a:t>
            </a:r>
            <a:r>
              <a:rPr sz="1400" spc="-5" dirty="0">
                <a:solidFill>
                  <a:srgbClr val="404040"/>
                </a:solidFill>
                <a:latin typeface="Calibri"/>
                <a:cs typeface="Calibri"/>
              </a:rPr>
              <a:t>the</a:t>
            </a:r>
            <a:r>
              <a:rPr sz="1400" spc="20" dirty="0">
                <a:solidFill>
                  <a:srgbClr val="404040"/>
                </a:solidFill>
                <a:latin typeface="Calibri"/>
                <a:cs typeface="Calibri"/>
              </a:rPr>
              <a:t> </a:t>
            </a:r>
            <a:r>
              <a:rPr sz="1400" spc="-15" dirty="0">
                <a:solidFill>
                  <a:srgbClr val="404040"/>
                </a:solidFill>
                <a:latin typeface="Calibri"/>
                <a:cs typeface="Calibri"/>
              </a:rPr>
              <a:t>market</a:t>
            </a:r>
            <a:r>
              <a:rPr sz="1400" spc="5" dirty="0">
                <a:solidFill>
                  <a:srgbClr val="404040"/>
                </a:solidFill>
                <a:latin typeface="Calibri"/>
                <a:cs typeface="Calibri"/>
              </a:rPr>
              <a:t> </a:t>
            </a:r>
            <a:r>
              <a:rPr sz="1400" spc="-5" dirty="0">
                <a:solidFill>
                  <a:srgbClr val="404040"/>
                </a:solidFill>
                <a:latin typeface="Calibri"/>
                <a:cs typeface="Calibri"/>
              </a:rPr>
              <a:t>and</a:t>
            </a:r>
            <a:r>
              <a:rPr sz="1400" spc="10" dirty="0">
                <a:solidFill>
                  <a:srgbClr val="404040"/>
                </a:solidFill>
                <a:latin typeface="Calibri"/>
                <a:cs typeface="Calibri"/>
              </a:rPr>
              <a:t> </a:t>
            </a:r>
            <a:r>
              <a:rPr sz="1400" spc="-5" dirty="0">
                <a:solidFill>
                  <a:srgbClr val="404040"/>
                </a:solidFill>
                <a:latin typeface="Calibri"/>
                <a:cs typeface="Calibri"/>
              </a:rPr>
              <a:t>thus</a:t>
            </a:r>
            <a:r>
              <a:rPr sz="1400" spc="25" dirty="0">
                <a:solidFill>
                  <a:srgbClr val="404040"/>
                </a:solidFill>
                <a:latin typeface="Calibri"/>
                <a:cs typeface="Calibri"/>
              </a:rPr>
              <a:t> </a:t>
            </a:r>
            <a:r>
              <a:rPr sz="1400" spc="-5" dirty="0">
                <a:solidFill>
                  <a:srgbClr val="404040"/>
                </a:solidFill>
                <a:latin typeface="Calibri"/>
                <a:cs typeface="Calibri"/>
              </a:rPr>
              <a:t>eliminating</a:t>
            </a:r>
            <a:r>
              <a:rPr sz="1400" spc="25" dirty="0">
                <a:solidFill>
                  <a:srgbClr val="404040"/>
                </a:solidFill>
                <a:latin typeface="Calibri"/>
                <a:cs typeface="Calibri"/>
              </a:rPr>
              <a:t> </a:t>
            </a:r>
            <a:r>
              <a:rPr sz="1400" spc="-5" dirty="0">
                <a:solidFill>
                  <a:srgbClr val="404040"/>
                </a:solidFill>
                <a:latin typeface="Calibri"/>
                <a:cs typeface="Calibri"/>
              </a:rPr>
              <a:t>the</a:t>
            </a:r>
            <a:r>
              <a:rPr sz="1400" spc="5" dirty="0">
                <a:solidFill>
                  <a:srgbClr val="404040"/>
                </a:solidFill>
                <a:latin typeface="Calibri"/>
                <a:cs typeface="Calibri"/>
              </a:rPr>
              <a:t> </a:t>
            </a:r>
            <a:r>
              <a:rPr sz="1400" spc="-5" dirty="0">
                <a:solidFill>
                  <a:srgbClr val="404040"/>
                </a:solidFill>
                <a:latin typeface="Calibri"/>
                <a:cs typeface="Calibri"/>
              </a:rPr>
              <a:t>chance</a:t>
            </a:r>
            <a:r>
              <a:rPr sz="1400" spc="20" dirty="0">
                <a:solidFill>
                  <a:srgbClr val="404040"/>
                </a:solidFill>
                <a:latin typeface="Calibri"/>
                <a:cs typeface="Calibri"/>
              </a:rPr>
              <a:t> </a:t>
            </a:r>
            <a:r>
              <a:rPr sz="1400" spc="-5" dirty="0">
                <a:solidFill>
                  <a:srgbClr val="404040"/>
                </a:solidFill>
                <a:latin typeface="Calibri"/>
                <a:cs typeface="Calibri"/>
              </a:rPr>
              <a:t>of</a:t>
            </a:r>
            <a:r>
              <a:rPr sz="1400" dirty="0">
                <a:solidFill>
                  <a:srgbClr val="404040"/>
                </a:solidFill>
                <a:latin typeface="Calibri"/>
                <a:cs typeface="Calibri"/>
              </a:rPr>
              <a:t> </a:t>
            </a:r>
            <a:r>
              <a:rPr sz="1400" spc="-5" dirty="0">
                <a:solidFill>
                  <a:srgbClr val="404040"/>
                </a:solidFill>
                <a:latin typeface="Calibri"/>
                <a:cs typeface="Calibri"/>
              </a:rPr>
              <a:t>competition</a:t>
            </a:r>
            <a:r>
              <a:rPr sz="1400" spc="5" dirty="0">
                <a:solidFill>
                  <a:srgbClr val="404040"/>
                </a:solidFill>
                <a:latin typeface="Calibri"/>
                <a:cs typeface="Calibri"/>
              </a:rPr>
              <a:t> </a:t>
            </a:r>
            <a:r>
              <a:rPr sz="1400" dirty="0">
                <a:solidFill>
                  <a:srgbClr val="404040"/>
                </a:solidFill>
                <a:latin typeface="Calibri"/>
                <a:cs typeface="Calibri"/>
              </a:rPr>
              <a:t>or </a:t>
            </a:r>
            <a:r>
              <a:rPr sz="1400" spc="5" dirty="0">
                <a:solidFill>
                  <a:srgbClr val="404040"/>
                </a:solidFill>
                <a:latin typeface="Calibri"/>
                <a:cs typeface="Calibri"/>
              </a:rPr>
              <a:t> </a:t>
            </a:r>
            <a:r>
              <a:rPr sz="1400" spc="-5" dirty="0">
                <a:solidFill>
                  <a:srgbClr val="404040"/>
                </a:solidFill>
                <a:latin typeface="Calibri"/>
                <a:cs typeface="Calibri"/>
              </a:rPr>
              <a:t>imitation</a:t>
            </a:r>
            <a:endParaRPr sz="1400" dirty="0">
              <a:latin typeface="Calibri"/>
              <a:cs typeface="Calibri"/>
            </a:endParaRPr>
          </a:p>
          <a:p>
            <a:pPr>
              <a:lnSpc>
                <a:spcPct val="100000"/>
              </a:lnSpc>
              <a:spcBef>
                <a:spcPts val="35"/>
              </a:spcBef>
            </a:pPr>
            <a:endParaRPr sz="1450" dirty="0">
              <a:latin typeface="Calibri"/>
              <a:cs typeface="Calibri"/>
            </a:endParaRPr>
          </a:p>
          <a:p>
            <a:pPr marL="355600" marR="5080" indent="-343535">
              <a:lnSpc>
                <a:spcPct val="100200"/>
              </a:lnSpc>
              <a:tabLst>
                <a:tab pos="355600" algn="l"/>
              </a:tabLst>
            </a:pPr>
            <a:r>
              <a:rPr sz="1100" spc="-95" dirty="0">
                <a:solidFill>
                  <a:srgbClr val="90C225"/>
                </a:solidFill>
                <a:latin typeface="Lucida Sans Unicode"/>
                <a:cs typeface="Lucida Sans Unicode"/>
              </a:rPr>
              <a:t>▶	</a:t>
            </a:r>
            <a:r>
              <a:rPr sz="1400" spc="-10" dirty="0">
                <a:solidFill>
                  <a:srgbClr val="404040"/>
                </a:solidFill>
                <a:latin typeface="Calibri"/>
                <a:cs typeface="Calibri"/>
              </a:rPr>
              <a:t>Organizational</a:t>
            </a:r>
            <a:r>
              <a:rPr sz="1400" spc="15" dirty="0">
                <a:solidFill>
                  <a:srgbClr val="404040"/>
                </a:solidFill>
                <a:latin typeface="Calibri"/>
                <a:cs typeface="Calibri"/>
              </a:rPr>
              <a:t> </a:t>
            </a:r>
            <a:r>
              <a:rPr sz="1400" spc="-10" dirty="0">
                <a:solidFill>
                  <a:srgbClr val="404040"/>
                </a:solidFill>
                <a:latin typeface="Calibri"/>
                <a:cs typeface="Calibri"/>
              </a:rPr>
              <a:t>competence</a:t>
            </a:r>
            <a:r>
              <a:rPr sz="1400" spc="20" dirty="0">
                <a:solidFill>
                  <a:srgbClr val="404040"/>
                </a:solidFill>
                <a:latin typeface="Calibri"/>
                <a:cs typeface="Calibri"/>
              </a:rPr>
              <a:t> </a:t>
            </a:r>
            <a:r>
              <a:rPr sz="1400" dirty="0">
                <a:solidFill>
                  <a:srgbClr val="404040"/>
                </a:solidFill>
                <a:latin typeface="Calibri"/>
                <a:cs typeface="Calibri"/>
              </a:rPr>
              <a:t>-</a:t>
            </a:r>
            <a:r>
              <a:rPr sz="1400" spc="-10" dirty="0">
                <a:solidFill>
                  <a:srgbClr val="404040"/>
                </a:solidFill>
                <a:latin typeface="Calibri"/>
                <a:cs typeface="Calibri"/>
              </a:rPr>
              <a:t> </a:t>
            </a:r>
            <a:r>
              <a:rPr sz="1400" spc="-5" dirty="0">
                <a:solidFill>
                  <a:srgbClr val="404040"/>
                </a:solidFill>
                <a:latin typeface="Calibri"/>
                <a:cs typeface="Calibri"/>
              </a:rPr>
              <a:t>Starting</a:t>
            </a:r>
            <a:r>
              <a:rPr sz="1400" spc="5" dirty="0">
                <a:solidFill>
                  <a:srgbClr val="404040"/>
                </a:solidFill>
                <a:latin typeface="Calibri"/>
                <a:cs typeface="Calibri"/>
              </a:rPr>
              <a:t> </a:t>
            </a:r>
            <a:r>
              <a:rPr sz="1400" dirty="0">
                <a:solidFill>
                  <a:srgbClr val="404040"/>
                </a:solidFill>
                <a:latin typeface="Calibri"/>
                <a:cs typeface="Calibri"/>
              </a:rPr>
              <a:t>in </a:t>
            </a:r>
            <a:r>
              <a:rPr sz="1400" spc="-5" dirty="0">
                <a:solidFill>
                  <a:srgbClr val="404040"/>
                </a:solidFill>
                <a:latin typeface="Calibri"/>
                <a:cs typeface="Calibri"/>
              </a:rPr>
              <a:t>the</a:t>
            </a:r>
            <a:r>
              <a:rPr sz="1400" spc="10" dirty="0">
                <a:solidFill>
                  <a:srgbClr val="404040"/>
                </a:solidFill>
                <a:latin typeface="Calibri"/>
                <a:cs typeface="Calibri"/>
              </a:rPr>
              <a:t> </a:t>
            </a:r>
            <a:r>
              <a:rPr sz="1400" spc="-5" dirty="0">
                <a:solidFill>
                  <a:srgbClr val="404040"/>
                </a:solidFill>
                <a:latin typeface="Calibri"/>
                <a:cs typeface="Calibri"/>
              </a:rPr>
              <a:t>1970s,</a:t>
            </a:r>
            <a:r>
              <a:rPr sz="1400" spc="5" dirty="0">
                <a:solidFill>
                  <a:srgbClr val="404040"/>
                </a:solidFill>
                <a:latin typeface="Calibri"/>
                <a:cs typeface="Calibri"/>
              </a:rPr>
              <a:t> </a:t>
            </a:r>
            <a:r>
              <a:rPr sz="1400" dirty="0">
                <a:solidFill>
                  <a:srgbClr val="404040"/>
                </a:solidFill>
                <a:latin typeface="Calibri"/>
                <a:cs typeface="Calibri"/>
              </a:rPr>
              <a:t>Asian</a:t>
            </a:r>
            <a:r>
              <a:rPr sz="1400" spc="5" dirty="0">
                <a:solidFill>
                  <a:srgbClr val="404040"/>
                </a:solidFill>
                <a:latin typeface="Calibri"/>
                <a:cs typeface="Calibri"/>
              </a:rPr>
              <a:t> </a:t>
            </a:r>
            <a:r>
              <a:rPr sz="1400" spc="-10" dirty="0">
                <a:solidFill>
                  <a:srgbClr val="404040"/>
                </a:solidFill>
                <a:latin typeface="Calibri"/>
                <a:cs typeface="Calibri"/>
              </a:rPr>
              <a:t>Paints</a:t>
            </a:r>
            <a:r>
              <a:rPr sz="1400" spc="10" dirty="0">
                <a:solidFill>
                  <a:srgbClr val="404040"/>
                </a:solidFill>
                <a:latin typeface="Calibri"/>
                <a:cs typeface="Calibri"/>
              </a:rPr>
              <a:t> </a:t>
            </a:r>
            <a:r>
              <a:rPr sz="1400" spc="-5" dirty="0">
                <a:solidFill>
                  <a:srgbClr val="404040"/>
                </a:solidFill>
                <a:latin typeface="Calibri"/>
                <a:cs typeface="Calibri"/>
              </a:rPr>
              <a:t>cut</a:t>
            </a:r>
            <a:r>
              <a:rPr sz="1400" spc="5" dirty="0">
                <a:solidFill>
                  <a:srgbClr val="404040"/>
                </a:solidFill>
                <a:latin typeface="Calibri"/>
                <a:cs typeface="Calibri"/>
              </a:rPr>
              <a:t> </a:t>
            </a:r>
            <a:r>
              <a:rPr sz="1400" spc="-5" dirty="0">
                <a:solidFill>
                  <a:srgbClr val="404040"/>
                </a:solidFill>
                <a:latin typeface="Calibri"/>
                <a:cs typeface="Calibri"/>
              </a:rPr>
              <a:t>off</a:t>
            </a:r>
            <a:r>
              <a:rPr sz="1400" spc="-30" dirty="0">
                <a:solidFill>
                  <a:srgbClr val="404040"/>
                </a:solidFill>
                <a:latin typeface="Calibri"/>
                <a:cs typeface="Calibri"/>
              </a:rPr>
              <a:t> </a:t>
            </a:r>
            <a:r>
              <a:rPr sz="1400" dirty="0">
                <a:solidFill>
                  <a:srgbClr val="404040"/>
                </a:solidFill>
                <a:latin typeface="Calibri"/>
                <a:cs typeface="Calibri"/>
              </a:rPr>
              <a:t>all </a:t>
            </a:r>
            <a:r>
              <a:rPr sz="1400" spc="5" dirty="0">
                <a:solidFill>
                  <a:srgbClr val="404040"/>
                </a:solidFill>
                <a:latin typeface="Calibri"/>
                <a:cs typeface="Calibri"/>
              </a:rPr>
              <a:t> </a:t>
            </a:r>
            <a:r>
              <a:rPr sz="1400" spc="-5" dirty="0">
                <a:solidFill>
                  <a:srgbClr val="404040"/>
                </a:solidFill>
                <a:latin typeface="Calibri"/>
                <a:cs typeface="Calibri"/>
              </a:rPr>
              <a:t>wholesalers</a:t>
            </a:r>
            <a:r>
              <a:rPr sz="1400" spc="5" dirty="0">
                <a:solidFill>
                  <a:srgbClr val="404040"/>
                </a:solidFill>
                <a:latin typeface="Calibri"/>
                <a:cs typeface="Calibri"/>
              </a:rPr>
              <a:t> </a:t>
            </a:r>
            <a:r>
              <a:rPr sz="1400" spc="-5" dirty="0">
                <a:solidFill>
                  <a:srgbClr val="404040"/>
                </a:solidFill>
                <a:latin typeface="Calibri"/>
                <a:cs typeface="Calibri"/>
              </a:rPr>
              <a:t>and</a:t>
            </a:r>
            <a:r>
              <a:rPr sz="1400" spc="5" dirty="0">
                <a:solidFill>
                  <a:srgbClr val="404040"/>
                </a:solidFill>
                <a:latin typeface="Calibri"/>
                <a:cs typeface="Calibri"/>
              </a:rPr>
              <a:t> </a:t>
            </a:r>
            <a:r>
              <a:rPr sz="1400" spc="-5" dirty="0">
                <a:solidFill>
                  <a:srgbClr val="404040"/>
                </a:solidFill>
                <a:latin typeface="Calibri"/>
                <a:cs typeface="Calibri"/>
              </a:rPr>
              <a:t>distributors</a:t>
            </a:r>
            <a:r>
              <a:rPr sz="1400" spc="10" dirty="0">
                <a:solidFill>
                  <a:srgbClr val="404040"/>
                </a:solidFill>
                <a:latin typeface="Calibri"/>
                <a:cs typeface="Calibri"/>
              </a:rPr>
              <a:t> </a:t>
            </a:r>
            <a:r>
              <a:rPr sz="1400" spc="-10" dirty="0">
                <a:solidFill>
                  <a:srgbClr val="404040"/>
                </a:solidFill>
                <a:latin typeface="Calibri"/>
                <a:cs typeface="Calibri"/>
              </a:rPr>
              <a:t>from</a:t>
            </a:r>
            <a:r>
              <a:rPr sz="1400" spc="-30" dirty="0">
                <a:solidFill>
                  <a:srgbClr val="404040"/>
                </a:solidFill>
                <a:latin typeface="Calibri"/>
                <a:cs typeface="Calibri"/>
              </a:rPr>
              <a:t> </a:t>
            </a:r>
            <a:r>
              <a:rPr sz="1400" dirty="0">
                <a:solidFill>
                  <a:srgbClr val="404040"/>
                </a:solidFill>
                <a:latin typeface="Calibri"/>
                <a:cs typeface="Calibri"/>
              </a:rPr>
              <a:t>its</a:t>
            </a:r>
            <a:r>
              <a:rPr sz="1400" spc="10" dirty="0">
                <a:solidFill>
                  <a:srgbClr val="404040"/>
                </a:solidFill>
                <a:latin typeface="Calibri"/>
                <a:cs typeface="Calibri"/>
              </a:rPr>
              <a:t> </a:t>
            </a:r>
            <a:r>
              <a:rPr sz="1400" spc="-5" dirty="0">
                <a:solidFill>
                  <a:srgbClr val="404040"/>
                </a:solidFill>
                <a:latin typeface="Calibri"/>
                <a:cs typeface="Calibri"/>
              </a:rPr>
              <a:t>supply</a:t>
            </a:r>
            <a:r>
              <a:rPr sz="1400" spc="15" dirty="0">
                <a:solidFill>
                  <a:srgbClr val="404040"/>
                </a:solidFill>
                <a:latin typeface="Calibri"/>
                <a:cs typeface="Calibri"/>
              </a:rPr>
              <a:t> </a:t>
            </a:r>
            <a:r>
              <a:rPr sz="1400" spc="-5" dirty="0">
                <a:solidFill>
                  <a:srgbClr val="404040"/>
                </a:solidFill>
                <a:latin typeface="Calibri"/>
                <a:cs typeface="Calibri"/>
              </a:rPr>
              <a:t>chain.</a:t>
            </a:r>
            <a:r>
              <a:rPr sz="1400" dirty="0">
                <a:solidFill>
                  <a:srgbClr val="404040"/>
                </a:solidFill>
                <a:latin typeface="Calibri"/>
                <a:cs typeface="Calibri"/>
              </a:rPr>
              <a:t> As a </a:t>
            </a:r>
            <a:r>
              <a:rPr sz="1400" spc="-5" dirty="0">
                <a:solidFill>
                  <a:srgbClr val="404040"/>
                </a:solidFill>
                <a:latin typeface="Calibri"/>
                <a:cs typeface="Calibri"/>
              </a:rPr>
              <a:t>result</a:t>
            </a:r>
            <a:r>
              <a:rPr sz="1400" spc="25" dirty="0">
                <a:solidFill>
                  <a:srgbClr val="404040"/>
                </a:solidFill>
                <a:latin typeface="Calibri"/>
                <a:cs typeface="Calibri"/>
              </a:rPr>
              <a:t> </a:t>
            </a:r>
            <a:r>
              <a:rPr sz="1400" spc="-5" dirty="0">
                <a:solidFill>
                  <a:srgbClr val="404040"/>
                </a:solidFill>
                <a:latin typeface="Calibri"/>
                <a:cs typeface="Calibri"/>
              </a:rPr>
              <a:t>of being</a:t>
            </a:r>
            <a:r>
              <a:rPr sz="1400" spc="10" dirty="0">
                <a:solidFill>
                  <a:srgbClr val="404040"/>
                </a:solidFill>
                <a:latin typeface="Calibri"/>
                <a:cs typeface="Calibri"/>
              </a:rPr>
              <a:t> </a:t>
            </a:r>
            <a:r>
              <a:rPr sz="1400" spc="-10" dirty="0">
                <a:solidFill>
                  <a:srgbClr val="404040"/>
                </a:solidFill>
                <a:latin typeface="Calibri"/>
                <a:cs typeface="Calibri"/>
              </a:rPr>
              <a:t>required</a:t>
            </a:r>
            <a:r>
              <a:rPr sz="1400" spc="25" dirty="0">
                <a:solidFill>
                  <a:srgbClr val="404040"/>
                </a:solidFill>
                <a:latin typeface="Calibri"/>
                <a:cs typeface="Calibri"/>
              </a:rPr>
              <a:t> </a:t>
            </a:r>
            <a:r>
              <a:rPr sz="1400" spc="-10" dirty="0">
                <a:solidFill>
                  <a:srgbClr val="404040"/>
                </a:solidFill>
                <a:latin typeface="Calibri"/>
                <a:cs typeface="Calibri"/>
              </a:rPr>
              <a:t>to </a:t>
            </a:r>
            <a:r>
              <a:rPr sz="1400" spc="-300" dirty="0">
                <a:solidFill>
                  <a:srgbClr val="404040"/>
                </a:solidFill>
                <a:latin typeface="Calibri"/>
                <a:cs typeface="Calibri"/>
              </a:rPr>
              <a:t> </a:t>
            </a:r>
            <a:r>
              <a:rPr sz="1400" spc="-5" dirty="0">
                <a:solidFill>
                  <a:srgbClr val="404040"/>
                </a:solidFill>
                <a:latin typeface="Calibri"/>
                <a:cs typeface="Calibri"/>
              </a:rPr>
              <a:t>provide</a:t>
            </a:r>
            <a:r>
              <a:rPr sz="1400" spc="-15" dirty="0">
                <a:solidFill>
                  <a:srgbClr val="404040"/>
                </a:solidFill>
                <a:latin typeface="Calibri"/>
                <a:cs typeface="Calibri"/>
              </a:rPr>
              <a:t> </a:t>
            </a:r>
            <a:r>
              <a:rPr sz="1400" spc="-5" dirty="0">
                <a:solidFill>
                  <a:srgbClr val="404040"/>
                </a:solidFill>
                <a:latin typeface="Calibri"/>
                <a:cs typeface="Calibri"/>
              </a:rPr>
              <a:t>directly</a:t>
            </a:r>
            <a:r>
              <a:rPr sz="1400" spc="15" dirty="0">
                <a:solidFill>
                  <a:srgbClr val="404040"/>
                </a:solidFill>
                <a:latin typeface="Calibri"/>
                <a:cs typeface="Calibri"/>
              </a:rPr>
              <a:t> </a:t>
            </a:r>
            <a:r>
              <a:rPr sz="1400" spc="-10" dirty="0">
                <a:solidFill>
                  <a:srgbClr val="404040"/>
                </a:solidFill>
                <a:latin typeface="Calibri"/>
                <a:cs typeface="Calibri"/>
              </a:rPr>
              <a:t>to</a:t>
            </a:r>
            <a:r>
              <a:rPr sz="1400" dirty="0">
                <a:solidFill>
                  <a:srgbClr val="404040"/>
                </a:solidFill>
                <a:latin typeface="Calibri"/>
                <a:cs typeface="Calibri"/>
              </a:rPr>
              <a:t> </a:t>
            </a:r>
            <a:r>
              <a:rPr sz="1400" spc="-5" dirty="0">
                <a:solidFill>
                  <a:srgbClr val="404040"/>
                </a:solidFill>
                <a:latin typeface="Calibri"/>
                <a:cs typeface="Calibri"/>
              </a:rPr>
              <a:t>the</a:t>
            </a:r>
            <a:r>
              <a:rPr sz="1400" dirty="0">
                <a:solidFill>
                  <a:srgbClr val="404040"/>
                </a:solidFill>
                <a:latin typeface="Calibri"/>
                <a:cs typeface="Calibri"/>
              </a:rPr>
              <a:t> </a:t>
            </a:r>
            <a:r>
              <a:rPr sz="1400" spc="-5" dirty="0">
                <a:solidFill>
                  <a:srgbClr val="404040"/>
                </a:solidFill>
                <a:latin typeface="Calibri"/>
                <a:cs typeface="Calibri"/>
              </a:rPr>
              <a:t>dealers,</a:t>
            </a:r>
            <a:r>
              <a:rPr sz="1400" spc="10" dirty="0">
                <a:solidFill>
                  <a:srgbClr val="404040"/>
                </a:solidFill>
                <a:latin typeface="Calibri"/>
                <a:cs typeface="Calibri"/>
              </a:rPr>
              <a:t> </a:t>
            </a:r>
            <a:r>
              <a:rPr sz="1400" dirty="0">
                <a:solidFill>
                  <a:srgbClr val="404040"/>
                </a:solidFill>
                <a:latin typeface="Calibri"/>
                <a:cs typeface="Calibri"/>
              </a:rPr>
              <a:t>Asian </a:t>
            </a:r>
            <a:r>
              <a:rPr sz="1400" spc="-10" dirty="0">
                <a:solidFill>
                  <a:srgbClr val="404040"/>
                </a:solidFill>
                <a:latin typeface="Calibri"/>
                <a:cs typeface="Calibri"/>
              </a:rPr>
              <a:t>Paints</a:t>
            </a:r>
            <a:r>
              <a:rPr sz="1400" spc="10" dirty="0">
                <a:solidFill>
                  <a:srgbClr val="404040"/>
                </a:solidFill>
                <a:latin typeface="Calibri"/>
                <a:cs typeface="Calibri"/>
              </a:rPr>
              <a:t> </a:t>
            </a:r>
            <a:r>
              <a:rPr sz="1400" dirty="0">
                <a:solidFill>
                  <a:srgbClr val="404040"/>
                </a:solidFill>
                <a:latin typeface="Calibri"/>
                <a:cs typeface="Calibri"/>
              </a:rPr>
              <a:t>is </a:t>
            </a:r>
            <a:r>
              <a:rPr sz="1400" spc="-5" dirty="0">
                <a:solidFill>
                  <a:srgbClr val="404040"/>
                </a:solidFill>
                <a:latin typeface="Calibri"/>
                <a:cs typeface="Calibri"/>
              </a:rPr>
              <a:t>now</a:t>
            </a:r>
            <a:r>
              <a:rPr sz="1400" spc="-10" dirty="0">
                <a:solidFill>
                  <a:srgbClr val="404040"/>
                </a:solidFill>
                <a:latin typeface="Calibri"/>
                <a:cs typeface="Calibri"/>
              </a:rPr>
              <a:t> </a:t>
            </a:r>
            <a:r>
              <a:rPr sz="1400" spc="-5" dirty="0">
                <a:solidFill>
                  <a:srgbClr val="404040"/>
                </a:solidFill>
                <a:latin typeface="Calibri"/>
                <a:cs typeface="Calibri"/>
              </a:rPr>
              <a:t>able</a:t>
            </a:r>
            <a:r>
              <a:rPr sz="1400" spc="10" dirty="0">
                <a:solidFill>
                  <a:srgbClr val="404040"/>
                </a:solidFill>
                <a:latin typeface="Calibri"/>
                <a:cs typeface="Calibri"/>
              </a:rPr>
              <a:t> </a:t>
            </a:r>
            <a:r>
              <a:rPr sz="1400" spc="-10" dirty="0">
                <a:solidFill>
                  <a:srgbClr val="404040"/>
                </a:solidFill>
                <a:latin typeface="Calibri"/>
                <a:cs typeface="Calibri"/>
              </a:rPr>
              <a:t>to</a:t>
            </a:r>
            <a:r>
              <a:rPr sz="1400" spc="-5" dirty="0">
                <a:solidFill>
                  <a:srgbClr val="404040"/>
                </a:solidFill>
                <a:latin typeface="Calibri"/>
                <a:cs typeface="Calibri"/>
              </a:rPr>
              <a:t> access</a:t>
            </a:r>
            <a:r>
              <a:rPr sz="1400" spc="10" dirty="0">
                <a:solidFill>
                  <a:srgbClr val="404040"/>
                </a:solidFill>
                <a:latin typeface="Calibri"/>
                <a:cs typeface="Calibri"/>
              </a:rPr>
              <a:t> </a:t>
            </a:r>
            <a:r>
              <a:rPr sz="1400" spc="-5" dirty="0">
                <a:solidFill>
                  <a:srgbClr val="404040"/>
                </a:solidFill>
                <a:latin typeface="Calibri"/>
                <a:cs typeface="Calibri"/>
              </a:rPr>
              <a:t>70,000</a:t>
            </a:r>
            <a:r>
              <a:rPr sz="1400" spc="15" dirty="0">
                <a:solidFill>
                  <a:srgbClr val="404040"/>
                </a:solidFill>
                <a:latin typeface="Calibri"/>
                <a:cs typeface="Calibri"/>
              </a:rPr>
              <a:t> </a:t>
            </a:r>
            <a:r>
              <a:rPr sz="1400" spc="-5" dirty="0">
                <a:solidFill>
                  <a:srgbClr val="404040"/>
                </a:solidFill>
                <a:latin typeface="Calibri"/>
                <a:cs typeface="Calibri"/>
              </a:rPr>
              <a:t>paint </a:t>
            </a:r>
            <a:r>
              <a:rPr sz="1400" dirty="0">
                <a:solidFill>
                  <a:srgbClr val="404040"/>
                </a:solidFill>
                <a:latin typeface="Calibri"/>
                <a:cs typeface="Calibri"/>
              </a:rPr>
              <a:t> </a:t>
            </a:r>
            <a:r>
              <a:rPr sz="1400" spc="-5" dirty="0">
                <a:solidFill>
                  <a:srgbClr val="404040"/>
                </a:solidFill>
                <a:latin typeface="Calibri"/>
                <a:cs typeface="Calibri"/>
              </a:rPr>
              <a:t>dealers</a:t>
            </a:r>
            <a:r>
              <a:rPr sz="1400" spc="5" dirty="0">
                <a:solidFill>
                  <a:srgbClr val="404040"/>
                </a:solidFill>
                <a:latin typeface="Calibri"/>
                <a:cs typeface="Calibri"/>
              </a:rPr>
              <a:t> </a:t>
            </a:r>
            <a:r>
              <a:rPr sz="1400" spc="-5" dirty="0">
                <a:solidFill>
                  <a:srgbClr val="404040"/>
                </a:solidFill>
                <a:latin typeface="Calibri"/>
                <a:cs typeface="Calibri"/>
              </a:rPr>
              <a:t>directly</a:t>
            </a:r>
            <a:r>
              <a:rPr sz="1400" spc="20" dirty="0">
                <a:solidFill>
                  <a:srgbClr val="404040"/>
                </a:solidFill>
                <a:latin typeface="Calibri"/>
                <a:cs typeface="Calibri"/>
              </a:rPr>
              <a:t> </a:t>
            </a:r>
            <a:r>
              <a:rPr sz="1400" spc="-5" dirty="0">
                <a:solidFill>
                  <a:srgbClr val="404040"/>
                </a:solidFill>
                <a:latin typeface="Calibri"/>
                <a:cs typeface="Calibri"/>
              </a:rPr>
              <a:t>without </a:t>
            </a:r>
            <a:r>
              <a:rPr sz="1400" dirty="0">
                <a:solidFill>
                  <a:srgbClr val="404040"/>
                </a:solidFill>
                <a:latin typeface="Calibri"/>
                <a:cs typeface="Calibri"/>
              </a:rPr>
              <a:t>the </a:t>
            </a:r>
            <a:r>
              <a:rPr sz="1400" spc="-5" dirty="0">
                <a:solidFill>
                  <a:srgbClr val="404040"/>
                </a:solidFill>
                <a:latin typeface="Calibri"/>
                <a:cs typeface="Calibri"/>
              </a:rPr>
              <a:t>need</a:t>
            </a:r>
            <a:r>
              <a:rPr sz="1400" spc="10" dirty="0">
                <a:solidFill>
                  <a:srgbClr val="404040"/>
                </a:solidFill>
                <a:latin typeface="Calibri"/>
                <a:cs typeface="Calibri"/>
              </a:rPr>
              <a:t> </a:t>
            </a:r>
            <a:r>
              <a:rPr sz="1400" spc="-10" dirty="0">
                <a:solidFill>
                  <a:srgbClr val="404040"/>
                </a:solidFill>
                <a:latin typeface="Calibri"/>
                <a:cs typeface="Calibri"/>
              </a:rPr>
              <a:t>for</a:t>
            </a:r>
            <a:r>
              <a:rPr sz="1400" spc="-20" dirty="0">
                <a:solidFill>
                  <a:srgbClr val="404040"/>
                </a:solidFill>
                <a:latin typeface="Calibri"/>
                <a:cs typeface="Calibri"/>
              </a:rPr>
              <a:t> </a:t>
            </a:r>
            <a:r>
              <a:rPr sz="1400" spc="-10" dirty="0">
                <a:solidFill>
                  <a:srgbClr val="404040"/>
                </a:solidFill>
                <a:latin typeface="Calibri"/>
                <a:cs typeface="Calibri"/>
              </a:rPr>
              <a:t>any</a:t>
            </a:r>
            <a:r>
              <a:rPr sz="1400" spc="10" dirty="0">
                <a:solidFill>
                  <a:srgbClr val="404040"/>
                </a:solidFill>
                <a:latin typeface="Calibri"/>
                <a:cs typeface="Calibri"/>
              </a:rPr>
              <a:t> </a:t>
            </a:r>
            <a:r>
              <a:rPr sz="1400" spc="-5" dirty="0">
                <a:solidFill>
                  <a:srgbClr val="404040"/>
                </a:solidFill>
                <a:latin typeface="Calibri"/>
                <a:cs typeface="Calibri"/>
              </a:rPr>
              <a:t>kind</a:t>
            </a:r>
            <a:r>
              <a:rPr sz="1400" dirty="0">
                <a:solidFill>
                  <a:srgbClr val="404040"/>
                </a:solidFill>
                <a:latin typeface="Calibri"/>
                <a:cs typeface="Calibri"/>
              </a:rPr>
              <a:t> </a:t>
            </a:r>
            <a:r>
              <a:rPr sz="1400" spc="-5" dirty="0">
                <a:solidFill>
                  <a:srgbClr val="404040"/>
                </a:solidFill>
                <a:latin typeface="Calibri"/>
                <a:cs typeface="Calibri"/>
              </a:rPr>
              <a:t>of channel</a:t>
            </a:r>
            <a:r>
              <a:rPr sz="1400" spc="15" dirty="0">
                <a:solidFill>
                  <a:srgbClr val="404040"/>
                </a:solidFill>
                <a:latin typeface="Calibri"/>
                <a:cs typeface="Calibri"/>
              </a:rPr>
              <a:t> </a:t>
            </a:r>
            <a:r>
              <a:rPr sz="1400" spc="-5" dirty="0">
                <a:solidFill>
                  <a:srgbClr val="404040"/>
                </a:solidFill>
                <a:latin typeface="Calibri"/>
                <a:cs typeface="Calibri"/>
              </a:rPr>
              <a:t>intermediation.</a:t>
            </a:r>
            <a:r>
              <a:rPr sz="1400" spc="15" dirty="0">
                <a:solidFill>
                  <a:srgbClr val="404040"/>
                </a:solidFill>
                <a:latin typeface="Calibri"/>
                <a:cs typeface="Calibri"/>
              </a:rPr>
              <a:t> </a:t>
            </a:r>
            <a:r>
              <a:rPr sz="1400" dirty="0">
                <a:solidFill>
                  <a:srgbClr val="404040"/>
                </a:solidFill>
                <a:latin typeface="Calibri"/>
                <a:cs typeface="Calibri"/>
              </a:rPr>
              <a:t>Asian </a:t>
            </a:r>
            <a:r>
              <a:rPr sz="1400" spc="5" dirty="0">
                <a:solidFill>
                  <a:srgbClr val="404040"/>
                </a:solidFill>
                <a:latin typeface="Calibri"/>
                <a:cs typeface="Calibri"/>
              </a:rPr>
              <a:t> </a:t>
            </a:r>
            <a:r>
              <a:rPr sz="1400" spc="-10" dirty="0">
                <a:solidFill>
                  <a:srgbClr val="404040"/>
                </a:solidFill>
                <a:latin typeface="Calibri"/>
                <a:cs typeface="Calibri"/>
              </a:rPr>
              <a:t>Paints</a:t>
            </a:r>
            <a:r>
              <a:rPr sz="1400" spc="5" dirty="0">
                <a:solidFill>
                  <a:srgbClr val="404040"/>
                </a:solidFill>
                <a:latin typeface="Calibri"/>
                <a:cs typeface="Calibri"/>
              </a:rPr>
              <a:t> </a:t>
            </a:r>
            <a:r>
              <a:rPr sz="1400" dirty="0">
                <a:solidFill>
                  <a:srgbClr val="404040"/>
                </a:solidFill>
                <a:latin typeface="Calibri"/>
                <a:cs typeface="Calibri"/>
              </a:rPr>
              <a:t>is </a:t>
            </a:r>
            <a:r>
              <a:rPr sz="1400" spc="-5" dirty="0">
                <a:solidFill>
                  <a:srgbClr val="404040"/>
                </a:solidFill>
                <a:latin typeface="Calibri"/>
                <a:cs typeface="Calibri"/>
              </a:rPr>
              <a:t>able</a:t>
            </a:r>
            <a:r>
              <a:rPr sz="1400" spc="5" dirty="0">
                <a:solidFill>
                  <a:srgbClr val="404040"/>
                </a:solidFill>
                <a:latin typeface="Calibri"/>
                <a:cs typeface="Calibri"/>
              </a:rPr>
              <a:t> </a:t>
            </a:r>
            <a:r>
              <a:rPr sz="1400" spc="-10" dirty="0">
                <a:solidFill>
                  <a:srgbClr val="404040"/>
                </a:solidFill>
                <a:latin typeface="Calibri"/>
                <a:cs typeface="Calibri"/>
              </a:rPr>
              <a:t>to</a:t>
            </a:r>
            <a:r>
              <a:rPr sz="1400" spc="-5" dirty="0">
                <a:solidFill>
                  <a:srgbClr val="404040"/>
                </a:solidFill>
                <a:latin typeface="Calibri"/>
                <a:cs typeface="Calibri"/>
              </a:rPr>
              <a:t> preserve</a:t>
            </a:r>
            <a:r>
              <a:rPr sz="1400" dirty="0">
                <a:solidFill>
                  <a:srgbClr val="404040"/>
                </a:solidFill>
                <a:latin typeface="Calibri"/>
                <a:cs typeface="Calibri"/>
              </a:rPr>
              <a:t> </a:t>
            </a:r>
            <a:r>
              <a:rPr sz="1400" spc="-5" dirty="0">
                <a:solidFill>
                  <a:srgbClr val="404040"/>
                </a:solidFill>
                <a:latin typeface="Calibri"/>
                <a:cs typeface="Calibri"/>
              </a:rPr>
              <a:t>95–97%</a:t>
            </a:r>
            <a:r>
              <a:rPr sz="1400" spc="20" dirty="0">
                <a:solidFill>
                  <a:srgbClr val="404040"/>
                </a:solidFill>
                <a:latin typeface="Calibri"/>
                <a:cs typeface="Calibri"/>
              </a:rPr>
              <a:t> </a:t>
            </a:r>
            <a:r>
              <a:rPr sz="1400" spc="-5" dirty="0">
                <a:solidFill>
                  <a:srgbClr val="404040"/>
                </a:solidFill>
                <a:latin typeface="Calibri"/>
                <a:cs typeface="Calibri"/>
              </a:rPr>
              <a:t>of</a:t>
            </a:r>
            <a:r>
              <a:rPr sz="1400" spc="-25" dirty="0">
                <a:solidFill>
                  <a:srgbClr val="404040"/>
                </a:solidFill>
                <a:latin typeface="Calibri"/>
                <a:cs typeface="Calibri"/>
              </a:rPr>
              <a:t> </a:t>
            </a:r>
            <a:r>
              <a:rPr sz="1400" spc="-5" dirty="0">
                <a:solidFill>
                  <a:srgbClr val="404040"/>
                </a:solidFill>
                <a:latin typeface="Calibri"/>
                <a:cs typeface="Calibri"/>
              </a:rPr>
              <a:t>the</a:t>
            </a:r>
            <a:r>
              <a:rPr sz="1400" spc="15" dirty="0">
                <a:solidFill>
                  <a:srgbClr val="404040"/>
                </a:solidFill>
                <a:latin typeface="Calibri"/>
                <a:cs typeface="Calibri"/>
              </a:rPr>
              <a:t> </a:t>
            </a:r>
            <a:r>
              <a:rPr sz="1400" spc="-5" dirty="0">
                <a:solidFill>
                  <a:srgbClr val="404040"/>
                </a:solidFill>
                <a:latin typeface="Calibri"/>
                <a:cs typeface="Calibri"/>
              </a:rPr>
              <a:t>profits.</a:t>
            </a:r>
            <a:endParaRPr sz="14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627633"/>
            <a:ext cx="455549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90C225"/>
                </a:solidFill>
                <a:latin typeface="Calibri"/>
                <a:cs typeface="Calibri"/>
              </a:rPr>
              <a:t>Concerns</a:t>
            </a:r>
            <a:r>
              <a:rPr sz="3200" b="1" spc="-40" dirty="0">
                <a:solidFill>
                  <a:srgbClr val="90C225"/>
                </a:solidFill>
                <a:latin typeface="Calibri"/>
                <a:cs typeface="Calibri"/>
              </a:rPr>
              <a:t> </a:t>
            </a:r>
            <a:r>
              <a:rPr sz="3200" b="1" spc="-20" dirty="0">
                <a:solidFill>
                  <a:srgbClr val="90C225"/>
                </a:solidFill>
                <a:latin typeface="Calibri"/>
                <a:cs typeface="Calibri"/>
              </a:rPr>
              <a:t>for </a:t>
            </a:r>
            <a:r>
              <a:rPr sz="3200" b="1" dirty="0">
                <a:solidFill>
                  <a:srgbClr val="90C225"/>
                </a:solidFill>
                <a:latin typeface="Calibri"/>
                <a:cs typeface="Calibri"/>
              </a:rPr>
              <a:t>the</a:t>
            </a:r>
            <a:r>
              <a:rPr sz="3200" b="1" spc="-20" dirty="0">
                <a:solidFill>
                  <a:srgbClr val="90C225"/>
                </a:solidFill>
                <a:latin typeface="Calibri"/>
                <a:cs typeface="Calibri"/>
              </a:rPr>
              <a:t> </a:t>
            </a:r>
            <a:r>
              <a:rPr sz="3200" b="1" spc="-10" dirty="0">
                <a:solidFill>
                  <a:srgbClr val="90C225"/>
                </a:solidFill>
                <a:latin typeface="Calibri"/>
                <a:cs typeface="Calibri"/>
              </a:rPr>
              <a:t>company:</a:t>
            </a:r>
            <a:endParaRPr sz="3200">
              <a:latin typeface="Calibri"/>
              <a:cs typeface="Calibri"/>
            </a:endParaRPr>
          </a:p>
        </p:txBody>
      </p:sp>
      <p:sp>
        <p:nvSpPr>
          <p:cNvPr id="4" name="object 4"/>
          <p:cNvSpPr txBox="1"/>
          <p:nvPr/>
        </p:nvSpPr>
        <p:spPr>
          <a:xfrm>
            <a:off x="916939" y="1397112"/>
            <a:ext cx="9484360" cy="3270250"/>
          </a:xfrm>
          <a:prstGeom prst="rect">
            <a:avLst/>
          </a:prstGeom>
        </p:spPr>
        <p:txBody>
          <a:bodyPr vert="horz" wrap="square" lIns="0" tIns="12065" rIns="0" bIns="0" rtlCol="0">
            <a:spAutoFit/>
          </a:bodyPr>
          <a:lstStyle/>
          <a:p>
            <a:pPr marL="355600" marR="183515" indent="-343535">
              <a:lnSpc>
                <a:spcPct val="107000"/>
              </a:lnSpc>
              <a:spcBef>
                <a:spcPts val="95"/>
              </a:spcBef>
              <a:tabLst>
                <a:tab pos="355600" algn="l"/>
                <a:tab pos="8611870" algn="l"/>
              </a:tabLst>
            </a:pPr>
            <a:r>
              <a:rPr sz="1900" spc="-170" dirty="0">
                <a:solidFill>
                  <a:srgbClr val="90C225"/>
                </a:solidFill>
                <a:latin typeface="Lucida Sans Unicode"/>
                <a:cs typeface="Lucida Sans Unicode"/>
              </a:rPr>
              <a:t>▶	</a:t>
            </a:r>
            <a:r>
              <a:rPr sz="2400" i="1" spc="-5" dirty="0">
                <a:latin typeface="Calibri"/>
                <a:cs typeface="Calibri"/>
              </a:rPr>
              <a:t>Crude oil </a:t>
            </a:r>
            <a:r>
              <a:rPr sz="2400" i="1" dirty="0">
                <a:latin typeface="Calibri"/>
                <a:cs typeface="Calibri"/>
              </a:rPr>
              <a:t>impact: </a:t>
            </a:r>
            <a:r>
              <a:rPr sz="2400" spc="-5" dirty="0">
                <a:latin typeface="Calibri"/>
                <a:cs typeface="Calibri"/>
              </a:rPr>
              <a:t>The </a:t>
            </a:r>
            <a:r>
              <a:rPr sz="2400" dirty="0">
                <a:latin typeface="Calibri"/>
                <a:cs typeface="Calibri"/>
              </a:rPr>
              <a:t>raw materials </a:t>
            </a:r>
            <a:r>
              <a:rPr sz="2400" spc="-5" dirty="0">
                <a:latin typeface="Calibri"/>
                <a:cs typeface="Calibri"/>
              </a:rPr>
              <a:t>for paint companies </a:t>
            </a:r>
            <a:r>
              <a:rPr sz="2400" dirty="0">
                <a:latin typeface="Calibri"/>
                <a:cs typeface="Calibri"/>
              </a:rPr>
              <a:t>are crude </a:t>
            </a:r>
            <a:r>
              <a:rPr sz="2400" spc="-5" dirty="0">
                <a:latin typeface="Calibri"/>
                <a:cs typeface="Calibri"/>
              </a:rPr>
              <a:t>oil </a:t>
            </a:r>
            <a:r>
              <a:rPr sz="2400" dirty="0">
                <a:latin typeface="Calibri"/>
                <a:cs typeface="Calibri"/>
              </a:rPr>
              <a:t> </a:t>
            </a:r>
            <a:r>
              <a:rPr sz="2400" spc="-5" dirty="0">
                <a:latin typeface="Calibri"/>
                <a:cs typeface="Calibri"/>
              </a:rPr>
              <a:t>derivatives</a:t>
            </a:r>
            <a:r>
              <a:rPr sz="2400" spc="5" dirty="0">
                <a:latin typeface="Calibri"/>
                <a:cs typeface="Calibri"/>
              </a:rPr>
              <a:t> </a:t>
            </a:r>
            <a:r>
              <a:rPr sz="2400" spc="-5" dirty="0">
                <a:latin typeface="Calibri"/>
                <a:cs typeface="Calibri"/>
              </a:rPr>
              <a:t>such</a:t>
            </a:r>
            <a:r>
              <a:rPr sz="2400" dirty="0">
                <a:latin typeface="Calibri"/>
                <a:cs typeface="Calibri"/>
              </a:rPr>
              <a:t> as</a:t>
            </a:r>
            <a:r>
              <a:rPr sz="2400" spc="5" dirty="0">
                <a:latin typeface="Calibri"/>
                <a:cs typeface="Calibri"/>
              </a:rPr>
              <a:t> </a:t>
            </a:r>
            <a:r>
              <a:rPr sz="2400" spc="-5" dirty="0">
                <a:latin typeface="Calibri"/>
                <a:cs typeface="Calibri"/>
              </a:rPr>
              <a:t>zinc</a:t>
            </a:r>
            <a:r>
              <a:rPr sz="2400" spc="-10" dirty="0">
                <a:latin typeface="Calibri"/>
                <a:cs typeface="Calibri"/>
              </a:rPr>
              <a:t> </a:t>
            </a:r>
            <a:r>
              <a:rPr sz="2400" spc="-5" dirty="0">
                <a:latin typeface="Calibri"/>
                <a:cs typeface="Calibri"/>
              </a:rPr>
              <a:t>oxide,</a:t>
            </a:r>
            <a:r>
              <a:rPr sz="2400" dirty="0">
                <a:latin typeface="Calibri"/>
                <a:cs typeface="Calibri"/>
              </a:rPr>
              <a:t> and titanium</a:t>
            </a:r>
            <a:r>
              <a:rPr sz="2400" spc="-10" dirty="0">
                <a:latin typeface="Calibri"/>
                <a:cs typeface="Calibri"/>
              </a:rPr>
              <a:t> </a:t>
            </a:r>
            <a:r>
              <a:rPr sz="2400" spc="-5" dirty="0">
                <a:latin typeface="Calibri"/>
                <a:cs typeface="Calibri"/>
              </a:rPr>
              <a:t>dioxide,</a:t>
            </a:r>
            <a:r>
              <a:rPr sz="2400" dirty="0">
                <a:latin typeface="Calibri"/>
                <a:cs typeface="Calibri"/>
              </a:rPr>
              <a:t> </a:t>
            </a:r>
            <a:r>
              <a:rPr sz="2400" spc="-5" dirty="0">
                <a:latin typeface="Calibri"/>
                <a:cs typeface="Calibri"/>
              </a:rPr>
              <a:t>solvents</a:t>
            </a:r>
            <a:r>
              <a:rPr sz="2400" spc="5" dirty="0">
                <a:latin typeface="Calibri"/>
                <a:cs typeface="Calibri"/>
              </a:rPr>
              <a:t> </a:t>
            </a:r>
            <a:r>
              <a:rPr sz="2400" spc="-5" dirty="0">
                <a:latin typeface="Calibri"/>
                <a:cs typeface="Calibri"/>
              </a:rPr>
              <a:t>such	</a:t>
            </a:r>
            <a:r>
              <a:rPr sz="2400" dirty="0">
                <a:latin typeface="Calibri"/>
                <a:cs typeface="Calibri"/>
              </a:rPr>
              <a:t>as </a:t>
            </a:r>
            <a:r>
              <a:rPr sz="2400" spc="5" dirty="0">
                <a:latin typeface="Calibri"/>
                <a:cs typeface="Calibri"/>
              </a:rPr>
              <a:t> </a:t>
            </a:r>
            <a:r>
              <a:rPr sz="2400" spc="-5" dirty="0">
                <a:latin typeface="Calibri"/>
                <a:cs typeface="Calibri"/>
              </a:rPr>
              <a:t>turpentine, </a:t>
            </a:r>
            <a:r>
              <a:rPr sz="2400" dirty="0">
                <a:latin typeface="Calibri"/>
                <a:cs typeface="Calibri"/>
              </a:rPr>
              <a:t>and </a:t>
            </a:r>
            <a:r>
              <a:rPr sz="2400" spc="-5" dirty="0">
                <a:latin typeface="Calibri"/>
                <a:cs typeface="Calibri"/>
              </a:rPr>
              <a:t>other </a:t>
            </a:r>
            <a:r>
              <a:rPr sz="2400" dirty="0">
                <a:latin typeface="Calibri"/>
                <a:cs typeface="Calibri"/>
              </a:rPr>
              <a:t>additives. An </a:t>
            </a:r>
            <a:r>
              <a:rPr sz="2400" spc="-5" dirty="0">
                <a:latin typeface="Calibri"/>
                <a:cs typeface="Calibri"/>
              </a:rPr>
              <a:t>increase/decrease </a:t>
            </a:r>
            <a:r>
              <a:rPr sz="2400" dirty="0">
                <a:latin typeface="Calibri"/>
                <a:cs typeface="Calibri"/>
              </a:rPr>
              <a:t>in crude </a:t>
            </a:r>
            <a:r>
              <a:rPr sz="2400" spc="-5" dirty="0">
                <a:latin typeface="Calibri"/>
                <a:cs typeface="Calibri"/>
              </a:rPr>
              <a:t>oil prices </a:t>
            </a:r>
            <a:r>
              <a:rPr sz="2400" spc="-530" dirty="0">
                <a:latin typeface="Calibri"/>
                <a:cs typeface="Calibri"/>
              </a:rPr>
              <a:t> </a:t>
            </a:r>
            <a:r>
              <a:rPr sz="2400" spc="-5" dirty="0">
                <a:latin typeface="Calibri"/>
                <a:cs typeface="Calibri"/>
              </a:rPr>
              <a:t>directly</a:t>
            </a:r>
            <a:r>
              <a:rPr sz="2400" spc="-25" dirty="0">
                <a:latin typeface="Calibri"/>
                <a:cs typeface="Calibri"/>
              </a:rPr>
              <a:t> </a:t>
            </a:r>
            <a:r>
              <a:rPr sz="2400" dirty="0">
                <a:latin typeface="Calibri"/>
                <a:cs typeface="Calibri"/>
              </a:rPr>
              <a:t>impacts</a:t>
            </a:r>
            <a:r>
              <a:rPr sz="2400" spc="-30" dirty="0">
                <a:latin typeface="Calibri"/>
                <a:cs typeface="Calibri"/>
              </a:rPr>
              <a:t> </a:t>
            </a:r>
            <a:r>
              <a:rPr sz="2400" dirty="0">
                <a:latin typeface="Calibri"/>
                <a:cs typeface="Calibri"/>
              </a:rPr>
              <a:t>the </a:t>
            </a:r>
            <a:r>
              <a:rPr sz="2400" spc="-5" dirty="0">
                <a:latin typeface="Calibri"/>
                <a:cs typeface="Calibri"/>
              </a:rPr>
              <a:t>cost</a:t>
            </a:r>
            <a:r>
              <a:rPr sz="2400" spc="-20" dirty="0">
                <a:latin typeface="Calibri"/>
                <a:cs typeface="Calibri"/>
              </a:rPr>
              <a:t> </a:t>
            </a:r>
            <a:r>
              <a:rPr sz="2400" spc="-5" dirty="0">
                <a:latin typeface="Calibri"/>
                <a:cs typeface="Calibri"/>
              </a:rPr>
              <a:t>of </a:t>
            </a:r>
            <a:r>
              <a:rPr sz="2400" dirty="0">
                <a:latin typeface="Calibri"/>
                <a:cs typeface="Calibri"/>
              </a:rPr>
              <a:t>raw</a:t>
            </a:r>
            <a:r>
              <a:rPr sz="2400" spc="-15" dirty="0">
                <a:latin typeface="Calibri"/>
                <a:cs typeface="Calibri"/>
              </a:rPr>
              <a:t> </a:t>
            </a:r>
            <a:r>
              <a:rPr sz="2400" dirty="0">
                <a:latin typeface="Calibri"/>
                <a:cs typeface="Calibri"/>
              </a:rPr>
              <a:t>materials</a:t>
            </a:r>
            <a:r>
              <a:rPr sz="2400" spc="-25" dirty="0">
                <a:latin typeface="Calibri"/>
                <a:cs typeface="Calibri"/>
              </a:rPr>
              <a:t> </a:t>
            </a:r>
            <a:r>
              <a:rPr sz="2400" spc="-5" dirty="0">
                <a:latin typeface="Calibri"/>
                <a:cs typeface="Calibri"/>
              </a:rPr>
              <a:t>for</a:t>
            </a:r>
            <a:r>
              <a:rPr sz="2400" spc="-10" dirty="0">
                <a:latin typeface="Calibri"/>
                <a:cs typeface="Calibri"/>
              </a:rPr>
              <a:t> </a:t>
            </a:r>
            <a:r>
              <a:rPr sz="2400" spc="-5" dirty="0">
                <a:latin typeface="Calibri"/>
                <a:cs typeface="Calibri"/>
              </a:rPr>
              <a:t>paint </a:t>
            </a:r>
            <a:r>
              <a:rPr sz="2400" dirty="0">
                <a:latin typeface="Calibri"/>
                <a:cs typeface="Calibri"/>
              </a:rPr>
              <a:t>companies.</a:t>
            </a:r>
            <a:endParaRPr sz="2400">
              <a:latin typeface="Calibri"/>
              <a:cs typeface="Calibri"/>
            </a:endParaRPr>
          </a:p>
          <a:p>
            <a:pPr>
              <a:lnSpc>
                <a:spcPct val="100000"/>
              </a:lnSpc>
            </a:pPr>
            <a:endParaRPr sz="2400">
              <a:latin typeface="Calibri"/>
              <a:cs typeface="Calibri"/>
            </a:endParaRPr>
          </a:p>
          <a:p>
            <a:pPr>
              <a:lnSpc>
                <a:spcPct val="100000"/>
              </a:lnSpc>
              <a:spcBef>
                <a:spcPts val="30"/>
              </a:spcBef>
            </a:pPr>
            <a:endParaRPr sz="3250">
              <a:latin typeface="Calibri"/>
              <a:cs typeface="Calibri"/>
            </a:endParaRPr>
          </a:p>
          <a:p>
            <a:pPr marL="355600" marR="5080" indent="-343535" algn="just">
              <a:lnSpc>
                <a:spcPct val="72900"/>
              </a:lnSpc>
            </a:pPr>
            <a:r>
              <a:rPr sz="1900" spc="-170" dirty="0">
                <a:solidFill>
                  <a:srgbClr val="90C225"/>
                </a:solidFill>
                <a:latin typeface="Lucida Sans Unicode"/>
                <a:cs typeface="Lucida Sans Unicode"/>
              </a:rPr>
              <a:t>▶</a:t>
            </a:r>
            <a:r>
              <a:rPr sz="1900" spc="260" dirty="0">
                <a:solidFill>
                  <a:srgbClr val="90C225"/>
                </a:solidFill>
                <a:latin typeface="Lucida Sans Unicode"/>
                <a:cs typeface="Lucida Sans Unicode"/>
              </a:rPr>
              <a:t> </a:t>
            </a:r>
            <a:r>
              <a:rPr sz="2400" dirty="0">
                <a:latin typeface="Calibri"/>
                <a:cs typeface="Calibri"/>
              </a:rPr>
              <a:t>Raw  </a:t>
            </a:r>
            <a:r>
              <a:rPr sz="2400" spc="5" dirty="0">
                <a:latin typeface="Calibri"/>
                <a:cs typeface="Calibri"/>
              </a:rPr>
              <a:t> </a:t>
            </a:r>
            <a:r>
              <a:rPr sz="2400" dirty="0">
                <a:latin typeface="Calibri"/>
                <a:cs typeface="Calibri"/>
              </a:rPr>
              <a:t>materials  </a:t>
            </a:r>
            <a:r>
              <a:rPr sz="2400" spc="5" dirty="0">
                <a:latin typeface="Calibri"/>
                <a:cs typeface="Calibri"/>
              </a:rPr>
              <a:t> </a:t>
            </a:r>
            <a:r>
              <a:rPr sz="2400" dirty="0">
                <a:latin typeface="Calibri"/>
                <a:cs typeface="Calibri"/>
              </a:rPr>
              <a:t>costs  </a:t>
            </a:r>
            <a:r>
              <a:rPr sz="2400" spc="5" dirty="0">
                <a:latin typeface="Calibri"/>
                <a:cs typeface="Calibri"/>
              </a:rPr>
              <a:t> </a:t>
            </a:r>
            <a:r>
              <a:rPr sz="2400" spc="-5" dirty="0">
                <a:latin typeface="Calibri"/>
                <a:cs typeface="Calibri"/>
              </a:rPr>
              <a:t>account</a:t>
            </a:r>
            <a:r>
              <a:rPr sz="2400" spc="1075" dirty="0">
                <a:latin typeface="Calibri"/>
                <a:cs typeface="Calibri"/>
              </a:rPr>
              <a:t> </a:t>
            </a:r>
            <a:r>
              <a:rPr sz="2400" spc="-5" dirty="0">
                <a:latin typeface="Calibri"/>
                <a:cs typeface="Calibri"/>
              </a:rPr>
              <a:t>for</a:t>
            </a:r>
            <a:r>
              <a:rPr sz="2400" spc="1075" dirty="0">
                <a:latin typeface="Calibri"/>
                <a:cs typeface="Calibri"/>
              </a:rPr>
              <a:t> </a:t>
            </a:r>
            <a:r>
              <a:rPr sz="2400" dirty="0">
                <a:latin typeface="Calibri"/>
                <a:cs typeface="Calibri"/>
              </a:rPr>
              <a:t>about  </a:t>
            </a:r>
            <a:r>
              <a:rPr sz="2400" spc="5" dirty="0">
                <a:latin typeface="Calibri"/>
                <a:cs typeface="Calibri"/>
              </a:rPr>
              <a:t> </a:t>
            </a:r>
            <a:r>
              <a:rPr sz="2400" spc="-5" dirty="0">
                <a:latin typeface="Calibri"/>
                <a:cs typeface="Calibri"/>
              </a:rPr>
              <a:t>50%</a:t>
            </a:r>
            <a:r>
              <a:rPr sz="2400" spc="1075" dirty="0">
                <a:latin typeface="Calibri"/>
                <a:cs typeface="Calibri"/>
              </a:rPr>
              <a:t> </a:t>
            </a:r>
            <a:r>
              <a:rPr sz="2400" spc="-5" dirty="0">
                <a:latin typeface="Calibri"/>
                <a:cs typeface="Calibri"/>
              </a:rPr>
              <a:t>of</a:t>
            </a:r>
            <a:r>
              <a:rPr sz="2400" spc="1075" dirty="0">
                <a:latin typeface="Calibri"/>
                <a:cs typeface="Calibri"/>
              </a:rPr>
              <a:t> </a:t>
            </a:r>
            <a:r>
              <a:rPr sz="2400" dirty="0">
                <a:latin typeface="Calibri"/>
                <a:cs typeface="Calibri"/>
              </a:rPr>
              <a:t>its  </a:t>
            </a:r>
            <a:r>
              <a:rPr sz="2400" spc="5" dirty="0">
                <a:latin typeface="Calibri"/>
                <a:cs typeface="Calibri"/>
              </a:rPr>
              <a:t> </a:t>
            </a:r>
            <a:r>
              <a:rPr sz="2400" dirty="0">
                <a:latin typeface="Calibri"/>
                <a:cs typeface="Calibri"/>
              </a:rPr>
              <a:t>revenue </a:t>
            </a:r>
            <a:r>
              <a:rPr sz="2400" spc="5" dirty="0">
                <a:latin typeface="Calibri"/>
                <a:cs typeface="Calibri"/>
              </a:rPr>
              <a:t> </a:t>
            </a:r>
            <a:r>
              <a:rPr sz="2400" spc="-5" dirty="0">
                <a:latin typeface="Calibri"/>
                <a:cs typeface="Calibri"/>
              </a:rPr>
              <a:t>(nearly </a:t>
            </a:r>
            <a:r>
              <a:rPr sz="2400" spc="-10" dirty="0">
                <a:latin typeface="Calibri"/>
                <a:cs typeface="Calibri"/>
              </a:rPr>
              <a:t>55-58% </a:t>
            </a:r>
            <a:r>
              <a:rPr sz="2400" spc="-5" dirty="0">
                <a:latin typeface="Calibri"/>
                <a:cs typeface="Calibri"/>
              </a:rPr>
              <a:t>of </a:t>
            </a:r>
            <a:r>
              <a:rPr sz="2400" dirty="0">
                <a:latin typeface="Calibri"/>
                <a:cs typeface="Calibri"/>
              </a:rPr>
              <a:t>its </a:t>
            </a:r>
            <a:r>
              <a:rPr sz="2400" spc="-5" dirty="0">
                <a:latin typeface="Calibri"/>
                <a:cs typeface="Calibri"/>
              </a:rPr>
              <a:t>total expenses). So, </a:t>
            </a:r>
            <a:r>
              <a:rPr sz="2400" dirty="0">
                <a:latin typeface="Calibri"/>
                <a:cs typeface="Calibri"/>
              </a:rPr>
              <a:t>any </a:t>
            </a:r>
            <a:r>
              <a:rPr sz="2400" spc="-5" dirty="0">
                <a:latin typeface="Calibri"/>
                <a:cs typeface="Calibri"/>
              </a:rPr>
              <a:t>increase </a:t>
            </a:r>
            <a:r>
              <a:rPr sz="2400" dirty="0">
                <a:latin typeface="Calibri"/>
                <a:cs typeface="Calibri"/>
              </a:rPr>
              <a:t>in this affects the </a:t>
            </a:r>
            <a:r>
              <a:rPr sz="2400" spc="5" dirty="0">
                <a:latin typeface="Calibri"/>
                <a:cs typeface="Calibri"/>
              </a:rPr>
              <a:t> </a:t>
            </a:r>
            <a:r>
              <a:rPr sz="2400" spc="-5" dirty="0">
                <a:latin typeface="Calibri"/>
                <a:cs typeface="Calibri"/>
              </a:rPr>
              <a:t>operating</a:t>
            </a:r>
            <a:r>
              <a:rPr sz="2400" spc="-10" dirty="0">
                <a:latin typeface="Calibri"/>
                <a:cs typeface="Calibri"/>
              </a:rPr>
              <a:t> </a:t>
            </a:r>
            <a:r>
              <a:rPr sz="2400" spc="-5" dirty="0">
                <a:latin typeface="Calibri"/>
                <a:cs typeface="Calibri"/>
              </a:rPr>
              <a:t>profits </a:t>
            </a:r>
            <a:r>
              <a:rPr sz="2400" dirty="0">
                <a:latin typeface="Calibri"/>
                <a:cs typeface="Calibri"/>
              </a:rPr>
              <a:t>and</a:t>
            </a:r>
            <a:r>
              <a:rPr sz="2400" spc="-5" dirty="0">
                <a:latin typeface="Calibri"/>
                <a:cs typeface="Calibri"/>
              </a:rPr>
              <a:t> puts</a:t>
            </a:r>
            <a:r>
              <a:rPr sz="2400" spc="-10" dirty="0">
                <a:latin typeface="Calibri"/>
                <a:cs typeface="Calibri"/>
              </a:rPr>
              <a:t> </a:t>
            </a:r>
            <a:r>
              <a:rPr sz="2400" spc="-5" dirty="0">
                <a:latin typeface="Calibri"/>
                <a:cs typeface="Calibri"/>
              </a:rPr>
              <a:t>pressure</a:t>
            </a:r>
            <a:r>
              <a:rPr sz="2400" spc="5" dirty="0">
                <a:latin typeface="Calibri"/>
                <a:cs typeface="Calibri"/>
              </a:rPr>
              <a:t> </a:t>
            </a:r>
            <a:r>
              <a:rPr sz="2400" spc="-5" dirty="0">
                <a:latin typeface="Calibri"/>
                <a:cs typeface="Calibri"/>
              </a:rPr>
              <a:t>on</a:t>
            </a:r>
            <a:r>
              <a:rPr sz="2400" spc="5"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margin.</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3270" cy="6868159"/>
            <a:chOff x="0" y="0"/>
            <a:chExt cx="12193270" cy="6868159"/>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5" name="object 5"/>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6" name="object 6"/>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7" name="object 7"/>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8" name="object 8"/>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9" name="object 9"/>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10" name="object 10"/>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11" name="object 11"/>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12" name="object 12"/>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13" name="object 13"/>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grpSp>
      <p:sp>
        <p:nvSpPr>
          <p:cNvPr id="14" name="object 14"/>
          <p:cNvSpPr txBox="1"/>
          <p:nvPr/>
        </p:nvSpPr>
        <p:spPr>
          <a:xfrm>
            <a:off x="566883" y="852503"/>
            <a:ext cx="7857491" cy="1551707"/>
          </a:xfrm>
          <a:prstGeom prst="rect">
            <a:avLst/>
          </a:prstGeom>
        </p:spPr>
        <p:txBody>
          <a:bodyPr vert="horz" wrap="square" lIns="0" tIns="12700" rIns="0" bIns="0" rtlCol="0">
            <a:spAutoFit/>
          </a:bodyPr>
          <a:lstStyle/>
          <a:p>
            <a:pPr marL="354965"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2000" spc="-5" dirty="0">
                <a:solidFill>
                  <a:srgbClr val="404040"/>
                </a:solidFill>
                <a:latin typeface="Trebuchet MS"/>
                <a:cs typeface="Trebuchet MS"/>
              </a:rPr>
              <a:t>Asian </a:t>
            </a:r>
            <a:r>
              <a:rPr sz="2000" spc="-20" dirty="0">
                <a:solidFill>
                  <a:srgbClr val="404040"/>
                </a:solidFill>
                <a:latin typeface="Trebuchet MS"/>
                <a:cs typeface="Trebuchet MS"/>
              </a:rPr>
              <a:t>Paints </a:t>
            </a:r>
            <a:r>
              <a:rPr sz="2000" spc="-5" dirty="0">
                <a:solidFill>
                  <a:srgbClr val="404040"/>
                </a:solidFill>
                <a:latin typeface="Trebuchet MS"/>
                <a:cs typeface="Trebuchet MS"/>
              </a:rPr>
              <a:t>has been the market</a:t>
            </a:r>
            <a:r>
              <a:rPr lang="en-IN" sz="2000" spc="-5" dirty="0">
                <a:solidFill>
                  <a:srgbClr val="404040"/>
                </a:solidFill>
                <a:latin typeface="Trebuchet MS"/>
                <a:cs typeface="Trebuchet MS"/>
              </a:rPr>
              <a:t> </a:t>
            </a:r>
            <a:r>
              <a:rPr sz="2000" dirty="0">
                <a:solidFill>
                  <a:srgbClr val="404040"/>
                </a:solidFill>
                <a:latin typeface="Trebuchet MS"/>
                <a:cs typeface="Trebuchet MS"/>
              </a:rPr>
              <a:t>leader </a:t>
            </a:r>
            <a:r>
              <a:rPr sz="2000" spc="-5" dirty="0">
                <a:solidFill>
                  <a:srgbClr val="404040"/>
                </a:solidFill>
                <a:latin typeface="Trebuchet MS"/>
                <a:cs typeface="Trebuchet MS"/>
              </a:rPr>
              <a:t>in the paint industry for the</a:t>
            </a:r>
            <a:r>
              <a:rPr lang="en-IN" sz="2000" spc="-5" dirty="0">
                <a:solidFill>
                  <a:srgbClr val="404040"/>
                </a:solidFill>
                <a:latin typeface="Trebuchet MS"/>
                <a:cs typeface="Trebuchet MS"/>
              </a:rPr>
              <a:t> </a:t>
            </a:r>
            <a:r>
              <a:rPr sz="2000" dirty="0">
                <a:solidFill>
                  <a:srgbClr val="404040"/>
                </a:solidFill>
                <a:latin typeface="Trebuchet MS"/>
                <a:cs typeface="Trebuchet MS"/>
              </a:rPr>
              <a:t>last </a:t>
            </a:r>
            <a:r>
              <a:rPr sz="2000" spc="-5" dirty="0">
                <a:solidFill>
                  <a:srgbClr val="404040"/>
                </a:solidFill>
                <a:latin typeface="Trebuchet MS"/>
                <a:cs typeface="Trebuchet MS"/>
              </a:rPr>
              <a:t>54 years, with </a:t>
            </a:r>
            <a:r>
              <a:rPr sz="2000" dirty="0">
                <a:solidFill>
                  <a:srgbClr val="404040"/>
                </a:solidFill>
                <a:latin typeface="Trebuchet MS"/>
                <a:cs typeface="Trebuchet MS"/>
              </a:rPr>
              <a:t>sales </a:t>
            </a:r>
            <a:r>
              <a:rPr sz="2000" spc="-5" dirty="0">
                <a:solidFill>
                  <a:srgbClr val="404040"/>
                </a:solidFill>
                <a:latin typeface="Trebuchet MS"/>
                <a:cs typeface="Trebuchet MS"/>
              </a:rPr>
              <a:t>doubling</a:t>
            </a:r>
            <a:r>
              <a:rPr lang="en-IN" sz="2000" spc="-5" dirty="0">
                <a:solidFill>
                  <a:srgbClr val="404040"/>
                </a:solidFill>
                <a:latin typeface="Trebuchet MS"/>
                <a:cs typeface="Trebuchet MS"/>
              </a:rPr>
              <a:t> </a:t>
            </a:r>
            <a:r>
              <a:rPr sz="2000" spc="-5" dirty="0">
                <a:solidFill>
                  <a:srgbClr val="404040"/>
                </a:solidFill>
                <a:latin typeface="Trebuchet MS"/>
                <a:cs typeface="Trebuchet MS"/>
              </a:rPr>
              <a:t>almost</a:t>
            </a:r>
            <a:r>
              <a:rPr sz="2000" spc="55" dirty="0">
                <a:solidFill>
                  <a:srgbClr val="404040"/>
                </a:solidFill>
                <a:latin typeface="Trebuchet MS"/>
                <a:cs typeface="Trebuchet MS"/>
              </a:rPr>
              <a:t> </a:t>
            </a:r>
            <a:r>
              <a:rPr sz="2000" spc="-5" dirty="0">
                <a:solidFill>
                  <a:srgbClr val="404040"/>
                </a:solidFill>
                <a:latin typeface="Trebuchet MS"/>
                <a:cs typeface="Trebuchet MS"/>
              </a:rPr>
              <a:t>every</a:t>
            </a:r>
            <a:r>
              <a:rPr sz="2000" spc="60" dirty="0">
                <a:solidFill>
                  <a:srgbClr val="404040"/>
                </a:solidFill>
                <a:latin typeface="Trebuchet MS"/>
                <a:cs typeface="Trebuchet MS"/>
              </a:rPr>
              <a:t> </a:t>
            </a:r>
            <a:r>
              <a:rPr sz="2000" spc="-5" dirty="0">
                <a:solidFill>
                  <a:srgbClr val="404040"/>
                </a:solidFill>
                <a:latin typeface="Trebuchet MS"/>
                <a:cs typeface="Trebuchet MS"/>
              </a:rPr>
              <a:t>three</a:t>
            </a:r>
            <a:r>
              <a:rPr sz="2000" spc="75" dirty="0">
                <a:solidFill>
                  <a:srgbClr val="404040"/>
                </a:solidFill>
                <a:latin typeface="Trebuchet MS"/>
                <a:cs typeface="Trebuchet MS"/>
              </a:rPr>
              <a:t> </a:t>
            </a:r>
            <a:r>
              <a:rPr sz="2000" spc="-5" dirty="0">
                <a:solidFill>
                  <a:srgbClr val="404040"/>
                </a:solidFill>
                <a:latin typeface="Trebuchet MS"/>
                <a:cs typeface="Trebuchet MS"/>
              </a:rPr>
              <a:t>years.</a:t>
            </a:r>
            <a:r>
              <a:rPr sz="2000" spc="15" dirty="0">
                <a:solidFill>
                  <a:srgbClr val="404040"/>
                </a:solidFill>
                <a:latin typeface="Trebuchet MS"/>
                <a:cs typeface="Trebuchet MS"/>
              </a:rPr>
              <a:t> </a:t>
            </a:r>
            <a:r>
              <a:rPr sz="2000" dirty="0">
                <a:solidFill>
                  <a:srgbClr val="404040"/>
                </a:solidFill>
                <a:latin typeface="Trebuchet MS"/>
                <a:cs typeface="Trebuchet MS"/>
              </a:rPr>
              <a:t>The</a:t>
            </a:r>
            <a:r>
              <a:rPr lang="en-IN" sz="2000" dirty="0">
                <a:solidFill>
                  <a:srgbClr val="404040"/>
                </a:solidFill>
                <a:latin typeface="Trebuchet MS"/>
                <a:cs typeface="Trebuchet MS"/>
              </a:rPr>
              <a:t> </a:t>
            </a:r>
            <a:r>
              <a:rPr sz="2000" spc="-5" dirty="0">
                <a:solidFill>
                  <a:srgbClr val="404040"/>
                </a:solidFill>
                <a:latin typeface="Trebuchet MS"/>
                <a:cs typeface="Trebuchet MS"/>
              </a:rPr>
              <a:t>most remarkable aspect of </a:t>
            </a:r>
            <a:r>
              <a:rPr sz="2000" spc="-10" dirty="0">
                <a:solidFill>
                  <a:srgbClr val="404040"/>
                </a:solidFill>
                <a:latin typeface="Trebuchet MS"/>
                <a:cs typeface="Trebuchet MS"/>
              </a:rPr>
              <a:t>this</a:t>
            </a:r>
            <a:r>
              <a:rPr lang="en-IN" sz="2000" spc="-10" dirty="0">
                <a:solidFill>
                  <a:srgbClr val="404040"/>
                </a:solidFill>
                <a:latin typeface="Trebuchet MS"/>
                <a:cs typeface="Trebuchet MS"/>
              </a:rPr>
              <a:t> </a:t>
            </a:r>
            <a:r>
              <a:rPr sz="2000" spc="-5" dirty="0">
                <a:solidFill>
                  <a:srgbClr val="404040"/>
                </a:solidFill>
                <a:latin typeface="Trebuchet MS"/>
                <a:cs typeface="Trebuchet MS"/>
              </a:rPr>
              <a:t>firm </a:t>
            </a:r>
            <a:r>
              <a:rPr sz="2000" dirty="0">
                <a:solidFill>
                  <a:srgbClr val="404040"/>
                </a:solidFill>
                <a:latin typeface="Trebuchet MS"/>
                <a:cs typeface="Trebuchet MS"/>
              </a:rPr>
              <a:t>is </a:t>
            </a:r>
            <a:r>
              <a:rPr sz="2000" spc="-5" dirty="0">
                <a:solidFill>
                  <a:srgbClr val="404040"/>
                </a:solidFill>
                <a:latin typeface="Trebuchet MS"/>
                <a:cs typeface="Trebuchet MS"/>
              </a:rPr>
              <a:t>that it is the only one to</a:t>
            </a:r>
            <a:r>
              <a:rPr lang="en-IN" sz="2000" spc="-5" dirty="0">
                <a:solidFill>
                  <a:srgbClr val="404040"/>
                </a:solidFill>
                <a:latin typeface="Trebuchet MS"/>
                <a:cs typeface="Trebuchet MS"/>
              </a:rPr>
              <a:t> </a:t>
            </a:r>
            <a:r>
              <a:rPr sz="2000" spc="-5" dirty="0">
                <a:solidFill>
                  <a:srgbClr val="404040"/>
                </a:solidFill>
                <a:latin typeface="Trebuchet MS"/>
                <a:cs typeface="Trebuchet MS"/>
              </a:rPr>
              <a:t>have achieved </a:t>
            </a:r>
            <a:r>
              <a:rPr sz="2000" dirty="0">
                <a:solidFill>
                  <a:srgbClr val="404040"/>
                </a:solidFill>
                <a:latin typeface="Trebuchet MS"/>
                <a:cs typeface="Trebuchet MS"/>
              </a:rPr>
              <a:t>a </a:t>
            </a:r>
            <a:r>
              <a:rPr sz="2000" spc="-5" dirty="0">
                <a:solidFill>
                  <a:srgbClr val="404040"/>
                </a:solidFill>
                <a:latin typeface="Trebuchet MS"/>
                <a:cs typeface="Trebuchet MS"/>
              </a:rPr>
              <a:t>compound annual</a:t>
            </a:r>
            <a:r>
              <a:rPr lang="en-IN" sz="2000" spc="-5" dirty="0">
                <a:solidFill>
                  <a:srgbClr val="404040"/>
                </a:solidFill>
                <a:latin typeface="Trebuchet MS"/>
                <a:cs typeface="Trebuchet MS"/>
              </a:rPr>
              <a:t> </a:t>
            </a:r>
            <a:r>
              <a:rPr sz="2000" spc="-5" dirty="0">
                <a:solidFill>
                  <a:srgbClr val="404040"/>
                </a:solidFill>
                <a:latin typeface="Trebuchet MS"/>
                <a:cs typeface="Trebuchet MS"/>
              </a:rPr>
              <a:t>growth</a:t>
            </a:r>
            <a:r>
              <a:rPr sz="2000" spc="35" dirty="0">
                <a:solidFill>
                  <a:srgbClr val="404040"/>
                </a:solidFill>
                <a:latin typeface="Trebuchet MS"/>
                <a:cs typeface="Trebuchet MS"/>
              </a:rPr>
              <a:t> </a:t>
            </a:r>
            <a:r>
              <a:rPr sz="2000" spc="-5" dirty="0">
                <a:solidFill>
                  <a:srgbClr val="404040"/>
                </a:solidFill>
                <a:latin typeface="Trebuchet MS"/>
                <a:cs typeface="Trebuchet MS"/>
              </a:rPr>
              <a:t>rate</a:t>
            </a:r>
            <a:r>
              <a:rPr sz="2000" spc="45" dirty="0">
                <a:solidFill>
                  <a:srgbClr val="404040"/>
                </a:solidFill>
                <a:latin typeface="Trebuchet MS"/>
                <a:cs typeface="Trebuchet MS"/>
              </a:rPr>
              <a:t> </a:t>
            </a:r>
            <a:r>
              <a:rPr sz="2000" spc="-5" dirty="0">
                <a:solidFill>
                  <a:srgbClr val="404040"/>
                </a:solidFill>
                <a:latin typeface="Trebuchet MS"/>
                <a:cs typeface="Trebuchet MS"/>
              </a:rPr>
              <a:t>(CAGR)</a:t>
            </a:r>
            <a:r>
              <a:rPr sz="2000" spc="45" dirty="0">
                <a:solidFill>
                  <a:srgbClr val="404040"/>
                </a:solidFill>
                <a:latin typeface="Trebuchet MS"/>
                <a:cs typeface="Trebuchet MS"/>
              </a:rPr>
              <a:t> </a:t>
            </a:r>
            <a:r>
              <a:rPr sz="2000" spc="-5" dirty="0">
                <a:solidFill>
                  <a:srgbClr val="404040"/>
                </a:solidFill>
                <a:latin typeface="Trebuchet MS"/>
                <a:cs typeface="Trebuchet MS"/>
              </a:rPr>
              <a:t>of</a:t>
            </a:r>
            <a:r>
              <a:rPr sz="2000" spc="40" dirty="0">
                <a:solidFill>
                  <a:srgbClr val="404040"/>
                </a:solidFill>
                <a:latin typeface="Trebuchet MS"/>
                <a:cs typeface="Trebuchet MS"/>
              </a:rPr>
              <a:t> </a:t>
            </a:r>
            <a:r>
              <a:rPr sz="2000" dirty="0">
                <a:solidFill>
                  <a:srgbClr val="404040"/>
                </a:solidFill>
                <a:latin typeface="Trebuchet MS"/>
                <a:cs typeface="Trebuchet MS"/>
              </a:rPr>
              <a:t>20%</a:t>
            </a:r>
            <a:r>
              <a:rPr sz="2000" spc="25" dirty="0">
                <a:solidFill>
                  <a:srgbClr val="404040"/>
                </a:solidFill>
                <a:latin typeface="Trebuchet MS"/>
                <a:cs typeface="Trebuchet MS"/>
              </a:rPr>
              <a:t> </a:t>
            </a:r>
            <a:r>
              <a:rPr sz="2000" spc="-10" dirty="0">
                <a:solidFill>
                  <a:srgbClr val="404040"/>
                </a:solidFill>
                <a:latin typeface="Trebuchet MS"/>
                <a:cs typeface="Trebuchet MS"/>
              </a:rPr>
              <a:t>over</a:t>
            </a:r>
            <a:r>
              <a:rPr lang="en-IN" sz="2000" spc="-10" dirty="0">
                <a:solidFill>
                  <a:srgbClr val="404040"/>
                </a:solidFill>
                <a:latin typeface="Trebuchet MS"/>
                <a:cs typeface="Trebuchet MS"/>
              </a:rPr>
              <a:t> </a:t>
            </a:r>
            <a:r>
              <a:rPr sz="2000" spc="-5" dirty="0">
                <a:solidFill>
                  <a:srgbClr val="404040"/>
                </a:solidFill>
                <a:latin typeface="Trebuchet MS"/>
                <a:cs typeface="Trebuchet MS"/>
              </a:rPr>
              <a:t>the</a:t>
            </a:r>
            <a:r>
              <a:rPr sz="2000" dirty="0">
                <a:solidFill>
                  <a:srgbClr val="404040"/>
                </a:solidFill>
                <a:latin typeface="Trebuchet MS"/>
                <a:cs typeface="Trebuchet MS"/>
              </a:rPr>
              <a:t> </a:t>
            </a:r>
            <a:r>
              <a:rPr sz="2000" spc="-5" dirty="0">
                <a:solidFill>
                  <a:srgbClr val="404040"/>
                </a:solidFill>
                <a:latin typeface="Trebuchet MS"/>
                <a:cs typeface="Trebuchet MS"/>
              </a:rPr>
              <a:t>previous</a:t>
            </a:r>
            <a:r>
              <a:rPr sz="2000" spc="-10" dirty="0">
                <a:solidFill>
                  <a:srgbClr val="404040"/>
                </a:solidFill>
                <a:latin typeface="Trebuchet MS"/>
                <a:cs typeface="Trebuchet MS"/>
              </a:rPr>
              <a:t> </a:t>
            </a:r>
            <a:r>
              <a:rPr sz="2000" spc="-5" dirty="0">
                <a:solidFill>
                  <a:srgbClr val="404040"/>
                </a:solidFill>
                <a:latin typeface="Trebuchet MS"/>
                <a:cs typeface="Trebuchet MS"/>
              </a:rPr>
              <a:t>60</a:t>
            </a:r>
            <a:r>
              <a:rPr sz="2000" dirty="0">
                <a:solidFill>
                  <a:srgbClr val="404040"/>
                </a:solidFill>
                <a:latin typeface="Trebuchet MS"/>
                <a:cs typeface="Trebuchet MS"/>
              </a:rPr>
              <a:t> </a:t>
            </a:r>
            <a:r>
              <a:rPr sz="2000" spc="-5" dirty="0">
                <a:solidFill>
                  <a:srgbClr val="404040"/>
                </a:solidFill>
                <a:latin typeface="Trebuchet MS"/>
                <a:cs typeface="Trebuchet MS"/>
              </a:rPr>
              <a:t>years.</a:t>
            </a:r>
            <a:endParaRPr sz="2000" dirty="0">
              <a:latin typeface="Trebuchet MS"/>
              <a:cs typeface="Trebuchet MS"/>
            </a:endParaRPr>
          </a:p>
        </p:txBody>
      </p:sp>
      <p:pic>
        <p:nvPicPr>
          <p:cNvPr id="15" name="object 15"/>
          <p:cNvPicPr/>
          <p:nvPr/>
        </p:nvPicPr>
        <p:blipFill>
          <a:blip r:embed="rId3" cstate="print"/>
          <a:stretch>
            <a:fillRect/>
          </a:stretch>
        </p:blipFill>
        <p:spPr>
          <a:xfrm>
            <a:off x="6855055" y="3060193"/>
            <a:ext cx="4960620" cy="3112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748982"/>
            <a:ext cx="8534400" cy="936154"/>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2000" spc="-5" dirty="0">
                <a:solidFill>
                  <a:srgbClr val="404040"/>
                </a:solidFill>
                <a:latin typeface="Trebuchet MS"/>
                <a:cs typeface="Trebuchet MS"/>
              </a:rPr>
              <a:t>If </a:t>
            </a:r>
            <a:r>
              <a:rPr sz="2000" spc="-10" dirty="0">
                <a:solidFill>
                  <a:srgbClr val="404040"/>
                </a:solidFill>
                <a:latin typeface="Trebuchet MS"/>
                <a:cs typeface="Trebuchet MS"/>
              </a:rPr>
              <a:t>you </a:t>
            </a:r>
            <a:r>
              <a:rPr sz="2000" spc="-5" dirty="0">
                <a:solidFill>
                  <a:srgbClr val="404040"/>
                </a:solidFill>
                <a:latin typeface="Trebuchet MS"/>
                <a:cs typeface="Trebuchet MS"/>
              </a:rPr>
              <a:t>compare Asian </a:t>
            </a:r>
            <a:r>
              <a:rPr sz="2000" spc="-20" dirty="0">
                <a:solidFill>
                  <a:srgbClr val="404040"/>
                </a:solidFill>
                <a:latin typeface="Trebuchet MS"/>
                <a:cs typeface="Trebuchet MS"/>
              </a:rPr>
              <a:t>Paints </a:t>
            </a:r>
            <a:r>
              <a:rPr sz="2000" spc="-5" dirty="0">
                <a:solidFill>
                  <a:srgbClr val="404040"/>
                </a:solidFill>
                <a:latin typeface="Trebuchet MS"/>
                <a:cs typeface="Trebuchet MS"/>
              </a:rPr>
              <a:t>to its rivals in </a:t>
            </a:r>
            <a:r>
              <a:rPr sz="2000" spc="-10" dirty="0">
                <a:solidFill>
                  <a:srgbClr val="404040"/>
                </a:solidFill>
                <a:latin typeface="Trebuchet MS"/>
                <a:cs typeface="Trebuchet MS"/>
              </a:rPr>
              <a:t>Tickertape, </a:t>
            </a:r>
            <a:r>
              <a:rPr sz="2000" spc="-5" dirty="0">
                <a:solidFill>
                  <a:srgbClr val="404040"/>
                </a:solidFill>
                <a:latin typeface="Trebuchet MS"/>
                <a:cs typeface="Trebuchet MS"/>
              </a:rPr>
              <a:t>you'll find that Asian </a:t>
            </a:r>
            <a:r>
              <a:rPr sz="2000" dirty="0">
                <a:solidFill>
                  <a:srgbClr val="404040"/>
                </a:solidFill>
                <a:latin typeface="Trebuchet MS"/>
                <a:cs typeface="Trebuchet MS"/>
              </a:rPr>
              <a:t> </a:t>
            </a:r>
            <a:r>
              <a:rPr sz="2000" spc="-20" dirty="0">
                <a:solidFill>
                  <a:srgbClr val="404040"/>
                </a:solidFill>
                <a:latin typeface="Trebuchet MS"/>
                <a:cs typeface="Trebuchet MS"/>
              </a:rPr>
              <a:t>Paints </a:t>
            </a:r>
            <a:r>
              <a:rPr sz="2000" dirty="0">
                <a:solidFill>
                  <a:srgbClr val="404040"/>
                </a:solidFill>
                <a:latin typeface="Trebuchet MS"/>
                <a:cs typeface="Trebuchet MS"/>
              </a:rPr>
              <a:t>made a </a:t>
            </a:r>
            <a:r>
              <a:rPr sz="2000" spc="-5" dirty="0">
                <a:solidFill>
                  <a:srgbClr val="404040"/>
                </a:solidFill>
                <a:latin typeface="Trebuchet MS"/>
                <a:cs typeface="Trebuchet MS"/>
              </a:rPr>
              <a:t>profit </a:t>
            </a:r>
            <a:r>
              <a:rPr sz="2000" spc="-10" dirty="0">
                <a:solidFill>
                  <a:srgbClr val="404040"/>
                </a:solidFill>
                <a:latin typeface="Trebuchet MS"/>
                <a:cs typeface="Trebuchet MS"/>
              </a:rPr>
              <a:t>of </a:t>
            </a:r>
            <a:r>
              <a:rPr sz="2000" spc="-5" dirty="0">
                <a:solidFill>
                  <a:srgbClr val="404040"/>
                </a:solidFill>
                <a:latin typeface="Trebuchet MS"/>
                <a:cs typeface="Trebuchet MS"/>
              </a:rPr>
              <a:t>Rs 3,139 crores on its own, while </a:t>
            </a:r>
            <a:r>
              <a:rPr sz="2000" dirty="0">
                <a:solidFill>
                  <a:srgbClr val="404040"/>
                </a:solidFill>
                <a:latin typeface="Trebuchet MS"/>
                <a:cs typeface="Trebuchet MS"/>
              </a:rPr>
              <a:t>Berger's </a:t>
            </a:r>
            <a:r>
              <a:rPr sz="2000" spc="-5" dirty="0">
                <a:solidFill>
                  <a:srgbClr val="404040"/>
                </a:solidFill>
                <a:latin typeface="Trebuchet MS"/>
                <a:cs typeface="Trebuchet MS"/>
              </a:rPr>
              <a:t>profit was Rs </a:t>
            </a:r>
            <a:r>
              <a:rPr sz="2000" spc="-530" dirty="0">
                <a:solidFill>
                  <a:srgbClr val="404040"/>
                </a:solidFill>
                <a:latin typeface="Trebuchet MS"/>
                <a:cs typeface="Trebuchet MS"/>
              </a:rPr>
              <a:t> </a:t>
            </a:r>
            <a:r>
              <a:rPr sz="2000" spc="-5" dirty="0">
                <a:solidFill>
                  <a:srgbClr val="404040"/>
                </a:solidFill>
                <a:latin typeface="Trebuchet MS"/>
                <a:cs typeface="Trebuchet MS"/>
              </a:rPr>
              <a:t>719 crores</a:t>
            </a:r>
            <a:r>
              <a:rPr sz="2000" spc="5" dirty="0">
                <a:solidFill>
                  <a:srgbClr val="404040"/>
                </a:solidFill>
                <a:latin typeface="Trebuchet MS"/>
                <a:cs typeface="Trebuchet MS"/>
              </a:rPr>
              <a:t> </a:t>
            </a:r>
            <a:r>
              <a:rPr sz="2000" spc="-5" dirty="0">
                <a:solidFill>
                  <a:srgbClr val="404040"/>
                </a:solidFill>
                <a:latin typeface="Trebuchet MS"/>
                <a:cs typeface="Trebuchet MS"/>
              </a:rPr>
              <a:t>and</a:t>
            </a:r>
            <a:r>
              <a:rPr sz="2000" spc="-15" dirty="0">
                <a:solidFill>
                  <a:srgbClr val="404040"/>
                </a:solidFill>
                <a:latin typeface="Trebuchet MS"/>
                <a:cs typeface="Trebuchet MS"/>
              </a:rPr>
              <a:t> </a:t>
            </a:r>
            <a:r>
              <a:rPr sz="2000" spc="-5" dirty="0">
                <a:solidFill>
                  <a:srgbClr val="404040"/>
                </a:solidFill>
                <a:latin typeface="Trebuchet MS"/>
                <a:cs typeface="Trebuchet MS"/>
              </a:rPr>
              <a:t>Nero </a:t>
            </a:r>
            <a:r>
              <a:rPr sz="2000" spc="-30" dirty="0">
                <a:solidFill>
                  <a:srgbClr val="404040"/>
                </a:solidFill>
                <a:latin typeface="Trebuchet MS"/>
                <a:cs typeface="Trebuchet MS"/>
              </a:rPr>
              <a:t>Lac’s</a:t>
            </a:r>
            <a:r>
              <a:rPr sz="2000" spc="-15" dirty="0">
                <a:solidFill>
                  <a:srgbClr val="404040"/>
                </a:solidFill>
                <a:latin typeface="Trebuchet MS"/>
                <a:cs typeface="Trebuchet MS"/>
              </a:rPr>
              <a:t> </a:t>
            </a:r>
            <a:r>
              <a:rPr sz="2000" spc="-5" dirty="0">
                <a:solidFill>
                  <a:srgbClr val="404040"/>
                </a:solidFill>
                <a:latin typeface="Trebuchet MS"/>
                <a:cs typeface="Trebuchet MS"/>
              </a:rPr>
              <a:t>profit</a:t>
            </a:r>
            <a:r>
              <a:rPr sz="2000" spc="-10" dirty="0">
                <a:solidFill>
                  <a:srgbClr val="404040"/>
                </a:solidFill>
                <a:latin typeface="Trebuchet MS"/>
                <a:cs typeface="Trebuchet MS"/>
              </a:rPr>
              <a:t> </a:t>
            </a:r>
            <a:r>
              <a:rPr sz="2000" spc="-5" dirty="0">
                <a:solidFill>
                  <a:srgbClr val="404040"/>
                </a:solidFill>
                <a:latin typeface="Trebuchet MS"/>
                <a:cs typeface="Trebuchet MS"/>
              </a:rPr>
              <a:t>was</a:t>
            </a:r>
            <a:r>
              <a:rPr sz="2000" spc="-10" dirty="0">
                <a:solidFill>
                  <a:srgbClr val="404040"/>
                </a:solidFill>
                <a:latin typeface="Trebuchet MS"/>
                <a:cs typeface="Trebuchet MS"/>
              </a:rPr>
              <a:t> </a:t>
            </a:r>
            <a:r>
              <a:rPr sz="2000" spc="-5" dirty="0">
                <a:solidFill>
                  <a:srgbClr val="404040"/>
                </a:solidFill>
                <a:latin typeface="Trebuchet MS"/>
                <a:cs typeface="Trebuchet MS"/>
              </a:rPr>
              <a:t>Rs</a:t>
            </a:r>
            <a:r>
              <a:rPr sz="2000" spc="-20" dirty="0">
                <a:solidFill>
                  <a:srgbClr val="404040"/>
                </a:solidFill>
                <a:latin typeface="Trebuchet MS"/>
                <a:cs typeface="Trebuchet MS"/>
              </a:rPr>
              <a:t> </a:t>
            </a:r>
            <a:r>
              <a:rPr sz="2000" spc="-5" dirty="0">
                <a:solidFill>
                  <a:srgbClr val="404040"/>
                </a:solidFill>
                <a:latin typeface="Trebuchet MS"/>
                <a:cs typeface="Trebuchet MS"/>
              </a:rPr>
              <a:t>529</a:t>
            </a:r>
            <a:r>
              <a:rPr sz="2000" spc="5" dirty="0">
                <a:solidFill>
                  <a:srgbClr val="404040"/>
                </a:solidFill>
                <a:latin typeface="Trebuchet MS"/>
                <a:cs typeface="Trebuchet MS"/>
              </a:rPr>
              <a:t> </a:t>
            </a:r>
            <a:r>
              <a:rPr sz="2000" spc="-5" dirty="0">
                <a:solidFill>
                  <a:srgbClr val="404040"/>
                </a:solidFill>
                <a:latin typeface="Trebuchet MS"/>
                <a:cs typeface="Trebuchet MS"/>
              </a:rPr>
              <a:t>crores.</a:t>
            </a:r>
            <a:endParaRPr sz="2000" dirty="0">
              <a:latin typeface="Trebuchet MS"/>
              <a:cs typeface="Trebuchet MS"/>
            </a:endParaRPr>
          </a:p>
        </p:txBody>
      </p:sp>
      <p:pic>
        <p:nvPicPr>
          <p:cNvPr id="3" name="object 3"/>
          <p:cNvPicPr/>
          <p:nvPr/>
        </p:nvPicPr>
        <p:blipFill>
          <a:blip r:embed="rId2" cstate="print"/>
          <a:stretch>
            <a:fillRect/>
          </a:stretch>
        </p:blipFill>
        <p:spPr>
          <a:xfrm>
            <a:off x="838200" y="2362200"/>
            <a:ext cx="4800600" cy="2438400"/>
          </a:xfrm>
          <a:prstGeom prst="rect">
            <a:avLst/>
          </a:prstGeom>
        </p:spPr>
      </p:pic>
      <p:pic>
        <p:nvPicPr>
          <p:cNvPr id="4" name="object 4"/>
          <p:cNvPicPr/>
          <p:nvPr/>
        </p:nvPicPr>
        <p:blipFill>
          <a:blip r:embed="rId3" cstate="print"/>
          <a:stretch>
            <a:fillRect/>
          </a:stretch>
        </p:blipFill>
        <p:spPr>
          <a:xfrm>
            <a:off x="6096000" y="2332383"/>
            <a:ext cx="5005612" cy="2590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1426" y="987297"/>
            <a:ext cx="8322945" cy="167195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1800" dirty="0">
                <a:solidFill>
                  <a:srgbClr val="404040"/>
                </a:solidFill>
                <a:latin typeface="Trebuchet MS"/>
                <a:cs typeface="Trebuchet MS"/>
              </a:rPr>
              <a:t>There were </a:t>
            </a:r>
            <a:r>
              <a:rPr sz="1800" spc="-5" dirty="0">
                <a:solidFill>
                  <a:srgbClr val="404040"/>
                </a:solidFill>
                <a:latin typeface="Trebuchet MS"/>
                <a:cs typeface="Trebuchet MS"/>
              </a:rPr>
              <a:t>two </a:t>
            </a:r>
            <a:r>
              <a:rPr sz="1800" dirty="0">
                <a:solidFill>
                  <a:srgbClr val="404040"/>
                </a:solidFill>
                <a:latin typeface="Trebuchet MS"/>
                <a:cs typeface="Trebuchet MS"/>
              </a:rPr>
              <a:t>distinct </a:t>
            </a:r>
            <a:r>
              <a:rPr sz="1800" spc="-5" dirty="0">
                <a:solidFill>
                  <a:srgbClr val="404040"/>
                </a:solidFill>
                <a:latin typeface="Trebuchet MS"/>
                <a:cs typeface="Trebuchet MS"/>
              </a:rPr>
              <a:t>markets inside the paint business. Both </a:t>
            </a:r>
            <a:r>
              <a:rPr sz="1800" spc="-10" dirty="0">
                <a:solidFill>
                  <a:srgbClr val="404040"/>
                </a:solidFill>
                <a:latin typeface="Trebuchet MS"/>
                <a:cs typeface="Trebuchet MS"/>
              </a:rPr>
              <a:t>the </a:t>
            </a:r>
            <a:r>
              <a:rPr sz="1800" spc="-5" dirty="0">
                <a:solidFill>
                  <a:srgbClr val="404040"/>
                </a:solidFill>
                <a:latin typeface="Trebuchet MS"/>
                <a:cs typeface="Trebuchet MS"/>
              </a:rPr>
              <a:t> commercial and</a:t>
            </a:r>
            <a:r>
              <a:rPr sz="1800" spc="5" dirty="0">
                <a:solidFill>
                  <a:srgbClr val="404040"/>
                </a:solidFill>
                <a:latin typeface="Trebuchet MS"/>
                <a:cs typeface="Trebuchet MS"/>
              </a:rPr>
              <a:t> </a:t>
            </a:r>
            <a:r>
              <a:rPr sz="1800" spc="-5" dirty="0">
                <a:solidFill>
                  <a:srgbClr val="404040"/>
                </a:solidFill>
                <a:latin typeface="Trebuchet MS"/>
                <a:cs typeface="Trebuchet MS"/>
              </a:rPr>
              <a:t>residential/decorative</a:t>
            </a:r>
            <a:r>
              <a:rPr sz="1800" spc="10" dirty="0">
                <a:solidFill>
                  <a:srgbClr val="404040"/>
                </a:solidFill>
                <a:latin typeface="Trebuchet MS"/>
                <a:cs typeface="Trebuchet MS"/>
              </a:rPr>
              <a:t> </a:t>
            </a:r>
            <a:r>
              <a:rPr sz="1800" spc="-5" dirty="0">
                <a:solidFill>
                  <a:srgbClr val="404040"/>
                </a:solidFill>
                <a:latin typeface="Trebuchet MS"/>
                <a:cs typeface="Trebuchet MS"/>
              </a:rPr>
              <a:t>paint</a:t>
            </a:r>
            <a:r>
              <a:rPr sz="1800" spc="-10" dirty="0">
                <a:solidFill>
                  <a:srgbClr val="404040"/>
                </a:solidFill>
                <a:latin typeface="Trebuchet MS"/>
                <a:cs typeface="Trebuchet MS"/>
              </a:rPr>
              <a:t> </a:t>
            </a:r>
            <a:r>
              <a:rPr sz="1800" spc="-5" dirty="0">
                <a:solidFill>
                  <a:srgbClr val="404040"/>
                </a:solidFill>
                <a:latin typeface="Trebuchet MS"/>
                <a:cs typeface="Trebuchet MS"/>
              </a:rPr>
              <a:t>markets</a:t>
            </a:r>
            <a:r>
              <a:rPr sz="1800" dirty="0">
                <a:solidFill>
                  <a:srgbClr val="404040"/>
                </a:solidFill>
                <a:latin typeface="Trebuchet MS"/>
                <a:cs typeface="Trebuchet MS"/>
              </a:rPr>
              <a:t> </a:t>
            </a:r>
            <a:r>
              <a:rPr sz="1800" spc="-5" dirty="0">
                <a:solidFill>
                  <a:srgbClr val="404040"/>
                </a:solidFill>
                <a:latin typeface="Trebuchet MS"/>
                <a:cs typeface="Trebuchet MS"/>
              </a:rPr>
              <a:t>were represented. </a:t>
            </a:r>
            <a:r>
              <a:rPr sz="1800" dirty="0">
                <a:solidFill>
                  <a:srgbClr val="404040"/>
                </a:solidFill>
                <a:latin typeface="Trebuchet MS"/>
                <a:cs typeface="Trebuchet MS"/>
              </a:rPr>
              <a:t> Supplying </a:t>
            </a:r>
            <a:r>
              <a:rPr sz="1800" spc="-5" dirty="0">
                <a:solidFill>
                  <a:srgbClr val="404040"/>
                </a:solidFill>
                <a:latin typeface="Trebuchet MS"/>
                <a:cs typeface="Trebuchet MS"/>
              </a:rPr>
              <a:t>paint to massive manufacturing facilities and processing </a:t>
            </a:r>
            <a:r>
              <a:rPr sz="1800" dirty="0">
                <a:solidFill>
                  <a:srgbClr val="404040"/>
                </a:solidFill>
                <a:latin typeface="Trebuchet MS"/>
                <a:cs typeface="Trebuchet MS"/>
              </a:rPr>
              <a:t>plants </a:t>
            </a:r>
            <a:r>
              <a:rPr sz="1800" spc="-5" dirty="0">
                <a:solidFill>
                  <a:srgbClr val="404040"/>
                </a:solidFill>
                <a:latin typeface="Trebuchet MS"/>
                <a:cs typeface="Trebuchet MS"/>
              </a:rPr>
              <a:t>was </a:t>
            </a:r>
            <a:r>
              <a:rPr sz="1800" spc="-530" dirty="0">
                <a:solidFill>
                  <a:srgbClr val="404040"/>
                </a:solidFill>
                <a:latin typeface="Trebuchet MS"/>
                <a:cs typeface="Trebuchet MS"/>
              </a:rPr>
              <a:t> </a:t>
            </a:r>
            <a:r>
              <a:rPr sz="1800" spc="-5" dirty="0">
                <a:solidFill>
                  <a:srgbClr val="404040"/>
                </a:solidFill>
                <a:latin typeface="Trebuchet MS"/>
                <a:cs typeface="Trebuchet MS"/>
              </a:rPr>
              <a:t>the</a:t>
            </a:r>
            <a:r>
              <a:rPr sz="1800" spc="5" dirty="0">
                <a:solidFill>
                  <a:srgbClr val="404040"/>
                </a:solidFill>
                <a:latin typeface="Trebuchet MS"/>
                <a:cs typeface="Trebuchet MS"/>
              </a:rPr>
              <a:t> </a:t>
            </a:r>
            <a:r>
              <a:rPr sz="1800" spc="-5" dirty="0">
                <a:solidFill>
                  <a:srgbClr val="404040"/>
                </a:solidFill>
                <a:latin typeface="Trebuchet MS"/>
                <a:cs typeface="Trebuchet MS"/>
              </a:rPr>
              <a:t>main</a:t>
            </a:r>
            <a:r>
              <a:rPr sz="1800" dirty="0">
                <a:solidFill>
                  <a:srgbClr val="404040"/>
                </a:solidFill>
                <a:latin typeface="Trebuchet MS"/>
                <a:cs typeface="Trebuchet MS"/>
              </a:rPr>
              <a:t> </a:t>
            </a:r>
            <a:r>
              <a:rPr sz="1800" spc="-10" dirty="0">
                <a:solidFill>
                  <a:srgbClr val="404040"/>
                </a:solidFill>
                <a:latin typeface="Trebuchet MS"/>
                <a:cs typeface="Trebuchet MS"/>
              </a:rPr>
              <a:t>focus</a:t>
            </a:r>
            <a:r>
              <a:rPr sz="1800" dirty="0">
                <a:solidFill>
                  <a:srgbClr val="404040"/>
                </a:solidFill>
                <a:latin typeface="Trebuchet MS"/>
                <a:cs typeface="Trebuchet MS"/>
              </a:rPr>
              <a:t> </a:t>
            </a:r>
            <a:r>
              <a:rPr sz="1800" spc="-5" dirty="0">
                <a:solidFill>
                  <a:srgbClr val="404040"/>
                </a:solidFill>
                <a:latin typeface="Trebuchet MS"/>
                <a:cs typeface="Trebuchet MS"/>
              </a:rPr>
              <a:t>of the</a:t>
            </a:r>
            <a:r>
              <a:rPr sz="1800" spc="10" dirty="0">
                <a:solidFill>
                  <a:srgbClr val="404040"/>
                </a:solidFill>
                <a:latin typeface="Trebuchet MS"/>
                <a:cs typeface="Trebuchet MS"/>
              </a:rPr>
              <a:t> </a:t>
            </a:r>
            <a:r>
              <a:rPr sz="1800" spc="-5" dirty="0">
                <a:solidFill>
                  <a:srgbClr val="404040"/>
                </a:solidFill>
                <a:latin typeface="Trebuchet MS"/>
                <a:cs typeface="Trebuchet MS"/>
              </a:rPr>
              <a:t>business-to-business</a:t>
            </a:r>
            <a:r>
              <a:rPr sz="1800" spc="-30" dirty="0">
                <a:solidFill>
                  <a:srgbClr val="404040"/>
                </a:solidFill>
                <a:latin typeface="Trebuchet MS"/>
                <a:cs typeface="Trebuchet MS"/>
              </a:rPr>
              <a:t> </a:t>
            </a:r>
            <a:r>
              <a:rPr sz="1800" spc="-5" dirty="0">
                <a:solidFill>
                  <a:srgbClr val="404040"/>
                </a:solidFill>
                <a:latin typeface="Trebuchet MS"/>
                <a:cs typeface="Trebuchet MS"/>
              </a:rPr>
              <a:t>market</a:t>
            </a:r>
            <a:r>
              <a:rPr sz="1800" spc="5" dirty="0">
                <a:solidFill>
                  <a:srgbClr val="404040"/>
                </a:solidFill>
                <a:latin typeface="Trebuchet MS"/>
                <a:cs typeface="Trebuchet MS"/>
              </a:rPr>
              <a:t> </a:t>
            </a:r>
            <a:r>
              <a:rPr sz="1800" spc="-5" dirty="0">
                <a:solidFill>
                  <a:srgbClr val="404040"/>
                </a:solidFill>
                <a:latin typeface="Trebuchet MS"/>
                <a:cs typeface="Trebuchet MS"/>
              </a:rPr>
              <a:t>in the</a:t>
            </a:r>
            <a:r>
              <a:rPr sz="1800" spc="5" dirty="0">
                <a:solidFill>
                  <a:srgbClr val="404040"/>
                </a:solidFill>
                <a:latin typeface="Trebuchet MS"/>
                <a:cs typeface="Trebuchet MS"/>
              </a:rPr>
              <a:t> </a:t>
            </a:r>
            <a:r>
              <a:rPr sz="1800" spc="-5" dirty="0">
                <a:solidFill>
                  <a:srgbClr val="404040"/>
                </a:solidFill>
                <a:latin typeface="Trebuchet MS"/>
                <a:cs typeface="Trebuchet MS"/>
              </a:rPr>
              <a:t>industrial</a:t>
            </a:r>
            <a:r>
              <a:rPr sz="1800" spc="-15" dirty="0">
                <a:solidFill>
                  <a:srgbClr val="404040"/>
                </a:solidFill>
                <a:latin typeface="Trebuchet MS"/>
                <a:cs typeface="Trebuchet MS"/>
              </a:rPr>
              <a:t> </a:t>
            </a:r>
            <a:r>
              <a:rPr sz="1800" spc="-40" dirty="0">
                <a:solidFill>
                  <a:srgbClr val="404040"/>
                </a:solidFill>
                <a:latin typeface="Trebuchet MS"/>
                <a:cs typeface="Trebuchet MS"/>
              </a:rPr>
              <a:t>sector.</a:t>
            </a:r>
            <a:r>
              <a:rPr sz="1800" spc="10" dirty="0">
                <a:solidFill>
                  <a:srgbClr val="404040"/>
                </a:solidFill>
                <a:latin typeface="Trebuchet MS"/>
                <a:cs typeface="Trebuchet MS"/>
              </a:rPr>
              <a:t> </a:t>
            </a:r>
            <a:r>
              <a:rPr sz="1800" spc="-5" dirty="0">
                <a:solidFill>
                  <a:srgbClr val="404040"/>
                </a:solidFill>
                <a:latin typeface="Trebuchet MS"/>
                <a:cs typeface="Trebuchet MS"/>
              </a:rPr>
              <a:t>In </a:t>
            </a:r>
            <a:r>
              <a:rPr sz="1800" dirty="0">
                <a:solidFill>
                  <a:srgbClr val="404040"/>
                </a:solidFill>
                <a:latin typeface="Trebuchet MS"/>
                <a:cs typeface="Trebuchet MS"/>
              </a:rPr>
              <a:t> </a:t>
            </a:r>
            <a:r>
              <a:rPr sz="1800" spc="-5" dirty="0">
                <a:solidFill>
                  <a:srgbClr val="404040"/>
                </a:solidFill>
                <a:latin typeface="Trebuchet MS"/>
                <a:cs typeface="Trebuchet MS"/>
              </a:rPr>
              <a:t>contrast, selling paint to the </a:t>
            </a:r>
            <a:r>
              <a:rPr sz="1800" dirty="0">
                <a:solidFill>
                  <a:srgbClr val="404040"/>
                </a:solidFill>
                <a:latin typeface="Trebuchet MS"/>
                <a:cs typeface="Trebuchet MS"/>
              </a:rPr>
              <a:t>general </a:t>
            </a:r>
            <a:r>
              <a:rPr sz="1800" spc="-5" dirty="0">
                <a:solidFill>
                  <a:srgbClr val="404040"/>
                </a:solidFill>
                <a:latin typeface="Trebuchet MS"/>
                <a:cs typeface="Trebuchet MS"/>
              </a:rPr>
              <a:t>public for use in interior decoration </a:t>
            </a:r>
            <a:r>
              <a:rPr sz="1800" dirty="0">
                <a:solidFill>
                  <a:srgbClr val="404040"/>
                </a:solidFill>
                <a:latin typeface="Trebuchet MS"/>
                <a:cs typeface="Trebuchet MS"/>
              </a:rPr>
              <a:t>was </a:t>
            </a:r>
            <a:r>
              <a:rPr sz="1800" spc="-530" dirty="0">
                <a:solidFill>
                  <a:srgbClr val="404040"/>
                </a:solidFill>
                <a:latin typeface="Trebuchet MS"/>
                <a:cs typeface="Trebuchet MS"/>
              </a:rPr>
              <a:t> </a:t>
            </a:r>
            <a:r>
              <a:rPr sz="1800" dirty="0">
                <a:solidFill>
                  <a:srgbClr val="404040"/>
                </a:solidFill>
                <a:latin typeface="Trebuchet MS"/>
                <a:cs typeface="Trebuchet MS"/>
              </a:rPr>
              <a:t>a</a:t>
            </a:r>
            <a:r>
              <a:rPr sz="1800" spc="-10" dirty="0">
                <a:solidFill>
                  <a:srgbClr val="404040"/>
                </a:solidFill>
                <a:latin typeface="Trebuchet MS"/>
                <a:cs typeface="Trebuchet MS"/>
              </a:rPr>
              <a:t> </a:t>
            </a:r>
            <a:r>
              <a:rPr sz="1800" spc="-5" dirty="0">
                <a:solidFill>
                  <a:srgbClr val="404040"/>
                </a:solidFill>
                <a:latin typeface="Trebuchet MS"/>
                <a:cs typeface="Trebuchet MS"/>
              </a:rPr>
              <a:t>b2c,</a:t>
            </a:r>
            <a:r>
              <a:rPr sz="1800" spc="-15" dirty="0">
                <a:solidFill>
                  <a:srgbClr val="404040"/>
                </a:solidFill>
                <a:latin typeface="Trebuchet MS"/>
                <a:cs typeface="Trebuchet MS"/>
              </a:rPr>
              <a:t> </a:t>
            </a:r>
            <a:r>
              <a:rPr sz="1800" spc="-5" dirty="0">
                <a:solidFill>
                  <a:srgbClr val="404040"/>
                </a:solidFill>
                <a:latin typeface="Trebuchet MS"/>
                <a:cs typeface="Trebuchet MS"/>
              </a:rPr>
              <a:t>or</a:t>
            </a:r>
            <a:r>
              <a:rPr sz="1800" dirty="0">
                <a:solidFill>
                  <a:srgbClr val="404040"/>
                </a:solidFill>
                <a:latin typeface="Trebuchet MS"/>
                <a:cs typeface="Trebuchet MS"/>
              </a:rPr>
              <a:t> </a:t>
            </a:r>
            <a:r>
              <a:rPr sz="1800" spc="-15" dirty="0">
                <a:solidFill>
                  <a:srgbClr val="404040"/>
                </a:solidFill>
                <a:latin typeface="Trebuchet MS"/>
                <a:cs typeface="Trebuchet MS"/>
              </a:rPr>
              <a:t>business-to-consumer,</a:t>
            </a:r>
            <a:r>
              <a:rPr sz="1800" spc="-20" dirty="0">
                <a:solidFill>
                  <a:srgbClr val="404040"/>
                </a:solidFill>
                <a:latin typeface="Trebuchet MS"/>
                <a:cs typeface="Trebuchet MS"/>
              </a:rPr>
              <a:t> </a:t>
            </a:r>
            <a:r>
              <a:rPr sz="1800" spc="-30" dirty="0">
                <a:solidFill>
                  <a:srgbClr val="404040"/>
                </a:solidFill>
                <a:latin typeface="Trebuchet MS"/>
                <a:cs typeface="Trebuchet MS"/>
              </a:rPr>
              <a:t>activity.</a:t>
            </a:r>
            <a:endParaRPr sz="1800">
              <a:latin typeface="Trebuchet MS"/>
              <a:cs typeface="Trebuchet MS"/>
            </a:endParaRPr>
          </a:p>
        </p:txBody>
      </p:sp>
      <p:pic>
        <p:nvPicPr>
          <p:cNvPr id="3" name="object 3"/>
          <p:cNvPicPr/>
          <p:nvPr/>
        </p:nvPicPr>
        <p:blipFill>
          <a:blip r:embed="rId2" cstate="print"/>
          <a:stretch>
            <a:fillRect/>
          </a:stretch>
        </p:blipFill>
        <p:spPr>
          <a:xfrm>
            <a:off x="836675" y="3314700"/>
            <a:ext cx="3582925" cy="1898904"/>
          </a:xfrm>
          <a:prstGeom prst="rect">
            <a:avLst/>
          </a:prstGeom>
        </p:spPr>
      </p:pic>
      <p:pic>
        <p:nvPicPr>
          <p:cNvPr id="4" name="object 4"/>
          <p:cNvPicPr/>
          <p:nvPr/>
        </p:nvPicPr>
        <p:blipFill>
          <a:blip r:embed="rId3" cstate="print"/>
          <a:stretch>
            <a:fillRect/>
          </a:stretch>
        </p:blipFill>
        <p:spPr>
          <a:xfrm>
            <a:off x="5629655" y="3314700"/>
            <a:ext cx="3532632" cy="2026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3455" y="580135"/>
            <a:ext cx="8398510" cy="167195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1800" spc="-5" dirty="0">
                <a:solidFill>
                  <a:srgbClr val="404040"/>
                </a:solidFill>
                <a:latin typeface="Trebuchet MS"/>
                <a:cs typeface="Trebuchet MS"/>
              </a:rPr>
              <a:t>In order to bridge the </a:t>
            </a:r>
            <a:r>
              <a:rPr sz="1800" dirty="0">
                <a:solidFill>
                  <a:srgbClr val="404040"/>
                </a:solidFill>
                <a:latin typeface="Trebuchet MS"/>
                <a:cs typeface="Trebuchet MS"/>
              </a:rPr>
              <a:t>gap </a:t>
            </a:r>
            <a:r>
              <a:rPr sz="1800" spc="-5" dirty="0">
                <a:solidFill>
                  <a:srgbClr val="404040"/>
                </a:solidFill>
                <a:latin typeface="Trebuchet MS"/>
                <a:cs typeface="Trebuchet MS"/>
              </a:rPr>
              <a:t>between </a:t>
            </a:r>
            <a:r>
              <a:rPr sz="1800" dirty="0">
                <a:solidFill>
                  <a:srgbClr val="404040"/>
                </a:solidFill>
                <a:latin typeface="Trebuchet MS"/>
                <a:cs typeface="Trebuchet MS"/>
              </a:rPr>
              <a:t>dry </a:t>
            </a:r>
            <a:r>
              <a:rPr sz="1800" spc="-5" dirty="0">
                <a:solidFill>
                  <a:srgbClr val="404040"/>
                </a:solidFill>
                <a:latin typeface="Trebuchet MS"/>
                <a:cs typeface="Trebuchet MS"/>
              </a:rPr>
              <a:t>distemper and </a:t>
            </a:r>
            <a:r>
              <a:rPr sz="1800" dirty="0">
                <a:solidFill>
                  <a:srgbClr val="404040"/>
                </a:solidFill>
                <a:latin typeface="Trebuchet MS"/>
                <a:cs typeface="Trebuchet MS"/>
              </a:rPr>
              <a:t>plastic </a:t>
            </a:r>
            <a:r>
              <a:rPr sz="1800" spc="-5" dirty="0">
                <a:solidFill>
                  <a:srgbClr val="404040"/>
                </a:solidFill>
                <a:latin typeface="Trebuchet MS"/>
                <a:cs typeface="Trebuchet MS"/>
              </a:rPr>
              <a:t>emulsions, Asian </a:t>
            </a:r>
            <a:r>
              <a:rPr sz="1800" spc="-530" dirty="0">
                <a:solidFill>
                  <a:srgbClr val="404040"/>
                </a:solidFill>
                <a:latin typeface="Trebuchet MS"/>
                <a:cs typeface="Trebuchet MS"/>
              </a:rPr>
              <a:t> </a:t>
            </a:r>
            <a:r>
              <a:rPr sz="1800" spc="-20" dirty="0">
                <a:solidFill>
                  <a:srgbClr val="404040"/>
                </a:solidFill>
                <a:latin typeface="Trebuchet MS"/>
                <a:cs typeface="Trebuchet MS"/>
              </a:rPr>
              <a:t>Paints </a:t>
            </a:r>
            <a:r>
              <a:rPr sz="1800" spc="-5" dirty="0">
                <a:solidFill>
                  <a:srgbClr val="404040"/>
                </a:solidFill>
                <a:latin typeface="Trebuchet MS"/>
                <a:cs typeface="Trebuchet MS"/>
              </a:rPr>
              <a:t>developed</a:t>
            </a:r>
            <a:r>
              <a:rPr sz="1800" spc="5" dirty="0">
                <a:solidFill>
                  <a:srgbClr val="404040"/>
                </a:solidFill>
                <a:latin typeface="Trebuchet MS"/>
                <a:cs typeface="Trebuchet MS"/>
              </a:rPr>
              <a:t> </a:t>
            </a:r>
            <a:r>
              <a:rPr sz="1800" dirty="0">
                <a:solidFill>
                  <a:srgbClr val="404040"/>
                </a:solidFill>
                <a:latin typeface="Trebuchet MS"/>
                <a:cs typeface="Trebuchet MS"/>
              </a:rPr>
              <a:t>a</a:t>
            </a:r>
            <a:r>
              <a:rPr sz="1800" spc="-5" dirty="0">
                <a:solidFill>
                  <a:srgbClr val="404040"/>
                </a:solidFill>
                <a:latin typeface="Trebuchet MS"/>
                <a:cs typeface="Trebuchet MS"/>
              </a:rPr>
              <a:t> revolutionary</a:t>
            </a:r>
            <a:r>
              <a:rPr sz="1800" spc="15" dirty="0">
                <a:solidFill>
                  <a:srgbClr val="404040"/>
                </a:solidFill>
                <a:latin typeface="Trebuchet MS"/>
                <a:cs typeface="Trebuchet MS"/>
              </a:rPr>
              <a:t> </a:t>
            </a:r>
            <a:r>
              <a:rPr sz="1800" spc="-5" dirty="0">
                <a:solidFill>
                  <a:srgbClr val="404040"/>
                </a:solidFill>
                <a:latin typeface="Trebuchet MS"/>
                <a:cs typeface="Trebuchet MS"/>
              </a:rPr>
              <a:t>product</a:t>
            </a:r>
            <a:r>
              <a:rPr sz="1800" spc="-10" dirty="0">
                <a:solidFill>
                  <a:srgbClr val="404040"/>
                </a:solidFill>
                <a:latin typeface="Trebuchet MS"/>
                <a:cs typeface="Trebuchet MS"/>
              </a:rPr>
              <a:t> </a:t>
            </a:r>
            <a:r>
              <a:rPr sz="1800" spc="-5" dirty="0">
                <a:solidFill>
                  <a:srgbClr val="404040"/>
                </a:solidFill>
                <a:latin typeface="Trebuchet MS"/>
                <a:cs typeface="Trebuchet MS"/>
              </a:rPr>
              <a:t>they</a:t>
            </a:r>
            <a:r>
              <a:rPr sz="1800" spc="10" dirty="0">
                <a:solidFill>
                  <a:srgbClr val="404040"/>
                </a:solidFill>
                <a:latin typeface="Trebuchet MS"/>
                <a:cs typeface="Trebuchet MS"/>
              </a:rPr>
              <a:t> </a:t>
            </a:r>
            <a:r>
              <a:rPr sz="1800" spc="-5" dirty="0">
                <a:solidFill>
                  <a:srgbClr val="404040"/>
                </a:solidFill>
                <a:latin typeface="Trebuchet MS"/>
                <a:cs typeface="Trebuchet MS"/>
              </a:rPr>
              <a:t>named</a:t>
            </a:r>
            <a:r>
              <a:rPr sz="1800" spc="-10" dirty="0">
                <a:solidFill>
                  <a:srgbClr val="404040"/>
                </a:solidFill>
                <a:latin typeface="Trebuchet MS"/>
                <a:cs typeface="Trebuchet MS"/>
              </a:rPr>
              <a:t> </a:t>
            </a:r>
            <a:r>
              <a:rPr sz="1800" dirty="0">
                <a:solidFill>
                  <a:srgbClr val="404040"/>
                </a:solidFill>
                <a:latin typeface="Trebuchet MS"/>
                <a:cs typeface="Trebuchet MS"/>
              </a:rPr>
              <a:t>washable</a:t>
            </a:r>
            <a:r>
              <a:rPr sz="1800" spc="-15" dirty="0">
                <a:solidFill>
                  <a:srgbClr val="404040"/>
                </a:solidFill>
                <a:latin typeface="Trebuchet MS"/>
                <a:cs typeface="Trebuchet MS"/>
              </a:rPr>
              <a:t> </a:t>
            </a:r>
            <a:r>
              <a:rPr sz="1800" spc="-30" dirty="0">
                <a:solidFill>
                  <a:srgbClr val="404040"/>
                </a:solidFill>
                <a:latin typeface="Trebuchet MS"/>
                <a:cs typeface="Trebuchet MS"/>
              </a:rPr>
              <a:t>distemper.</a:t>
            </a:r>
            <a:endParaRPr sz="1800">
              <a:latin typeface="Trebuchet MS"/>
              <a:cs typeface="Trebuchet MS"/>
            </a:endParaRPr>
          </a:p>
          <a:p>
            <a:pPr marL="355600" marR="133350">
              <a:lnSpc>
                <a:spcPct val="100000"/>
              </a:lnSpc>
            </a:pPr>
            <a:r>
              <a:rPr sz="1800" dirty="0">
                <a:solidFill>
                  <a:srgbClr val="404040"/>
                </a:solidFill>
                <a:latin typeface="Trebuchet MS"/>
                <a:cs typeface="Trebuchet MS"/>
              </a:rPr>
              <a:t>This </a:t>
            </a:r>
            <a:r>
              <a:rPr sz="1800" spc="-5" dirty="0">
                <a:solidFill>
                  <a:srgbClr val="404040"/>
                </a:solidFill>
                <a:latin typeface="Trebuchet MS"/>
                <a:cs typeface="Trebuchet MS"/>
              </a:rPr>
              <a:t>product changed the </a:t>
            </a:r>
            <a:r>
              <a:rPr sz="1800" dirty="0">
                <a:solidFill>
                  <a:srgbClr val="404040"/>
                </a:solidFill>
                <a:latin typeface="Trebuchet MS"/>
                <a:cs typeface="Trebuchet MS"/>
              </a:rPr>
              <a:t>game </a:t>
            </a:r>
            <a:r>
              <a:rPr sz="1800" spc="-5" dirty="0">
                <a:solidFill>
                  <a:srgbClr val="404040"/>
                </a:solidFill>
                <a:latin typeface="Trebuchet MS"/>
                <a:cs typeface="Trebuchet MS"/>
              </a:rPr>
              <a:t>since it mimics the properties of plastic </a:t>
            </a:r>
            <a:r>
              <a:rPr sz="1800" dirty="0">
                <a:solidFill>
                  <a:srgbClr val="404040"/>
                </a:solidFill>
                <a:latin typeface="Trebuchet MS"/>
                <a:cs typeface="Trebuchet MS"/>
              </a:rPr>
              <a:t> </a:t>
            </a:r>
            <a:r>
              <a:rPr sz="1800" spc="-5" dirty="0">
                <a:solidFill>
                  <a:srgbClr val="404040"/>
                </a:solidFill>
                <a:latin typeface="Trebuchet MS"/>
                <a:cs typeface="Trebuchet MS"/>
              </a:rPr>
              <a:t>emulsion but costs much less to produce. </a:t>
            </a:r>
            <a:r>
              <a:rPr sz="1800" dirty="0">
                <a:solidFill>
                  <a:srgbClr val="404040"/>
                </a:solidFill>
                <a:latin typeface="Trebuchet MS"/>
                <a:cs typeface="Trebuchet MS"/>
              </a:rPr>
              <a:t>The </a:t>
            </a:r>
            <a:r>
              <a:rPr sz="1800" spc="-5" dirty="0">
                <a:solidFill>
                  <a:srgbClr val="404040"/>
                </a:solidFill>
                <a:latin typeface="Trebuchet MS"/>
                <a:cs typeface="Trebuchet MS"/>
              </a:rPr>
              <a:t>slogan </a:t>
            </a:r>
            <a:r>
              <a:rPr sz="1800" dirty="0">
                <a:solidFill>
                  <a:srgbClr val="404040"/>
                </a:solidFill>
                <a:latin typeface="Trebuchet MS"/>
                <a:cs typeface="Trebuchet MS"/>
              </a:rPr>
              <a:t>"Don't </a:t>
            </a:r>
            <a:r>
              <a:rPr sz="1800" spc="-5" dirty="0">
                <a:solidFill>
                  <a:srgbClr val="404040"/>
                </a:solidFill>
                <a:latin typeface="Trebuchet MS"/>
                <a:cs typeface="Trebuchet MS"/>
              </a:rPr>
              <a:t>lose your </a:t>
            </a:r>
            <a:r>
              <a:rPr sz="1800" spc="-40" dirty="0">
                <a:solidFill>
                  <a:srgbClr val="404040"/>
                </a:solidFill>
                <a:latin typeface="Trebuchet MS"/>
                <a:cs typeface="Trebuchet MS"/>
              </a:rPr>
              <a:t>temper, </a:t>
            </a:r>
            <a:r>
              <a:rPr sz="1800" spc="-530" dirty="0">
                <a:solidFill>
                  <a:srgbClr val="404040"/>
                </a:solidFill>
                <a:latin typeface="Trebuchet MS"/>
                <a:cs typeface="Trebuchet MS"/>
              </a:rPr>
              <a:t> </a:t>
            </a:r>
            <a:r>
              <a:rPr sz="1800" spc="-5" dirty="0">
                <a:solidFill>
                  <a:srgbClr val="404040"/>
                </a:solidFill>
                <a:latin typeface="Trebuchet MS"/>
                <a:cs typeface="Trebuchet MS"/>
              </a:rPr>
              <a:t>use </a:t>
            </a:r>
            <a:r>
              <a:rPr sz="1800" spc="-10" dirty="0">
                <a:solidFill>
                  <a:srgbClr val="404040"/>
                </a:solidFill>
                <a:latin typeface="Trebuchet MS"/>
                <a:cs typeface="Trebuchet MS"/>
              </a:rPr>
              <a:t>tractor</a:t>
            </a:r>
            <a:r>
              <a:rPr sz="1800" dirty="0">
                <a:solidFill>
                  <a:srgbClr val="404040"/>
                </a:solidFill>
                <a:latin typeface="Trebuchet MS"/>
                <a:cs typeface="Trebuchet MS"/>
              </a:rPr>
              <a:t> </a:t>
            </a:r>
            <a:r>
              <a:rPr sz="1800" spc="-5" dirty="0">
                <a:solidFill>
                  <a:srgbClr val="404040"/>
                </a:solidFill>
                <a:latin typeface="Trebuchet MS"/>
                <a:cs typeface="Trebuchet MS"/>
              </a:rPr>
              <a:t>distemper"</a:t>
            </a:r>
            <a:r>
              <a:rPr sz="1800" spc="-20" dirty="0">
                <a:solidFill>
                  <a:srgbClr val="404040"/>
                </a:solidFill>
                <a:latin typeface="Trebuchet MS"/>
                <a:cs typeface="Trebuchet MS"/>
              </a:rPr>
              <a:t> </a:t>
            </a:r>
            <a:r>
              <a:rPr sz="1800" spc="-5" dirty="0">
                <a:solidFill>
                  <a:srgbClr val="404040"/>
                </a:solidFill>
                <a:latin typeface="Trebuchet MS"/>
                <a:cs typeface="Trebuchet MS"/>
              </a:rPr>
              <a:t>was used</a:t>
            </a:r>
            <a:r>
              <a:rPr sz="1800" spc="-10" dirty="0">
                <a:solidFill>
                  <a:srgbClr val="404040"/>
                </a:solidFill>
                <a:latin typeface="Trebuchet MS"/>
                <a:cs typeface="Trebuchet MS"/>
              </a:rPr>
              <a:t> </a:t>
            </a:r>
            <a:r>
              <a:rPr sz="1800" spc="-5" dirty="0">
                <a:solidFill>
                  <a:srgbClr val="404040"/>
                </a:solidFill>
                <a:latin typeface="Trebuchet MS"/>
                <a:cs typeface="Trebuchet MS"/>
              </a:rPr>
              <a:t>in the</a:t>
            </a:r>
            <a:r>
              <a:rPr sz="1800" spc="10" dirty="0">
                <a:solidFill>
                  <a:srgbClr val="404040"/>
                </a:solidFill>
                <a:latin typeface="Trebuchet MS"/>
                <a:cs typeface="Trebuchet MS"/>
              </a:rPr>
              <a:t> </a:t>
            </a:r>
            <a:r>
              <a:rPr sz="1800" spc="-5" dirty="0">
                <a:solidFill>
                  <a:srgbClr val="404040"/>
                </a:solidFill>
                <a:latin typeface="Trebuchet MS"/>
                <a:cs typeface="Trebuchet MS"/>
              </a:rPr>
              <a:t>product's</a:t>
            </a:r>
            <a:r>
              <a:rPr sz="1800" spc="-15" dirty="0">
                <a:solidFill>
                  <a:srgbClr val="404040"/>
                </a:solidFill>
                <a:latin typeface="Trebuchet MS"/>
                <a:cs typeface="Trebuchet MS"/>
              </a:rPr>
              <a:t> </a:t>
            </a:r>
            <a:r>
              <a:rPr sz="1800" spc="-5" dirty="0">
                <a:solidFill>
                  <a:srgbClr val="404040"/>
                </a:solidFill>
                <a:latin typeface="Trebuchet MS"/>
                <a:cs typeface="Trebuchet MS"/>
              </a:rPr>
              <a:t>effective</a:t>
            </a:r>
            <a:r>
              <a:rPr sz="1800" spc="15" dirty="0">
                <a:solidFill>
                  <a:srgbClr val="404040"/>
                </a:solidFill>
                <a:latin typeface="Trebuchet MS"/>
                <a:cs typeface="Trebuchet MS"/>
              </a:rPr>
              <a:t> </a:t>
            </a:r>
            <a:r>
              <a:rPr sz="1800" spc="-5" dirty="0">
                <a:solidFill>
                  <a:srgbClr val="404040"/>
                </a:solidFill>
                <a:latin typeface="Trebuchet MS"/>
                <a:cs typeface="Trebuchet MS"/>
              </a:rPr>
              <a:t>advertising </a:t>
            </a:r>
            <a:r>
              <a:rPr sz="1800" dirty="0">
                <a:solidFill>
                  <a:srgbClr val="404040"/>
                </a:solidFill>
                <a:latin typeface="Trebuchet MS"/>
                <a:cs typeface="Trebuchet MS"/>
              </a:rPr>
              <a:t> </a:t>
            </a:r>
            <a:r>
              <a:rPr sz="1800" spc="-5" dirty="0">
                <a:solidFill>
                  <a:srgbClr val="404040"/>
                </a:solidFill>
                <a:latin typeface="Trebuchet MS"/>
                <a:cs typeface="Trebuchet MS"/>
              </a:rPr>
              <a:t>campaign.</a:t>
            </a:r>
            <a:endParaRPr sz="1800">
              <a:latin typeface="Trebuchet MS"/>
              <a:cs typeface="Trebuchet MS"/>
            </a:endParaRPr>
          </a:p>
        </p:txBody>
      </p:sp>
      <p:pic>
        <p:nvPicPr>
          <p:cNvPr id="3" name="object 3"/>
          <p:cNvPicPr/>
          <p:nvPr/>
        </p:nvPicPr>
        <p:blipFill>
          <a:blip r:embed="rId2" cstate="print"/>
          <a:stretch>
            <a:fillRect/>
          </a:stretch>
        </p:blipFill>
        <p:spPr>
          <a:xfrm>
            <a:off x="635508" y="3028188"/>
            <a:ext cx="5173980" cy="2392680"/>
          </a:xfrm>
          <a:prstGeom prst="rect">
            <a:avLst/>
          </a:prstGeom>
        </p:spPr>
      </p:pic>
      <p:pic>
        <p:nvPicPr>
          <p:cNvPr id="4" name="object 4"/>
          <p:cNvPicPr/>
          <p:nvPr/>
        </p:nvPicPr>
        <p:blipFill>
          <a:blip r:embed="rId3" cstate="print"/>
          <a:stretch>
            <a:fillRect/>
          </a:stretch>
        </p:blipFill>
        <p:spPr>
          <a:xfrm>
            <a:off x="6012179" y="3037332"/>
            <a:ext cx="5544312" cy="2383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6182867" y="794004"/>
            <a:ext cx="5695188" cy="2933700"/>
          </a:xfrm>
          <a:prstGeom prst="rect">
            <a:avLst/>
          </a:prstGeom>
        </p:spPr>
      </p:pic>
      <p:sp>
        <p:nvSpPr>
          <p:cNvPr id="4" name="object 4"/>
          <p:cNvSpPr txBox="1">
            <a:spLocks noGrp="1"/>
          </p:cNvSpPr>
          <p:nvPr>
            <p:ph type="title"/>
          </p:nvPr>
        </p:nvSpPr>
        <p:spPr>
          <a:xfrm>
            <a:off x="533400" y="1371600"/>
            <a:ext cx="5227955" cy="139763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00"/>
                </a:solidFill>
              </a:rPr>
              <a:t>During</a:t>
            </a:r>
            <a:r>
              <a:rPr sz="1800" spc="15" dirty="0">
                <a:solidFill>
                  <a:srgbClr val="000000"/>
                </a:solidFill>
              </a:rPr>
              <a:t> </a:t>
            </a:r>
            <a:r>
              <a:rPr sz="1800" spc="-5" dirty="0">
                <a:solidFill>
                  <a:srgbClr val="000000"/>
                </a:solidFill>
              </a:rPr>
              <a:t>that time,</a:t>
            </a:r>
            <a:r>
              <a:rPr sz="1800" dirty="0">
                <a:solidFill>
                  <a:srgbClr val="000000"/>
                </a:solidFill>
              </a:rPr>
              <a:t> </a:t>
            </a:r>
            <a:r>
              <a:rPr sz="1800" spc="-10" dirty="0">
                <a:solidFill>
                  <a:srgbClr val="000000"/>
                </a:solidFill>
              </a:rPr>
              <a:t>large</a:t>
            </a:r>
            <a:r>
              <a:rPr sz="1800" spc="-5" dirty="0">
                <a:solidFill>
                  <a:srgbClr val="000000"/>
                </a:solidFill>
              </a:rPr>
              <a:t> multinational</a:t>
            </a:r>
            <a:r>
              <a:rPr sz="1800" spc="10" dirty="0">
                <a:solidFill>
                  <a:srgbClr val="000000"/>
                </a:solidFill>
              </a:rPr>
              <a:t> </a:t>
            </a:r>
            <a:r>
              <a:rPr sz="1800" spc="-10" dirty="0">
                <a:solidFill>
                  <a:srgbClr val="000000"/>
                </a:solidFill>
              </a:rPr>
              <a:t>corporations</a:t>
            </a:r>
            <a:r>
              <a:rPr sz="1800" spc="5" dirty="0">
                <a:solidFill>
                  <a:srgbClr val="000000"/>
                </a:solidFill>
              </a:rPr>
              <a:t> </a:t>
            </a:r>
            <a:r>
              <a:rPr sz="1800" spc="-5" dirty="0">
                <a:solidFill>
                  <a:srgbClr val="000000"/>
                </a:solidFill>
              </a:rPr>
              <a:t>used </a:t>
            </a:r>
            <a:r>
              <a:rPr sz="1800" dirty="0">
                <a:solidFill>
                  <a:srgbClr val="000000"/>
                </a:solidFill>
              </a:rPr>
              <a:t> </a:t>
            </a:r>
            <a:r>
              <a:rPr sz="1800" spc="-10" dirty="0">
                <a:solidFill>
                  <a:srgbClr val="000000"/>
                </a:solidFill>
              </a:rPr>
              <a:t>to </a:t>
            </a:r>
            <a:r>
              <a:rPr sz="1800" spc="-15" dirty="0">
                <a:solidFill>
                  <a:srgbClr val="000000"/>
                </a:solidFill>
              </a:rPr>
              <a:t>offer</a:t>
            </a:r>
            <a:r>
              <a:rPr sz="1800" dirty="0">
                <a:solidFill>
                  <a:srgbClr val="000000"/>
                </a:solidFill>
              </a:rPr>
              <a:t> </a:t>
            </a:r>
            <a:r>
              <a:rPr sz="1800" spc="-5" dirty="0">
                <a:solidFill>
                  <a:srgbClr val="000000"/>
                </a:solidFill>
              </a:rPr>
              <a:t>at least</a:t>
            </a:r>
            <a:r>
              <a:rPr sz="1800" dirty="0">
                <a:solidFill>
                  <a:srgbClr val="000000"/>
                </a:solidFill>
              </a:rPr>
              <a:t> 180</a:t>
            </a:r>
            <a:r>
              <a:rPr sz="1800" spc="5" dirty="0">
                <a:solidFill>
                  <a:srgbClr val="000000"/>
                </a:solidFill>
              </a:rPr>
              <a:t> </a:t>
            </a:r>
            <a:r>
              <a:rPr sz="1800" spc="-15" dirty="0">
                <a:solidFill>
                  <a:srgbClr val="000000"/>
                </a:solidFill>
              </a:rPr>
              <a:t>days </a:t>
            </a:r>
            <a:r>
              <a:rPr sz="1800" spc="-5" dirty="0">
                <a:solidFill>
                  <a:srgbClr val="000000"/>
                </a:solidFill>
              </a:rPr>
              <a:t>of</a:t>
            </a:r>
            <a:r>
              <a:rPr sz="1800" spc="10" dirty="0">
                <a:solidFill>
                  <a:srgbClr val="000000"/>
                </a:solidFill>
              </a:rPr>
              <a:t> </a:t>
            </a:r>
            <a:r>
              <a:rPr sz="1800" spc="-10" dirty="0">
                <a:solidFill>
                  <a:srgbClr val="000000"/>
                </a:solidFill>
              </a:rPr>
              <a:t>credit</a:t>
            </a:r>
            <a:r>
              <a:rPr sz="1800" dirty="0">
                <a:solidFill>
                  <a:srgbClr val="000000"/>
                </a:solidFill>
              </a:rPr>
              <a:t> </a:t>
            </a:r>
            <a:r>
              <a:rPr sz="1800" spc="-5" dirty="0">
                <a:solidFill>
                  <a:srgbClr val="000000"/>
                </a:solidFill>
              </a:rPr>
              <a:t>period</a:t>
            </a:r>
            <a:r>
              <a:rPr sz="1800" spc="10" dirty="0">
                <a:solidFill>
                  <a:srgbClr val="000000"/>
                </a:solidFill>
              </a:rPr>
              <a:t> </a:t>
            </a:r>
            <a:r>
              <a:rPr sz="1800" spc="-10" dirty="0">
                <a:solidFill>
                  <a:srgbClr val="000000"/>
                </a:solidFill>
              </a:rPr>
              <a:t>to</a:t>
            </a:r>
            <a:r>
              <a:rPr sz="1800" spc="5" dirty="0">
                <a:solidFill>
                  <a:srgbClr val="000000"/>
                </a:solidFill>
              </a:rPr>
              <a:t> </a:t>
            </a:r>
            <a:r>
              <a:rPr sz="1800" dirty="0">
                <a:solidFill>
                  <a:srgbClr val="000000"/>
                </a:solidFill>
              </a:rPr>
              <a:t>their </a:t>
            </a:r>
            <a:r>
              <a:rPr sz="1800" spc="5" dirty="0">
                <a:solidFill>
                  <a:srgbClr val="000000"/>
                </a:solidFill>
              </a:rPr>
              <a:t> </a:t>
            </a:r>
            <a:r>
              <a:rPr sz="1800" spc="-10" dirty="0">
                <a:solidFill>
                  <a:srgbClr val="000000"/>
                </a:solidFill>
              </a:rPr>
              <a:t>distribution</a:t>
            </a:r>
            <a:r>
              <a:rPr sz="1800" spc="15" dirty="0">
                <a:solidFill>
                  <a:srgbClr val="000000"/>
                </a:solidFill>
              </a:rPr>
              <a:t> </a:t>
            </a:r>
            <a:r>
              <a:rPr sz="1800" spc="-5" dirty="0">
                <a:solidFill>
                  <a:srgbClr val="000000"/>
                </a:solidFill>
              </a:rPr>
              <a:t>channel</a:t>
            </a:r>
            <a:r>
              <a:rPr sz="1800" spc="10" dirty="0">
                <a:solidFill>
                  <a:srgbClr val="000000"/>
                </a:solidFill>
              </a:rPr>
              <a:t> </a:t>
            </a:r>
            <a:r>
              <a:rPr sz="1800" dirty="0">
                <a:solidFill>
                  <a:srgbClr val="000000"/>
                </a:solidFill>
              </a:rPr>
              <a:t>and this</a:t>
            </a:r>
            <a:r>
              <a:rPr sz="1800" spc="5" dirty="0">
                <a:solidFill>
                  <a:srgbClr val="000000"/>
                </a:solidFill>
              </a:rPr>
              <a:t> </a:t>
            </a:r>
            <a:r>
              <a:rPr sz="1800" spc="-5" dirty="0">
                <a:solidFill>
                  <a:srgbClr val="000000"/>
                </a:solidFill>
              </a:rPr>
              <a:t>included</a:t>
            </a:r>
            <a:r>
              <a:rPr sz="1800" spc="20" dirty="0">
                <a:solidFill>
                  <a:srgbClr val="000000"/>
                </a:solidFill>
              </a:rPr>
              <a:t> </a:t>
            </a:r>
            <a:r>
              <a:rPr sz="1800" dirty="0">
                <a:solidFill>
                  <a:srgbClr val="000000"/>
                </a:solidFill>
              </a:rPr>
              <a:t>the </a:t>
            </a:r>
            <a:r>
              <a:rPr sz="1800" spc="-10" dirty="0">
                <a:solidFill>
                  <a:srgbClr val="000000"/>
                </a:solidFill>
              </a:rPr>
              <a:t>shopkeepers, </a:t>
            </a:r>
            <a:r>
              <a:rPr sz="1800" spc="-5" dirty="0">
                <a:solidFill>
                  <a:srgbClr val="000000"/>
                </a:solidFill>
              </a:rPr>
              <a:t> </a:t>
            </a:r>
            <a:r>
              <a:rPr sz="1800" dirty="0">
                <a:solidFill>
                  <a:srgbClr val="000000"/>
                </a:solidFill>
              </a:rPr>
              <a:t>the</a:t>
            </a:r>
            <a:r>
              <a:rPr sz="1800" spc="5" dirty="0">
                <a:solidFill>
                  <a:srgbClr val="000000"/>
                </a:solidFill>
              </a:rPr>
              <a:t> </a:t>
            </a:r>
            <a:r>
              <a:rPr sz="1800" spc="-10" dirty="0">
                <a:solidFill>
                  <a:srgbClr val="000000"/>
                </a:solidFill>
              </a:rPr>
              <a:t>dealers,</a:t>
            </a:r>
            <a:r>
              <a:rPr sz="1800" dirty="0">
                <a:solidFill>
                  <a:srgbClr val="000000"/>
                </a:solidFill>
              </a:rPr>
              <a:t> and the</a:t>
            </a:r>
            <a:r>
              <a:rPr sz="1800" spc="10" dirty="0">
                <a:solidFill>
                  <a:srgbClr val="000000"/>
                </a:solidFill>
              </a:rPr>
              <a:t> </a:t>
            </a:r>
            <a:r>
              <a:rPr sz="1800" spc="-10" dirty="0">
                <a:solidFill>
                  <a:srgbClr val="000000"/>
                </a:solidFill>
              </a:rPr>
              <a:t>distributors,</a:t>
            </a:r>
            <a:r>
              <a:rPr sz="1800" dirty="0">
                <a:solidFill>
                  <a:srgbClr val="000000"/>
                </a:solidFill>
              </a:rPr>
              <a:t> who</a:t>
            </a:r>
            <a:r>
              <a:rPr sz="1800" spc="5" dirty="0">
                <a:solidFill>
                  <a:srgbClr val="000000"/>
                </a:solidFill>
              </a:rPr>
              <a:t> </a:t>
            </a:r>
            <a:r>
              <a:rPr sz="1800" spc="-5" dirty="0">
                <a:solidFill>
                  <a:srgbClr val="000000"/>
                </a:solidFill>
              </a:rPr>
              <a:t>supplied</a:t>
            </a:r>
            <a:r>
              <a:rPr sz="1800" spc="10" dirty="0">
                <a:solidFill>
                  <a:srgbClr val="000000"/>
                </a:solidFill>
              </a:rPr>
              <a:t> </a:t>
            </a:r>
            <a:r>
              <a:rPr sz="1800" spc="-5" dirty="0">
                <a:solidFill>
                  <a:srgbClr val="000000"/>
                </a:solidFill>
              </a:rPr>
              <a:t>paints </a:t>
            </a:r>
            <a:r>
              <a:rPr sz="1800" spc="-10" dirty="0">
                <a:solidFill>
                  <a:srgbClr val="000000"/>
                </a:solidFill>
              </a:rPr>
              <a:t>to </a:t>
            </a:r>
            <a:r>
              <a:rPr sz="1800" spc="-395" dirty="0">
                <a:solidFill>
                  <a:srgbClr val="000000"/>
                </a:solidFill>
              </a:rPr>
              <a:t> </a:t>
            </a:r>
            <a:r>
              <a:rPr sz="1800" spc="-15" dirty="0">
                <a:solidFill>
                  <a:srgbClr val="000000"/>
                </a:solidFill>
              </a:rPr>
              <a:t>retail</a:t>
            </a:r>
            <a:r>
              <a:rPr sz="1800" spc="-10" dirty="0">
                <a:solidFill>
                  <a:srgbClr val="000000"/>
                </a:solidFill>
              </a:rPr>
              <a:t> </a:t>
            </a:r>
            <a:r>
              <a:rPr sz="1800" spc="-15" dirty="0">
                <a:solidFill>
                  <a:srgbClr val="000000"/>
                </a:solidFill>
              </a:rPr>
              <a:t>customers.</a:t>
            </a:r>
            <a:endParaRPr sz="1800" dirty="0"/>
          </a:p>
        </p:txBody>
      </p:sp>
      <p:sp>
        <p:nvSpPr>
          <p:cNvPr id="5" name="object 5"/>
          <p:cNvSpPr txBox="1"/>
          <p:nvPr/>
        </p:nvSpPr>
        <p:spPr>
          <a:xfrm>
            <a:off x="710466" y="4343400"/>
            <a:ext cx="10520045" cy="139763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which</a:t>
            </a:r>
            <a:r>
              <a:rPr sz="1800" spc="25" dirty="0">
                <a:latin typeface="Calibri"/>
                <a:cs typeface="Calibri"/>
              </a:rPr>
              <a:t> </a:t>
            </a:r>
            <a:r>
              <a:rPr sz="1800" dirty="0">
                <a:latin typeface="Calibri"/>
                <a:cs typeface="Calibri"/>
              </a:rPr>
              <a:t>means</a:t>
            </a:r>
            <a:r>
              <a:rPr sz="1800" spc="-10" dirty="0">
                <a:latin typeface="Calibri"/>
                <a:cs typeface="Calibri"/>
              </a:rPr>
              <a:t> </a:t>
            </a:r>
            <a:r>
              <a:rPr sz="1800" spc="-5" dirty="0">
                <a:latin typeface="Calibri"/>
                <a:cs typeface="Calibri"/>
              </a:rPr>
              <a:t>that</a:t>
            </a:r>
            <a:r>
              <a:rPr sz="1800" spc="10" dirty="0">
                <a:latin typeface="Calibri"/>
                <a:cs typeface="Calibri"/>
              </a:rPr>
              <a:t> </a:t>
            </a:r>
            <a:r>
              <a:rPr sz="1800" spc="-10" dirty="0">
                <a:latin typeface="Calibri"/>
                <a:cs typeface="Calibri"/>
              </a:rPr>
              <a:t>you</a:t>
            </a:r>
            <a:r>
              <a:rPr sz="1800" spc="-5" dirty="0">
                <a:latin typeface="Calibri"/>
                <a:cs typeface="Calibri"/>
              </a:rPr>
              <a:t> </a:t>
            </a:r>
            <a:r>
              <a:rPr sz="1800" dirty="0">
                <a:latin typeface="Calibri"/>
                <a:cs typeface="Calibri"/>
              </a:rPr>
              <a:t>need</a:t>
            </a:r>
            <a:r>
              <a:rPr sz="1800" spc="15" dirty="0">
                <a:latin typeface="Calibri"/>
                <a:cs typeface="Calibri"/>
              </a:rPr>
              <a:t> </a:t>
            </a:r>
            <a:r>
              <a:rPr sz="1800" dirty="0">
                <a:latin typeface="Calibri"/>
                <a:cs typeface="Calibri"/>
              </a:rPr>
              <a:t>an </a:t>
            </a:r>
            <a:r>
              <a:rPr sz="1800" spc="-15" dirty="0">
                <a:latin typeface="Calibri"/>
                <a:cs typeface="Calibri"/>
              </a:rPr>
              <a:t>exorbitant</a:t>
            </a:r>
            <a:r>
              <a:rPr sz="1800" spc="10" dirty="0">
                <a:latin typeface="Calibri"/>
                <a:cs typeface="Calibri"/>
              </a:rPr>
              <a:t> </a:t>
            </a:r>
            <a:r>
              <a:rPr sz="1800" spc="-5" dirty="0">
                <a:latin typeface="Calibri"/>
                <a:cs typeface="Calibri"/>
              </a:rPr>
              <a:t>amount</a:t>
            </a:r>
            <a:r>
              <a:rPr sz="180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working</a:t>
            </a:r>
            <a:r>
              <a:rPr sz="1800" spc="15" dirty="0">
                <a:latin typeface="Calibri"/>
                <a:cs typeface="Calibri"/>
              </a:rPr>
              <a:t> </a:t>
            </a:r>
            <a:r>
              <a:rPr sz="1800" spc="-10" dirty="0">
                <a:latin typeface="Calibri"/>
                <a:cs typeface="Calibri"/>
              </a:rPr>
              <a:t>capital</a:t>
            </a:r>
            <a:r>
              <a:rPr sz="1800" spc="10" dirty="0">
                <a:latin typeface="Calibri"/>
                <a:cs typeface="Calibri"/>
              </a:rPr>
              <a:t> </a:t>
            </a:r>
            <a:r>
              <a:rPr sz="1800" spc="-10" dirty="0">
                <a:latin typeface="Calibri"/>
                <a:cs typeface="Calibri"/>
              </a:rPr>
              <a:t>to</a:t>
            </a:r>
            <a:r>
              <a:rPr sz="1800" spc="-5" dirty="0">
                <a:latin typeface="Calibri"/>
                <a:cs typeface="Calibri"/>
              </a:rPr>
              <a:t> even</a:t>
            </a:r>
            <a:r>
              <a:rPr sz="1800" spc="5" dirty="0">
                <a:latin typeface="Calibri"/>
                <a:cs typeface="Calibri"/>
              </a:rPr>
              <a:t> </a:t>
            </a:r>
            <a:r>
              <a:rPr sz="1800" spc="-5" dirty="0">
                <a:latin typeface="Calibri"/>
                <a:cs typeface="Calibri"/>
              </a:rPr>
              <a:t>survive</a:t>
            </a:r>
            <a:r>
              <a:rPr sz="1800" spc="5" dirty="0">
                <a:latin typeface="Calibri"/>
                <a:cs typeface="Calibri"/>
              </a:rPr>
              <a:t> </a:t>
            </a:r>
            <a:r>
              <a:rPr sz="1800" dirty="0">
                <a:latin typeface="Calibri"/>
                <a:cs typeface="Calibri"/>
              </a:rPr>
              <a:t>in</a:t>
            </a:r>
            <a:r>
              <a:rPr sz="1800" spc="10"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market. </a:t>
            </a:r>
            <a:r>
              <a:rPr sz="1800" spc="-5" dirty="0">
                <a:latin typeface="Calibri"/>
                <a:cs typeface="Calibri"/>
              </a:rPr>
              <a:t>This</a:t>
            </a:r>
            <a:r>
              <a:rPr sz="1800" dirty="0">
                <a:latin typeface="Calibri"/>
                <a:cs typeface="Calibri"/>
              </a:rPr>
              <a:t> is the </a:t>
            </a:r>
            <a:r>
              <a:rPr sz="1800" spc="5" dirty="0">
                <a:latin typeface="Calibri"/>
                <a:cs typeface="Calibri"/>
              </a:rPr>
              <a:t> </a:t>
            </a:r>
            <a:r>
              <a:rPr sz="1800" spc="-5" dirty="0">
                <a:latin typeface="Calibri"/>
                <a:cs typeface="Calibri"/>
              </a:rPr>
              <a:t>reason</a:t>
            </a:r>
            <a:r>
              <a:rPr sz="1800" dirty="0">
                <a:latin typeface="Calibri"/>
                <a:cs typeface="Calibri"/>
              </a:rPr>
              <a:t> </a:t>
            </a:r>
            <a:r>
              <a:rPr sz="1800" spc="-15" dirty="0">
                <a:latin typeface="Calibri"/>
                <a:cs typeface="Calibri"/>
              </a:rPr>
              <a:t>why</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smaller</a:t>
            </a:r>
            <a:r>
              <a:rPr sz="1800" spc="20" dirty="0">
                <a:latin typeface="Calibri"/>
                <a:cs typeface="Calibri"/>
              </a:rPr>
              <a:t> </a:t>
            </a:r>
            <a:r>
              <a:rPr sz="1800" spc="-20" dirty="0">
                <a:latin typeface="Calibri"/>
                <a:cs typeface="Calibri"/>
              </a:rPr>
              <a:t>players</a:t>
            </a:r>
            <a:r>
              <a:rPr sz="1800" spc="5" dirty="0">
                <a:latin typeface="Calibri"/>
                <a:cs typeface="Calibri"/>
              </a:rPr>
              <a:t> </a:t>
            </a:r>
            <a:r>
              <a:rPr sz="1800" spc="-10" dirty="0">
                <a:latin typeface="Calibri"/>
                <a:cs typeface="Calibri"/>
              </a:rPr>
              <a:t>found</a:t>
            </a:r>
            <a:r>
              <a:rPr sz="1800" spc="20" dirty="0">
                <a:latin typeface="Calibri"/>
                <a:cs typeface="Calibri"/>
              </a:rPr>
              <a:t> </a:t>
            </a:r>
            <a:r>
              <a:rPr sz="1800" spc="-5" dirty="0">
                <a:latin typeface="Calibri"/>
                <a:cs typeface="Calibri"/>
              </a:rPr>
              <a:t>it</a:t>
            </a:r>
            <a:r>
              <a:rPr sz="1800" spc="10" dirty="0">
                <a:latin typeface="Calibri"/>
                <a:cs typeface="Calibri"/>
              </a:rPr>
              <a:t> </a:t>
            </a:r>
            <a:r>
              <a:rPr sz="1800" spc="-5" dirty="0">
                <a:latin typeface="Calibri"/>
                <a:cs typeface="Calibri"/>
              </a:rPr>
              <a:t>very</a:t>
            </a:r>
            <a:r>
              <a:rPr sz="1800" dirty="0">
                <a:latin typeface="Calibri"/>
                <a:cs typeface="Calibri"/>
              </a:rPr>
              <a:t> </a:t>
            </a:r>
            <a:r>
              <a:rPr sz="1800" spc="-10" dirty="0">
                <a:latin typeface="Calibri"/>
                <a:cs typeface="Calibri"/>
              </a:rPr>
              <a:t>difficult</a:t>
            </a:r>
            <a:r>
              <a:rPr sz="1800" spc="5" dirty="0">
                <a:latin typeface="Calibri"/>
                <a:cs typeface="Calibri"/>
              </a:rPr>
              <a:t> </a:t>
            </a:r>
            <a:r>
              <a:rPr sz="1800" spc="-10" dirty="0">
                <a:latin typeface="Calibri"/>
                <a:cs typeface="Calibri"/>
              </a:rPr>
              <a:t>to</a:t>
            </a:r>
            <a:r>
              <a:rPr sz="1800" spc="10" dirty="0">
                <a:latin typeface="Calibri"/>
                <a:cs typeface="Calibri"/>
              </a:rPr>
              <a:t> </a:t>
            </a:r>
            <a:r>
              <a:rPr sz="1800" spc="-10" dirty="0">
                <a:latin typeface="Calibri"/>
                <a:cs typeface="Calibri"/>
              </a:rPr>
              <a:t>enter</a:t>
            </a:r>
            <a:r>
              <a:rPr sz="1800" spc="5" dirty="0">
                <a:latin typeface="Calibri"/>
                <a:cs typeface="Calibri"/>
              </a:rPr>
              <a:t> </a:t>
            </a:r>
            <a:r>
              <a:rPr sz="1800" dirty="0">
                <a:latin typeface="Calibri"/>
                <a:cs typeface="Calibri"/>
              </a:rPr>
              <a:t>the</a:t>
            </a:r>
            <a:r>
              <a:rPr sz="1800" spc="25" dirty="0">
                <a:latin typeface="Calibri"/>
                <a:cs typeface="Calibri"/>
              </a:rPr>
              <a:t> </a:t>
            </a:r>
            <a:r>
              <a:rPr sz="1800" spc="-15" dirty="0">
                <a:latin typeface="Calibri"/>
                <a:cs typeface="Calibri"/>
              </a:rPr>
              <a:t>market.</a:t>
            </a:r>
            <a:r>
              <a:rPr sz="1800" spc="-10" dirty="0">
                <a:latin typeface="Calibri"/>
                <a:cs typeface="Calibri"/>
              </a:rPr>
              <a:t> </a:t>
            </a:r>
            <a:r>
              <a:rPr sz="1800" spc="-5" dirty="0">
                <a:latin typeface="Calibri"/>
                <a:cs typeface="Calibri"/>
              </a:rPr>
              <a:t>So</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entry</a:t>
            </a:r>
            <a:r>
              <a:rPr sz="1800" spc="15" dirty="0">
                <a:latin typeface="Calibri"/>
                <a:cs typeface="Calibri"/>
              </a:rPr>
              <a:t> </a:t>
            </a:r>
            <a:r>
              <a:rPr sz="1800" spc="-5" dirty="0">
                <a:latin typeface="Calibri"/>
                <a:cs typeface="Calibri"/>
              </a:rPr>
              <a:t>barrier</a:t>
            </a:r>
            <a:r>
              <a:rPr sz="1800" spc="15" dirty="0">
                <a:latin typeface="Calibri"/>
                <a:cs typeface="Calibri"/>
              </a:rPr>
              <a:t> </a:t>
            </a:r>
            <a:r>
              <a:rPr sz="1800" spc="-10" dirty="0">
                <a:latin typeface="Calibri"/>
                <a:cs typeface="Calibri"/>
              </a:rPr>
              <a:t>was</a:t>
            </a:r>
            <a:r>
              <a:rPr sz="1800" spc="5" dirty="0">
                <a:latin typeface="Calibri"/>
                <a:cs typeface="Calibri"/>
              </a:rPr>
              <a:t> </a:t>
            </a:r>
            <a:r>
              <a:rPr sz="1800" spc="-5" dirty="0">
                <a:latin typeface="Calibri"/>
                <a:cs typeface="Calibri"/>
              </a:rPr>
              <a:t>very</a:t>
            </a:r>
            <a:r>
              <a:rPr sz="1800" spc="45" dirty="0">
                <a:latin typeface="Calibri"/>
                <a:cs typeface="Calibri"/>
              </a:rPr>
              <a:t> </a:t>
            </a:r>
            <a:r>
              <a:rPr sz="1800" spc="-5" dirty="0">
                <a:latin typeface="Calibri"/>
                <a:cs typeface="Calibri"/>
              </a:rPr>
              <a:t>very</a:t>
            </a:r>
            <a:r>
              <a:rPr sz="1800" spc="5" dirty="0">
                <a:latin typeface="Calibri"/>
                <a:cs typeface="Calibri"/>
              </a:rPr>
              <a:t> </a:t>
            </a:r>
            <a:r>
              <a:rPr sz="1800" spc="-5" dirty="0">
                <a:latin typeface="Calibri"/>
                <a:cs typeface="Calibri"/>
              </a:rPr>
              <a:t>high. </a:t>
            </a:r>
            <a:r>
              <a:rPr sz="1800" spc="-395" dirty="0">
                <a:latin typeface="Calibri"/>
                <a:cs typeface="Calibri"/>
              </a:rPr>
              <a:t> </a:t>
            </a:r>
            <a:r>
              <a:rPr sz="1800" dirty="0">
                <a:latin typeface="Calibri"/>
                <a:cs typeface="Calibri"/>
              </a:rPr>
              <a:t>But the </a:t>
            </a:r>
            <a:r>
              <a:rPr sz="1800" spc="-5" dirty="0">
                <a:latin typeface="Calibri"/>
                <a:cs typeface="Calibri"/>
              </a:rPr>
              <a:t>one</a:t>
            </a:r>
            <a:r>
              <a:rPr sz="1800" spc="20" dirty="0">
                <a:latin typeface="Calibri"/>
                <a:cs typeface="Calibri"/>
              </a:rPr>
              <a:t> </a:t>
            </a:r>
            <a:r>
              <a:rPr sz="1800" spc="-10" dirty="0">
                <a:latin typeface="Calibri"/>
                <a:cs typeface="Calibri"/>
              </a:rPr>
              <a:t>practice</a:t>
            </a:r>
            <a:r>
              <a:rPr sz="1800" spc="25" dirty="0">
                <a:latin typeface="Calibri"/>
                <a:cs typeface="Calibri"/>
              </a:rPr>
              <a:t> </a:t>
            </a:r>
            <a:r>
              <a:rPr sz="1800" spc="-5" dirty="0">
                <a:latin typeface="Calibri"/>
                <a:cs typeface="Calibri"/>
              </a:rPr>
              <a:t>that</a:t>
            </a:r>
            <a:r>
              <a:rPr sz="1800" spc="5" dirty="0">
                <a:latin typeface="Calibri"/>
                <a:cs typeface="Calibri"/>
              </a:rPr>
              <a:t> </a:t>
            </a:r>
            <a:r>
              <a:rPr sz="1800" spc="-10" dirty="0">
                <a:latin typeface="Calibri"/>
                <a:cs typeface="Calibri"/>
              </a:rPr>
              <a:t>was</a:t>
            </a:r>
            <a:r>
              <a:rPr sz="1800" dirty="0">
                <a:latin typeface="Calibri"/>
                <a:cs typeface="Calibri"/>
              </a:rPr>
              <a:t> </a:t>
            </a:r>
            <a:r>
              <a:rPr sz="1800" spc="-10" dirty="0">
                <a:latin typeface="Calibri"/>
                <a:cs typeface="Calibri"/>
              </a:rPr>
              <a:t>prevalent</a:t>
            </a:r>
            <a:r>
              <a:rPr sz="1800" spc="1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even</a:t>
            </a:r>
            <a:r>
              <a:rPr sz="1800" spc="10" dirty="0">
                <a:latin typeface="Calibri"/>
                <a:cs typeface="Calibri"/>
              </a:rPr>
              <a:t> </a:t>
            </a:r>
            <a:r>
              <a:rPr sz="1800" spc="-15" dirty="0">
                <a:latin typeface="Calibri"/>
                <a:cs typeface="Calibri"/>
              </a:rPr>
              <a:t>today</a:t>
            </a:r>
            <a:r>
              <a:rPr sz="1800" dirty="0">
                <a:latin typeface="Calibri"/>
                <a:cs typeface="Calibri"/>
              </a:rPr>
              <a:t> it </a:t>
            </a:r>
            <a:r>
              <a:rPr sz="1800" spc="-5" dirty="0">
                <a:latin typeface="Calibri"/>
                <a:cs typeface="Calibri"/>
              </a:rPr>
              <a:t>is</a:t>
            </a:r>
            <a:r>
              <a:rPr sz="1800" spc="5" dirty="0">
                <a:latin typeface="Calibri"/>
                <a:cs typeface="Calibri"/>
              </a:rPr>
              <a:t> </a:t>
            </a:r>
            <a:r>
              <a:rPr sz="1800" spc="-10" dirty="0">
                <a:latin typeface="Calibri"/>
                <a:cs typeface="Calibri"/>
              </a:rPr>
              <a:t>still</a:t>
            </a:r>
            <a:r>
              <a:rPr sz="1800" spc="5" dirty="0">
                <a:latin typeface="Calibri"/>
                <a:cs typeface="Calibri"/>
              </a:rPr>
              <a:t> </a:t>
            </a:r>
            <a:r>
              <a:rPr sz="1800" spc="-10" dirty="0">
                <a:latin typeface="Calibri"/>
                <a:cs typeface="Calibri"/>
              </a:rPr>
              <a:t>prevalent</a:t>
            </a:r>
            <a:r>
              <a:rPr sz="1800" spc="10" dirty="0">
                <a:latin typeface="Calibri"/>
                <a:cs typeface="Calibri"/>
              </a:rPr>
              <a:t> </a:t>
            </a:r>
            <a:r>
              <a:rPr sz="1800" spc="-5" dirty="0">
                <a:latin typeface="Calibri"/>
                <a:cs typeface="Calibri"/>
              </a:rPr>
              <a:t>in</a:t>
            </a:r>
            <a:r>
              <a:rPr sz="1800" spc="10" dirty="0">
                <a:latin typeface="Calibri"/>
                <a:cs typeface="Calibri"/>
              </a:rPr>
              <a:t> </a:t>
            </a:r>
            <a:r>
              <a:rPr sz="1800" spc="-15" dirty="0">
                <a:latin typeface="Calibri"/>
                <a:cs typeface="Calibri"/>
              </a:rPr>
              <a:t>any</a:t>
            </a:r>
            <a:r>
              <a:rPr sz="1800" spc="5" dirty="0">
                <a:latin typeface="Calibri"/>
                <a:cs typeface="Calibri"/>
              </a:rPr>
              <a:t> </a:t>
            </a:r>
            <a:r>
              <a:rPr sz="1800" spc="-10" dirty="0">
                <a:latin typeface="Calibri"/>
                <a:cs typeface="Calibri"/>
              </a:rPr>
              <a:t>credit</a:t>
            </a:r>
            <a:r>
              <a:rPr sz="1800" spc="15" dirty="0">
                <a:latin typeface="Calibri"/>
                <a:cs typeface="Calibri"/>
              </a:rPr>
              <a:t> </a:t>
            </a:r>
            <a:r>
              <a:rPr sz="1800" spc="-20" dirty="0">
                <a:latin typeface="Calibri"/>
                <a:cs typeface="Calibri"/>
              </a:rPr>
              <a:t>system</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even</a:t>
            </a:r>
            <a:r>
              <a:rPr sz="1800" spc="10" dirty="0">
                <a:latin typeface="Calibri"/>
                <a:cs typeface="Calibri"/>
              </a:rPr>
              <a:t> </a:t>
            </a:r>
            <a:r>
              <a:rPr sz="1800" dirty="0">
                <a:latin typeface="Calibri"/>
                <a:cs typeface="Calibri"/>
              </a:rPr>
              <a:t>if</a:t>
            </a:r>
            <a:r>
              <a:rPr sz="1800" spc="10"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shopkeepers</a:t>
            </a:r>
            <a:r>
              <a:rPr sz="1800" dirty="0">
                <a:latin typeface="Calibri"/>
                <a:cs typeface="Calibri"/>
              </a:rPr>
              <a:t> </a:t>
            </a:r>
            <a:r>
              <a:rPr sz="1800" spc="-10" dirty="0">
                <a:latin typeface="Calibri"/>
                <a:cs typeface="Calibri"/>
              </a:rPr>
              <a:t>have</a:t>
            </a:r>
            <a:r>
              <a:rPr sz="1800" spc="-5" dirty="0">
                <a:latin typeface="Calibri"/>
                <a:cs typeface="Calibri"/>
              </a:rPr>
              <a:t> sold</a:t>
            </a:r>
            <a:r>
              <a:rPr sz="1800" spc="10" dirty="0">
                <a:latin typeface="Calibri"/>
                <a:cs typeface="Calibri"/>
              </a:rPr>
              <a:t> </a:t>
            </a:r>
            <a:r>
              <a:rPr sz="1800" spc="-5" dirty="0">
                <a:latin typeface="Calibri"/>
                <a:cs typeface="Calibri"/>
              </a:rPr>
              <a:t>Rs</a:t>
            </a:r>
            <a:r>
              <a:rPr sz="1800" spc="15" dirty="0">
                <a:latin typeface="Calibri"/>
                <a:cs typeface="Calibri"/>
              </a:rPr>
              <a:t> </a:t>
            </a:r>
            <a:r>
              <a:rPr sz="1800" spc="-5" dirty="0">
                <a:latin typeface="Calibri"/>
                <a:cs typeface="Calibri"/>
              </a:rPr>
              <a:t>60,000</a:t>
            </a:r>
            <a:r>
              <a:rPr sz="1800" spc="10" dirty="0">
                <a:latin typeface="Calibri"/>
                <a:cs typeface="Calibri"/>
              </a:rPr>
              <a:t> </a:t>
            </a:r>
            <a:r>
              <a:rPr sz="1800" spc="-10" dirty="0">
                <a:latin typeface="Calibri"/>
                <a:cs typeface="Calibri"/>
              </a:rPr>
              <a:t>worth</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paints, </a:t>
            </a:r>
            <a:r>
              <a:rPr sz="1800" dirty="0">
                <a:latin typeface="Calibri"/>
                <a:cs typeface="Calibri"/>
              </a:rPr>
              <a:t>then</a:t>
            </a:r>
            <a:r>
              <a:rPr sz="1800" spc="20" dirty="0">
                <a:latin typeface="Calibri"/>
                <a:cs typeface="Calibri"/>
              </a:rPr>
              <a:t> </a:t>
            </a:r>
            <a:r>
              <a:rPr sz="1800" spc="-5" dirty="0">
                <a:latin typeface="Calibri"/>
                <a:cs typeface="Calibri"/>
              </a:rPr>
              <a:t>they</a:t>
            </a:r>
            <a:r>
              <a:rPr sz="1800" spc="5" dirty="0">
                <a:latin typeface="Calibri"/>
                <a:cs typeface="Calibri"/>
              </a:rPr>
              <a:t> </a:t>
            </a:r>
            <a:r>
              <a:rPr sz="1800" spc="-15" dirty="0">
                <a:latin typeface="Calibri"/>
                <a:cs typeface="Calibri"/>
              </a:rPr>
              <a:t>have</a:t>
            </a:r>
            <a:r>
              <a:rPr sz="1800" spc="-5" dirty="0">
                <a:latin typeface="Calibri"/>
                <a:cs typeface="Calibri"/>
              </a:rPr>
              <a:t> got</a:t>
            </a:r>
            <a:r>
              <a:rPr sz="1800" spc="20" dirty="0">
                <a:latin typeface="Calibri"/>
                <a:cs typeface="Calibri"/>
              </a:rPr>
              <a:t> </a:t>
            </a:r>
            <a:r>
              <a:rPr sz="1800" spc="-5" dirty="0">
                <a:latin typeface="Calibri"/>
                <a:cs typeface="Calibri"/>
              </a:rPr>
              <a:t>180</a:t>
            </a:r>
            <a:r>
              <a:rPr sz="1800" dirty="0">
                <a:latin typeface="Calibri"/>
                <a:cs typeface="Calibri"/>
              </a:rPr>
              <a:t> </a:t>
            </a:r>
            <a:r>
              <a:rPr sz="1800" spc="-15" dirty="0">
                <a:latin typeface="Calibri"/>
                <a:cs typeface="Calibri"/>
              </a:rPr>
              <a:t>days</a:t>
            </a:r>
            <a:r>
              <a:rPr sz="1800" spc="5" dirty="0">
                <a:latin typeface="Calibri"/>
                <a:cs typeface="Calibri"/>
              </a:rPr>
              <a:t> </a:t>
            </a:r>
            <a:r>
              <a:rPr sz="1800" spc="-10" dirty="0">
                <a:latin typeface="Calibri"/>
                <a:cs typeface="Calibri"/>
              </a:rPr>
              <a:t>to</a:t>
            </a:r>
            <a:r>
              <a:rPr sz="1800" dirty="0">
                <a:latin typeface="Calibri"/>
                <a:cs typeface="Calibri"/>
              </a:rPr>
              <a:t> </a:t>
            </a:r>
            <a:r>
              <a:rPr sz="1800" spc="-15" dirty="0">
                <a:latin typeface="Calibri"/>
                <a:cs typeface="Calibri"/>
              </a:rPr>
              <a:t>pay</a:t>
            </a:r>
            <a:r>
              <a:rPr sz="1800" spc="5" dirty="0">
                <a:latin typeface="Calibri"/>
                <a:cs typeface="Calibri"/>
              </a:rPr>
              <a:t> </a:t>
            </a:r>
            <a:r>
              <a:rPr sz="1800" spc="-5" dirty="0">
                <a:latin typeface="Calibri"/>
                <a:cs typeface="Calibri"/>
              </a:rPr>
              <a:t>back,</a:t>
            </a:r>
            <a:r>
              <a:rPr sz="1800" spc="5" dirty="0">
                <a:latin typeface="Calibri"/>
                <a:cs typeface="Calibri"/>
              </a:rPr>
              <a:t> </a:t>
            </a:r>
            <a:r>
              <a:rPr sz="1800" spc="-5" dirty="0">
                <a:latin typeface="Calibri"/>
                <a:cs typeface="Calibri"/>
              </a:rPr>
              <a:t>no</a:t>
            </a:r>
            <a:r>
              <a:rPr sz="1800" spc="10" dirty="0">
                <a:latin typeface="Calibri"/>
                <a:cs typeface="Calibri"/>
              </a:rPr>
              <a:t> </a:t>
            </a:r>
            <a:r>
              <a:rPr sz="1800" spc="-5" dirty="0">
                <a:latin typeface="Calibri"/>
                <a:cs typeface="Calibri"/>
              </a:rPr>
              <a:t>one</a:t>
            </a:r>
            <a:r>
              <a:rPr sz="1800" spc="15" dirty="0">
                <a:latin typeface="Calibri"/>
                <a:cs typeface="Calibri"/>
              </a:rPr>
              <a:t> </a:t>
            </a:r>
            <a:r>
              <a:rPr sz="1800" spc="-10" dirty="0">
                <a:latin typeface="Calibri"/>
                <a:cs typeface="Calibri"/>
              </a:rPr>
              <a:t>really</a:t>
            </a:r>
            <a:r>
              <a:rPr sz="1800" spc="5" dirty="0">
                <a:latin typeface="Calibri"/>
                <a:cs typeface="Calibri"/>
              </a:rPr>
              <a:t> </a:t>
            </a:r>
            <a:r>
              <a:rPr sz="1800" spc="-10" dirty="0">
                <a:latin typeface="Calibri"/>
                <a:cs typeface="Calibri"/>
              </a:rPr>
              <a:t>bothers </a:t>
            </a:r>
            <a:r>
              <a:rPr sz="1800" spc="-5" dirty="0">
                <a:latin typeface="Calibri"/>
                <a:cs typeface="Calibri"/>
              </a:rPr>
              <a:t> </a:t>
            </a:r>
            <a:r>
              <a:rPr sz="1800" spc="-10" dirty="0">
                <a:latin typeface="Calibri"/>
                <a:cs typeface="Calibri"/>
              </a:rPr>
              <a:t>to </a:t>
            </a:r>
            <a:r>
              <a:rPr sz="1800" spc="-15" dirty="0">
                <a:latin typeface="Calibri"/>
                <a:cs typeface="Calibri"/>
              </a:rPr>
              <a:t>pay</a:t>
            </a:r>
            <a:r>
              <a:rPr sz="1800" dirty="0">
                <a:latin typeface="Calibri"/>
                <a:cs typeface="Calibri"/>
              </a:rPr>
              <a:t> </a:t>
            </a:r>
            <a:r>
              <a:rPr sz="1800" spc="-5" dirty="0">
                <a:latin typeface="Calibri"/>
                <a:cs typeface="Calibri"/>
              </a:rPr>
              <a:t>back.</a:t>
            </a:r>
            <a:endParaRPr sz="1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364613" y="470408"/>
            <a:ext cx="5618987" cy="2584704"/>
          </a:xfrm>
          <a:prstGeom prst="rect">
            <a:avLst/>
          </a:prstGeom>
        </p:spPr>
      </p:pic>
      <p:sp>
        <p:nvSpPr>
          <p:cNvPr id="4" name="object 4"/>
          <p:cNvSpPr txBox="1">
            <a:spLocks noGrp="1"/>
          </p:cNvSpPr>
          <p:nvPr>
            <p:ph type="title"/>
          </p:nvPr>
        </p:nvSpPr>
        <p:spPr>
          <a:xfrm>
            <a:off x="6643369" y="1066800"/>
            <a:ext cx="4605655" cy="112268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00"/>
                </a:solidFill>
              </a:rPr>
              <a:t>wherein</a:t>
            </a:r>
            <a:r>
              <a:rPr sz="1800" spc="10" dirty="0">
                <a:solidFill>
                  <a:srgbClr val="000000"/>
                </a:solidFill>
              </a:rPr>
              <a:t> </a:t>
            </a:r>
            <a:r>
              <a:rPr sz="1800" dirty="0">
                <a:solidFill>
                  <a:srgbClr val="000000"/>
                </a:solidFill>
              </a:rPr>
              <a:t>the</a:t>
            </a:r>
            <a:r>
              <a:rPr sz="1800" spc="10" dirty="0">
                <a:solidFill>
                  <a:srgbClr val="000000"/>
                </a:solidFill>
              </a:rPr>
              <a:t> </a:t>
            </a:r>
            <a:r>
              <a:rPr sz="1800" spc="-10" dirty="0">
                <a:solidFill>
                  <a:srgbClr val="000000"/>
                </a:solidFill>
              </a:rPr>
              <a:t>regular</a:t>
            </a:r>
            <a:r>
              <a:rPr sz="1800" spc="5" dirty="0">
                <a:solidFill>
                  <a:srgbClr val="000000"/>
                </a:solidFill>
              </a:rPr>
              <a:t> </a:t>
            </a:r>
            <a:r>
              <a:rPr sz="1800" spc="-10" dirty="0">
                <a:solidFill>
                  <a:srgbClr val="000000"/>
                </a:solidFill>
              </a:rPr>
              <a:t>payback</a:t>
            </a:r>
            <a:r>
              <a:rPr sz="1800" spc="10" dirty="0">
                <a:solidFill>
                  <a:srgbClr val="000000"/>
                </a:solidFill>
              </a:rPr>
              <a:t> </a:t>
            </a:r>
            <a:r>
              <a:rPr sz="1800" spc="-10" dirty="0">
                <a:solidFill>
                  <a:srgbClr val="000000"/>
                </a:solidFill>
              </a:rPr>
              <a:t>was</a:t>
            </a:r>
            <a:r>
              <a:rPr sz="1800" spc="15" dirty="0">
                <a:solidFill>
                  <a:srgbClr val="000000"/>
                </a:solidFill>
              </a:rPr>
              <a:t> </a:t>
            </a:r>
            <a:r>
              <a:rPr sz="1800" spc="-10" dirty="0">
                <a:solidFill>
                  <a:srgbClr val="000000"/>
                </a:solidFill>
              </a:rPr>
              <a:t>incentivized.For </a:t>
            </a:r>
            <a:r>
              <a:rPr sz="1800" spc="-390" dirty="0">
                <a:solidFill>
                  <a:srgbClr val="000000"/>
                </a:solidFill>
              </a:rPr>
              <a:t> </a:t>
            </a:r>
            <a:r>
              <a:rPr sz="1800" spc="-10" dirty="0">
                <a:solidFill>
                  <a:srgbClr val="000000"/>
                </a:solidFill>
              </a:rPr>
              <a:t>example,</a:t>
            </a:r>
            <a:r>
              <a:rPr sz="1800" spc="10" dirty="0">
                <a:solidFill>
                  <a:srgbClr val="000000"/>
                </a:solidFill>
              </a:rPr>
              <a:t> </a:t>
            </a:r>
            <a:r>
              <a:rPr sz="1800" dirty="0">
                <a:solidFill>
                  <a:srgbClr val="000000"/>
                </a:solidFill>
              </a:rPr>
              <a:t>a</a:t>
            </a:r>
            <a:r>
              <a:rPr sz="1800" spc="-5" dirty="0">
                <a:solidFill>
                  <a:srgbClr val="000000"/>
                </a:solidFill>
              </a:rPr>
              <a:t> </a:t>
            </a:r>
            <a:r>
              <a:rPr sz="1800" spc="-10" dirty="0">
                <a:solidFill>
                  <a:srgbClr val="000000"/>
                </a:solidFill>
              </a:rPr>
              <a:t>shopkeeper</a:t>
            </a:r>
            <a:r>
              <a:rPr sz="1800" dirty="0">
                <a:solidFill>
                  <a:srgbClr val="000000"/>
                </a:solidFill>
              </a:rPr>
              <a:t> </a:t>
            </a:r>
            <a:r>
              <a:rPr sz="1800" spc="-10" dirty="0">
                <a:solidFill>
                  <a:srgbClr val="000000"/>
                </a:solidFill>
              </a:rPr>
              <a:t>would</a:t>
            </a:r>
            <a:r>
              <a:rPr sz="1800" spc="5" dirty="0">
                <a:solidFill>
                  <a:srgbClr val="000000"/>
                </a:solidFill>
              </a:rPr>
              <a:t> </a:t>
            </a:r>
            <a:r>
              <a:rPr sz="1800" spc="-10" dirty="0">
                <a:solidFill>
                  <a:srgbClr val="000000"/>
                </a:solidFill>
              </a:rPr>
              <a:t>get</a:t>
            </a:r>
            <a:r>
              <a:rPr sz="1800" spc="5" dirty="0">
                <a:solidFill>
                  <a:srgbClr val="000000"/>
                </a:solidFill>
              </a:rPr>
              <a:t> </a:t>
            </a:r>
            <a:r>
              <a:rPr sz="1800" dirty="0">
                <a:solidFill>
                  <a:srgbClr val="000000"/>
                </a:solidFill>
              </a:rPr>
              <a:t>a</a:t>
            </a:r>
            <a:r>
              <a:rPr sz="1800" spc="20" dirty="0">
                <a:solidFill>
                  <a:srgbClr val="000000"/>
                </a:solidFill>
              </a:rPr>
              <a:t> </a:t>
            </a:r>
            <a:r>
              <a:rPr sz="1800" spc="-5" dirty="0">
                <a:solidFill>
                  <a:srgbClr val="000000"/>
                </a:solidFill>
              </a:rPr>
              <a:t>3.5%</a:t>
            </a:r>
            <a:r>
              <a:rPr sz="1800" spc="5" dirty="0">
                <a:solidFill>
                  <a:srgbClr val="000000"/>
                </a:solidFill>
              </a:rPr>
              <a:t> </a:t>
            </a:r>
            <a:r>
              <a:rPr sz="1800" spc="-20" dirty="0">
                <a:solidFill>
                  <a:srgbClr val="000000"/>
                </a:solidFill>
              </a:rPr>
              <a:t>extra </a:t>
            </a:r>
            <a:r>
              <a:rPr sz="1800" spc="-15" dirty="0">
                <a:solidFill>
                  <a:srgbClr val="000000"/>
                </a:solidFill>
              </a:rPr>
              <a:t> </a:t>
            </a:r>
            <a:r>
              <a:rPr sz="1800" spc="-10" dirty="0">
                <a:solidFill>
                  <a:srgbClr val="000000"/>
                </a:solidFill>
              </a:rPr>
              <a:t>discount</a:t>
            </a:r>
            <a:r>
              <a:rPr sz="1800" dirty="0">
                <a:solidFill>
                  <a:srgbClr val="000000"/>
                </a:solidFill>
              </a:rPr>
              <a:t> </a:t>
            </a:r>
            <a:r>
              <a:rPr sz="1800" spc="-5" dirty="0">
                <a:solidFill>
                  <a:srgbClr val="000000"/>
                </a:solidFill>
              </a:rPr>
              <a:t>if </a:t>
            </a:r>
            <a:r>
              <a:rPr sz="1800" dirty="0">
                <a:solidFill>
                  <a:srgbClr val="000000"/>
                </a:solidFill>
              </a:rPr>
              <a:t>he</a:t>
            </a:r>
            <a:r>
              <a:rPr sz="1800" spc="10" dirty="0">
                <a:solidFill>
                  <a:srgbClr val="000000"/>
                </a:solidFill>
              </a:rPr>
              <a:t> </a:t>
            </a:r>
            <a:r>
              <a:rPr sz="1800" dirty="0">
                <a:solidFill>
                  <a:srgbClr val="000000"/>
                </a:solidFill>
              </a:rPr>
              <a:t>made the</a:t>
            </a:r>
            <a:r>
              <a:rPr sz="1800" spc="10" dirty="0">
                <a:solidFill>
                  <a:srgbClr val="000000"/>
                </a:solidFill>
              </a:rPr>
              <a:t> </a:t>
            </a:r>
            <a:r>
              <a:rPr sz="1800" spc="-10" dirty="0">
                <a:solidFill>
                  <a:srgbClr val="000000"/>
                </a:solidFill>
              </a:rPr>
              <a:t>payments </a:t>
            </a:r>
            <a:r>
              <a:rPr sz="1800" spc="-5" dirty="0">
                <a:solidFill>
                  <a:srgbClr val="000000"/>
                </a:solidFill>
              </a:rPr>
              <a:t>within</a:t>
            </a:r>
            <a:r>
              <a:rPr sz="1800" spc="35" dirty="0">
                <a:solidFill>
                  <a:srgbClr val="000000"/>
                </a:solidFill>
              </a:rPr>
              <a:t> </a:t>
            </a:r>
            <a:r>
              <a:rPr sz="1800" dirty="0">
                <a:solidFill>
                  <a:srgbClr val="000000"/>
                </a:solidFill>
              </a:rPr>
              <a:t>30 </a:t>
            </a:r>
            <a:r>
              <a:rPr sz="1800" spc="-15" dirty="0">
                <a:solidFill>
                  <a:srgbClr val="000000"/>
                </a:solidFill>
              </a:rPr>
              <a:t>days </a:t>
            </a:r>
            <a:r>
              <a:rPr sz="1800" spc="-395" dirty="0">
                <a:solidFill>
                  <a:srgbClr val="000000"/>
                </a:solidFill>
              </a:rPr>
              <a:t> </a:t>
            </a:r>
            <a:r>
              <a:rPr sz="1800" spc="-10" dirty="0">
                <a:solidFill>
                  <a:srgbClr val="000000"/>
                </a:solidFill>
              </a:rPr>
              <a:t>throughout</a:t>
            </a:r>
            <a:r>
              <a:rPr sz="1800" spc="5" dirty="0">
                <a:solidFill>
                  <a:srgbClr val="000000"/>
                </a:solidFill>
              </a:rPr>
              <a:t> </a:t>
            </a:r>
            <a:r>
              <a:rPr sz="1800" dirty="0">
                <a:solidFill>
                  <a:srgbClr val="000000"/>
                </a:solidFill>
              </a:rPr>
              <a:t>the </a:t>
            </a:r>
            <a:r>
              <a:rPr sz="1800" spc="-40" dirty="0">
                <a:solidFill>
                  <a:srgbClr val="000000"/>
                </a:solidFill>
              </a:rPr>
              <a:t>year.</a:t>
            </a:r>
            <a:endParaRPr sz="1800" dirty="0"/>
          </a:p>
        </p:txBody>
      </p:sp>
      <p:pic>
        <p:nvPicPr>
          <p:cNvPr id="5" name="object 5"/>
          <p:cNvPicPr/>
          <p:nvPr/>
        </p:nvPicPr>
        <p:blipFill>
          <a:blip r:embed="rId3" cstate="print"/>
          <a:stretch>
            <a:fillRect/>
          </a:stretch>
        </p:blipFill>
        <p:spPr>
          <a:xfrm>
            <a:off x="6254574" y="3733800"/>
            <a:ext cx="5512308" cy="2682239"/>
          </a:xfrm>
          <a:prstGeom prst="rect">
            <a:avLst/>
          </a:prstGeom>
        </p:spPr>
      </p:pic>
      <p:sp>
        <p:nvSpPr>
          <p:cNvPr id="6" name="object 6"/>
          <p:cNvSpPr txBox="1"/>
          <p:nvPr/>
        </p:nvSpPr>
        <p:spPr>
          <a:xfrm>
            <a:off x="448309" y="3886200"/>
            <a:ext cx="5090795" cy="2081530"/>
          </a:xfrm>
          <a:prstGeom prst="rect">
            <a:avLst/>
          </a:prstGeom>
        </p:spPr>
        <p:txBody>
          <a:bodyPr vert="horz" wrap="square" lIns="0" tIns="12700" rIns="0" bIns="0" rtlCol="0">
            <a:spAutoFit/>
          </a:bodyPr>
          <a:lstStyle/>
          <a:p>
            <a:pPr marL="12700" marR="5080">
              <a:lnSpc>
                <a:spcPct val="107100"/>
              </a:lnSpc>
              <a:spcBef>
                <a:spcPts val="100"/>
              </a:spcBef>
            </a:pPr>
            <a:r>
              <a:rPr sz="1800" spc="-20" dirty="0">
                <a:latin typeface="Calibri"/>
                <a:cs typeface="Calibri"/>
              </a:rPr>
              <a:t>Similarly,</a:t>
            </a:r>
            <a:r>
              <a:rPr sz="1800" spc="15" dirty="0">
                <a:latin typeface="Calibri"/>
                <a:cs typeface="Calibri"/>
              </a:rPr>
              <a:t> </a:t>
            </a:r>
            <a:r>
              <a:rPr sz="1800" spc="-5" dirty="0">
                <a:latin typeface="Calibri"/>
                <a:cs typeface="Calibri"/>
              </a:rPr>
              <a:t>if </a:t>
            </a:r>
            <a:r>
              <a:rPr sz="1800" dirty="0">
                <a:latin typeface="Calibri"/>
                <a:cs typeface="Calibri"/>
              </a:rPr>
              <a:t>a</a:t>
            </a:r>
            <a:r>
              <a:rPr sz="1800" spc="10" dirty="0">
                <a:latin typeface="Calibri"/>
                <a:cs typeface="Calibri"/>
              </a:rPr>
              <a:t> </a:t>
            </a:r>
            <a:r>
              <a:rPr sz="1800" spc="-5" dirty="0">
                <a:latin typeface="Calibri"/>
                <a:cs typeface="Calibri"/>
              </a:rPr>
              <a:t>dealer</a:t>
            </a:r>
            <a:r>
              <a:rPr sz="1800" spc="5" dirty="0">
                <a:latin typeface="Calibri"/>
                <a:cs typeface="Calibri"/>
              </a:rPr>
              <a:t> </a:t>
            </a:r>
            <a:r>
              <a:rPr sz="1800" dirty="0">
                <a:latin typeface="Calibri"/>
                <a:cs typeface="Calibri"/>
              </a:rPr>
              <a:t>made </a:t>
            </a:r>
            <a:r>
              <a:rPr sz="1800" spc="-10" dirty="0">
                <a:latin typeface="Calibri"/>
                <a:cs typeface="Calibri"/>
              </a:rPr>
              <a:t>payments </a:t>
            </a:r>
            <a:r>
              <a:rPr sz="1800" spc="-5" dirty="0">
                <a:latin typeface="Calibri"/>
                <a:cs typeface="Calibri"/>
              </a:rPr>
              <a:t>in</a:t>
            </a:r>
            <a:r>
              <a:rPr sz="1800" spc="10" dirty="0">
                <a:latin typeface="Calibri"/>
                <a:cs typeface="Calibri"/>
              </a:rPr>
              <a:t> </a:t>
            </a:r>
            <a:r>
              <a:rPr sz="1800" spc="-5" dirty="0">
                <a:latin typeface="Calibri"/>
                <a:cs typeface="Calibri"/>
              </a:rPr>
              <a:t>cash,</a:t>
            </a:r>
            <a:r>
              <a:rPr sz="1800" spc="5" dirty="0">
                <a:latin typeface="Calibri"/>
                <a:cs typeface="Calibri"/>
              </a:rPr>
              <a:t> </a:t>
            </a:r>
            <a:r>
              <a:rPr sz="1800" spc="-5" dirty="0">
                <a:latin typeface="Calibri"/>
                <a:cs typeface="Calibri"/>
              </a:rPr>
              <a:t>they </a:t>
            </a:r>
            <a:r>
              <a:rPr sz="1800" dirty="0">
                <a:latin typeface="Calibri"/>
                <a:cs typeface="Calibri"/>
              </a:rPr>
              <a:t> </a:t>
            </a:r>
            <a:r>
              <a:rPr sz="1800" spc="-10" dirty="0">
                <a:latin typeface="Calibri"/>
                <a:cs typeface="Calibri"/>
              </a:rPr>
              <a:t>would</a:t>
            </a:r>
            <a:r>
              <a:rPr sz="1800" dirty="0">
                <a:latin typeface="Calibri"/>
                <a:cs typeface="Calibri"/>
              </a:rPr>
              <a:t> </a:t>
            </a:r>
            <a:r>
              <a:rPr sz="1800" spc="-10" dirty="0">
                <a:latin typeface="Calibri"/>
                <a:cs typeface="Calibri"/>
              </a:rPr>
              <a:t>get</a:t>
            </a:r>
            <a:r>
              <a:rPr sz="1800" dirty="0">
                <a:latin typeface="Calibri"/>
                <a:cs typeface="Calibri"/>
              </a:rPr>
              <a:t> a</a:t>
            </a:r>
            <a:r>
              <a:rPr sz="1800" spc="10" dirty="0">
                <a:latin typeface="Calibri"/>
                <a:cs typeface="Calibri"/>
              </a:rPr>
              <a:t> </a:t>
            </a:r>
            <a:r>
              <a:rPr sz="1800" dirty="0">
                <a:latin typeface="Calibri"/>
                <a:cs typeface="Calibri"/>
              </a:rPr>
              <a:t>5% </a:t>
            </a:r>
            <a:r>
              <a:rPr sz="1800" spc="-10" dirty="0">
                <a:latin typeface="Calibri"/>
                <a:cs typeface="Calibri"/>
              </a:rPr>
              <a:t>discount</a:t>
            </a:r>
            <a:r>
              <a:rPr sz="1800" spc="5"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his </a:t>
            </a:r>
            <a:r>
              <a:rPr sz="1800" spc="-10" dirty="0">
                <a:latin typeface="Calibri"/>
                <a:cs typeface="Calibri"/>
              </a:rPr>
              <a:t>procurement</a:t>
            </a:r>
            <a:r>
              <a:rPr sz="1800" dirty="0">
                <a:latin typeface="Calibri"/>
                <a:cs typeface="Calibri"/>
              </a:rPr>
              <a:t> </a:t>
            </a:r>
            <a:r>
              <a:rPr sz="1800" spc="-5" dirty="0">
                <a:latin typeface="Calibri"/>
                <a:cs typeface="Calibri"/>
              </a:rPr>
              <a:t>price. </a:t>
            </a:r>
            <a:r>
              <a:rPr sz="1800" dirty="0">
                <a:latin typeface="Calibri"/>
                <a:cs typeface="Calibri"/>
              </a:rPr>
              <a:t> </a:t>
            </a:r>
            <a:r>
              <a:rPr sz="1800" spc="-45" dirty="0">
                <a:latin typeface="Calibri"/>
                <a:cs typeface="Calibri"/>
              </a:rPr>
              <a:t>Now,</a:t>
            </a:r>
            <a:r>
              <a:rPr sz="1800" spc="10" dirty="0">
                <a:latin typeface="Calibri"/>
                <a:cs typeface="Calibri"/>
              </a:rPr>
              <a:t> </a:t>
            </a:r>
            <a:r>
              <a:rPr sz="1800" spc="-5" dirty="0">
                <a:latin typeface="Calibri"/>
                <a:cs typeface="Calibri"/>
              </a:rPr>
              <a:t>this</a:t>
            </a:r>
            <a:r>
              <a:rPr sz="1800" dirty="0">
                <a:latin typeface="Calibri"/>
                <a:cs typeface="Calibri"/>
              </a:rPr>
              <a:t> </a:t>
            </a:r>
            <a:r>
              <a:rPr sz="1800" spc="-10" dirty="0">
                <a:latin typeface="Calibri"/>
                <a:cs typeface="Calibri"/>
              </a:rPr>
              <a:t>was</a:t>
            </a:r>
            <a:r>
              <a:rPr sz="1800" dirty="0">
                <a:latin typeface="Calibri"/>
                <a:cs typeface="Calibri"/>
              </a:rPr>
              <a:t> a</a:t>
            </a:r>
            <a:r>
              <a:rPr sz="1800" spc="-5" dirty="0">
                <a:latin typeface="Calibri"/>
                <a:cs typeface="Calibri"/>
              </a:rPr>
              <a:t> </a:t>
            </a:r>
            <a:r>
              <a:rPr sz="1800" spc="-30" dirty="0">
                <a:latin typeface="Calibri"/>
                <a:cs typeface="Calibri"/>
              </a:rPr>
              <a:t>very,</a:t>
            </a:r>
            <a:r>
              <a:rPr sz="1800" spc="-5" dirty="0">
                <a:latin typeface="Calibri"/>
                <a:cs typeface="Calibri"/>
              </a:rPr>
              <a:t> very</a:t>
            </a:r>
            <a:r>
              <a:rPr sz="1800" dirty="0">
                <a:latin typeface="Calibri"/>
                <a:cs typeface="Calibri"/>
              </a:rPr>
              <a:t> </a:t>
            </a:r>
            <a:r>
              <a:rPr sz="1800" spc="-5" dirty="0">
                <a:latin typeface="Calibri"/>
                <a:cs typeface="Calibri"/>
              </a:rPr>
              <a:t>big </a:t>
            </a:r>
            <a:r>
              <a:rPr sz="1800" dirty="0">
                <a:latin typeface="Calibri"/>
                <a:cs typeface="Calibri"/>
              </a:rPr>
              <a:t>deal</a:t>
            </a:r>
            <a:r>
              <a:rPr sz="1800" spc="5" dirty="0">
                <a:latin typeface="Calibri"/>
                <a:cs typeface="Calibri"/>
              </a:rPr>
              <a:t> </a:t>
            </a:r>
            <a:r>
              <a:rPr sz="1800" spc="-5" dirty="0">
                <a:latin typeface="Calibri"/>
                <a:cs typeface="Calibri"/>
              </a:rPr>
              <a:t>because</a:t>
            </a:r>
            <a:r>
              <a:rPr sz="1800" dirty="0">
                <a:latin typeface="Calibri"/>
                <a:cs typeface="Calibri"/>
              </a:rPr>
              <a:t> the</a:t>
            </a:r>
            <a:r>
              <a:rPr sz="1800" spc="15" dirty="0">
                <a:latin typeface="Calibri"/>
                <a:cs typeface="Calibri"/>
              </a:rPr>
              <a:t> </a:t>
            </a:r>
            <a:r>
              <a:rPr sz="1800" spc="-10" dirty="0">
                <a:latin typeface="Calibri"/>
                <a:cs typeface="Calibri"/>
              </a:rPr>
              <a:t>paint </a:t>
            </a:r>
            <a:r>
              <a:rPr sz="1800" spc="-5" dirty="0">
                <a:latin typeface="Calibri"/>
                <a:cs typeface="Calibri"/>
              </a:rPr>
              <a:t> industry</a:t>
            </a:r>
            <a:r>
              <a:rPr sz="1800" dirty="0">
                <a:latin typeface="Calibri"/>
                <a:cs typeface="Calibri"/>
              </a:rPr>
              <a:t> </a:t>
            </a:r>
            <a:r>
              <a:rPr sz="1800" spc="-5" dirty="0">
                <a:latin typeface="Calibri"/>
                <a:cs typeface="Calibri"/>
              </a:rPr>
              <a:t>by</a:t>
            </a:r>
            <a:r>
              <a:rPr sz="1800" spc="5" dirty="0">
                <a:latin typeface="Calibri"/>
                <a:cs typeface="Calibri"/>
              </a:rPr>
              <a:t> </a:t>
            </a:r>
            <a:r>
              <a:rPr sz="1800" spc="-10" dirty="0">
                <a:latin typeface="Calibri"/>
                <a:cs typeface="Calibri"/>
              </a:rPr>
              <a:t>default</a:t>
            </a:r>
            <a:r>
              <a:rPr sz="1800" spc="5" dirty="0">
                <a:latin typeface="Calibri"/>
                <a:cs typeface="Calibri"/>
              </a:rPr>
              <a:t> </a:t>
            </a:r>
            <a:r>
              <a:rPr sz="1800" spc="-15" dirty="0">
                <a:latin typeface="Calibri"/>
                <a:cs typeface="Calibri"/>
              </a:rPr>
              <a:t>operated</a:t>
            </a:r>
            <a:r>
              <a:rPr sz="1800" dirty="0">
                <a:latin typeface="Calibri"/>
                <a:cs typeface="Calibri"/>
              </a:rPr>
              <a:t> </a:t>
            </a:r>
            <a:r>
              <a:rPr sz="1800" spc="-5" dirty="0">
                <a:latin typeface="Calibri"/>
                <a:cs typeface="Calibri"/>
              </a:rPr>
              <a:t>at</a:t>
            </a:r>
            <a:r>
              <a:rPr sz="1800" dirty="0">
                <a:latin typeface="Calibri"/>
                <a:cs typeface="Calibri"/>
              </a:rPr>
              <a:t> </a:t>
            </a:r>
            <a:r>
              <a:rPr sz="1800" spc="-10" dirty="0">
                <a:latin typeface="Calibri"/>
                <a:cs typeface="Calibri"/>
              </a:rPr>
              <a:t>razor-thin</a:t>
            </a:r>
            <a:r>
              <a:rPr sz="1800" spc="5" dirty="0">
                <a:latin typeface="Calibri"/>
                <a:cs typeface="Calibri"/>
              </a:rPr>
              <a:t> </a:t>
            </a:r>
            <a:r>
              <a:rPr sz="1800" spc="-5" dirty="0">
                <a:latin typeface="Calibri"/>
                <a:cs typeface="Calibri"/>
              </a:rPr>
              <a:t>margins</a:t>
            </a:r>
            <a:r>
              <a:rPr sz="1800" spc="5" dirty="0">
                <a:latin typeface="Calibri"/>
                <a:cs typeface="Calibri"/>
              </a:rPr>
              <a:t> </a:t>
            </a:r>
            <a:r>
              <a:rPr sz="1800" spc="-10" dirty="0">
                <a:latin typeface="Calibri"/>
                <a:cs typeface="Calibri"/>
              </a:rPr>
              <a:t>at </a:t>
            </a:r>
            <a:r>
              <a:rPr sz="1800" spc="-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dealer level.</a:t>
            </a:r>
            <a:r>
              <a:rPr sz="1800" spc="10" dirty="0">
                <a:latin typeface="Calibri"/>
                <a:cs typeface="Calibri"/>
              </a:rPr>
              <a:t> </a:t>
            </a:r>
            <a:r>
              <a:rPr sz="1800" dirty="0">
                <a:latin typeface="Calibri"/>
                <a:cs typeface="Calibri"/>
              </a:rPr>
              <a:t>And these</a:t>
            </a:r>
            <a:r>
              <a:rPr sz="1800" spc="5" dirty="0">
                <a:latin typeface="Calibri"/>
                <a:cs typeface="Calibri"/>
              </a:rPr>
              <a:t> </a:t>
            </a:r>
            <a:r>
              <a:rPr sz="1800" spc="-10" dirty="0">
                <a:latin typeface="Calibri"/>
                <a:cs typeface="Calibri"/>
              </a:rPr>
              <a:t>initiatives</a:t>
            </a:r>
            <a:r>
              <a:rPr sz="1800" dirty="0">
                <a:latin typeface="Calibri"/>
                <a:cs typeface="Calibri"/>
              </a:rPr>
              <a:t> </a:t>
            </a:r>
            <a:r>
              <a:rPr sz="1800" spc="-20" dirty="0">
                <a:latin typeface="Calibri"/>
                <a:cs typeface="Calibri"/>
              </a:rPr>
              <a:t>worked</a:t>
            </a:r>
            <a:r>
              <a:rPr sz="1800" dirty="0">
                <a:latin typeface="Calibri"/>
                <a:cs typeface="Calibri"/>
              </a:rPr>
              <a:t> </a:t>
            </a:r>
            <a:r>
              <a:rPr sz="1800" spc="-10" dirty="0">
                <a:latin typeface="Calibri"/>
                <a:cs typeface="Calibri"/>
              </a:rPr>
              <a:t>wonders </a:t>
            </a:r>
            <a:r>
              <a:rPr sz="1800" spc="-390" dirty="0">
                <a:latin typeface="Calibri"/>
                <a:cs typeface="Calibri"/>
              </a:rPr>
              <a:t> </a:t>
            </a:r>
            <a:r>
              <a:rPr sz="1800" spc="-5" dirty="0">
                <a:latin typeface="Calibri"/>
                <a:cs typeface="Calibri"/>
              </a:rPr>
              <a:t>because </a:t>
            </a:r>
            <a:r>
              <a:rPr sz="1800" dirty="0">
                <a:latin typeface="Calibri"/>
                <a:cs typeface="Calibri"/>
              </a:rPr>
              <a:t>it</a:t>
            </a:r>
            <a:r>
              <a:rPr sz="1800" spc="5" dirty="0">
                <a:latin typeface="Calibri"/>
                <a:cs typeface="Calibri"/>
              </a:rPr>
              <a:t> </a:t>
            </a:r>
            <a:r>
              <a:rPr sz="1800" spc="-10" dirty="0">
                <a:latin typeface="Calibri"/>
                <a:cs typeface="Calibri"/>
              </a:rPr>
              <a:t>was</a:t>
            </a:r>
            <a:r>
              <a:rPr sz="1800" spc="-5" dirty="0">
                <a:latin typeface="Calibri"/>
                <a:cs typeface="Calibri"/>
              </a:rPr>
              <a:t> </a:t>
            </a:r>
            <a:r>
              <a:rPr sz="1800" dirty="0">
                <a:latin typeface="Calibri"/>
                <a:cs typeface="Calibri"/>
              </a:rPr>
              <a:t>a</a:t>
            </a:r>
            <a:r>
              <a:rPr sz="1800" spc="-5" dirty="0">
                <a:latin typeface="Calibri"/>
                <a:cs typeface="Calibri"/>
              </a:rPr>
              <a:t> win-win</a:t>
            </a:r>
            <a:r>
              <a:rPr sz="1800" spc="25"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both</a:t>
            </a:r>
            <a:r>
              <a:rPr sz="1800" dirty="0">
                <a:latin typeface="Calibri"/>
                <a:cs typeface="Calibri"/>
              </a:rPr>
              <a:t> Asian </a:t>
            </a:r>
            <a:r>
              <a:rPr sz="1800" spc="-5" dirty="0">
                <a:latin typeface="Calibri"/>
                <a:cs typeface="Calibri"/>
              </a:rPr>
              <a:t>paints</a:t>
            </a:r>
            <a:r>
              <a:rPr sz="1800" dirty="0">
                <a:latin typeface="Calibri"/>
                <a:cs typeface="Calibri"/>
              </a:rPr>
              <a:t> and</a:t>
            </a:r>
            <a:r>
              <a:rPr sz="1800" spc="10" dirty="0">
                <a:latin typeface="Calibri"/>
                <a:cs typeface="Calibri"/>
              </a:rPr>
              <a:t> </a:t>
            </a:r>
            <a:r>
              <a:rPr sz="1800" dirty="0">
                <a:latin typeface="Calibri"/>
                <a:cs typeface="Calibri"/>
              </a:rPr>
              <a:t>the </a:t>
            </a:r>
            <a:r>
              <a:rPr sz="1800" spc="-395" dirty="0">
                <a:latin typeface="Calibri"/>
                <a:cs typeface="Calibri"/>
              </a:rPr>
              <a:t> </a:t>
            </a:r>
            <a:r>
              <a:rPr sz="1800" spc="-10" dirty="0">
                <a:latin typeface="Calibri"/>
                <a:cs typeface="Calibri"/>
              </a:rPr>
              <a:t>dealers.</a:t>
            </a:r>
            <a:endParaRPr sz="1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0" y="304800"/>
            <a:ext cx="5574792" cy="3429000"/>
          </a:xfrm>
          <a:prstGeom prst="rect">
            <a:avLst/>
          </a:prstGeom>
        </p:spPr>
      </p:pic>
      <p:sp>
        <p:nvSpPr>
          <p:cNvPr id="4" name="object 4"/>
          <p:cNvSpPr txBox="1">
            <a:spLocks noGrp="1"/>
          </p:cNvSpPr>
          <p:nvPr>
            <p:ph type="title"/>
          </p:nvPr>
        </p:nvSpPr>
        <p:spPr>
          <a:xfrm>
            <a:off x="316312" y="1232897"/>
            <a:ext cx="5624678" cy="1494790"/>
          </a:xfrm>
          <a:prstGeom prst="rect">
            <a:avLst/>
          </a:prstGeom>
        </p:spPr>
        <p:txBody>
          <a:bodyPr vert="horz" wrap="square" lIns="0" tIns="12700" rIns="0" bIns="0" rtlCol="0">
            <a:spAutoFit/>
          </a:bodyPr>
          <a:lstStyle/>
          <a:p>
            <a:pPr marL="12700" marR="5080">
              <a:lnSpc>
                <a:spcPct val="107100"/>
              </a:lnSpc>
              <a:spcBef>
                <a:spcPts val="100"/>
              </a:spcBef>
            </a:pPr>
            <a:r>
              <a:rPr sz="1800" dirty="0">
                <a:solidFill>
                  <a:srgbClr val="000000"/>
                </a:solidFill>
              </a:rPr>
              <a:t>And</a:t>
            </a:r>
            <a:r>
              <a:rPr sz="1800" spc="5" dirty="0">
                <a:solidFill>
                  <a:srgbClr val="000000"/>
                </a:solidFill>
              </a:rPr>
              <a:t> </a:t>
            </a:r>
            <a:r>
              <a:rPr sz="1800" spc="-5" dirty="0">
                <a:solidFill>
                  <a:srgbClr val="000000"/>
                </a:solidFill>
              </a:rPr>
              <a:t>they</a:t>
            </a:r>
            <a:r>
              <a:rPr sz="1800" dirty="0">
                <a:solidFill>
                  <a:srgbClr val="000000"/>
                </a:solidFill>
              </a:rPr>
              <a:t> use these</a:t>
            </a:r>
            <a:r>
              <a:rPr sz="1800" spc="5" dirty="0">
                <a:solidFill>
                  <a:srgbClr val="000000"/>
                </a:solidFill>
              </a:rPr>
              <a:t> </a:t>
            </a:r>
            <a:r>
              <a:rPr sz="1800" spc="-10" dirty="0">
                <a:solidFill>
                  <a:srgbClr val="000000"/>
                </a:solidFill>
              </a:rPr>
              <a:t>mainframes</a:t>
            </a:r>
            <a:r>
              <a:rPr sz="1800" dirty="0">
                <a:solidFill>
                  <a:srgbClr val="000000"/>
                </a:solidFill>
              </a:rPr>
              <a:t> </a:t>
            </a:r>
            <a:r>
              <a:rPr sz="1800" spc="-10" dirty="0">
                <a:solidFill>
                  <a:srgbClr val="000000"/>
                </a:solidFill>
              </a:rPr>
              <a:t>to</a:t>
            </a:r>
            <a:r>
              <a:rPr sz="1800" spc="-5" dirty="0">
                <a:solidFill>
                  <a:srgbClr val="000000"/>
                </a:solidFill>
              </a:rPr>
              <a:t> </a:t>
            </a:r>
            <a:r>
              <a:rPr sz="1800" spc="-15" dirty="0">
                <a:solidFill>
                  <a:srgbClr val="000000"/>
                </a:solidFill>
              </a:rPr>
              <a:t>forecast</a:t>
            </a:r>
            <a:r>
              <a:rPr sz="1800" dirty="0">
                <a:solidFill>
                  <a:srgbClr val="000000"/>
                </a:solidFill>
              </a:rPr>
              <a:t> </a:t>
            </a:r>
            <a:r>
              <a:rPr sz="1800" spc="-5" dirty="0">
                <a:solidFill>
                  <a:srgbClr val="000000"/>
                </a:solidFill>
              </a:rPr>
              <a:t>demand</a:t>
            </a:r>
            <a:r>
              <a:rPr sz="1800" spc="20" dirty="0">
                <a:solidFill>
                  <a:srgbClr val="000000"/>
                </a:solidFill>
              </a:rPr>
              <a:t> </a:t>
            </a:r>
            <a:r>
              <a:rPr sz="1800" spc="-5" dirty="0">
                <a:solidFill>
                  <a:srgbClr val="000000"/>
                </a:solidFill>
              </a:rPr>
              <a:t>by</a:t>
            </a:r>
            <a:r>
              <a:rPr sz="1800" dirty="0">
                <a:solidFill>
                  <a:srgbClr val="000000"/>
                </a:solidFill>
              </a:rPr>
              <a:t> </a:t>
            </a:r>
            <a:r>
              <a:rPr sz="1800" spc="-5" dirty="0">
                <a:solidFill>
                  <a:srgbClr val="000000"/>
                </a:solidFill>
              </a:rPr>
              <a:t>which </a:t>
            </a:r>
            <a:r>
              <a:rPr sz="1800" dirty="0">
                <a:solidFill>
                  <a:srgbClr val="000000"/>
                </a:solidFill>
              </a:rPr>
              <a:t> </a:t>
            </a:r>
            <a:r>
              <a:rPr sz="1800" spc="-5" dirty="0">
                <a:solidFill>
                  <a:srgbClr val="000000"/>
                </a:solidFill>
              </a:rPr>
              <a:t>they</a:t>
            </a:r>
            <a:r>
              <a:rPr sz="1800" dirty="0">
                <a:solidFill>
                  <a:srgbClr val="000000"/>
                </a:solidFill>
              </a:rPr>
              <a:t> </a:t>
            </a:r>
            <a:r>
              <a:rPr sz="1800" spc="-10" dirty="0">
                <a:solidFill>
                  <a:srgbClr val="000000"/>
                </a:solidFill>
              </a:rPr>
              <a:t>could</a:t>
            </a:r>
            <a:r>
              <a:rPr sz="1800" spc="20" dirty="0">
                <a:solidFill>
                  <a:srgbClr val="000000"/>
                </a:solidFill>
              </a:rPr>
              <a:t> </a:t>
            </a:r>
            <a:r>
              <a:rPr sz="1800" dirty="0">
                <a:solidFill>
                  <a:srgbClr val="000000"/>
                </a:solidFill>
              </a:rPr>
              <a:t>run</a:t>
            </a:r>
            <a:r>
              <a:rPr sz="1800" spc="15" dirty="0">
                <a:solidFill>
                  <a:srgbClr val="000000"/>
                </a:solidFill>
              </a:rPr>
              <a:t> </a:t>
            </a:r>
            <a:r>
              <a:rPr sz="1800" dirty="0">
                <a:solidFill>
                  <a:srgbClr val="000000"/>
                </a:solidFill>
              </a:rPr>
              <a:t>their </a:t>
            </a:r>
            <a:r>
              <a:rPr sz="1800" spc="-5" dirty="0">
                <a:solidFill>
                  <a:srgbClr val="000000"/>
                </a:solidFill>
              </a:rPr>
              <a:t>supply</a:t>
            </a:r>
            <a:r>
              <a:rPr sz="1800" dirty="0">
                <a:solidFill>
                  <a:srgbClr val="000000"/>
                </a:solidFill>
              </a:rPr>
              <a:t> chains</a:t>
            </a:r>
            <a:r>
              <a:rPr sz="1800" spc="15" dirty="0">
                <a:solidFill>
                  <a:srgbClr val="000000"/>
                </a:solidFill>
              </a:rPr>
              <a:t> </a:t>
            </a:r>
            <a:r>
              <a:rPr sz="1800" spc="-10" dirty="0">
                <a:solidFill>
                  <a:srgbClr val="000000"/>
                </a:solidFill>
              </a:rPr>
              <a:t>at</a:t>
            </a:r>
            <a:r>
              <a:rPr sz="1800" dirty="0">
                <a:solidFill>
                  <a:srgbClr val="000000"/>
                </a:solidFill>
              </a:rPr>
              <a:t> </a:t>
            </a:r>
            <a:r>
              <a:rPr sz="1800" spc="-5" dirty="0">
                <a:solidFill>
                  <a:srgbClr val="000000"/>
                </a:solidFill>
              </a:rPr>
              <a:t>insane</a:t>
            </a:r>
            <a:r>
              <a:rPr sz="1800" spc="10" dirty="0">
                <a:solidFill>
                  <a:srgbClr val="000000"/>
                </a:solidFill>
              </a:rPr>
              <a:t> </a:t>
            </a:r>
            <a:r>
              <a:rPr sz="1800" spc="-5" dirty="0">
                <a:solidFill>
                  <a:srgbClr val="000000"/>
                </a:solidFill>
              </a:rPr>
              <a:t>levels</a:t>
            </a:r>
            <a:r>
              <a:rPr sz="1800" dirty="0">
                <a:solidFill>
                  <a:srgbClr val="000000"/>
                </a:solidFill>
              </a:rPr>
              <a:t> </a:t>
            </a:r>
            <a:r>
              <a:rPr sz="1800" spc="-5" dirty="0">
                <a:solidFill>
                  <a:srgbClr val="000000"/>
                </a:solidFill>
              </a:rPr>
              <a:t>of</a:t>
            </a:r>
            <a:r>
              <a:rPr sz="1800" dirty="0">
                <a:solidFill>
                  <a:srgbClr val="000000"/>
                </a:solidFill>
              </a:rPr>
              <a:t> </a:t>
            </a:r>
            <a:r>
              <a:rPr sz="1800" spc="-20" dirty="0">
                <a:solidFill>
                  <a:srgbClr val="000000"/>
                </a:solidFill>
              </a:rPr>
              <a:t>efficiency. </a:t>
            </a:r>
            <a:r>
              <a:rPr sz="1800" spc="-15" dirty="0">
                <a:solidFill>
                  <a:srgbClr val="000000"/>
                </a:solidFill>
              </a:rPr>
              <a:t> </a:t>
            </a:r>
            <a:r>
              <a:rPr sz="1800" spc="-5" dirty="0">
                <a:solidFill>
                  <a:srgbClr val="000000"/>
                </a:solidFill>
              </a:rPr>
              <a:t>They</a:t>
            </a:r>
            <a:r>
              <a:rPr sz="1800" dirty="0">
                <a:solidFill>
                  <a:srgbClr val="000000"/>
                </a:solidFill>
              </a:rPr>
              <a:t> </a:t>
            </a:r>
            <a:r>
              <a:rPr sz="1800" spc="-15" dirty="0">
                <a:solidFill>
                  <a:srgbClr val="000000"/>
                </a:solidFill>
              </a:rPr>
              <a:t>started</a:t>
            </a:r>
            <a:r>
              <a:rPr sz="1800" spc="15" dirty="0">
                <a:solidFill>
                  <a:srgbClr val="000000"/>
                </a:solidFill>
              </a:rPr>
              <a:t> </a:t>
            </a:r>
            <a:r>
              <a:rPr sz="1800" spc="-10" dirty="0">
                <a:solidFill>
                  <a:srgbClr val="000000"/>
                </a:solidFill>
              </a:rPr>
              <a:t>branch</a:t>
            </a:r>
            <a:r>
              <a:rPr sz="1800" spc="10" dirty="0">
                <a:solidFill>
                  <a:srgbClr val="000000"/>
                </a:solidFill>
              </a:rPr>
              <a:t> </a:t>
            </a:r>
            <a:r>
              <a:rPr sz="1800" spc="-5" dirty="0">
                <a:solidFill>
                  <a:srgbClr val="000000"/>
                </a:solidFill>
              </a:rPr>
              <a:t>billing</a:t>
            </a:r>
            <a:r>
              <a:rPr sz="1800" spc="25" dirty="0">
                <a:solidFill>
                  <a:srgbClr val="000000"/>
                </a:solidFill>
              </a:rPr>
              <a:t> </a:t>
            </a:r>
            <a:r>
              <a:rPr sz="1800" spc="-5" dirty="0">
                <a:solidFill>
                  <a:srgbClr val="000000"/>
                </a:solidFill>
              </a:rPr>
              <a:t>on</a:t>
            </a:r>
            <a:r>
              <a:rPr sz="1800" spc="10" dirty="0">
                <a:solidFill>
                  <a:srgbClr val="000000"/>
                </a:solidFill>
              </a:rPr>
              <a:t> </a:t>
            </a:r>
            <a:r>
              <a:rPr sz="1800" spc="-15" dirty="0">
                <a:solidFill>
                  <a:srgbClr val="000000"/>
                </a:solidFill>
              </a:rPr>
              <a:t>computers</a:t>
            </a:r>
            <a:r>
              <a:rPr sz="1800" spc="15" dirty="0">
                <a:solidFill>
                  <a:srgbClr val="000000"/>
                </a:solidFill>
              </a:rPr>
              <a:t> </a:t>
            </a:r>
            <a:r>
              <a:rPr sz="1800" spc="-25" dirty="0">
                <a:solidFill>
                  <a:srgbClr val="000000"/>
                </a:solidFill>
              </a:rPr>
              <a:t>way</a:t>
            </a:r>
            <a:r>
              <a:rPr sz="1800" spc="10" dirty="0">
                <a:solidFill>
                  <a:srgbClr val="000000"/>
                </a:solidFill>
              </a:rPr>
              <a:t> </a:t>
            </a:r>
            <a:r>
              <a:rPr sz="1800" spc="-5" dirty="0">
                <a:solidFill>
                  <a:srgbClr val="000000"/>
                </a:solidFill>
              </a:rPr>
              <a:t>back</a:t>
            </a:r>
            <a:r>
              <a:rPr sz="1800" spc="5" dirty="0">
                <a:solidFill>
                  <a:srgbClr val="000000"/>
                </a:solidFill>
              </a:rPr>
              <a:t> </a:t>
            </a:r>
            <a:r>
              <a:rPr sz="1800" spc="-5" dirty="0">
                <a:solidFill>
                  <a:srgbClr val="000000"/>
                </a:solidFill>
              </a:rPr>
              <a:t>in</a:t>
            </a:r>
            <a:r>
              <a:rPr sz="1800" spc="10" dirty="0">
                <a:solidFill>
                  <a:srgbClr val="000000"/>
                </a:solidFill>
              </a:rPr>
              <a:t> </a:t>
            </a:r>
            <a:r>
              <a:rPr sz="1800" dirty="0">
                <a:solidFill>
                  <a:srgbClr val="000000"/>
                </a:solidFill>
              </a:rPr>
              <a:t>the 1970s. </a:t>
            </a:r>
            <a:r>
              <a:rPr sz="1800" spc="-395" dirty="0">
                <a:solidFill>
                  <a:srgbClr val="000000"/>
                </a:solidFill>
              </a:rPr>
              <a:t> </a:t>
            </a:r>
            <a:r>
              <a:rPr sz="1800" dirty="0">
                <a:solidFill>
                  <a:srgbClr val="000000"/>
                </a:solidFill>
              </a:rPr>
              <a:t>And </a:t>
            </a:r>
            <a:r>
              <a:rPr sz="1800" spc="-5" dirty="0">
                <a:solidFill>
                  <a:srgbClr val="000000"/>
                </a:solidFill>
              </a:rPr>
              <a:t>even</a:t>
            </a:r>
            <a:r>
              <a:rPr sz="1800" spc="5" dirty="0">
                <a:solidFill>
                  <a:srgbClr val="000000"/>
                </a:solidFill>
              </a:rPr>
              <a:t> </a:t>
            </a:r>
            <a:r>
              <a:rPr sz="1800" spc="-15" dirty="0">
                <a:solidFill>
                  <a:srgbClr val="000000"/>
                </a:solidFill>
              </a:rPr>
              <a:t>started</a:t>
            </a:r>
            <a:r>
              <a:rPr sz="1800" spc="10" dirty="0">
                <a:solidFill>
                  <a:srgbClr val="000000"/>
                </a:solidFill>
              </a:rPr>
              <a:t> </a:t>
            </a:r>
            <a:r>
              <a:rPr sz="1800" spc="-5" dirty="0">
                <a:solidFill>
                  <a:srgbClr val="000000"/>
                </a:solidFill>
              </a:rPr>
              <a:t>using</a:t>
            </a:r>
            <a:r>
              <a:rPr sz="1800" dirty="0">
                <a:solidFill>
                  <a:srgbClr val="000000"/>
                </a:solidFill>
              </a:rPr>
              <a:t> </a:t>
            </a:r>
            <a:r>
              <a:rPr sz="1800" spc="-5" dirty="0">
                <a:solidFill>
                  <a:srgbClr val="000000"/>
                </a:solidFill>
              </a:rPr>
              <a:t>GPS</a:t>
            </a:r>
            <a:r>
              <a:rPr sz="1800" spc="-10" dirty="0">
                <a:solidFill>
                  <a:srgbClr val="000000"/>
                </a:solidFill>
              </a:rPr>
              <a:t> </a:t>
            </a:r>
            <a:r>
              <a:rPr sz="1800" spc="-15" dirty="0">
                <a:solidFill>
                  <a:srgbClr val="000000"/>
                </a:solidFill>
              </a:rPr>
              <a:t>for</a:t>
            </a:r>
            <a:r>
              <a:rPr sz="1800" spc="-5" dirty="0">
                <a:solidFill>
                  <a:srgbClr val="000000"/>
                </a:solidFill>
              </a:rPr>
              <a:t> </a:t>
            </a:r>
            <a:r>
              <a:rPr sz="1800" spc="-10" dirty="0">
                <a:solidFill>
                  <a:srgbClr val="000000"/>
                </a:solidFill>
              </a:rPr>
              <a:t>tracking</a:t>
            </a:r>
            <a:r>
              <a:rPr sz="1800" spc="10" dirty="0">
                <a:solidFill>
                  <a:srgbClr val="000000"/>
                </a:solidFill>
              </a:rPr>
              <a:t> </a:t>
            </a:r>
            <a:r>
              <a:rPr sz="1800" dirty="0">
                <a:solidFill>
                  <a:srgbClr val="000000"/>
                </a:solidFill>
              </a:rPr>
              <a:t>the</a:t>
            </a:r>
            <a:r>
              <a:rPr sz="1800" spc="10" dirty="0">
                <a:solidFill>
                  <a:srgbClr val="000000"/>
                </a:solidFill>
              </a:rPr>
              <a:t> </a:t>
            </a:r>
            <a:r>
              <a:rPr sz="1800" spc="-5" dirty="0">
                <a:solidFill>
                  <a:srgbClr val="000000"/>
                </a:solidFill>
              </a:rPr>
              <a:t>movements</a:t>
            </a:r>
            <a:r>
              <a:rPr sz="1800" spc="-15" dirty="0">
                <a:solidFill>
                  <a:srgbClr val="000000"/>
                </a:solidFill>
              </a:rPr>
              <a:t> </a:t>
            </a:r>
            <a:r>
              <a:rPr sz="1800" spc="-5" dirty="0">
                <a:solidFill>
                  <a:srgbClr val="000000"/>
                </a:solidFill>
              </a:rPr>
              <a:t>of </a:t>
            </a:r>
            <a:r>
              <a:rPr sz="1800" dirty="0">
                <a:solidFill>
                  <a:srgbClr val="000000"/>
                </a:solidFill>
              </a:rPr>
              <a:t>their </a:t>
            </a:r>
            <a:r>
              <a:rPr sz="1800" spc="5" dirty="0">
                <a:solidFill>
                  <a:srgbClr val="000000"/>
                </a:solidFill>
              </a:rPr>
              <a:t> </a:t>
            </a:r>
            <a:r>
              <a:rPr sz="1800" spc="-10" dirty="0">
                <a:solidFill>
                  <a:srgbClr val="000000"/>
                </a:solidFill>
              </a:rPr>
              <a:t>trucks.</a:t>
            </a:r>
            <a:endParaRPr sz="1800" dirty="0"/>
          </a:p>
        </p:txBody>
      </p:sp>
      <p:sp>
        <p:nvSpPr>
          <p:cNvPr id="5" name="object 5"/>
          <p:cNvSpPr txBox="1"/>
          <p:nvPr/>
        </p:nvSpPr>
        <p:spPr>
          <a:xfrm>
            <a:off x="425118" y="4450442"/>
            <a:ext cx="11064875" cy="1122680"/>
          </a:xfrm>
          <a:prstGeom prst="rect">
            <a:avLst/>
          </a:prstGeom>
        </p:spPr>
        <p:txBody>
          <a:bodyPr vert="horz" wrap="square" lIns="0" tIns="12700" rIns="0" bIns="0" rtlCol="0">
            <a:spAutoFit/>
          </a:bodyPr>
          <a:lstStyle/>
          <a:p>
            <a:pPr marL="12700" marR="5080">
              <a:lnSpc>
                <a:spcPct val="100000"/>
              </a:lnSpc>
              <a:spcBef>
                <a:spcPts val="100"/>
              </a:spcBef>
            </a:pPr>
            <a:r>
              <a:rPr sz="1800" spc="-20" dirty="0">
                <a:latin typeface="Calibri"/>
                <a:cs typeface="Calibri"/>
              </a:rPr>
              <a:t>Well,</a:t>
            </a:r>
            <a:r>
              <a:rPr sz="1800" spc="5"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1980,</a:t>
            </a:r>
            <a:r>
              <a:rPr sz="1800" spc="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Bhandup</a:t>
            </a:r>
            <a:r>
              <a:rPr sz="1800" spc="5" dirty="0">
                <a:latin typeface="Calibri"/>
                <a:cs typeface="Calibri"/>
              </a:rPr>
              <a:t> </a:t>
            </a:r>
            <a:r>
              <a:rPr sz="1800" spc="-5" dirty="0">
                <a:latin typeface="Calibri"/>
                <a:cs typeface="Calibri"/>
              </a:rPr>
              <a:t>plant</a:t>
            </a:r>
            <a:r>
              <a:rPr sz="1800" spc="10" dirty="0">
                <a:latin typeface="Calibri"/>
                <a:cs typeface="Calibri"/>
              </a:rPr>
              <a:t> </a:t>
            </a:r>
            <a:r>
              <a:rPr sz="1800" spc="-5" dirty="0">
                <a:latin typeface="Calibri"/>
                <a:cs typeface="Calibri"/>
              </a:rPr>
              <a:t>used</a:t>
            </a:r>
            <a:r>
              <a:rPr sz="1800" spc="10" dirty="0">
                <a:latin typeface="Calibri"/>
                <a:cs typeface="Calibri"/>
              </a:rPr>
              <a:t> </a:t>
            </a:r>
            <a:r>
              <a:rPr sz="1800" spc="-10" dirty="0">
                <a:latin typeface="Calibri"/>
                <a:cs typeface="Calibri"/>
              </a:rPr>
              <a:t>to</a:t>
            </a:r>
            <a:r>
              <a:rPr sz="1800" dirty="0">
                <a:latin typeface="Calibri"/>
                <a:cs typeface="Calibri"/>
              </a:rPr>
              <a:t> </a:t>
            </a:r>
            <a:r>
              <a:rPr sz="1800" spc="-15" dirty="0">
                <a:latin typeface="Calibri"/>
                <a:cs typeface="Calibri"/>
              </a:rPr>
              <a:t>operate</a:t>
            </a:r>
            <a:r>
              <a:rPr sz="1800" spc="20" dirty="0">
                <a:latin typeface="Calibri"/>
                <a:cs typeface="Calibri"/>
              </a:rPr>
              <a:t> </a:t>
            </a:r>
            <a:r>
              <a:rPr sz="1800" spc="-5" dirty="0">
                <a:latin typeface="Calibri"/>
                <a:cs typeface="Calibri"/>
              </a:rPr>
              <a:t>with</a:t>
            </a:r>
            <a:r>
              <a:rPr sz="1800" spc="15" dirty="0">
                <a:latin typeface="Calibri"/>
                <a:cs typeface="Calibri"/>
              </a:rPr>
              <a:t> </a:t>
            </a:r>
            <a:r>
              <a:rPr sz="1800" dirty="0">
                <a:latin typeface="Calibri"/>
                <a:cs typeface="Calibri"/>
              </a:rPr>
              <a:t>1600</a:t>
            </a:r>
            <a:r>
              <a:rPr sz="1800" spc="5" dirty="0">
                <a:latin typeface="Calibri"/>
                <a:cs typeface="Calibri"/>
              </a:rPr>
              <a:t> </a:t>
            </a:r>
            <a:r>
              <a:rPr sz="1800" spc="-20" dirty="0">
                <a:latin typeface="Calibri"/>
                <a:cs typeface="Calibri"/>
              </a:rPr>
              <a:t>workers,</a:t>
            </a:r>
            <a:r>
              <a:rPr sz="1800" spc="5" dirty="0">
                <a:latin typeface="Calibri"/>
                <a:cs typeface="Calibri"/>
              </a:rPr>
              <a:t> </a:t>
            </a:r>
            <a:r>
              <a:rPr sz="1800" spc="-5" dirty="0">
                <a:latin typeface="Calibri"/>
                <a:cs typeface="Calibri"/>
              </a:rPr>
              <a:t>but</a:t>
            </a:r>
            <a:r>
              <a:rPr sz="1800" spc="55" dirty="0">
                <a:latin typeface="Calibri"/>
                <a:cs typeface="Calibri"/>
              </a:rPr>
              <a:t> </a:t>
            </a:r>
            <a:r>
              <a:rPr sz="1800" spc="-5" dirty="0">
                <a:latin typeface="Calibri"/>
                <a:cs typeface="Calibri"/>
              </a:rPr>
              <a:t>Ankhleshwar</a:t>
            </a:r>
            <a:r>
              <a:rPr sz="1800" dirty="0">
                <a:latin typeface="Calibri"/>
                <a:cs typeface="Calibri"/>
              </a:rPr>
              <a:t> </a:t>
            </a:r>
            <a:r>
              <a:rPr sz="1800" spc="-15" dirty="0">
                <a:latin typeface="Calibri"/>
                <a:cs typeface="Calibri"/>
              </a:rPr>
              <a:t>started</a:t>
            </a:r>
            <a:r>
              <a:rPr sz="1800" spc="20" dirty="0">
                <a:latin typeface="Calibri"/>
                <a:cs typeface="Calibri"/>
              </a:rPr>
              <a:t> </a:t>
            </a:r>
            <a:r>
              <a:rPr sz="1800" spc="-10" dirty="0">
                <a:latin typeface="Calibri"/>
                <a:cs typeface="Calibri"/>
              </a:rPr>
              <a:t>production</a:t>
            </a:r>
            <a:r>
              <a:rPr sz="1800" spc="25"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same </a:t>
            </a:r>
            <a:r>
              <a:rPr sz="1800" spc="-390" dirty="0">
                <a:latin typeface="Calibri"/>
                <a:cs typeface="Calibri"/>
              </a:rPr>
              <a:t> </a:t>
            </a:r>
            <a:r>
              <a:rPr sz="1800" spc="-5" dirty="0">
                <a:latin typeface="Calibri"/>
                <a:cs typeface="Calibri"/>
              </a:rPr>
              <a:t>capacity</a:t>
            </a:r>
            <a:r>
              <a:rPr sz="1800" spc="5"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only</a:t>
            </a:r>
            <a:r>
              <a:rPr sz="1800" spc="5" dirty="0">
                <a:latin typeface="Calibri"/>
                <a:cs typeface="Calibri"/>
              </a:rPr>
              <a:t> </a:t>
            </a:r>
            <a:r>
              <a:rPr sz="1800" dirty="0">
                <a:latin typeface="Calibri"/>
                <a:cs typeface="Calibri"/>
              </a:rPr>
              <a:t>250</a:t>
            </a:r>
            <a:r>
              <a:rPr sz="1800" spc="5" dirty="0">
                <a:latin typeface="Calibri"/>
                <a:cs typeface="Calibri"/>
              </a:rPr>
              <a:t> </a:t>
            </a:r>
            <a:r>
              <a:rPr sz="1800" spc="-20" dirty="0">
                <a:latin typeface="Calibri"/>
                <a:cs typeface="Calibri"/>
              </a:rPr>
              <a:t>workers.</a:t>
            </a:r>
            <a:r>
              <a:rPr sz="1800" spc="-10"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by</a:t>
            </a:r>
            <a:r>
              <a:rPr sz="1800" spc="5" dirty="0">
                <a:latin typeface="Calibri"/>
                <a:cs typeface="Calibri"/>
              </a:rPr>
              <a:t> </a:t>
            </a:r>
            <a:r>
              <a:rPr sz="1800" dirty="0">
                <a:latin typeface="Calibri"/>
                <a:cs typeface="Calibri"/>
              </a:rPr>
              <a:t>1985, the</a:t>
            </a:r>
            <a:r>
              <a:rPr sz="1800" spc="10" dirty="0">
                <a:latin typeface="Calibri"/>
                <a:cs typeface="Calibri"/>
              </a:rPr>
              <a:t> </a:t>
            </a:r>
            <a:r>
              <a:rPr sz="1800" spc="-5" dirty="0">
                <a:latin typeface="Calibri"/>
                <a:cs typeface="Calibri"/>
              </a:rPr>
              <a:t>same thing</a:t>
            </a:r>
            <a:r>
              <a:rPr sz="1800" spc="15" dirty="0">
                <a:latin typeface="Calibri"/>
                <a:cs typeface="Calibri"/>
              </a:rPr>
              <a:t> </a:t>
            </a:r>
            <a:r>
              <a:rPr sz="1800" spc="-10" dirty="0">
                <a:latin typeface="Calibri"/>
                <a:cs typeface="Calibri"/>
              </a:rPr>
              <a:t>was</a:t>
            </a:r>
            <a:r>
              <a:rPr sz="1800" dirty="0">
                <a:latin typeface="Calibri"/>
                <a:cs typeface="Calibri"/>
              </a:rPr>
              <a:t> </a:t>
            </a:r>
            <a:r>
              <a:rPr sz="1800" spc="-5" dirty="0">
                <a:latin typeface="Calibri"/>
                <a:cs typeface="Calibri"/>
              </a:rPr>
              <a:t>done</a:t>
            </a:r>
            <a:r>
              <a:rPr sz="1800" spc="2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less than 100</a:t>
            </a:r>
            <a:r>
              <a:rPr sz="1800" spc="5" dirty="0">
                <a:latin typeface="Calibri"/>
                <a:cs typeface="Calibri"/>
              </a:rPr>
              <a:t> </a:t>
            </a:r>
            <a:r>
              <a:rPr sz="1800" spc="-20" dirty="0">
                <a:latin typeface="Calibri"/>
                <a:cs typeface="Calibri"/>
              </a:rPr>
              <a:t>workers.</a:t>
            </a:r>
            <a:r>
              <a:rPr sz="1800" spc="5" dirty="0">
                <a:latin typeface="Calibri"/>
                <a:cs typeface="Calibri"/>
              </a:rPr>
              <a:t> </a:t>
            </a:r>
            <a:r>
              <a:rPr sz="1800" spc="-5" dirty="0">
                <a:latin typeface="Calibri"/>
                <a:cs typeface="Calibri"/>
              </a:rPr>
              <a:t>So </a:t>
            </a:r>
            <a:r>
              <a:rPr sz="1800" spc="-10" dirty="0">
                <a:latin typeface="Calibri"/>
                <a:cs typeface="Calibri"/>
              </a:rPr>
              <a:t>you</a:t>
            </a:r>
            <a:r>
              <a:rPr sz="1800" spc="15" dirty="0">
                <a:latin typeface="Calibri"/>
                <a:cs typeface="Calibri"/>
              </a:rPr>
              <a:t> </a:t>
            </a:r>
            <a:r>
              <a:rPr sz="1800" dirty="0">
                <a:latin typeface="Calibri"/>
                <a:cs typeface="Calibri"/>
              </a:rPr>
              <a:t>see, </a:t>
            </a:r>
            <a:r>
              <a:rPr sz="1800" spc="-5" dirty="0">
                <a:latin typeface="Calibri"/>
                <a:cs typeface="Calibri"/>
              </a:rPr>
              <a:t>in</a:t>
            </a:r>
            <a:r>
              <a:rPr sz="1800" spc="10" dirty="0">
                <a:latin typeface="Calibri"/>
                <a:cs typeface="Calibri"/>
              </a:rPr>
              <a:t> </a:t>
            </a:r>
            <a:r>
              <a:rPr sz="1800" dirty="0">
                <a:latin typeface="Calibri"/>
                <a:cs typeface="Calibri"/>
              </a:rPr>
              <a:t>less </a:t>
            </a:r>
            <a:r>
              <a:rPr sz="1800" spc="5" dirty="0">
                <a:latin typeface="Calibri"/>
                <a:cs typeface="Calibri"/>
              </a:rPr>
              <a:t> </a:t>
            </a:r>
            <a:r>
              <a:rPr sz="1800" dirty="0">
                <a:latin typeface="Calibri"/>
                <a:cs typeface="Calibri"/>
              </a:rPr>
              <a:t>than</a:t>
            </a:r>
            <a:r>
              <a:rPr sz="1800" spc="15" dirty="0">
                <a:latin typeface="Calibri"/>
                <a:cs typeface="Calibri"/>
              </a:rPr>
              <a:t> </a:t>
            </a:r>
            <a:r>
              <a:rPr sz="1800" spc="-10" dirty="0">
                <a:latin typeface="Calibri"/>
                <a:cs typeface="Calibri"/>
              </a:rPr>
              <a:t>five </a:t>
            </a:r>
            <a:r>
              <a:rPr sz="1800" spc="-15" dirty="0">
                <a:latin typeface="Calibri"/>
                <a:cs typeface="Calibri"/>
              </a:rPr>
              <a:t>years,</a:t>
            </a:r>
            <a:r>
              <a:rPr sz="1800" spc="10" dirty="0">
                <a:latin typeface="Calibri"/>
                <a:cs typeface="Calibri"/>
              </a:rPr>
              <a:t> </a:t>
            </a:r>
            <a:r>
              <a:rPr sz="1800" spc="-5" dirty="0">
                <a:latin typeface="Calibri"/>
                <a:cs typeface="Calibri"/>
              </a:rPr>
              <a:t>they</a:t>
            </a:r>
            <a:r>
              <a:rPr sz="1800" dirty="0">
                <a:latin typeface="Calibri"/>
                <a:cs typeface="Calibri"/>
              </a:rPr>
              <a:t> </a:t>
            </a:r>
            <a:r>
              <a:rPr sz="1800" spc="-10" dirty="0">
                <a:latin typeface="Calibri"/>
                <a:cs typeface="Calibri"/>
              </a:rPr>
              <a:t>were</a:t>
            </a:r>
            <a:r>
              <a:rPr sz="1800" spc="15" dirty="0">
                <a:latin typeface="Calibri"/>
                <a:cs typeface="Calibri"/>
              </a:rPr>
              <a:t> </a:t>
            </a:r>
            <a:r>
              <a:rPr sz="1800" dirty="0">
                <a:latin typeface="Calibri"/>
                <a:cs typeface="Calibri"/>
              </a:rPr>
              <a:t>able </a:t>
            </a:r>
            <a:r>
              <a:rPr sz="1800" spc="-10" dirty="0">
                <a:latin typeface="Calibri"/>
                <a:cs typeface="Calibri"/>
              </a:rPr>
              <a:t>to</a:t>
            </a:r>
            <a:r>
              <a:rPr sz="1800" spc="5" dirty="0">
                <a:latin typeface="Calibri"/>
                <a:cs typeface="Calibri"/>
              </a:rPr>
              <a:t> </a:t>
            </a:r>
            <a:r>
              <a:rPr sz="1800" spc="-10" dirty="0">
                <a:latin typeface="Calibri"/>
                <a:cs typeface="Calibri"/>
              </a:rPr>
              <a:t>improve</a:t>
            </a:r>
            <a:r>
              <a:rPr sz="1800" dirty="0">
                <a:latin typeface="Calibri"/>
                <a:cs typeface="Calibri"/>
              </a:rPr>
              <a:t> their</a:t>
            </a:r>
            <a:r>
              <a:rPr sz="1800" spc="10" dirty="0">
                <a:latin typeface="Calibri"/>
                <a:cs typeface="Calibri"/>
              </a:rPr>
              <a:t> </a:t>
            </a:r>
            <a:r>
              <a:rPr sz="1800" spc="-5" dirty="0">
                <a:latin typeface="Calibri"/>
                <a:cs typeface="Calibri"/>
              </a:rPr>
              <a:t>efficiency</a:t>
            </a:r>
            <a:r>
              <a:rPr sz="1800" spc="1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such </a:t>
            </a:r>
            <a:r>
              <a:rPr sz="1800" dirty="0">
                <a:latin typeface="Calibri"/>
                <a:cs typeface="Calibri"/>
              </a:rPr>
              <a:t>an</a:t>
            </a:r>
            <a:r>
              <a:rPr sz="1800" spc="10" dirty="0">
                <a:latin typeface="Calibri"/>
                <a:cs typeface="Calibri"/>
              </a:rPr>
              <a:t> </a:t>
            </a:r>
            <a:r>
              <a:rPr sz="1800" spc="-10" dirty="0">
                <a:latin typeface="Calibri"/>
                <a:cs typeface="Calibri"/>
              </a:rPr>
              <a:t>extent</a:t>
            </a:r>
            <a:r>
              <a:rPr sz="1800" spc="5"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now</a:t>
            </a:r>
            <a:r>
              <a:rPr sz="1800" spc="5" dirty="0">
                <a:latin typeface="Calibri"/>
                <a:cs typeface="Calibri"/>
              </a:rPr>
              <a:t> </a:t>
            </a:r>
            <a:r>
              <a:rPr sz="1800" spc="-5" dirty="0">
                <a:latin typeface="Calibri"/>
                <a:cs typeface="Calibri"/>
              </a:rPr>
              <a:t>they</a:t>
            </a:r>
            <a:r>
              <a:rPr sz="1800" spc="15" dirty="0">
                <a:latin typeface="Calibri"/>
                <a:cs typeface="Calibri"/>
              </a:rPr>
              <a:t> </a:t>
            </a:r>
            <a:r>
              <a:rPr sz="1800" spc="-10" dirty="0">
                <a:latin typeface="Calibri"/>
                <a:cs typeface="Calibri"/>
              </a:rPr>
              <a:t>were</a:t>
            </a:r>
            <a:r>
              <a:rPr sz="1800" dirty="0">
                <a:latin typeface="Calibri"/>
                <a:cs typeface="Calibri"/>
              </a:rPr>
              <a:t> </a:t>
            </a:r>
            <a:r>
              <a:rPr sz="1800" spc="-5" dirty="0">
                <a:latin typeface="Calibri"/>
                <a:cs typeface="Calibri"/>
              </a:rPr>
              <a:t>able</a:t>
            </a:r>
            <a:r>
              <a:rPr sz="1800" spc="15" dirty="0">
                <a:latin typeface="Calibri"/>
                <a:cs typeface="Calibri"/>
              </a:rPr>
              <a:t> </a:t>
            </a:r>
            <a:r>
              <a:rPr sz="1800" spc="-10" dirty="0">
                <a:latin typeface="Calibri"/>
                <a:cs typeface="Calibri"/>
              </a:rPr>
              <a:t>to</a:t>
            </a:r>
            <a:r>
              <a:rPr sz="1800" spc="-5" dirty="0">
                <a:latin typeface="Calibri"/>
                <a:cs typeface="Calibri"/>
              </a:rPr>
              <a:t> </a:t>
            </a:r>
            <a:r>
              <a:rPr sz="1800" spc="-15" dirty="0">
                <a:latin typeface="Calibri"/>
                <a:cs typeface="Calibri"/>
              </a:rPr>
              <a:t>operate</a:t>
            </a:r>
            <a:r>
              <a:rPr sz="1800" spc="15" dirty="0">
                <a:latin typeface="Calibri"/>
                <a:cs typeface="Calibri"/>
              </a:rPr>
              <a:t> </a:t>
            </a:r>
            <a:r>
              <a:rPr sz="1800" spc="-10" dirty="0">
                <a:latin typeface="Calibri"/>
                <a:cs typeface="Calibri"/>
              </a:rPr>
              <a:t>at</a:t>
            </a:r>
            <a:r>
              <a:rPr sz="1800" spc="5"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same capacity</a:t>
            </a:r>
            <a:r>
              <a:rPr sz="1800" spc="2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1/16</a:t>
            </a:r>
            <a:r>
              <a:rPr sz="1800" spc="15" dirty="0">
                <a:latin typeface="Calibri"/>
                <a:cs typeface="Calibri"/>
              </a:rPr>
              <a:t> </a:t>
            </a:r>
            <a:r>
              <a:rPr sz="1800" spc="-5" dirty="0">
                <a:latin typeface="Calibri"/>
                <a:cs typeface="Calibri"/>
              </a:rPr>
              <a:t>of </a:t>
            </a:r>
            <a:r>
              <a:rPr sz="1800" dirty="0">
                <a:latin typeface="Calibri"/>
                <a:cs typeface="Calibri"/>
              </a:rPr>
              <a:t>the</a:t>
            </a:r>
            <a:r>
              <a:rPr sz="1800" spc="15" dirty="0">
                <a:latin typeface="Calibri"/>
                <a:cs typeface="Calibri"/>
              </a:rPr>
              <a:t> </a:t>
            </a:r>
            <a:r>
              <a:rPr sz="1800" spc="-15" dirty="0">
                <a:latin typeface="Calibri"/>
                <a:cs typeface="Calibri"/>
              </a:rPr>
              <a:t>workforce.</a:t>
            </a:r>
            <a:r>
              <a:rPr sz="1800" dirty="0">
                <a:latin typeface="Calibri"/>
                <a:cs typeface="Calibri"/>
              </a:rPr>
              <a:t> All</a:t>
            </a:r>
            <a:r>
              <a:rPr sz="1800" spc="-5" dirty="0">
                <a:latin typeface="Calibri"/>
                <a:cs typeface="Calibri"/>
              </a:rPr>
              <a:t> of</a:t>
            </a:r>
            <a:r>
              <a:rPr sz="1800" spc="10" dirty="0">
                <a:latin typeface="Calibri"/>
                <a:cs typeface="Calibri"/>
              </a:rPr>
              <a:t> </a:t>
            </a:r>
            <a:r>
              <a:rPr sz="1800" spc="-5" dirty="0">
                <a:latin typeface="Calibri"/>
                <a:cs typeface="Calibri"/>
              </a:rPr>
              <a:t>this</a:t>
            </a:r>
            <a:r>
              <a:rPr sz="1800" dirty="0">
                <a:latin typeface="Calibri"/>
                <a:cs typeface="Calibri"/>
              </a:rPr>
              <a:t> </a:t>
            </a:r>
            <a:r>
              <a:rPr sz="1800" spc="-10" dirty="0">
                <a:latin typeface="Calibri"/>
                <a:cs typeface="Calibri"/>
              </a:rPr>
              <a:t>was</a:t>
            </a:r>
            <a:r>
              <a:rPr sz="1800" dirty="0">
                <a:latin typeface="Calibri"/>
                <a:cs typeface="Calibri"/>
              </a:rPr>
              <a:t> </a:t>
            </a:r>
            <a:r>
              <a:rPr sz="1800" spc="-5" dirty="0">
                <a:latin typeface="Calibri"/>
                <a:cs typeface="Calibri"/>
              </a:rPr>
              <a:t>done</a:t>
            </a:r>
            <a:r>
              <a:rPr sz="1800" spc="20" dirty="0">
                <a:latin typeface="Calibri"/>
                <a:cs typeface="Calibri"/>
              </a:rPr>
              <a:t> </a:t>
            </a:r>
            <a:r>
              <a:rPr sz="1800" spc="-5" dirty="0">
                <a:latin typeface="Calibri"/>
                <a:cs typeface="Calibri"/>
              </a:rPr>
              <a:t>because</a:t>
            </a:r>
            <a:r>
              <a:rPr sz="1800" dirty="0">
                <a:latin typeface="Calibri"/>
                <a:cs typeface="Calibri"/>
              </a:rPr>
              <a:t> </a:t>
            </a:r>
            <a:r>
              <a:rPr sz="1800" spc="-5" dirty="0">
                <a:latin typeface="Calibri"/>
                <a:cs typeface="Calibri"/>
              </a:rPr>
              <a:t>of</a:t>
            </a:r>
            <a:r>
              <a:rPr sz="1800" dirty="0">
                <a:latin typeface="Calibri"/>
                <a:cs typeface="Calibri"/>
              </a:rPr>
              <a:t> insanely</a:t>
            </a:r>
            <a:r>
              <a:rPr sz="1800" spc="15" dirty="0">
                <a:latin typeface="Calibri"/>
                <a:cs typeface="Calibri"/>
              </a:rPr>
              <a:t> </a:t>
            </a:r>
            <a:r>
              <a:rPr sz="1800" spc="-5" dirty="0">
                <a:latin typeface="Calibri"/>
                <a:cs typeface="Calibri"/>
              </a:rPr>
              <a:t>superior</a:t>
            </a:r>
            <a:r>
              <a:rPr sz="1800" spc="5" dirty="0">
                <a:latin typeface="Calibri"/>
                <a:cs typeface="Calibri"/>
              </a:rPr>
              <a:t> </a:t>
            </a:r>
            <a:r>
              <a:rPr sz="1800" spc="-5" dirty="0">
                <a:latin typeface="Calibri"/>
                <a:cs typeface="Calibri"/>
              </a:rPr>
              <a:t>technology</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75627" y="228600"/>
            <a:ext cx="5673726" cy="3313176"/>
          </a:xfrm>
          <a:prstGeom prst="rect">
            <a:avLst/>
          </a:prstGeom>
        </p:spPr>
      </p:pic>
      <p:sp>
        <p:nvSpPr>
          <p:cNvPr id="3" name="object 3"/>
          <p:cNvSpPr txBox="1"/>
          <p:nvPr/>
        </p:nvSpPr>
        <p:spPr>
          <a:xfrm>
            <a:off x="164998" y="745363"/>
            <a:ext cx="5173980" cy="2496185"/>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from </a:t>
            </a:r>
            <a:r>
              <a:rPr sz="1800" dirty="0">
                <a:latin typeface="Calibri"/>
                <a:cs typeface="Calibri"/>
              </a:rPr>
              <a:t>the</a:t>
            </a:r>
            <a:r>
              <a:rPr sz="1800" spc="-5" dirty="0">
                <a:latin typeface="Calibri"/>
                <a:cs typeface="Calibri"/>
              </a:rPr>
              <a:t> </a:t>
            </a:r>
            <a:r>
              <a:rPr sz="1800" dirty="0">
                <a:latin typeface="Calibri"/>
                <a:cs typeface="Calibri"/>
              </a:rPr>
              <a:t>1970s </a:t>
            </a:r>
            <a:r>
              <a:rPr sz="1800" spc="-10" dirty="0">
                <a:latin typeface="Calibri"/>
                <a:cs typeface="Calibri"/>
              </a:rPr>
              <a:t>onwards,</a:t>
            </a:r>
            <a:r>
              <a:rPr sz="1800" dirty="0">
                <a:latin typeface="Calibri"/>
                <a:cs typeface="Calibri"/>
              </a:rPr>
              <a:t> </a:t>
            </a:r>
            <a:r>
              <a:rPr sz="1800" spc="-5" dirty="0">
                <a:latin typeface="Calibri"/>
                <a:cs typeface="Calibri"/>
              </a:rPr>
              <a:t>Asian </a:t>
            </a:r>
            <a:r>
              <a:rPr sz="1800" spc="-10" dirty="0">
                <a:latin typeface="Calibri"/>
                <a:cs typeface="Calibri"/>
              </a:rPr>
              <a:t>Paints</a:t>
            </a:r>
            <a:r>
              <a:rPr sz="1800" dirty="0">
                <a:latin typeface="Calibri"/>
                <a:cs typeface="Calibri"/>
              </a:rPr>
              <a:t> </a:t>
            </a:r>
            <a:r>
              <a:rPr sz="1800" spc="-10" dirty="0">
                <a:latin typeface="Calibri"/>
                <a:cs typeface="Calibri"/>
              </a:rPr>
              <a:t>removed</a:t>
            </a:r>
            <a:r>
              <a:rPr sz="1800" dirty="0">
                <a:latin typeface="Calibri"/>
                <a:cs typeface="Calibri"/>
              </a:rPr>
              <a:t> all </a:t>
            </a:r>
            <a:r>
              <a:rPr sz="1800" spc="5" dirty="0">
                <a:latin typeface="Calibri"/>
                <a:cs typeface="Calibri"/>
              </a:rPr>
              <a:t> </a:t>
            </a:r>
            <a:r>
              <a:rPr sz="1800" dirty="0">
                <a:latin typeface="Calibri"/>
                <a:cs typeface="Calibri"/>
              </a:rPr>
              <a:t>middlemen</a:t>
            </a:r>
            <a:r>
              <a:rPr sz="1800" spc="5" dirty="0">
                <a:latin typeface="Calibri"/>
                <a:cs typeface="Calibri"/>
              </a:rPr>
              <a:t> </a:t>
            </a:r>
            <a:r>
              <a:rPr sz="1800" spc="-20" dirty="0">
                <a:latin typeface="Calibri"/>
                <a:cs typeface="Calibri"/>
              </a:rPr>
              <a:t>like</a:t>
            </a:r>
            <a:r>
              <a:rPr sz="1800" spc="10" dirty="0">
                <a:latin typeface="Calibri"/>
                <a:cs typeface="Calibri"/>
              </a:rPr>
              <a:t> </a:t>
            </a:r>
            <a:r>
              <a:rPr sz="1800" spc="-10" dirty="0">
                <a:latin typeface="Calibri"/>
                <a:cs typeface="Calibri"/>
              </a:rPr>
              <a:t>distributors</a:t>
            </a:r>
            <a:r>
              <a:rPr sz="1800" spc="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wholesalers</a:t>
            </a:r>
            <a:r>
              <a:rPr sz="1800" spc="5" dirty="0">
                <a:latin typeface="Calibri"/>
                <a:cs typeface="Calibri"/>
              </a:rPr>
              <a:t> </a:t>
            </a:r>
            <a:r>
              <a:rPr sz="1800" spc="-10" dirty="0">
                <a:latin typeface="Calibri"/>
                <a:cs typeface="Calibri"/>
              </a:rPr>
              <a:t>from</a:t>
            </a:r>
            <a:r>
              <a:rPr sz="1800" spc="-20" dirty="0">
                <a:latin typeface="Calibri"/>
                <a:cs typeface="Calibri"/>
              </a:rPr>
              <a:t> </a:t>
            </a:r>
            <a:r>
              <a:rPr sz="1800" spc="-5" dirty="0">
                <a:latin typeface="Calibri"/>
                <a:cs typeface="Calibri"/>
              </a:rPr>
              <a:t>its </a:t>
            </a:r>
            <a:r>
              <a:rPr sz="1800" dirty="0">
                <a:latin typeface="Calibri"/>
                <a:cs typeface="Calibri"/>
              </a:rPr>
              <a:t> </a:t>
            </a:r>
            <a:r>
              <a:rPr sz="1800" spc="-10" dirty="0">
                <a:latin typeface="Calibri"/>
                <a:cs typeface="Calibri"/>
              </a:rPr>
              <a:t>distribution</a:t>
            </a:r>
            <a:r>
              <a:rPr sz="1800" spc="15" dirty="0">
                <a:latin typeface="Calibri"/>
                <a:cs typeface="Calibri"/>
              </a:rPr>
              <a:t> </a:t>
            </a:r>
            <a:r>
              <a:rPr sz="1800" spc="-5" dirty="0">
                <a:latin typeface="Calibri"/>
                <a:cs typeface="Calibri"/>
              </a:rPr>
              <a:t>channel.</a:t>
            </a:r>
            <a:r>
              <a:rPr sz="1800" spc="10"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this</a:t>
            </a:r>
            <a:r>
              <a:rPr sz="1800" spc="10" dirty="0">
                <a:latin typeface="Calibri"/>
                <a:cs typeface="Calibri"/>
              </a:rPr>
              <a:t> </a:t>
            </a:r>
            <a:r>
              <a:rPr sz="1800" spc="-5" dirty="0">
                <a:latin typeface="Calibri"/>
                <a:cs typeface="Calibri"/>
              </a:rPr>
              <a:t>meant</a:t>
            </a:r>
            <a:r>
              <a:rPr sz="180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they </a:t>
            </a:r>
            <a:r>
              <a:rPr sz="1800" spc="-10" dirty="0">
                <a:latin typeface="Calibri"/>
                <a:cs typeface="Calibri"/>
              </a:rPr>
              <a:t>were </a:t>
            </a:r>
            <a:r>
              <a:rPr sz="1800" spc="-5" dirty="0">
                <a:latin typeface="Calibri"/>
                <a:cs typeface="Calibri"/>
              </a:rPr>
              <a:t> supposed </a:t>
            </a:r>
            <a:r>
              <a:rPr sz="1800" spc="-10" dirty="0">
                <a:latin typeface="Calibri"/>
                <a:cs typeface="Calibri"/>
              </a:rPr>
              <a:t>to</a:t>
            </a:r>
            <a:r>
              <a:rPr sz="1800" spc="-5" dirty="0">
                <a:latin typeface="Calibri"/>
                <a:cs typeface="Calibri"/>
              </a:rPr>
              <a:t> supply</a:t>
            </a:r>
            <a:r>
              <a:rPr sz="1800" spc="5" dirty="0">
                <a:latin typeface="Calibri"/>
                <a:cs typeface="Calibri"/>
              </a:rPr>
              <a:t> </a:t>
            </a:r>
            <a:r>
              <a:rPr sz="1800" spc="-10" dirty="0">
                <a:latin typeface="Calibri"/>
                <a:cs typeface="Calibri"/>
              </a:rPr>
              <a:t>directly</a:t>
            </a:r>
            <a:r>
              <a:rPr sz="1800" spc="20" dirty="0">
                <a:latin typeface="Calibri"/>
                <a:cs typeface="Calibri"/>
              </a:rPr>
              <a:t> </a:t>
            </a:r>
            <a:r>
              <a:rPr sz="1800" spc="-10" dirty="0">
                <a:latin typeface="Calibri"/>
                <a:cs typeface="Calibri"/>
              </a:rPr>
              <a:t>to</a:t>
            </a:r>
            <a:r>
              <a:rPr sz="1800" dirty="0">
                <a:latin typeface="Calibri"/>
                <a:cs typeface="Calibri"/>
              </a:rPr>
              <a:t> the</a:t>
            </a:r>
            <a:r>
              <a:rPr sz="1800" spc="15" dirty="0">
                <a:latin typeface="Calibri"/>
                <a:cs typeface="Calibri"/>
              </a:rPr>
              <a:t> </a:t>
            </a:r>
            <a:r>
              <a:rPr sz="1800" spc="-10" dirty="0">
                <a:latin typeface="Calibri"/>
                <a:cs typeface="Calibri"/>
              </a:rPr>
              <a:t>dealers</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because </a:t>
            </a:r>
            <a:r>
              <a:rPr sz="180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this</a:t>
            </a:r>
            <a:r>
              <a:rPr sz="1800" spc="10" dirty="0">
                <a:latin typeface="Calibri"/>
                <a:cs typeface="Calibri"/>
              </a:rPr>
              <a:t> </a:t>
            </a:r>
            <a:r>
              <a:rPr sz="1800" spc="-35" dirty="0">
                <a:latin typeface="Calibri"/>
                <a:cs typeface="Calibri"/>
              </a:rPr>
              <a:t>today,</a:t>
            </a:r>
            <a:r>
              <a:rPr sz="1800" spc="-10" dirty="0">
                <a:latin typeface="Calibri"/>
                <a:cs typeface="Calibri"/>
              </a:rPr>
              <a:t> </a:t>
            </a:r>
            <a:r>
              <a:rPr sz="1800" dirty="0">
                <a:latin typeface="Calibri"/>
                <a:cs typeface="Calibri"/>
              </a:rPr>
              <a:t>Asian </a:t>
            </a:r>
            <a:r>
              <a:rPr sz="1800" spc="-10" dirty="0">
                <a:latin typeface="Calibri"/>
                <a:cs typeface="Calibri"/>
              </a:rPr>
              <a:t>Paints</a:t>
            </a:r>
            <a:r>
              <a:rPr sz="1800" spc="-5" dirty="0">
                <a:latin typeface="Calibri"/>
                <a:cs typeface="Calibri"/>
              </a:rPr>
              <a:t> </a:t>
            </a:r>
            <a:r>
              <a:rPr sz="1800" spc="-10" dirty="0">
                <a:latin typeface="Calibri"/>
                <a:cs typeface="Calibri"/>
              </a:rPr>
              <a:t>manufacturer</a:t>
            </a:r>
            <a:r>
              <a:rPr sz="1800" spc="10" dirty="0">
                <a:latin typeface="Calibri"/>
                <a:cs typeface="Calibri"/>
              </a:rPr>
              <a:t> </a:t>
            </a:r>
            <a:r>
              <a:rPr sz="1800" spc="-5" dirty="0">
                <a:latin typeface="Calibri"/>
                <a:cs typeface="Calibri"/>
              </a:rPr>
              <a:t>reaches</a:t>
            </a:r>
            <a:r>
              <a:rPr sz="1800" dirty="0">
                <a:latin typeface="Calibri"/>
                <a:cs typeface="Calibri"/>
              </a:rPr>
              <a:t> </a:t>
            </a:r>
            <a:r>
              <a:rPr sz="1800" spc="-5" dirty="0">
                <a:latin typeface="Calibri"/>
                <a:cs typeface="Calibri"/>
              </a:rPr>
              <a:t>70,000 </a:t>
            </a:r>
            <a:r>
              <a:rPr sz="1800" spc="-395" dirty="0">
                <a:latin typeface="Calibri"/>
                <a:cs typeface="Calibri"/>
              </a:rPr>
              <a:t> </a:t>
            </a:r>
            <a:r>
              <a:rPr sz="1800" spc="-10" dirty="0">
                <a:latin typeface="Calibri"/>
                <a:cs typeface="Calibri"/>
              </a:rPr>
              <a:t>paint</a:t>
            </a:r>
            <a:r>
              <a:rPr sz="1800" spc="5" dirty="0">
                <a:latin typeface="Calibri"/>
                <a:cs typeface="Calibri"/>
              </a:rPr>
              <a:t> </a:t>
            </a:r>
            <a:r>
              <a:rPr sz="1800" spc="-10" dirty="0">
                <a:latin typeface="Calibri"/>
                <a:cs typeface="Calibri"/>
              </a:rPr>
              <a:t>dealers</a:t>
            </a:r>
            <a:r>
              <a:rPr sz="1800" spc="5" dirty="0">
                <a:latin typeface="Calibri"/>
                <a:cs typeface="Calibri"/>
              </a:rPr>
              <a:t> </a:t>
            </a:r>
            <a:r>
              <a:rPr sz="1800" spc="-5" dirty="0">
                <a:latin typeface="Calibri"/>
                <a:cs typeface="Calibri"/>
              </a:rPr>
              <a:t>without</a:t>
            </a:r>
            <a:r>
              <a:rPr sz="1800" spc="20" dirty="0">
                <a:latin typeface="Calibri"/>
                <a:cs typeface="Calibri"/>
              </a:rPr>
              <a:t> </a:t>
            </a:r>
            <a:r>
              <a:rPr sz="1800" spc="-15" dirty="0">
                <a:latin typeface="Calibri"/>
                <a:cs typeface="Calibri"/>
              </a:rPr>
              <a:t>any</a:t>
            </a:r>
            <a:r>
              <a:rPr sz="1800" dirty="0">
                <a:latin typeface="Calibri"/>
                <a:cs typeface="Calibri"/>
              </a:rPr>
              <a:t> </a:t>
            </a:r>
            <a:r>
              <a:rPr sz="1800" spc="-5" dirty="0">
                <a:latin typeface="Calibri"/>
                <a:cs typeface="Calibri"/>
              </a:rPr>
              <a:t>channel</a:t>
            </a:r>
            <a:r>
              <a:rPr sz="1800" spc="25" dirty="0">
                <a:latin typeface="Calibri"/>
                <a:cs typeface="Calibri"/>
              </a:rPr>
              <a:t> </a:t>
            </a:r>
            <a:r>
              <a:rPr sz="1800" spc="-10" dirty="0">
                <a:latin typeface="Calibri"/>
                <a:cs typeface="Calibri"/>
              </a:rPr>
              <a:t>intermediation.</a:t>
            </a:r>
            <a:endParaRPr sz="1800">
              <a:latin typeface="Calibri"/>
              <a:cs typeface="Calibri"/>
            </a:endParaRPr>
          </a:p>
          <a:p>
            <a:pPr marL="12700" marR="286385">
              <a:lnSpc>
                <a:spcPct val="100000"/>
              </a:lnSpc>
            </a:pPr>
            <a:r>
              <a:rPr sz="1800" spc="-15" dirty="0">
                <a:latin typeface="Calibri"/>
                <a:cs typeface="Calibri"/>
              </a:rPr>
              <a:t>Therefore,</a:t>
            </a:r>
            <a:r>
              <a:rPr sz="1800" spc="5" dirty="0">
                <a:latin typeface="Calibri"/>
                <a:cs typeface="Calibri"/>
              </a:rPr>
              <a:t> </a:t>
            </a:r>
            <a:r>
              <a:rPr sz="1800" spc="-5" dirty="0">
                <a:latin typeface="Calibri"/>
                <a:cs typeface="Calibri"/>
              </a:rPr>
              <a:t>with</a:t>
            </a:r>
            <a:r>
              <a:rPr sz="1800" spc="10" dirty="0">
                <a:latin typeface="Calibri"/>
                <a:cs typeface="Calibri"/>
              </a:rPr>
              <a:t> </a:t>
            </a:r>
            <a:r>
              <a:rPr sz="1800" spc="-5" dirty="0">
                <a:latin typeface="Calibri"/>
                <a:cs typeface="Calibri"/>
              </a:rPr>
              <a:t>only</a:t>
            </a:r>
            <a:r>
              <a:rPr sz="1800" spc="5" dirty="0">
                <a:latin typeface="Calibri"/>
                <a:cs typeface="Calibri"/>
              </a:rPr>
              <a:t> </a:t>
            </a:r>
            <a:r>
              <a:rPr sz="1800" dirty="0">
                <a:latin typeface="Calibri"/>
                <a:cs typeface="Calibri"/>
              </a:rPr>
              <a:t>3 </a:t>
            </a:r>
            <a:r>
              <a:rPr sz="1800" spc="-10" dirty="0">
                <a:latin typeface="Calibri"/>
                <a:cs typeface="Calibri"/>
              </a:rPr>
              <a:t>to</a:t>
            </a:r>
            <a:r>
              <a:rPr sz="1800" spc="-5" dirty="0">
                <a:latin typeface="Calibri"/>
                <a:cs typeface="Calibri"/>
              </a:rPr>
              <a:t> </a:t>
            </a:r>
            <a:r>
              <a:rPr sz="1800" dirty="0">
                <a:latin typeface="Calibri"/>
                <a:cs typeface="Calibri"/>
              </a:rPr>
              <a:t>5% </a:t>
            </a:r>
            <a:r>
              <a:rPr sz="1800" spc="-15" dirty="0">
                <a:latin typeface="Calibri"/>
                <a:cs typeface="Calibri"/>
              </a:rPr>
              <a:t>average</a:t>
            </a:r>
            <a:r>
              <a:rPr sz="1800" spc="-20" dirty="0">
                <a:latin typeface="Calibri"/>
                <a:cs typeface="Calibri"/>
              </a:rPr>
              <a:t> </a:t>
            </a:r>
            <a:r>
              <a:rPr sz="1800" spc="-5" dirty="0">
                <a:latin typeface="Calibri"/>
                <a:cs typeface="Calibri"/>
              </a:rPr>
              <a:t>margin</a:t>
            </a:r>
            <a:r>
              <a:rPr sz="1800" spc="10"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the </a:t>
            </a:r>
            <a:r>
              <a:rPr sz="1800" spc="-5" dirty="0">
                <a:latin typeface="Calibri"/>
                <a:cs typeface="Calibri"/>
              </a:rPr>
              <a:t> </a:t>
            </a:r>
            <a:r>
              <a:rPr sz="1800" spc="-10" dirty="0">
                <a:latin typeface="Calibri"/>
                <a:cs typeface="Calibri"/>
              </a:rPr>
              <a:t>dealers,</a:t>
            </a:r>
            <a:r>
              <a:rPr sz="1800" dirty="0">
                <a:latin typeface="Calibri"/>
                <a:cs typeface="Calibri"/>
              </a:rPr>
              <a:t> </a:t>
            </a:r>
            <a:r>
              <a:rPr sz="1800" spc="-5" dirty="0">
                <a:latin typeface="Calibri"/>
                <a:cs typeface="Calibri"/>
              </a:rPr>
              <a:t>Asian </a:t>
            </a:r>
            <a:r>
              <a:rPr sz="1800" spc="-10" dirty="0">
                <a:latin typeface="Calibri"/>
                <a:cs typeface="Calibri"/>
              </a:rPr>
              <a:t>Paints </a:t>
            </a:r>
            <a:r>
              <a:rPr sz="1800" spc="-5" dirty="0">
                <a:latin typeface="Calibri"/>
                <a:cs typeface="Calibri"/>
              </a:rPr>
              <a:t>is </a:t>
            </a:r>
            <a:r>
              <a:rPr sz="1800" dirty="0">
                <a:latin typeface="Calibri"/>
                <a:cs typeface="Calibri"/>
              </a:rPr>
              <a:t>able</a:t>
            </a:r>
            <a:r>
              <a:rPr sz="1800" spc="5" dirty="0">
                <a:latin typeface="Calibri"/>
                <a:cs typeface="Calibri"/>
              </a:rPr>
              <a:t> </a:t>
            </a:r>
            <a:r>
              <a:rPr sz="1800" spc="-10" dirty="0">
                <a:latin typeface="Calibri"/>
                <a:cs typeface="Calibri"/>
              </a:rPr>
              <a:t>to</a:t>
            </a:r>
            <a:r>
              <a:rPr sz="1800" spc="-5" dirty="0">
                <a:latin typeface="Calibri"/>
                <a:cs typeface="Calibri"/>
              </a:rPr>
              <a:t> </a:t>
            </a:r>
            <a:r>
              <a:rPr sz="1800" spc="-15" dirty="0">
                <a:latin typeface="Calibri"/>
                <a:cs typeface="Calibri"/>
              </a:rPr>
              <a:t>keep</a:t>
            </a:r>
            <a:r>
              <a:rPr sz="1800" spc="5" dirty="0">
                <a:latin typeface="Calibri"/>
                <a:cs typeface="Calibri"/>
              </a:rPr>
              <a:t> </a:t>
            </a:r>
            <a:r>
              <a:rPr sz="1800" dirty="0">
                <a:latin typeface="Calibri"/>
                <a:cs typeface="Calibri"/>
              </a:rPr>
              <a:t>95 </a:t>
            </a:r>
            <a:r>
              <a:rPr sz="1800" spc="-10" dirty="0">
                <a:latin typeface="Calibri"/>
                <a:cs typeface="Calibri"/>
              </a:rPr>
              <a:t>to </a:t>
            </a:r>
            <a:r>
              <a:rPr sz="1800" dirty="0">
                <a:latin typeface="Calibri"/>
                <a:cs typeface="Calibri"/>
              </a:rPr>
              <a:t>97% </a:t>
            </a:r>
            <a:r>
              <a:rPr sz="1800" spc="-5" dirty="0">
                <a:latin typeface="Calibri"/>
                <a:cs typeface="Calibri"/>
              </a:rPr>
              <a:t>of </a:t>
            </a:r>
            <a:r>
              <a:rPr sz="1800" dirty="0">
                <a:latin typeface="Calibri"/>
                <a:cs typeface="Calibri"/>
              </a:rPr>
              <a:t>the</a:t>
            </a:r>
            <a:endParaRPr sz="1800">
              <a:latin typeface="Calibri"/>
              <a:cs typeface="Calibri"/>
            </a:endParaRPr>
          </a:p>
          <a:p>
            <a:pPr marL="12700">
              <a:lnSpc>
                <a:spcPct val="100000"/>
              </a:lnSpc>
              <a:spcBef>
                <a:spcPts val="15"/>
              </a:spcBef>
            </a:pPr>
            <a:r>
              <a:rPr sz="1800" spc="-5" dirty="0">
                <a:latin typeface="Calibri"/>
                <a:cs typeface="Calibri"/>
              </a:rPr>
              <a:t>margins</a:t>
            </a:r>
            <a:r>
              <a:rPr sz="1800" spc="-20" dirty="0">
                <a:latin typeface="Calibri"/>
                <a:cs typeface="Calibri"/>
              </a:rPr>
              <a:t> </a:t>
            </a:r>
            <a:r>
              <a:rPr sz="1800" spc="-15" dirty="0">
                <a:latin typeface="Calibri"/>
                <a:cs typeface="Calibri"/>
              </a:rPr>
              <a:t>for</a:t>
            </a:r>
            <a:r>
              <a:rPr sz="1800" spc="-25" dirty="0">
                <a:latin typeface="Calibri"/>
                <a:cs typeface="Calibri"/>
              </a:rPr>
              <a:t> </a:t>
            </a:r>
            <a:r>
              <a:rPr sz="1800" spc="-20" dirty="0">
                <a:latin typeface="Calibri"/>
                <a:cs typeface="Calibri"/>
              </a:rPr>
              <a:t>itself.</a:t>
            </a:r>
            <a:endParaRPr sz="1800">
              <a:latin typeface="Calibri"/>
              <a:cs typeface="Calibri"/>
            </a:endParaRPr>
          </a:p>
        </p:txBody>
      </p:sp>
      <p:pic>
        <p:nvPicPr>
          <p:cNvPr id="4" name="object 4"/>
          <p:cNvPicPr/>
          <p:nvPr/>
        </p:nvPicPr>
        <p:blipFill>
          <a:blip r:embed="rId3" cstate="print"/>
          <a:stretch>
            <a:fillRect/>
          </a:stretch>
        </p:blipFill>
        <p:spPr>
          <a:xfrm>
            <a:off x="457200" y="3733800"/>
            <a:ext cx="5236464" cy="2945889"/>
          </a:xfrm>
          <a:prstGeom prst="rect">
            <a:avLst/>
          </a:prstGeom>
        </p:spPr>
      </p:pic>
      <p:sp>
        <p:nvSpPr>
          <p:cNvPr id="5" name="object 5"/>
          <p:cNvSpPr txBox="1"/>
          <p:nvPr/>
        </p:nvSpPr>
        <p:spPr>
          <a:xfrm>
            <a:off x="6175628" y="3930853"/>
            <a:ext cx="5673725" cy="1948180"/>
          </a:xfrm>
          <a:prstGeom prst="rect">
            <a:avLst/>
          </a:prstGeom>
        </p:spPr>
        <p:txBody>
          <a:bodyPr vert="horz" wrap="square" lIns="0" tIns="12700" rIns="0" bIns="0" rtlCol="0">
            <a:spAutoFit/>
          </a:bodyPr>
          <a:lstStyle/>
          <a:p>
            <a:pPr marL="12700" marR="5080">
              <a:lnSpc>
                <a:spcPct val="100099"/>
              </a:lnSpc>
              <a:spcBef>
                <a:spcPts val="100"/>
              </a:spcBef>
            </a:pPr>
            <a:r>
              <a:rPr sz="1800" spc="-5" dirty="0">
                <a:latin typeface="Calibri"/>
                <a:cs typeface="Calibri"/>
              </a:rPr>
              <a:t>Meanwhile,</a:t>
            </a:r>
            <a:r>
              <a:rPr sz="1800" spc="25"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extraordinary</a:t>
            </a:r>
            <a:r>
              <a:rPr sz="1800" dirty="0">
                <a:latin typeface="Calibri"/>
                <a:cs typeface="Calibri"/>
              </a:rPr>
              <a:t> </a:t>
            </a:r>
            <a:r>
              <a:rPr sz="1800" spc="-5" dirty="0">
                <a:latin typeface="Calibri"/>
                <a:cs typeface="Calibri"/>
              </a:rPr>
              <a:t>levels</a:t>
            </a:r>
            <a:r>
              <a:rPr sz="1800" spc="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efficiency</a:t>
            </a:r>
            <a:r>
              <a:rPr sz="1800" spc="10" dirty="0">
                <a:latin typeface="Calibri"/>
                <a:cs typeface="Calibri"/>
              </a:rPr>
              <a:t> </a:t>
            </a:r>
            <a:r>
              <a:rPr sz="1800" spc="-15" dirty="0">
                <a:latin typeface="Calibri"/>
                <a:cs typeface="Calibri"/>
              </a:rPr>
              <a:t>have</a:t>
            </a:r>
            <a:r>
              <a:rPr sz="1800" spc="5" dirty="0">
                <a:latin typeface="Calibri"/>
                <a:cs typeface="Calibri"/>
              </a:rPr>
              <a:t> </a:t>
            </a:r>
            <a:r>
              <a:rPr sz="1800" spc="-20" dirty="0">
                <a:latin typeface="Calibri"/>
                <a:cs typeface="Calibri"/>
              </a:rPr>
              <a:t>taken </a:t>
            </a:r>
            <a:r>
              <a:rPr sz="1800" spc="-15" dirty="0">
                <a:latin typeface="Calibri"/>
                <a:cs typeface="Calibri"/>
              </a:rPr>
              <a:t> </a:t>
            </a:r>
            <a:r>
              <a:rPr sz="1800" spc="-5" dirty="0">
                <a:latin typeface="Calibri"/>
                <a:cs typeface="Calibri"/>
              </a:rPr>
              <a:t>Asian</a:t>
            </a:r>
            <a:r>
              <a:rPr sz="1800" dirty="0">
                <a:latin typeface="Calibri"/>
                <a:cs typeface="Calibri"/>
              </a:rPr>
              <a:t> </a:t>
            </a:r>
            <a:r>
              <a:rPr sz="1800" spc="-5" dirty="0">
                <a:latin typeface="Calibri"/>
                <a:cs typeface="Calibri"/>
              </a:rPr>
              <a:t>paints</a:t>
            </a:r>
            <a:r>
              <a:rPr sz="1800" spc="-10" dirty="0">
                <a:latin typeface="Calibri"/>
                <a:cs typeface="Calibri"/>
              </a:rPr>
              <a:t> to</a:t>
            </a:r>
            <a:r>
              <a:rPr sz="1800" spc="5" dirty="0">
                <a:latin typeface="Calibri"/>
                <a:cs typeface="Calibri"/>
              </a:rPr>
              <a:t> </a:t>
            </a:r>
            <a:r>
              <a:rPr sz="1800" spc="-5" dirty="0">
                <a:latin typeface="Calibri"/>
                <a:cs typeface="Calibri"/>
              </a:rPr>
              <a:t>such heights</a:t>
            </a:r>
            <a:r>
              <a:rPr sz="180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even</a:t>
            </a:r>
            <a:r>
              <a:rPr sz="1800" spc="5" dirty="0">
                <a:latin typeface="Calibri"/>
                <a:cs typeface="Calibri"/>
              </a:rPr>
              <a:t> </a:t>
            </a:r>
            <a:r>
              <a:rPr sz="1800" spc="-15" dirty="0">
                <a:latin typeface="Calibri"/>
                <a:cs typeface="Calibri"/>
              </a:rPr>
              <a:t>today</a:t>
            </a:r>
            <a:r>
              <a:rPr sz="180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125</a:t>
            </a:r>
            <a:r>
              <a:rPr sz="1800" spc="5" dirty="0">
                <a:latin typeface="Calibri"/>
                <a:cs typeface="Calibri"/>
              </a:rPr>
              <a:t> </a:t>
            </a:r>
            <a:r>
              <a:rPr sz="1800" spc="-5" dirty="0">
                <a:latin typeface="Calibri"/>
                <a:cs typeface="Calibri"/>
              </a:rPr>
              <a:t>depots </a:t>
            </a:r>
            <a:r>
              <a:rPr sz="1800" spc="-39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its</a:t>
            </a:r>
            <a:r>
              <a:rPr sz="1800" dirty="0">
                <a:latin typeface="Calibri"/>
                <a:cs typeface="Calibri"/>
              </a:rPr>
              <a:t> </a:t>
            </a:r>
            <a:r>
              <a:rPr sz="1800" spc="-5" dirty="0">
                <a:latin typeface="Calibri"/>
                <a:cs typeface="Calibri"/>
              </a:rPr>
              <a:t>supply chain,</a:t>
            </a:r>
            <a:r>
              <a:rPr sz="1800" spc="15" dirty="0">
                <a:latin typeface="Calibri"/>
                <a:cs typeface="Calibri"/>
              </a:rPr>
              <a:t> </a:t>
            </a:r>
            <a:r>
              <a:rPr sz="1800" spc="-5" dirty="0">
                <a:latin typeface="Calibri"/>
                <a:cs typeface="Calibri"/>
              </a:rPr>
              <a:t>while</a:t>
            </a:r>
            <a:r>
              <a:rPr sz="1800" spc="45" dirty="0">
                <a:latin typeface="Calibri"/>
                <a:cs typeface="Calibri"/>
              </a:rPr>
              <a:t> </a:t>
            </a:r>
            <a:r>
              <a:rPr sz="1800" spc="-10" dirty="0">
                <a:latin typeface="Calibri"/>
                <a:cs typeface="Calibri"/>
              </a:rPr>
              <a:t>Nerolac</a:t>
            </a:r>
            <a:r>
              <a:rPr sz="1800" spc="10" dirty="0">
                <a:latin typeface="Calibri"/>
                <a:cs typeface="Calibri"/>
              </a:rPr>
              <a:t> </a:t>
            </a:r>
            <a:r>
              <a:rPr sz="1800" spc="-10" dirty="0">
                <a:latin typeface="Calibri"/>
                <a:cs typeface="Calibri"/>
              </a:rPr>
              <a:t>generates</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revenue</a:t>
            </a:r>
            <a:r>
              <a:rPr sz="1800" spc="15" dirty="0">
                <a:latin typeface="Calibri"/>
                <a:cs typeface="Calibri"/>
              </a:rPr>
              <a:t> </a:t>
            </a:r>
            <a:r>
              <a:rPr sz="1800" spc="-5" dirty="0">
                <a:latin typeface="Calibri"/>
                <a:cs typeface="Calibri"/>
              </a:rPr>
              <a:t>of </a:t>
            </a:r>
            <a:r>
              <a:rPr sz="1800" dirty="0">
                <a:latin typeface="Calibri"/>
                <a:cs typeface="Calibri"/>
              </a:rPr>
              <a:t>Rs </a:t>
            </a:r>
            <a:r>
              <a:rPr sz="1800" spc="5" dirty="0">
                <a:latin typeface="Calibri"/>
                <a:cs typeface="Calibri"/>
              </a:rPr>
              <a:t> </a:t>
            </a:r>
            <a:r>
              <a:rPr sz="1800" dirty="0">
                <a:latin typeface="Calibri"/>
                <a:cs typeface="Calibri"/>
              </a:rPr>
              <a:t>40</a:t>
            </a:r>
            <a:r>
              <a:rPr sz="1800" spc="-5" dirty="0">
                <a:latin typeface="Calibri"/>
                <a:cs typeface="Calibri"/>
              </a:rPr>
              <a:t> </a:t>
            </a:r>
            <a:r>
              <a:rPr sz="1800" spc="-15" dirty="0">
                <a:latin typeface="Calibri"/>
                <a:cs typeface="Calibri"/>
              </a:rPr>
              <a:t>crore</a:t>
            </a:r>
            <a:r>
              <a:rPr sz="1800" spc="10" dirty="0">
                <a:latin typeface="Calibri"/>
                <a:cs typeface="Calibri"/>
              </a:rPr>
              <a:t> </a:t>
            </a:r>
            <a:r>
              <a:rPr sz="1800" spc="-5" dirty="0">
                <a:latin typeface="Calibri"/>
                <a:cs typeface="Calibri"/>
              </a:rPr>
              <a:t>per</a:t>
            </a:r>
            <a:r>
              <a:rPr sz="1800" spc="5" dirty="0">
                <a:latin typeface="Calibri"/>
                <a:cs typeface="Calibri"/>
              </a:rPr>
              <a:t> </a:t>
            </a:r>
            <a:r>
              <a:rPr sz="1800" spc="-5" dirty="0">
                <a:latin typeface="Calibri"/>
                <a:cs typeface="Calibri"/>
              </a:rPr>
              <a:t>depot, Asian</a:t>
            </a:r>
            <a:r>
              <a:rPr sz="1800" dirty="0">
                <a:latin typeface="Calibri"/>
                <a:cs typeface="Calibri"/>
              </a:rPr>
              <a:t> </a:t>
            </a:r>
            <a:r>
              <a:rPr sz="1800" spc="-10" dirty="0">
                <a:latin typeface="Calibri"/>
                <a:cs typeface="Calibri"/>
              </a:rPr>
              <a:t>Paints</a:t>
            </a:r>
            <a:r>
              <a:rPr sz="1800" spc="-5" dirty="0">
                <a:latin typeface="Calibri"/>
                <a:cs typeface="Calibri"/>
              </a:rPr>
              <a:t> </a:t>
            </a:r>
            <a:r>
              <a:rPr sz="1800" spc="-10" dirty="0">
                <a:latin typeface="Calibri"/>
                <a:cs typeface="Calibri"/>
              </a:rPr>
              <a:t>generates revenue</a:t>
            </a:r>
            <a:r>
              <a:rPr sz="1800"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Rs 100 </a:t>
            </a:r>
            <a:r>
              <a:rPr sz="1800" spc="-395" dirty="0">
                <a:latin typeface="Calibri"/>
                <a:cs typeface="Calibri"/>
              </a:rPr>
              <a:t> </a:t>
            </a:r>
            <a:r>
              <a:rPr sz="1800" spc="-15" dirty="0">
                <a:latin typeface="Calibri"/>
                <a:cs typeface="Calibri"/>
              </a:rPr>
              <a:t>crore</a:t>
            </a:r>
            <a:r>
              <a:rPr sz="1800" spc="20" dirty="0">
                <a:latin typeface="Calibri"/>
                <a:cs typeface="Calibri"/>
              </a:rPr>
              <a:t> </a:t>
            </a:r>
            <a:r>
              <a:rPr sz="1800" spc="-5" dirty="0">
                <a:latin typeface="Calibri"/>
                <a:cs typeface="Calibri"/>
              </a:rPr>
              <a:t>per</a:t>
            </a:r>
            <a:r>
              <a:rPr sz="1800" spc="10" dirty="0">
                <a:latin typeface="Calibri"/>
                <a:cs typeface="Calibri"/>
              </a:rPr>
              <a:t> </a:t>
            </a:r>
            <a:r>
              <a:rPr sz="1800" spc="-5" dirty="0">
                <a:latin typeface="Calibri"/>
                <a:cs typeface="Calibri"/>
              </a:rPr>
              <a:t>depot.</a:t>
            </a:r>
            <a:r>
              <a:rPr sz="1800" spc="15" dirty="0">
                <a:latin typeface="Calibri"/>
                <a:cs typeface="Calibri"/>
              </a:rPr>
              <a:t> </a:t>
            </a:r>
            <a:r>
              <a:rPr sz="1800" spc="-20" dirty="0">
                <a:latin typeface="Calibri"/>
                <a:cs typeface="Calibri"/>
              </a:rPr>
              <a:t>Similarly,</a:t>
            </a:r>
            <a:r>
              <a:rPr sz="1800" spc="2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revenue</a:t>
            </a:r>
            <a:r>
              <a:rPr sz="1800" spc="25" dirty="0">
                <a:latin typeface="Calibri"/>
                <a:cs typeface="Calibri"/>
              </a:rPr>
              <a:t> </a:t>
            </a:r>
            <a:r>
              <a:rPr sz="1800" spc="-5" dirty="0">
                <a:latin typeface="Calibri"/>
                <a:cs typeface="Calibri"/>
              </a:rPr>
              <a:t>per</a:t>
            </a:r>
            <a:r>
              <a:rPr sz="1800" spc="10" dirty="0">
                <a:latin typeface="Calibri"/>
                <a:cs typeface="Calibri"/>
              </a:rPr>
              <a:t> </a:t>
            </a:r>
            <a:r>
              <a:rPr sz="1800" spc="-10" dirty="0">
                <a:latin typeface="Calibri"/>
                <a:cs typeface="Calibri"/>
              </a:rPr>
              <a:t>factory</a:t>
            </a:r>
            <a:r>
              <a:rPr sz="1800" spc="10" dirty="0">
                <a:latin typeface="Calibri"/>
                <a:cs typeface="Calibri"/>
              </a:rPr>
              <a:t> </a:t>
            </a:r>
            <a:r>
              <a:rPr sz="1800" spc="-15" dirty="0">
                <a:latin typeface="Calibri"/>
                <a:cs typeface="Calibri"/>
              </a:rPr>
              <a:t>for </a:t>
            </a:r>
            <a:r>
              <a:rPr sz="1800" spc="-10" dirty="0">
                <a:latin typeface="Calibri"/>
                <a:cs typeface="Calibri"/>
              </a:rPr>
              <a:t> Nerolac</a:t>
            </a:r>
            <a:r>
              <a:rPr sz="1800" spc="5"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at</a:t>
            </a:r>
            <a:r>
              <a:rPr sz="1800" spc="-5" dirty="0">
                <a:latin typeface="Calibri"/>
                <a:cs typeface="Calibri"/>
              </a:rPr>
              <a:t> Rs</a:t>
            </a:r>
            <a:r>
              <a:rPr sz="1800" dirty="0">
                <a:latin typeface="Calibri"/>
                <a:cs typeface="Calibri"/>
              </a:rPr>
              <a:t> 700</a:t>
            </a:r>
            <a:r>
              <a:rPr sz="1800" spc="-5" dirty="0">
                <a:latin typeface="Calibri"/>
                <a:cs typeface="Calibri"/>
              </a:rPr>
              <a:t> </a:t>
            </a:r>
            <a:r>
              <a:rPr sz="1800" spc="-10" dirty="0">
                <a:latin typeface="Calibri"/>
                <a:cs typeface="Calibri"/>
              </a:rPr>
              <a:t>crores,</a:t>
            </a:r>
            <a:r>
              <a:rPr sz="1800" spc="5" dirty="0">
                <a:latin typeface="Calibri"/>
                <a:cs typeface="Calibri"/>
              </a:rPr>
              <a:t> </a:t>
            </a:r>
            <a:r>
              <a:rPr sz="1800" spc="-5" dirty="0">
                <a:latin typeface="Calibri"/>
                <a:cs typeface="Calibri"/>
              </a:rPr>
              <a:t>whereas</a:t>
            </a:r>
            <a:r>
              <a:rPr sz="1800" dirty="0">
                <a:latin typeface="Calibri"/>
                <a:cs typeface="Calibri"/>
              </a:rPr>
              <a:t> Asian </a:t>
            </a:r>
            <a:r>
              <a:rPr sz="1800" spc="-10" dirty="0">
                <a:latin typeface="Calibri"/>
                <a:cs typeface="Calibri"/>
              </a:rPr>
              <a:t>Paints stands</a:t>
            </a:r>
            <a:r>
              <a:rPr sz="1800" spc="-5" dirty="0">
                <a:latin typeface="Calibri"/>
                <a:cs typeface="Calibri"/>
              </a:rPr>
              <a:t> </a:t>
            </a:r>
            <a:r>
              <a:rPr sz="1800" spc="-25" dirty="0">
                <a:latin typeface="Calibri"/>
                <a:cs typeface="Calibri"/>
              </a:rPr>
              <a:t>way </a:t>
            </a:r>
            <a:r>
              <a:rPr sz="1800" spc="-20" dirty="0">
                <a:latin typeface="Calibri"/>
                <a:cs typeface="Calibri"/>
              </a:rPr>
              <a:t> </a:t>
            </a:r>
            <a:r>
              <a:rPr sz="1800" dirty="0">
                <a:latin typeface="Calibri"/>
                <a:cs typeface="Calibri"/>
              </a:rPr>
              <a:t>ahead</a:t>
            </a:r>
            <a:r>
              <a:rPr sz="1800" spc="-10" dirty="0">
                <a:latin typeface="Calibri"/>
                <a:cs typeface="Calibri"/>
              </a:rPr>
              <a:t> </a:t>
            </a:r>
            <a:r>
              <a:rPr sz="1800" spc="-5" dirty="0">
                <a:latin typeface="Calibri"/>
                <a:cs typeface="Calibri"/>
              </a:rPr>
              <a:t>at</a:t>
            </a:r>
            <a:r>
              <a:rPr sz="1800" dirty="0">
                <a:latin typeface="Calibri"/>
                <a:cs typeface="Calibri"/>
              </a:rPr>
              <a:t> a</a:t>
            </a:r>
            <a:r>
              <a:rPr sz="1800" spc="5" dirty="0">
                <a:latin typeface="Calibri"/>
                <a:cs typeface="Calibri"/>
              </a:rPr>
              <a:t> </a:t>
            </a:r>
            <a:r>
              <a:rPr sz="1800" spc="-10" dirty="0">
                <a:latin typeface="Calibri"/>
                <a:cs typeface="Calibri"/>
              </a:rPr>
              <a:t>revenue</a:t>
            </a:r>
            <a:r>
              <a:rPr sz="1800" dirty="0">
                <a:latin typeface="Calibri"/>
                <a:cs typeface="Calibri"/>
              </a:rPr>
              <a:t> </a:t>
            </a:r>
            <a:r>
              <a:rPr sz="1800" spc="-5" dirty="0">
                <a:latin typeface="Calibri"/>
                <a:cs typeface="Calibri"/>
              </a:rPr>
              <a:t>of </a:t>
            </a:r>
            <a:r>
              <a:rPr sz="1800" dirty="0">
                <a:latin typeface="Calibri"/>
                <a:cs typeface="Calibri"/>
              </a:rPr>
              <a:t>Rs 1500</a:t>
            </a:r>
            <a:r>
              <a:rPr sz="1800" spc="5" dirty="0">
                <a:latin typeface="Calibri"/>
                <a:cs typeface="Calibri"/>
              </a:rPr>
              <a:t> </a:t>
            </a:r>
            <a:r>
              <a:rPr sz="1800" spc="-15" dirty="0">
                <a:latin typeface="Calibri"/>
                <a:cs typeface="Calibri"/>
              </a:rPr>
              <a:t>crores.</a:t>
            </a:r>
            <a:endParaRPr sz="18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1540</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Lucida Sans Unicode</vt:lpstr>
      <vt:lpstr>Trebuchet MS</vt:lpstr>
      <vt:lpstr>Office Theme</vt:lpstr>
      <vt:lpstr>SUPPLY CHAIN ANALYSIS OF ASIAN PAINTS</vt:lpstr>
      <vt:lpstr>PowerPoint Presentation</vt:lpstr>
      <vt:lpstr>PowerPoint Presentation</vt:lpstr>
      <vt:lpstr>PowerPoint Presentation</vt:lpstr>
      <vt:lpstr>PowerPoint Presentation</vt:lpstr>
      <vt:lpstr>During that time, large multinational corporations used  to offer at least 180 days of credit period to their  distribution channel and this included the shopkeepers,  the dealers, and the distributors, who supplied paints to  retail customers.</vt:lpstr>
      <vt:lpstr>wherein the regular payback was incentivized.For  example, a shopkeeper would get a 3.5% extra  discount if he made the payments within 30 days  throughout the year.</vt:lpstr>
      <vt:lpstr>And they use these mainframes to forecast demand by which  they could run their supply chains at insane levels of efficiency.  They started branch billing on computers way back in the 1970s.  And even started using GPS for tracking the movements of their  trucks.</vt:lpstr>
      <vt:lpstr>PowerPoint Presentation</vt:lpstr>
      <vt:lpstr>PowerPoint Presentation</vt:lpstr>
      <vt:lpstr>Forecasting</vt:lpstr>
      <vt:lpstr>PowerPoint Presentation</vt:lpstr>
      <vt:lpstr>PowerPoint Presentation</vt:lpstr>
      <vt:lpstr>VRIO Analysis</vt:lpstr>
      <vt:lpstr>Product</vt:lpstr>
      <vt:lpstr>▶ Valuable - In 1980, just 250 were needed to get production going at the  Ankhleshwar plant. And by 1985, they did the same thing with less than a  hundred workers, having increased efficiency to the point that they could perform  the same task with one-sixteenth of the staff.</vt:lpstr>
      <vt:lpstr>Concerns for the company: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ANALYSIS OF ASIAN PAINTS</dc:title>
  <cp:lastModifiedBy>parimi naxith abhiram</cp:lastModifiedBy>
  <cp:revision>3</cp:revision>
  <dcterms:created xsi:type="dcterms:W3CDTF">2024-05-10T14:16:55Z</dcterms:created>
  <dcterms:modified xsi:type="dcterms:W3CDTF">2024-05-10T14:28:57Z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2023-12-28T00:00:00Z</vt:filetime>
  </property>
  <property fmtid="{D5CDD505-2E9C-101B-9397-08002B2CF9AE}" pid="3" name="Creator">
    <vt:lpwstr>Microsoft® PowerPoint® 2016</vt:lpwstr>
  </property>
  <property fmtid="{D5CDD505-2E9C-101B-9397-08002B2CF9AE}" pid="4" name="LastSaved">
    <vt:filetime>2024-05-10T00:00:00Z</vt:filetime>
  </property>
</Properties>
</file>