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806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06755" y="0"/>
            <a:ext cx="11485245" cy="6858000"/>
          </a:xfrm>
          <a:custGeom>
            <a:avLst/>
            <a:gdLst/>
            <a:ahLst/>
            <a:cxnLst/>
            <a:rect l="l" t="t" r="r" b="b"/>
            <a:pathLst>
              <a:path w="11485245" h="6858000">
                <a:moveTo>
                  <a:pt x="0" y="6858000"/>
                </a:moveTo>
                <a:lnTo>
                  <a:pt x="11485245" y="6858000"/>
                </a:lnTo>
                <a:lnTo>
                  <a:pt x="11485245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EDEB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478155" cy="6858000"/>
          </a:xfrm>
          <a:custGeom>
            <a:avLst/>
            <a:gdLst/>
            <a:ahLst/>
            <a:cxnLst/>
            <a:rect l="l" t="t" r="r" b="b"/>
            <a:pathLst>
              <a:path w="478155" h="6858000">
                <a:moveTo>
                  <a:pt x="0" y="6858000"/>
                </a:moveTo>
                <a:lnTo>
                  <a:pt x="478155" y="6858000"/>
                </a:lnTo>
                <a:lnTo>
                  <a:pt x="478155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EDEB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478155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228600" y="0"/>
                </a:moveTo>
                <a:lnTo>
                  <a:pt x="0" y="0"/>
                </a:lnTo>
                <a:lnTo>
                  <a:pt x="0" y="6858000"/>
                </a:lnTo>
                <a:lnTo>
                  <a:pt x="228600" y="6858000"/>
                </a:lnTo>
                <a:lnTo>
                  <a:pt x="228600" y="0"/>
                </a:lnTo>
                <a:close/>
              </a:path>
            </a:pathLst>
          </a:custGeom>
          <a:solidFill>
            <a:srgbClr val="171B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0D0E1A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39164" y="164033"/>
            <a:ext cx="3177540" cy="11239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1615" y="1862708"/>
            <a:ext cx="11948769" cy="47117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0D0E1A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7.jp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7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4300" y="0"/>
            <a:ext cx="12077700" cy="6858000"/>
            <a:chOff x="114300" y="0"/>
            <a:chExt cx="120777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4300" y="0"/>
              <a:ext cx="12077699" cy="6857995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5785104" y="3710939"/>
              <a:ext cx="2131060" cy="1830070"/>
            </a:xfrm>
            <a:custGeom>
              <a:avLst/>
              <a:gdLst/>
              <a:ahLst/>
              <a:cxnLst/>
              <a:rect l="l" t="t" r="r" b="b"/>
              <a:pathLst>
                <a:path w="2131059" h="1830070">
                  <a:moveTo>
                    <a:pt x="2130552" y="250190"/>
                  </a:moveTo>
                  <a:lnTo>
                    <a:pt x="2130425" y="250190"/>
                  </a:lnTo>
                  <a:lnTo>
                    <a:pt x="2130425" y="0"/>
                  </a:lnTo>
                  <a:lnTo>
                    <a:pt x="0" y="0"/>
                  </a:lnTo>
                  <a:lnTo>
                    <a:pt x="0" y="250190"/>
                  </a:lnTo>
                  <a:lnTo>
                    <a:pt x="0" y="251460"/>
                  </a:lnTo>
                  <a:lnTo>
                    <a:pt x="0" y="1830070"/>
                  </a:lnTo>
                  <a:lnTo>
                    <a:pt x="263906" y="1830070"/>
                  </a:lnTo>
                  <a:lnTo>
                    <a:pt x="263906" y="251460"/>
                  </a:lnTo>
                  <a:lnTo>
                    <a:pt x="263906" y="250190"/>
                  </a:lnTo>
                  <a:lnTo>
                    <a:pt x="1863852" y="250190"/>
                  </a:lnTo>
                  <a:lnTo>
                    <a:pt x="1863852" y="251460"/>
                  </a:lnTo>
                  <a:lnTo>
                    <a:pt x="2130552" y="251460"/>
                  </a:lnTo>
                  <a:lnTo>
                    <a:pt x="2130552" y="250190"/>
                  </a:lnTo>
                  <a:close/>
                </a:path>
              </a:pathLst>
            </a:custGeom>
            <a:solidFill>
              <a:srgbClr val="FFFFFF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252971" y="4166615"/>
              <a:ext cx="5607050" cy="2040889"/>
            </a:xfrm>
            <a:custGeom>
              <a:avLst/>
              <a:gdLst/>
              <a:ahLst/>
              <a:cxnLst/>
              <a:rect l="l" t="t" r="r" b="b"/>
              <a:pathLst>
                <a:path w="5607050" h="2040889">
                  <a:moveTo>
                    <a:pt x="5606796" y="0"/>
                  </a:moveTo>
                  <a:lnTo>
                    <a:pt x="0" y="0"/>
                  </a:lnTo>
                  <a:lnTo>
                    <a:pt x="0" y="2040636"/>
                  </a:lnTo>
                  <a:lnTo>
                    <a:pt x="5606796" y="2040636"/>
                  </a:lnTo>
                  <a:lnTo>
                    <a:pt x="5606796" y="0"/>
                  </a:lnTo>
                  <a:close/>
                </a:path>
              </a:pathLst>
            </a:custGeom>
            <a:solidFill>
              <a:srgbClr val="000000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6377432" y="4396562"/>
            <a:ext cx="4996815" cy="1422400"/>
          </a:xfrm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marL="1734820" marR="5080" indent="-1624965">
              <a:lnSpc>
                <a:spcPts val="3410"/>
              </a:lnSpc>
              <a:spcBef>
                <a:spcPts val="565"/>
              </a:spcBef>
            </a:pPr>
            <a:r>
              <a:rPr sz="3200" spc="-2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I</a:t>
            </a:r>
            <a:r>
              <a:rPr sz="3200" spc="-4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N</a:t>
            </a:r>
            <a:r>
              <a:rPr sz="3200" spc="-3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D</a:t>
            </a:r>
            <a:r>
              <a:rPr sz="3200" spc="-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U</a:t>
            </a:r>
            <a:r>
              <a:rPr sz="3200" spc="-3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S</a:t>
            </a:r>
            <a:r>
              <a:rPr sz="3200" spc="-1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T</a:t>
            </a:r>
            <a:r>
              <a:rPr sz="3200" spc="-3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R</a:t>
            </a:r>
            <a:r>
              <a:rPr sz="3200" spc="-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Y</a:t>
            </a:r>
            <a:r>
              <a:rPr sz="3200" spc="-204" dirty="0">
                <a:solidFill>
                  <a:srgbClr val="FFFFFF"/>
                </a:solidFill>
                <a:latin typeface="Franklin Gothic Medium"/>
                <a:cs typeface="Franklin Gothic Medium"/>
              </a:rPr>
              <a:t> </a:t>
            </a:r>
            <a:r>
              <a:rPr sz="3200" spc="-3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C</a:t>
            </a:r>
            <a:r>
              <a:rPr sz="3200" spc="-2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O</a:t>
            </a:r>
            <a:r>
              <a:rPr sz="3200" spc="-2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M</a:t>
            </a:r>
            <a:r>
              <a:rPr sz="3200" spc="-1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P</a:t>
            </a:r>
            <a:r>
              <a:rPr sz="3200" spc="-3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E</a:t>
            </a:r>
            <a:r>
              <a:rPr sz="3200" spc="-1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T</a:t>
            </a:r>
            <a:r>
              <a:rPr sz="3200" spc="-3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I</a:t>
            </a:r>
            <a:r>
              <a:rPr sz="3200" spc="-4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T</a:t>
            </a:r>
            <a:r>
              <a:rPr sz="3200" spc="-2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I</a:t>
            </a:r>
            <a:r>
              <a:rPr sz="3200" spc="-3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V</a:t>
            </a:r>
            <a:r>
              <a:rPr sz="3200" spc="-2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E</a:t>
            </a:r>
            <a:r>
              <a:rPr sz="3200" spc="-4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N</a:t>
            </a:r>
            <a:r>
              <a:rPr sz="3200" spc="-1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SS  </a:t>
            </a:r>
            <a:r>
              <a:rPr sz="3200" spc="-1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ANALYSIS</a:t>
            </a:r>
            <a:endParaRPr sz="3200">
              <a:latin typeface="Franklin Gothic Medium"/>
              <a:cs typeface="Franklin Gothic Medium"/>
            </a:endParaRPr>
          </a:p>
          <a:p>
            <a:pPr marL="12700">
              <a:lnSpc>
                <a:spcPct val="100000"/>
              </a:lnSpc>
              <a:spcBef>
                <a:spcPts val="830"/>
              </a:spcBef>
            </a:pPr>
            <a:r>
              <a:rPr sz="2400" spc="-3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A</a:t>
            </a:r>
            <a:r>
              <a:rPr sz="2400" spc="-4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U</a:t>
            </a:r>
            <a:r>
              <a:rPr sz="2400" spc="-3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TO</a:t>
            </a:r>
            <a:r>
              <a:rPr sz="2400" spc="-3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M</a:t>
            </a:r>
            <a:r>
              <a:rPr sz="2400" spc="-3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O</a:t>
            </a:r>
            <a:r>
              <a:rPr sz="2400" spc="-2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BI</a:t>
            </a:r>
            <a:r>
              <a:rPr sz="2400" spc="-4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L</a:t>
            </a:r>
            <a:r>
              <a:rPr sz="240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E</a:t>
            </a:r>
            <a:r>
              <a:rPr sz="2400" spc="-11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I</a:t>
            </a:r>
            <a:r>
              <a:rPr sz="240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N</a:t>
            </a:r>
            <a:r>
              <a:rPr sz="2400" spc="-1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DU</a:t>
            </a:r>
            <a:r>
              <a:rPr sz="2400" spc="-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S</a:t>
            </a:r>
            <a:r>
              <a:rPr sz="2400" spc="-1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T</a:t>
            </a:r>
            <a:r>
              <a:rPr sz="240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RY</a:t>
            </a:r>
            <a:endParaRPr sz="2400">
              <a:latin typeface="Franklin Gothic Medium"/>
              <a:cs typeface="Franklin Gothic Medium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44676" y="115265"/>
            <a:ext cx="3559175" cy="14497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86080">
              <a:lnSpc>
                <a:spcPct val="100000"/>
              </a:lnSpc>
              <a:spcBef>
                <a:spcPts val="100"/>
              </a:spcBef>
            </a:pPr>
            <a:r>
              <a:rPr spc="-135" dirty="0"/>
              <a:t>PO</a:t>
            </a:r>
            <a:r>
              <a:rPr spc="-125" dirty="0"/>
              <a:t>R</a:t>
            </a:r>
            <a:r>
              <a:rPr spc="-114" dirty="0"/>
              <a:t>TE</a:t>
            </a:r>
            <a:r>
              <a:rPr spc="-125" dirty="0"/>
              <a:t>R</a:t>
            </a:r>
            <a:r>
              <a:rPr spc="-120" dirty="0"/>
              <a:t>’</a:t>
            </a:r>
            <a:r>
              <a:rPr dirty="0"/>
              <a:t>S</a:t>
            </a:r>
            <a:r>
              <a:rPr spc="-195" dirty="0"/>
              <a:t> </a:t>
            </a:r>
            <a:r>
              <a:rPr spc="-40" dirty="0"/>
              <a:t>F</a:t>
            </a:r>
            <a:r>
              <a:rPr spc="-30" dirty="0"/>
              <a:t>I</a:t>
            </a:r>
            <a:r>
              <a:rPr dirty="0"/>
              <a:t>VE  </a:t>
            </a:r>
            <a:r>
              <a:rPr spc="-10" dirty="0"/>
              <a:t>FORCES</a:t>
            </a: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1800" b="1" i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3</a:t>
            </a:r>
            <a:r>
              <a:rPr sz="1800" b="1" i="1" u="heavy" spc="-3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800" b="1" i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.</a:t>
            </a:r>
            <a:r>
              <a:rPr sz="1800" b="1" i="1" u="heavy" spc="-3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800" b="1" i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Threat </a:t>
            </a:r>
            <a:r>
              <a:rPr sz="1800" b="1" i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of</a:t>
            </a:r>
            <a:r>
              <a:rPr sz="1800" b="1" i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Substitute</a:t>
            </a:r>
            <a:r>
              <a:rPr sz="1800" b="1" i="1" u="heavy" spc="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800" b="1" i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Products:</a:t>
            </a:r>
            <a:r>
              <a:rPr sz="1800" b="1" i="1" spc="-40" dirty="0">
                <a:latin typeface="Calibri"/>
                <a:cs typeface="Calibri"/>
              </a:rPr>
              <a:t> </a:t>
            </a:r>
            <a:r>
              <a:rPr sz="1800" b="1" i="1" spc="-15" dirty="0">
                <a:latin typeface="Calibri"/>
                <a:cs typeface="Calibri"/>
              </a:rPr>
              <a:t>Low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44676" y="1896237"/>
            <a:ext cx="10871200" cy="42995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79375">
              <a:lnSpc>
                <a:spcPct val="99600"/>
              </a:lnSpc>
              <a:spcBef>
                <a:spcPts val="95"/>
              </a:spcBef>
            </a:pPr>
            <a:r>
              <a:rPr sz="1400" spc="-10" dirty="0">
                <a:solidFill>
                  <a:srgbClr val="333333"/>
                </a:solidFill>
                <a:latin typeface="Times New Roman"/>
                <a:cs typeface="Times New Roman"/>
              </a:rPr>
              <a:t>Companies</a:t>
            </a:r>
            <a:r>
              <a:rPr sz="1400" spc="2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333333"/>
                </a:solidFill>
                <a:latin typeface="Times New Roman"/>
                <a:cs typeface="Times New Roman"/>
              </a:rPr>
              <a:t>fear</a:t>
            </a:r>
            <a:r>
              <a:rPr sz="1400" spc="1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333333"/>
                </a:solidFill>
                <a:latin typeface="Times New Roman"/>
                <a:cs typeface="Times New Roman"/>
              </a:rPr>
              <a:t>that</a:t>
            </a:r>
            <a:r>
              <a:rPr sz="1400" spc="1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333333"/>
                </a:solidFill>
                <a:latin typeface="Times New Roman"/>
                <a:cs typeface="Times New Roman"/>
              </a:rPr>
              <a:t>substitute</a:t>
            </a:r>
            <a:r>
              <a:rPr sz="1400" spc="4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333333"/>
                </a:solidFill>
                <a:latin typeface="Times New Roman"/>
                <a:cs typeface="Times New Roman"/>
              </a:rPr>
              <a:t>products</a:t>
            </a:r>
            <a:r>
              <a:rPr sz="1400" spc="3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333333"/>
                </a:solidFill>
                <a:latin typeface="Times New Roman"/>
                <a:cs typeface="Times New Roman"/>
              </a:rPr>
              <a:t>or</a:t>
            </a:r>
            <a:r>
              <a:rPr sz="1400" spc="1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333333"/>
                </a:solidFill>
                <a:latin typeface="Times New Roman"/>
                <a:cs typeface="Times New Roman"/>
              </a:rPr>
              <a:t>services</a:t>
            </a:r>
            <a:r>
              <a:rPr sz="1400" spc="2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333333"/>
                </a:solidFill>
                <a:latin typeface="Times New Roman"/>
                <a:cs typeface="Times New Roman"/>
              </a:rPr>
              <a:t>could</a:t>
            </a:r>
            <a:r>
              <a:rPr sz="1400" spc="1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333333"/>
                </a:solidFill>
                <a:latin typeface="Times New Roman"/>
                <a:cs typeface="Times New Roman"/>
              </a:rPr>
              <a:t>displace</a:t>
            </a:r>
            <a:r>
              <a:rPr sz="1400" spc="4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333333"/>
                </a:solidFill>
                <a:latin typeface="Times New Roman"/>
                <a:cs typeface="Times New Roman"/>
              </a:rPr>
              <a:t>their</a:t>
            </a:r>
            <a:r>
              <a:rPr sz="1400" spc="1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333333"/>
                </a:solidFill>
                <a:latin typeface="Times New Roman"/>
                <a:cs typeface="Times New Roman"/>
              </a:rPr>
              <a:t>own.</a:t>
            </a:r>
            <a:r>
              <a:rPr sz="1400" spc="3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333333"/>
                </a:solidFill>
                <a:latin typeface="Times New Roman"/>
                <a:cs typeface="Times New Roman"/>
              </a:rPr>
              <a:t>Relevant</a:t>
            </a:r>
            <a:r>
              <a:rPr sz="1400" spc="2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333333"/>
                </a:solidFill>
                <a:latin typeface="Times New Roman"/>
                <a:cs typeface="Times New Roman"/>
              </a:rPr>
              <a:t>substitute</a:t>
            </a:r>
            <a:r>
              <a:rPr sz="1400" spc="3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333333"/>
                </a:solidFill>
                <a:latin typeface="Times New Roman"/>
                <a:cs typeface="Times New Roman"/>
              </a:rPr>
              <a:t>products</a:t>
            </a:r>
            <a:r>
              <a:rPr sz="1400" spc="3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need</a:t>
            </a:r>
            <a:r>
              <a:rPr sz="1400" spc="4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not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be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of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the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same</a:t>
            </a:r>
            <a:r>
              <a:rPr sz="1400" spc="4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form</a:t>
            </a:r>
            <a:r>
              <a:rPr sz="1400" spc="-10" dirty="0">
                <a:latin typeface="Times New Roman"/>
                <a:cs typeface="Times New Roman"/>
              </a:rPr>
              <a:t> but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could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be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of 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the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same</a:t>
            </a:r>
            <a:r>
              <a:rPr sz="1400" spc="4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function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as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well.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When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competitors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or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businesses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outside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the</a:t>
            </a:r>
            <a:r>
              <a:rPr sz="1400" spc="4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industry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provide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more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alluring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and/or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less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expensive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items,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there</a:t>
            </a:r>
            <a:r>
              <a:rPr sz="1400" spc="55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is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greater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risk 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of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substitution.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Then,</a:t>
            </a:r>
            <a:r>
              <a:rPr sz="1400" spc="3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buyers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can choose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to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trade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off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performance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for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the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price.</a:t>
            </a:r>
            <a:r>
              <a:rPr sz="1400" spc="3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Another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factor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is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the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cost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of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switching.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If</a:t>
            </a:r>
            <a:r>
              <a:rPr sz="1400" spc="165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it</a:t>
            </a:r>
            <a:r>
              <a:rPr sz="1400" spc="40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is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high,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there</a:t>
            </a:r>
            <a:r>
              <a:rPr sz="1400" spc="45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is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less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risk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of 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substitution.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Along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with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the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above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factors,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the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willingness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of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customers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to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substitute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also</a:t>
            </a:r>
            <a:r>
              <a:rPr sz="1400" spc="3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matters.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000">
              <a:latin typeface="Times New Roman"/>
              <a:cs typeface="Times New Roman"/>
            </a:endParaRPr>
          </a:p>
          <a:p>
            <a:pPr marL="12700" marR="5080">
              <a:lnSpc>
                <a:spcPct val="99300"/>
              </a:lnSpc>
              <a:buSzPct val="92857"/>
              <a:buFont typeface="Arial MT"/>
              <a:buChar char="•"/>
              <a:tabLst>
                <a:tab pos="73660" algn="l"/>
              </a:tabLst>
            </a:pPr>
            <a:r>
              <a:rPr sz="1400" spc="-10" dirty="0">
                <a:solidFill>
                  <a:srgbClr val="202020"/>
                </a:solidFill>
                <a:latin typeface="Times New Roman"/>
                <a:cs typeface="Times New Roman"/>
              </a:rPr>
              <a:t>Yamaha</a:t>
            </a:r>
            <a:r>
              <a:rPr sz="1400" spc="4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202020"/>
                </a:solidFill>
                <a:latin typeface="Times New Roman"/>
                <a:cs typeface="Times New Roman"/>
              </a:rPr>
              <a:t>has</a:t>
            </a:r>
            <a:r>
              <a:rPr sz="1400" spc="2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Times New Roman"/>
                <a:cs typeface="Times New Roman"/>
              </a:rPr>
              <a:t>already</a:t>
            </a:r>
            <a:r>
              <a:rPr sz="1400" spc="-1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Times New Roman"/>
                <a:cs typeface="Times New Roman"/>
              </a:rPr>
              <a:t>released</a:t>
            </a:r>
            <a:r>
              <a:rPr sz="1400" spc="1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Times New Roman"/>
                <a:cs typeface="Times New Roman"/>
              </a:rPr>
              <a:t>fuel-efficient</a:t>
            </a:r>
            <a:r>
              <a:rPr sz="1400" spc="2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Times New Roman"/>
                <a:cs typeface="Times New Roman"/>
              </a:rPr>
              <a:t>bikes.</a:t>
            </a:r>
            <a:r>
              <a:rPr sz="140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20" dirty="0">
                <a:solidFill>
                  <a:srgbClr val="202020"/>
                </a:solidFill>
                <a:latin typeface="Times New Roman"/>
                <a:cs typeface="Times New Roman"/>
              </a:rPr>
              <a:t>The</a:t>
            </a:r>
            <a:r>
              <a:rPr sz="1400" spc="1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202020"/>
                </a:solidFill>
                <a:latin typeface="Times New Roman"/>
                <a:cs typeface="Times New Roman"/>
              </a:rPr>
              <a:t>design,</a:t>
            </a:r>
            <a:r>
              <a:rPr sz="1400" spc="3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202020"/>
                </a:solidFill>
                <a:latin typeface="Times New Roman"/>
                <a:cs typeface="Times New Roman"/>
              </a:rPr>
              <a:t>innovation,</a:t>
            </a:r>
            <a:r>
              <a:rPr sz="1400" spc="3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Times New Roman"/>
                <a:cs typeface="Times New Roman"/>
              </a:rPr>
              <a:t>and</a:t>
            </a:r>
            <a:r>
              <a:rPr sz="1400" spc="1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Times New Roman"/>
                <a:cs typeface="Times New Roman"/>
              </a:rPr>
              <a:t>efficiency</a:t>
            </a:r>
            <a:r>
              <a:rPr sz="1400" spc="-2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5" dirty="0">
                <a:solidFill>
                  <a:srgbClr val="202020"/>
                </a:solidFill>
                <a:latin typeface="Times New Roman"/>
                <a:cs typeface="Times New Roman"/>
              </a:rPr>
              <a:t>of</a:t>
            </a:r>
            <a:r>
              <a:rPr sz="1400" spc="-4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Times New Roman"/>
                <a:cs typeface="Times New Roman"/>
              </a:rPr>
              <a:t>Yamaha</a:t>
            </a:r>
            <a:r>
              <a:rPr sz="1400" spc="4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202020"/>
                </a:solidFill>
                <a:latin typeface="Times New Roman"/>
                <a:cs typeface="Times New Roman"/>
              </a:rPr>
              <a:t>motorcycles</a:t>
            </a:r>
            <a:r>
              <a:rPr sz="1400" spc="2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202020"/>
                </a:solidFill>
                <a:latin typeface="Times New Roman"/>
                <a:cs typeface="Times New Roman"/>
              </a:rPr>
              <a:t>reduce</a:t>
            </a:r>
            <a:r>
              <a:rPr sz="1400" spc="2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202020"/>
                </a:solidFill>
                <a:latin typeface="Times New Roman"/>
                <a:cs typeface="Times New Roman"/>
              </a:rPr>
              <a:t>the</a:t>
            </a:r>
            <a:r>
              <a:rPr sz="1400" spc="1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202020"/>
                </a:solidFill>
                <a:latin typeface="Times New Roman"/>
                <a:cs typeface="Times New Roman"/>
              </a:rPr>
              <a:t>total</a:t>
            </a:r>
            <a:r>
              <a:rPr sz="1400" spc="-1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Times New Roman"/>
                <a:cs typeface="Times New Roman"/>
              </a:rPr>
              <a:t>threat</a:t>
            </a:r>
            <a:r>
              <a:rPr sz="1400" spc="1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Times New Roman"/>
                <a:cs typeface="Times New Roman"/>
              </a:rPr>
              <a:t>posed</a:t>
            </a:r>
            <a:r>
              <a:rPr sz="1400" spc="1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Times New Roman"/>
                <a:cs typeface="Times New Roman"/>
              </a:rPr>
              <a:t>by </a:t>
            </a:r>
            <a:r>
              <a:rPr sz="140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Times New Roman"/>
                <a:cs typeface="Times New Roman"/>
              </a:rPr>
              <a:t>substitutes.</a:t>
            </a:r>
            <a:r>
              <a:rPr sz="1400" spc="-4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202020"/>
                </a:solidFill>
                <a:latin typeface="Times New Roman"/>
                <a:cs typeface="Times New Roman"/>
              </a:rPr>
              <a:t>There</a:t>
            </a:r>
            <a:r>
              <a:rPr sz="1400" spc="2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202020"/>
                </a:solidFill>
                <a:latin typeface="Times New Roman"/>
                <a:cs typeface="Times New Roman"/>
              </a:rPr>
              <a:t>are</a:t>
            </a:r>
            <a:r>
              <a:rPr sz="1400" spc="2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202020"/>
                </a:solidFill>
                <a:latin typeface="Times New Roman"/>
                <a:cs typeface="Times New Roman"/>
              </a:rPr>
              <a:t>loyal</a:t>
            </a:r>
            <a:r>
              <a:rPr sz="1400" spc="-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202020"/>
                </a:solidFill>
                <a:latin typeface="Times New Roman"/>
                <a:cs typeface="Times New Roman"/>
              </a:rPr>
              <a:t>customers</a:t>
            </a:r>
            <a:r>
              <a:rPr sz="1400" spc="2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Times New Roman"/>
                <a:cs typeface="Times New Roman"/>
              </a:rPr>
              <a:t>who</a:t>
            </a:r>
            <a:r>
              <a:rPr sz="1400" spc="3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202020"/>
                </a:solidFill>
                <a:latin typeface="Times New Roman"/>
                <a:cs typeface="Times New Roman"/>
              </a:rPr>
              <a:t>realize</a:t>
            </a:r>
            <a:r>
              <a:rPr sz="1400" spc="1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202020"/>
                </a:solidFill>
                <a:latin typeface="Times New Roman"/>
                <a:cs typeface="Times New Roman"/>
              </a:rPr>
              <a:t>the</a:t>
            </a:r>
            <a:r>
              <a:rPr sz="1400" spc="2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202020"/>
                </a:solidFill>
                <a:latin typeface="Times New Roman"/>
                <a:cs typeface="Times New Roman"/>
              </a:rPr>
              <a:t>brand</a:t>
            </a:r>
            <a:r>
              <a:rPr sz="1400" spc="-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202020"/>
                </a:solidFill>
                <a:latin typeface="Times New Roman"/>
                <a:cs typeface="Times New Roman"/>
              </a:rPr>
              <a:t>equity</a:t>
            </a:r>
            <a:r>
              <a:rPr sz="1400" spc="-3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5" dirty="0">
                <a:solidFill>
                  <a:srgbClr val="202020"/>
                </a:solidFill>
                <a:latin typeface="Times New Roman"/>
                <a:cs typeface="Times New Roman"/>
              </a:rPr>
              <a:t>of</a:t>
            </a:r>
            <a:r>
              <a:rPr sz="1400" spc="-8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Times New Roman"/>
                <a:cs typeface="Times New Roman"/>
              </a:rPr>
              <a:t>Yamaha</a:t>
            </a:r>
            <a:r>
              <a:rPr sz="1400" spc="2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Times New Roman"/>
                <a:cs typeface="Times New Roman"/>
              </a:rPr>
              <a:t>and</a:t>
            </a:r>
            <a:r>
              <a:rPr sz="1400" spc="2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Times New Roman"/>
                <a:cs typeface="Times New Roman"/>
              </a:rPr>
              <a:t>will</a:t>
            </a:r>
            <a:r>
              <a:rPr sz="1400" spc="1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202020"/>
                </a:solidFill>
                <a:latin typeface="Times New Roman"/>
                <a:cs typeface="Times New Roman"/>
              </a:rPr>
              <a:t>always</a:t>
            </a:r>
            <a:r>
              <a:rPr sz="1400" spc="2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202020"/>
                </a:solidFill>
                <a:latin typeface="Times New Roman"/>
                <a:cs typeface="Times New Roman"/>
              </a:rPr>
              <a:t>prefer</a:t>
            </a:r>
            <a:r>
              <a:rPr sz="1400" spc="-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5" dirty="0">
                <a:solidFill>
                  <a:srgbClr val="202020"/>
                </a:solidFill>
                <a:latin typeface="Times New Roman"/>
                <a:cs typeface="Times New Roman"/>
              </a:rPr>
              <a:t>to</a:t>
            </a:r>
            <a:r>
              <a:rPr sz="1400" spc="2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Times New Roman"/>
                <a:cs typeface="Times New Roman"/>
              </a:rPr>
              <a:t>be</a:t>
            </a:r>
            <a:r>
              <a:rPr sz="1400" spc="2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202020"/>
                </a:solidFill>
                <a:latin typeface="Times New Roman"/>
                <a:cs typeface="Times New Roman"/>
              </a:rPr>
              <a:t>associated</a:t>
            </a:r>
            <a:r>
              <a:rPr sz="1400" spc="1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202020"/>
                </a:solidFill>
                <a:latin typeface="Times New Roman"/>
                <a:cs typeface="Times New Roman"/>
              </a:rPr>
              <a:t>with</a:t>
            </a:r>
            <a:r>
              <a:rPr sz="1400" spc="-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202020"/>
                </a:solidFill>
                <a:latin typeface="Times New Roman"/>
                <a:cs typeface="Times New Roman"/>
              </a:rPr>
              <a:t>it,</a:t>
            </a:r>
            <a:r>
              <a:rPr sz="1400" spc="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202020"/>
                </a:solidFill>
                <a:latin typeface="Times New Roman"/>
                <a:cs typeface="Times New Roman"/>
              </a:rPr>
              <a:t>which</a:t>
            </a:r>
            <a:r>
              <a:rPr sz="1400" spc="-2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202020"/>
                </a:solidFill>
                <a:latin typeface="Times New Roman"/>
                <a:cs typeface="Times New Roman"/>
              </a:rPr>
              <a:t>reduces</a:t>
            </a:r>
            <a:r>
              <a:rPr sz="1400" spc="3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202020"/>
                </a:solidFill>
                <a:latin typeface="Times New Roman"/>
                <a:cs typeface="Times New Roman"/>
              </a:rPr>
              <a:t>the</a:t>
            </a:r>
            <a:r>
              <a:rPr sz="1400" spc="2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202020"/>
                </a:solidFill>
                <a:latin typeface="Times New Roman"/>
                <a:cs typeface="Times New Roman"/>
              </a:rPr>
              <a:t>threat</a:t>
            </a:r>
            <a:r>
              <a:rPr sz="1400" spc="-5" dirty="0">
                <a:solidFill>
                  <a:srgbClr val="202020"/>
                </a:solidFill>
                <a:latin typeface="Times New Roman"/>
                <a:cs typeface="Times New Roman"/>
              </a:rPr>
              <a:t> of </a:t>
            </a:r>
            <a:r>
              <a:rPr sz="1400" spc="-33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Times New Roman"/>
                <a:cs typeface="Times New Roman"/>
              </a:rPr>
              <a:t>substitutes</a:t>
            </a:r>
            <a:r>
              <a:rPr sz="1400" spc="1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202020"/>
                </a:solidFill>
                <a:latin typeface="Times New Roman"/>
                <a:cs typeface="Times New Roman"/>
              </a:rPr>
              <a:t>for</a:t>
            </a:r>
            <a:r>
              <a:rPr sz="140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Times New Roman"/>
                <a:cs typeface="Times New Roman"/>
              </a:rPr>
              <a:t>Yamaha.</a:t>
            </a:r>
            <a:endParaRPr sz="1400">
              <a:latin typeface="Times New Roman"/>
              <a:cs typeface="Times New Roman"/>
            </a:endParaRPr>
          </a:p>
          <a:p>
            <a:pPr marL="12700" marR="54610">
              <a:lnSpc>
                <a:spcPct val="99400"/>
              </a:lnSpc>
              <a:spcBef>
                <a:spcPts val="300"/>
              </a:spcBef>
              <a:buSzPct val="92857"/>
              <a:buFont typeface="Arial MT"/>
              <a:buChar char="•"/>
              <a:tabLst>
                <a:tab pos="73660" algn="l"/>
              </a:tabLst>
            </a:pPr>
            <a:r>
              <a:rPr sz="1400" spc="-5" dirty="0">
                <a:solidFill>
                  <a:srgbClr val="202020"/>
                </a:solidFill>
                <a:latin typeface="Times New Roman"/>
                <a:cs typeface="Times New Roman"/>
              </a:rPr>
              <a:t>Nissan</a:t>
            </a:r>
            <a:r>
              <a:rPr sz="1400" spc="1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202020"/>
                </a:solidFill>
                <a:latin typeface="Times New Roman"/>
                <a:cs typeface="Times New Roman"/>
              </a:rPr>
              <a:t>industry</a:t>
            </a:r>
            <a:r>
              <a:rPr sz="1400" spc="-2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Times New Roman"/>
                <a:cs typeface="Times New Roman"/>
              </a:rPr>
              <a:t>producers</a:t>
            </a:r>
            <a:r>
              <a:rPr sz="1400" spc="1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Times New Roman"/>
                <a:cs typeface="Times New Roman"/>
              </a:rPr>
              <a:t>sell</a:t>
            </a:r>
            <a:r>
              <a:rPr sz="1400" spc="-2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202020"/>
                </a:solidFill>
                <a:latin typeface="Times New Roman"/>
                <a:cs typeface="Times New Roman"/>
              </a:rPr>
              <a:t>their</a:t>
            </a:r>
            <a:r>
              <a:rPr sz="1400" spc="-1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Times New Roman"/>
                <a:cs typeface="Times New Roman"/>
              </a:rPr>
              <a:t>products</a:t>
            </a:r>
            <a:r>
              <a:rPr sz="1400" spc="2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Times New Roman"/>
                <a:cs typeface="Times New Roman"/>
              </a:rPr>
              <a:t>at</a:t>
            </a:r>
            <a:r>
              <a:rPr sz="140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Times New Roman"/>
                <a:cs typeface="Times New Roman"/>
              </a:rPr>
              <a:t>a</a:t>
            </a:r>
            <a:r>
              <a:rPr sz="1400" spc="1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202020"/>
                </a:solidFill>
                <a:latin typeface="Times New Roman"/>
                <a:cs typeface="Times New Roman"/>
              </a:rPr>
              <a:t>reduced</a:t>
            </a:r>
            <a:r>
              <a:rPr sz="1400" spc="2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Times New Roman"/>
                <a:cs typeface="Times New Roman"/>
              </a:rPr>
              <a:t>cost</a:t>
            </a:r>
            <a:r>
              <a:rPr sz="1400" spc="1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202020"/>
                </a:solidFill>
                <a:latin typeface="Times New Roman"/>
                <a:cs typeface="Times New Roman"/>
              </a:rPr>
              <a:t>with</a:t>
            </a:r>
            <a:r>
              <a:rPr sz="1400" spc="-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202020"/>
                </a:solidFill>
                <a:latin typeface="Times New Roman"/>
                <a:cs typeface="Times New Roman"/>
              </a:rPr>
              <a:t>acceptable</a:t>
            </a:r>
            <a:r>
              <a:rPr sz="1400" spc="2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202020"/>
                </a:solidFill>
                <a:latin typeface="Times New Roman"/>
                <a:cs typeface="Times New Roman"/>
              </a:rPr>
              <a:t>quality</a:t>
            </a:r>
            <a:r>
              <a:rPr sz="1400" spc="-3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202020"/>
                </a:solidFill>
                <a:latin typeface="Times New Roman"/>
                <a:cs typeface="Times New Roman"/>
              </a:rPr>
              <a:t>than</a:t>
            </a:r>
            <a:r>
              <a:rPr sz="1400" spc="-5" dirty="0">
                <a:solidFill>
                  <a:srgbClr val="202020"/>
                </a:solidFill>
                <a:latin typeface="Times New Roman"/>
                <a:cs typeface="Times New Roman"/>
              </a:rPr>
              <a:t> substitutes.</a:t>
            </a:r>
            <a:r>
              <a:rPr sz="1400" spc="-8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20" dirty="0">
                <a:solidFill>
                  <a:srgbClr val="202020"/>
                </a:solidFill>
                <a:latin typeface="Times New Roman"/>
                <a:cs typeface="Times New Roman"/>
              </a:rPr>
              <a:t>As</a:t>
            </a:r>
            <a:r>
              <a:rPr sz="1400" spc="2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Times New Roman"/>
                <a:cs typeface="Times New Roman"/>
              </a:rPr>
              <a:t>a</a:t>
            </a:r>
            <a:r>
              <a:rPr sz="1400" spc="2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202020"/>
                </a:solidFill>
                <a:latin typeface="Times New Roman"/>
                <a:cs typeface="Times New Roman"/>
              </a:rPr>
              <a:t>result,</a:t>
            </a:r>
            <a:r>
              <a:rPr sz="1400" spc="1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Times New Roman"/>
                <a:cs typeface="Times New Roman"/>
              </a:rPr>
              <a:t>consumers</a:t>
            </a:r>
            <a:r>
              <a:rPr sz="1400" spc="2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202020"/>
                </a:solidFill>
                <a:latin typeface="Times New Roman"/>
                <a:cs typeface="Times New Roman"/>
              </a:rPr>
              <a:t>are</a:t>
            </a:r>
            <a:r>
              <a:rPr sz="1400" spc="2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Times New Roman"/>
                <a:cs typeface="Times New Roman"/>
              </a:rPr>
              <a:t>less</a:t>
            </a:r>
            <a:r>
              <a:rPr sz="1400" spc="2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202020"/>
                </a:solidFill>
                <a:latin typeface="Times New Roman"/>
                <a:cs typeface="Times New Roman"/>
              </a:rPr>
              <a:t>likely</a:t>
            </a:r>
            <a:r>
              <a:rPr sz="1400" spc="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Times New Roman"/>
                <a:cs typeface="Times New Roman"/>
              </a:rPr>
              <a:t>to</a:t>
            </a:r>
            <a:r>
              <a:rPr sz="1400" spc="4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202020"/>
                </a:solidFill>
                <a:latin typeface="Times New Roman"/>
                <a:cs typeface="Times New Roman"/>
              </a:rPr>
              <a:t>move</a:t>
            </a:r>
            <a:r>
              <a:rPr sz="1400" spc="2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Times New Roman"/>
                <a:cs typeface="Times New Roman"/>
              </a:rPr>
              <a:t>to </a:t>
            </a:r>
            <a:r>
              <a:rPr sz="140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Times New Roman"/>
                <a:cs typeface="Times New Roman"/>
              </a:rPr>
              <a:t>substitute</a:t>
            </a:r>
            <a:r>
              <a:rPr sz="1400" spc="2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202020"/>
                </a:solidFill>
                <a:latin typeface="Times New Roman"/>
                <a:cs typeface="Times New Roman"/>
              </a:rPr>
              <a:t>goods.</a:t>
            </a:r>
            <a:r>
              <a:rPr sz="1400" spc="2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Times New Roman"/>
                <a:cs typeface="Times New Roman"/>
              </a:rPr>
              <a:t>Nissan</a:t>
            </a:r>
            <a:r>
              <a:rPr sz="1400" spc="1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20" dirty="0">
                <a:solidFill>
                  <a:srgbClr val="202020"/>
                </a:solidFill>
                <a:latin typeface="Times New Roman"/>
                <a:cs typeface="Times New Roman"/>
              </a:rPr>
              <a:t>is</a:t>
            </a:r>
            <a:r>
              <a:rPr sz="1400" spc="2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202020"/>
                </a:solidFill>
                <a:latin typeface="Times New Roman"/>
                <a:cs typeface="Times New Roman"/>
              </a:rPr>
              <a:t>also</a:t>
            </a:r>
            <a:r>
              <a:rPr sz="1400" spc="1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202020"/>
                </a:solidFill>
                <a:latin typeface="Times New Roman"/>
                <a:cs typeface="Times New Roman"/>
              </a:rPr>
              <a:t>concerned</a:t>
            </a:r>
            <a:r>
              <a:rPr sz="1400" spc="4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202020"/>
                </a:solidFill>
                <a:latin typeface="Times New Roman"/>
                <a:cs typeface="Times New Roman"/>
              </a:rPr>
              <a:t>about</a:t>
            </a:r>
            <a:r>
              <a:rPr sz="1400" spc="2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Times New Roman"/>
                <a:cs typeface="Times New Roman"/>
              </a:rPr>
              <a:t>substitutes</a:t>
            </a:r>
            <a:r>
              <a:rPr sz="1400" spc="3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Times New Roman"/>
                <a:cs typeface="Times New Roman"/>
              </a:rPr>
              <a:t>from</a:t>
            </a:r>
            <a:r>
              <a:rPr sz="1400" spc="1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202020"/>
                </a:solidFill>
                <a:latin typeface="Times New Roman"/>
                <a:cs typeface="Times New Roman"/>
              </a:rPr>
              <a:t>Hyundai,</a:t>
            </a:r>
            <a:r>
              <a:rPr sz="1400" spc="3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202020"/>
                </a:solidFill>
                <a:latin typeface="Times New Roman"/>
                <a:cs typeface="Times New Roman"/>
              </a:rPr>
              <a:t>Toyota,</a:t>
            </a:r>
            <a:r>
              <a:rPr sz="1400" spc="2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Times New Roman"/>
                <a:cs typeface="Times New Roman"/>
              </a:rPr>
              <a:t>and</a:t>
            </a:r>
            <a:r>
              <a:rPr sz="1400" spc="4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202020"/>
                </a:solidFill>
                <a:latin typeface="Times New Roman"/>
                <a:cs typeface="Times New Roman"/>
              </a:rPr>
              <a:t>other</a:t>
            </a:r>
            <a:r>
              <a:rPr sz="1400" spc="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Times New Roman"/>
                <a:cs typeface="Times New Roman"/>
              </a:rPr>
              <a:t>brands.</a:t>
            </a:r>
            <a:r>
              <a:rPr sz="1400" spc="2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202020"/>
                </a:solidFill>
                <a:latin typeface="Times New Roman"/>
                <a:cs typeface="Times New Roman"/>
              </a:rPr>
              <a:t>In </a:t>
            </a:r>
            <a:r>
              <a:rPr sz="1400" spc="-5" dirty="0">
                <a:solidFill>
                  <a:srgbClr val="202020"/>
                </a:solidFill>
                <a:latin typeface="Times New Roman"/>
                <a:cs typeface="Times New Roman"/>
              </a:rPr>
              <a:t>order</a:t>
            </a:r>
            <a:r>
              <a:rPr sz="1400" spc="1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Times New Roman"/>
                <a:cs typeface="Times New Roman"/>
              </a:rPr>
              <a:t>to</a:t>
            </a:r>
            <a:r>
              <a:rPr sz="1400" spc="1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202020"/>
                </a:solidFill>
                <a:latin typeface="Times New Roman"/>
                <a:cs typeface="Times New Roman"/>
              </a:rPr>
              <a:t>draw</a:t>
            </a:r>
            <a:r>
              <a:rPr sz="1400" spc="4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Times New Roman"/>
                <a:cs typeface="Times New Roman"/>
              </a:rPr>
              <a:t>in</a:t>
            </a:r>
            <a:r>
              <a:rPr sz="1400" spc="1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202020"/>
                </a:solidFill>
                <a:latin typeface="Times New Roman"/>
                <a:cs typeface="Times New Roman"/>
              </a:rPr>
              <a:t>new</a:t>
            </a:r>
            <a:r>
              <a:rPr sz="1400" spc="19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Times New Roman"/>
                <a:cs typeface="Times New Roman"/>
              </a:rPr>
              <a:t>customers,</a:t>
            </a:r>
            <a:r>
              <a:rPr sz="1400" spc="2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202020"/>
                </a:solidFill>
                <a:latin typeface="Times New Roman"/>
                <a:cs typeface="Times New Roman"/>
              </a:rPr>
              <a:t>Nissan</a:t>
            </a:r>
            <a:r>
              <a:rPr sz="1400" spc="1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202020"/>
                </a:solidFill>
                <a:latin typeface="Times New Roman"/>
                <a:cs typeface="Times New Roman"/>
              </a:rPr>
              <a:t>must </a:t>
            </a:r>
            <a:r>
              <a:rPr sz="1400" spc="-1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Times New Roman"/>
                <a:cs typeface="Times New Roman"/>
              </a:rPr>
              <a:t>innovate</a:t>
            </a:r>
            <a:r>
              <a:rPr sz="1400" spc="3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202020"/>
                </a:solidFill>
                <a:latin typeface="Times New Roman"/>
                <a:cs typeface="Times New Roman"/>
              </a:rPr>
              <a:t>its</a:t>
            </a:r>
            <a:r>
              <a:rPr sz="1400" spc="1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202020"/>
                </a:solidFill>
                <a:latin typeface="Times New Roman"/>
                <a:cs typeface="Times New Roman"/>
              </a:rPr>
              <a:t>vehicles</a:t>
            </a:r>
            <a:r>
              <a:rPr sz="1400" spc="1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Times New Roman"/>
                <a:cs typeface="Times New Roman"/>
              </a:rPr>
              <a:t>and</a:t>
            </a:r>
            <a:r>
              <a:rPr sz="1400" spc="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Times New Roman"/>
                <a:cs typeface="Times New Roman"/>
              </a:rPr>
              <a:t>offer</a:t>
            </a:r>
            <a:r>
              <a:rPr sz="140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Times New Roman"/>
                <a:cs typeface="Times New Roman"/>
              </a:rPr>
              <a:t>cutting-edge</a:t>
            </a:r>
            <a:r>
              <a:rPr sz="1400" spc="4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202020"/>
                </a:solidFill>
                <a:latin typeface="Times New Roman"/>
                <a:cs typeface="Times New Roman"/>
              </a:rPr>
              <a:t>features.</a:t>
            </a:r>
            <a:endParaRPr sz="1400">
              <a:latin typeface="Times New Roman"/>
              <a:cs typeface="Times New Roman"/>
            </a:endParaRPr>
          </a:p>
          <a:p>
            <a:pPr marL="12700" marR="202565">
              <a:lnSpc>
                <a:spcPct val="99300"/>
              </a:lnSpc>
              <a:spcBef>
                <a:spcPts val="320"/>
              </a:spcBef>
              <a:buSzPct val="92857"/>
              <a:buFont typeface="Arial MT"/>
              <a:buChar char="•"/>
              <a:tabLst>
                <a:tab pos="73660" algn="l"/>
              </a:tabLst>
            </a:pPr>
            <a:r>
              <a:rPr sz="1400" spc="-15" dirty="0">
                <a:solidFill>
                  <a:srgbClr val="202020"/>
                </a:solidFill>
                <a:latin typeface="Times New Roman"/>
                <a:cs typeface="Times New Roman"/>
              </a:rPr>
              <a:t>Kia</a:t>
            </a:r>
            <a:r>
              <a:rPr sz="1400" spc="4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202020"/>
                </a:solidFill>
                <a:latin typeface="Times New Roman"/>
                <a:cs typeface="Times New Roman"/>
              </a:rPr>
              <a:t>has</a:t>
            </a:r>
            <a:r>
              <a:rPr sz="1400" spc="3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202020"/>
                </a:solidFill>
                <a:latin typeface="Times New Roman"/>
                <a:cs typeface="Times New Roman"/>
              </a:rPr>
              <a:t>gained</a:t>
            </a:r>
            <a:r>
              <a:rPr sz="140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Times New Roman"/>
                <a:cs typeface="Times New Roman"/>
              </a:rPr>
              <a:t>a</a:t>
            </a:r>
            <a:r>
              <a:rPr sz="1400" spc="2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202020"/>
                </a:solidFill>
                <a:latin typeface="Times New Roman"/>
                <a:cs typeface="Times New Roman"/>
              </a:rPr>
              <a:t>brand</a:t>
            </a:r>
            <a:r>
              <a:rPr sz="1400" spc="2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202020"/>
                </a:solidFill>
                <a:latin typeface="Times New Roman"/>
                <a:cs typeface="Times New Roman"/>
              </a:rPr>
              <a:t>name</a:t>
            </a:r>
            <a:r>
              <a:rPr sz="1400" spc="2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5" dirty="0">
                <a:solidFill>
                  <a:srgbClr val="202020"/>
                </a:solidFill>
                <a:latin typeface="Times New Roman"/>
                <a:cs typeface="Times New Roman"/>
              </a:rPr>
              <a:t>by</a:t>
            </a:r>
            <a:r>
              <a:rPr sz="140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Times New Roman"/>
                <a:cs typeface="Times New Roman"/>
              </a:rPr>
              <a:t>delivering </a:t>
            </a:r>
            <a:r>
              <a:rPr sz="1400" spc="-10" dirty="0">
                <a:solidFill>
                  <a:srgbClr val="202020"/>
                </a:solidFill>
                <a:latin typeface="Times New Roman"/>
                <a:cs typeface="Times New Roman"/>
              </a:rPr>
              <a:t>efficient</a:t>
            </a:r>
            <a:r>
              <a:rPr sz="1400" spc="-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202020"/>
                </a:solidFill>
                <a:latin typeface="Times New Roman"/>
                <a:cs typeface="Times New Roman"/>
              </a:rPr>
              <a:t>cars</a:t>
            </a:r>
            <a:r>
              <a:rPr sz="1400" spc="2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Times New Roman"/>
                <a:cs typeface="Times New Roman"/>
              </a:rPr>
              <a:t>at</a:t>
            </a:r>
            <a:r>
              <a:rPr sz="1400" spc="2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Times New Roman"/>
                <a:cs typeface="Times New Roman"/>
              </a:rPr>
              <a:t>a</a:t>
            </a:r>
            <a:r>
              <a:rPr sz="1400" spc="2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202020"/>
                </a:solidFill>
                <a:latin typeface="Times New Roman"/>
                <a:cs typeface="Times New Roman"/>
              </a:rPr>
              <a:t>much</a:t>
            </a:r>
            <a:r>
              <a:rPr sz="1400" spc="1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202020"/>
                </a:solidFill>
                <a:latin typeface="Times New Roman"/>
                <a:cs typeface="Times New Roman"/>
              </a:rPr>
              <a:t>more</a:t>
            </a:r>
            <a:r>
              <a:rPr sz="1400" spc="2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202020"/>
                </a:solidFill>
                <a:latin typeface="Times New Roman"/>
                <a:cs typeface="Times New Roman"/>
              </a:rPr>
              <a:t>affordable</a:t>
            </a:r>
            <a:r>
              <a:rPr sz="1400" spc="1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202020"/>
                </a:solidFill>
                <a:latin typeface="Times New Roman"/>
                <a:cs typeface="Times New Roman"/>
              </a:rPr>
              <a:t>price.</a:t>
            </a:r>
            <a:r>
              <a:rPr sz="1400" spc="-15" dirty="0">
                <a:solidFill>
                  <a:srgbClr val="202020"/>
                </a:solidFill>
                <a:latin typeface="Times New Roman"/>
                <a:cs typeface="Times New Roman"/>
              </a:rPr>
              <a:t> There</a:t>
            </a:r>
            <a:r>
              <a:rPr sz="1400" spc="3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20" dirty="0">
                <a:solidFill>
                  <a:srgbClr val="202020"/>
                </a:solidFill>
                <a:latin typeface="Times New Roman"/>
                <a:cs typeface="Times New Roman"/>
              </a:rPr>
              <a:t>is</a:t>
            </a:r>
            <a:r>
              <a:rPr sz="1400" spc="2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Times New Roman"/>
                <a:cs typeface="Times New Roman"/>
              </a:rPr>
              <a:t>high</a:t>
            </a:r>
            <a:r>
              <a:rPr sz="1400" spc="-3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Times New Roman"/>
                <a:cs typeface="Times New Roman"/>
              </a:rPr>
              <a:t>differentiation</a:t>
            </a:r>
            <a:r>
              <a:rPr sz="1400" spc="-2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202020"/>
                </a:solidFill>
                <a:latin typeface="Times New Roman"/>
                <a:cs typeface="Times New Roman"/>
              </a:rPr>
              <a:t>in</a:t>
            </a:r>
            <a:r>
              <a:rPr sz="1400" spc="-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202020"/>
                </a:solidFill>
                <a:latin typeface="Times New Roman"/>
                <a:cs typeface="Times New Roman"/>
              </a:rPr>
              <a:t>the</a:t>
            </a:r>
            <a:r>
              <a:rPr sz="1400" spc="2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Times New Roman"/>
                <a:cs typeface="Times New Roman"/>
              </a:rPr>
              <a:t>products,</a:t>
            </a:r>
            <a:r>
              <a:rPr sz="1400" spc="-1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Times New Roman"/>
                <a:cs typeface="Times New Roman"/>
              </a:rPr>
              <a:t>and</a:t>
            </a:r>
            <a:r>
              <a:rPr sz="1400" spc="2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202020"/>
                </a:solidFill>
                <a:latin typeface="Times New Roman"/>
                <a:cs typeface="Times New Roman"/>
              </a:rPr>
              <a:t>customers </a:t>
            </a:r>
            <a:r>
              <a:rPr sz="1400" spc="-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202020"/>
                </a:solidFill>
                <a:latin typeface="Times New Roman"/>
                <a:cs typeface="Times New Roman"/>
              </a:rPr>
              <a:t>know</a:t>
            </a:r>
            <a:r>
              <a:rPr sz="1400" spc="1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202020"/>
                </a:solidFill>
                <a:latin typeface="Times New Roman"/>
                <a:cs typeface="Times New Roman"/>
              </a:rPr>
              <a:t>the</a:t>
            </a:r>
            <a:r>
              <a:rPr sz="1400" spc="1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202020"/>
                </a:solidFill>
                <a:latin typeface="Times New Roman"/>
                <a:cs typeface="Times New Roman"/>
              </a:rPr>
              <a:t>benefits</a:t>
            </a:r>
            <a:r>
              <a:rPr sz="1400" spc="2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5" dirty="0">
                <a:solidFill>
                  <a:srgbClr val="202020"/>
                </a:solidFill>
                <a:latin typeface="Times New Roman"/>
                <a:cs typeface="Times New Roman"/>
              </a:rPr>
              <a:t>of</a:t>
            </a:r>
            <a:r>
              <a:rPr sz="1400" spc="-2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Times New Roman"/>
                <a:cs typeface="Times New Roman"/>
              </a:rPr>
              <a:t>buying</a:t>
            </a:r>
            <a:r>
              <a:rPr sz="1400" spc="1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Times New Roman"/>
                <a:cs typeface="Times New Roman"/>
              </a:rPr>
              <a:t>from</a:t>
            </a:r>
            <a:r>
              <a:rPr sz="1400" spc="1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202020"/>
                </a:solidFill>
                <a:latin typeface="Times New Roman"/>
                <a:cs typeface="Times New Roman"/>
              </a:rPr>
              <a:t>Kia</a:t>
            </a:r>
            <a:r>
              <a:rPr sz="1400" spc="1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Times New Roman"/>
                <a:cs typeface="Times New Roman"/>
              </a:rPr>
              <a:t>Motors.</a:t>
            </a:r>
            <a:r>
              <a:rPr sz="1400" spc="3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202020"/>
                </a:solidFill>
                <a:latin typeface="Times New Roman"/>
                <a:cs typeface="Times New Roman"/>
              </a:rPr>
              <a:t>Other</a:t>
            </a:r>
            <a:r>
              <a:rPr sz="1400" spc="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Times New Roman"/>
                <a:cs typeface="Times New Roman"/>
              </a:rPr>
              <a:t>substitutes</a:t>
            </a:r>
            <a:r>
              <a:rPr sz="1400" spc="5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202020"/>
                </a:solidFill>
                <a:latin typeface="Times New Roman"/>
                <a:cs typeface="Times New Roman"/>
              </a:rPr>
              <a:t>like</a:t>
            </a:r>
            <a:r>
              <a:rPr sz="1400" spc="1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202020"/>
                </a:solidFill>
                <a:latin typeface="Times New Roman"/>
                <a:cs typeface="Times New Roman"/>
              </a:rPr>
              <a:t>two-wheelers</a:t>
            </a:r>
            <a:r>
              <a:rPr sz="1400" spc="2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Times New Roman"/>
                <a:cs typeface="Times New Roman"/>
              </a:rPr>
              <a:t>and</a:t>
            </a:r>
            <a:r>
              <a:rPr sz="1400" spc="1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202020"/>
                </a:solidFill>
                <a:latin typeface="Times New Roman"/>
                <a:cs typeface="Times New Roman"/>
              </a:rPr>
              <a:t>public</a:t>
            </a:r>
            <a:r>
              <a:rPr sz="1400" spc="1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Times New Roman"/>
                <a:cs typeface="Times New Roman"/>
              </a:rPr>
              <a:t>transport</a:t>
            </a:r>
            <a:r>
              <a:rPr sz="1400" spc="1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Times New Roman"/>
                <a:cs typeface="Times New Roman"/>
              </a:rPr>
              <a:t>do</a:t>
            </a:r>
            <a:r>
              <a:rPr sz="1400" spc="1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202020"/>
                </a:solidFill>
                <a:latin typeface="Times New Roman"/>
                <a:cs typeface="Times New Roman"/>
              </a:rPr>
              <a:t>not</a:t>
            </a:r>
            <a:r>
              <a:rPr sz="1400" spc="1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202020"/>
                </a:solidFill>
                <a:latin typeface="Times New Roman"/>
                <a:cs typeface="Times New Roman"/>
              </a:rPr>
              <a:t>count</a:t>
            </a:r>
            <a:r>
              <a:rPr sz="1400" spc="1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Times New Roman"/>
                <a:cs typeface="Times New Roman"/>
              </a:rPr>
              <a:t>as</a:t>
            </a:r>
            <a:r>
              <a:rPr sz="1400" spc="2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202020"/>
                </a:solidFill>
                <a:latin typeface="Times New Roman"/>
                <a:cs typeface="Times New Roman"/>
              </a:rPr>
              <a:t>people</a:t>
            </a:r>
            <a:r>
              <a:rPr sz="1400" spc="2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Times New Roman"/>
                <a:cs typeface="Times New Roman"/>
              </a:rPr>
              <a:t>who</a:t>
            </a:r>
            <a:r>
              <a:rPr sz="1400" spc="3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202020"/>
                </a:solidFill>
                <a:latin typeface="Times New Roman"/>
                <a:cs typeface="Times New Roman"/>
              </a:rPr>
              <a:t>want</a:t>
            </a:r>
            <a:r>
              <a:rPr sz="1400" spc="1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Times New Roman"/>
                <a:cs typeface="Times New Roman"/>
              </a:rPr>
              <a:t>to</a:t>
            </a:r>
            <a:r>
              <a:rPr sz="1400" spc="1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202020"/>
                </a:solidFill>
                <a:latin typeface="Times New Roman"/>
                <a:cs typeface="Times New Roman"/>
              </a:rPr>
              <a:t>buy</a:t>
            </a:r>
            <a:r>
              <a:rPr sz="1400" spc="-10" dirty="0">
                <a:solidFill>
                  <a:srgbClr val="202020"/>
                </a:solidFill>
                <a:latin typeface="Times New Roman"/>
                <a:cs typeface="Times New Roman"/>
              </a:rPr>
              <a:t> their </a:t>
            </a:r>
            <a:r>
              <a:rPr sz="1400" spc="-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202020"/>
                </a:solidFill>
                <a:latin typeface="Times New Roman"/>
                <a:cs typeface="Times New Roman"/>
              </a:rPr>
              <a:t>conveyance</a:t>
            </a:r>
            <a:r>
              <a:rPr sz="1400" spc="1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202020"/>
                </a:solidFill>
                <a:latin typeface="Times New Roman"/>
                <a:cs typeface="Times New Roman"/>
              </a:rPr>
              <a:t>will</a:t>
            </a:r>
            <a:r>
              <a:rPr sz="1400" spc="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202020"/>
                </a:solidFill>
                <a:latin typeface="Times New Roman"/>
                <a:cs typeface="Times New Roman"/>
              </a:rPr>
              <a:t>not</a:t>
            </a:r>
            <a:r>
              <a:rPr sz="1400" spc="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Times New Roman"/>
                <a:cs typeface="Times New Roman"/>
              </a:rPr>
              <a:t>consider</a:t>
            </a:r>
            <a:r>
              <a:rPr sz="1400" spc="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202020"/>
                </a:solidFill>
                <a:latin typeface="Times New Roman"/>
                <a:cs typeface="Times New Roman"/>
              </a:rPr>
              <a:t>their</a:t>
            </a:r>
            <a:r>
              <a:rPr sz="140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Times New Roman"/>
                <a:cs typeface="Times New Roman"/>
              </a:rPr>
              <a:t>products</a:t>
            </a:r>
            <a:r>
              <a:rPr sz="1400" spc="3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Times New Roman"/>
                <a:cs typeface="Times New Roman"/>
              </a:rPr>
              <a:t>an</a:t>
            </a:r>
            <a:r>
              <a:rPr sz="1400" spc="-1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202020"/>
                </a:solidFill>
                <a:latin typeface="Times New Roman"/>
                <a:cs typeface="Times New Roman"/>
              </a:rPr>
              <a:t>option.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000">
              <a:latin typeface="Times New Roman"/>
              <a:cs typeface="Times New Roman"/>
            </a:endParaRPr>
          </a:p>
          <a:p>
            <a:pPr marL="12700" marR="70485">
              <a:lnSpc>
                <a:spcPct val="99600"/>
              </a:lnSpc>
              <a:spcBef>
                <a:spcPts val="5"/>
              </a:spcBef>
            </a:pPr>
            <a:r>
              <a:rPr sz="1400" spc="-5" dirty="0">
                <a:latin typeface="Times New Roman"/>
                <a:cs typeface="Times New Roman"/>
              </a:rPr>
              <a:t>Today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we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have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several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substitutes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and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alternative</a:t>
            </a:r>
            <a:r>
              <a:rPr sz="1400" spc="4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modes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of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transportation,</a:t>
            </a:r>
            <a:r>
              <a:rPr sz="1400" spc="8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including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cab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services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and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public</a:t>
            </a:r>
            <a:r>
              <a:rPr sz="1400" spc="4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transport.</a:t>
            </a:r>
            <a:r>
              <a:rPr sz="1400" spc="4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However,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none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of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them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can 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provide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the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kind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of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accessibility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and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convenience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that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owning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an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automobile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does.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Owning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car</a:t>
            </a:r>
            <a:r>
              <a:rPr sz="1400" spc="30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is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both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</a:t>
            </a:r>
            <a:r>
              <a:rPr sz="1400" spc="4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matter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of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convenience</a:t>
            </a:r>
            <a:r>
              <a:rPr sz="1400" spc="4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and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prestige</a:t>
            </a:r>
            <a:r>
              <a:rPr sz="1400" spc="13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for</a:t>
            </a:r>
            <a:r>
              <a:rPr sz="1400" spc="3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most. 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Be</a:t>
            </a:r>
            <a:r>
              <a:rPr sz="1400" spc="40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it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hike</a:t>
            </a:r>
            <a:r>
              <a:rPr sz="1400" spc="6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in fuel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prices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or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any other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reason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that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increases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the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overall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maintenance</a:t>
            </a:r>
            <a:r>
              <a:rPr sz="1400" spc="3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of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the</a:t>
            </a:r>
            <a:r>
              <a:rPr sz="1400" spc="-5" dirty="0">
                <a:latin typeface="Times New Roman"/>
                <a:cs typeface="Times New Roman"/>
              </a:rPr>
              <a:t> automobile,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and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consumers</a:t>
            </a:r>
            <a:r>
              <a:rPr sz="1400" spc="5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mostly</a:t>
            </a:r>
            <a:r>
              <a:rPr sz="1400" spc="-5" dirty="0">
                <a:latin typeface="Times New Roman"/>
                <a:cs typeface="Times New Roman"/>
              </a:rPr>
              <a:t> prefer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owning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one.</a:t>
            </a:r>
            <a:r>
              <a:rPr sz="1400" spc="3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So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the </a:t>
            </a:r>
            <a:r>
              <a:rPr sz="1400" spc="-10" dirty="0">
                <a:latin typeface="Times New Roman"/>
                <a:cs typeface="Times New Roman"/>
              </a:rPr>
              <a:t> threat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of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substitute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products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is</a:t>
            </a:r>
            <a:r>
              <a:rPr sz="1400" spc="4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low.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9604" y="2489"/>
            <a:ext cx="4737735" cy="1459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565275">
              <a:lnSpc>
                <a:spcPct val="100000"/>
              </a:lnSpc>
              <a:spcBef>
                <a:spcPts val="100"/>
              </a:spcBef>
            </a:pPr>
            <a:r>
              <a:rPr spc="-135" dirty="0"/>
              <a:t>PO</a:t>
            </a:r>
            <a:r>
              <a:rPr spc="-125" dirty="0"/>
              <a:t>R</a:t>
            </a:r>
            <a:r>
              <a:rPr spc="-114" dirty="0"/>
              <a:t>TE</a:t>
            </a:r>
            <a:r>
              <a:rPr spc="-125" dirty="0"/>
              <a:t>R</a:t>
            </a:r>
            <a:r>
              <a:rPr spc="-120" dirty="0"/>
              <a:t>’</a:t>
            </a:r>
            <a:r>
              <a:rPr dirty="0"/>
              <a:t>S</a:t>
            </a:r>
            <a:r>
              <a:rPr spc="-195" dirty="0"/>
              <a:t> </a:t>
            </a:r>
            <a:r>
              <a:rPr spc="-40" dirty="0"/>
              <a:t>F</a:t>
            </a:r>
            <a:r>
              <a:rPr spc="-30" dirty="0"/>
              <a:t>I</a:t>
            </a:r>
            <a:r>
              <a:rPr dirty="0"/>
              <a:t>VE  </a:t>
            </a:r>
            <a:r>
              <a:rPr spc="-10" dirty="0"/>
              <a:t>FORCES</a:t>
            </a:r>
          </a:p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sz="1800" b="1" spc="10" dirty="0">
                <a:latin typeface="Times New Roman"/>
                <a:cs typeface="Times New Roman"/>
              </a:rPr>
              <a:t>4</a:t>
            </a:r>
            <a:r>
              <a:rPr sz="1800" b="1" u="heavy" spc="-2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800" b="1" i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.</a:t>
            </a:r>
            <a:r>
              <a:rPr sz="1800" b="1" i="1" u="heavy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800" b="1" i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Bargaining</a:t>
            </a:r>
            <a:r>
              <a:rPr sz="1800" b="1" i="1" u="heavy" spc="2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800" b="1" i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Power </a:t>
            </a:r>
            <a:r>
              <a:rPr sz="1800" b="1" i="1" u="heavy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of</a:t>
            </a:r>
            <a:r>
              <a:rPr sz="1800" b="1" i="1" u="heavy" spc="-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800" b="1" i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Buyers:</a:t>
            </a:r>
            <a:r>
              <a:rPr sz="1800" b="1" i="1" u="heavy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800" b="1" i="1" spc="-5" dirty="0">
                <a:latin typeface="Times New Roman"/>
                <a:cs typeface="Times New Roman"/>
              </a:rPr>
              <a:t>Moderately</a:t>
            </a:r>
            <a:r>
              <a:rPr sz="1800" b="1" i="1" spc="-25" dirty="0">
                <a:latin typeface="Times New Roman"/>
                <a:cs typeface="Times New Roman"/>
              </a:rPr>
              <a:t> </a:t>
            </a:r>
            <a:r>
              <a:rPr sz="1800" b="1" i="1" spc="-20" dirty="0">
                <a:latin typeface="Times New Roman"/>
                <a:cs typeface="Times New Roman"/>
              </a:rPr>
              <a:t>High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49604" y="1746885"/>
            <a:ext cx="11004550" cy="49218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92710">
              <a:lnSpc>
                <a:spcPct val="99300"/>
              </a:lnSpc>
              <a:spcBef>
                <a:spcPts val="100"/>
              </a:spcBef>
            </a:pPr>
            <a:r>
              <a:rPr sz="1400" spc="-5" dirty="0">
                <a:solidFill>
                  <a:srgbClr val="0D0E1A"/>
                </a:solidFill>
                <a:latin typeface="Times New Roman"/>
                <a:cs typeface="Times New Roman"/>
              </a:rPr>
              <a:t>Porter's</a:t>
            </a:r>
            <a:r>
              <a:rPr sz="1400" spc="25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0D0E1A"/>
                </a:solidFill>
                <a:latin typeface="Times New Roman"/>
                <a:cs typeface="Times New Roman"/>
              </a:rPr>
              <a:t>Five</a:t>
            </a:r>
            <a:r>
              <a:rPr sz="1400" spc="45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0D0E1A"/>
                </a:solidFill>
                <a:latin typeface="Times New Roman"/>
                <a:cs typeface="Times New Roman"/>
              </a:rPr>
              <a:t>Forces</a:t>
            </a:r>
            <a:r>
              <a:rPr sz="1400" spc="40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E1A"/>
                </a:solidFill>
                <a:latin typeface="Times New Roman"/>
                <a:cs typeface="Times New Roman"/>
              </a:rPr>
              <a:t>of</a:t>
            </a:r>
            <a:r>
              <a:rPr sz="1400" spc="-20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E1A"/>
                </a:solidFill>
                <a:latin typeface="Times New Roman"/>
                <a:cs typeface="Times New Roman"/>
              </a:rPr>
              <a:t>Customer</a:t>
            </a:r>
            <a:r>
              <a:rPr sz="1400" spc="10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E1A"/>
                </a:solidFill>
                <a:latin typeface="Times New Roman"/>
                <a:cs typeface="Times New Roman"/>
              </a:rPr>
              <a:t>Bargaining</a:t>
            </a:r>
            <a:r>
              <a:rPr sz="1400" spc="-20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E1A"/>
                </a:solidFill>
                <a:latin typeface="Times New Roman"/>
                <a:cs typeface="Times New Roman"/>
              </a:rPr>
              <a:t>Strength</a:t>
            </a:r>
            <a:r>
              <a:rPr sz="1400" spc="-30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E1A"/>
                </a:solidFill>
                <a:latin typeface="Times New Roman"/>
                <a:cs typeface="Times New Roman"/>
              </a:rPr>
              <a:t>refers</a:t>
            </a:r>
            <a:r>
              <a:rPr sz="1400" spc="25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E1A"/>
                </a:solidFill>
                <a:latin typeface="Times New Roman"/>
                <a:cs typeface="Times New Roman"/>
              </a:rPr>
              <a:t>to</a:t>
            </a:r>
            <a:r>
              <a:rPr sz="1400" spc="10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0D0E1A"/>
                </a:solidFill>
                <a:latin typeface="Times New Roman"/>
                <a:cs typeface="Times New Roman"/>
              </a:rPr>
              <a:t>the</a:t>
            </a:r>
            <a:r>
              <a:rPr sz="1400" spc="20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E1A"/>
                </a:solidFill>
                <a:latin typeface="Times New Roman"/>
                <a:cs typeface="Times New Roman"/>
              </a:rPr>
              <a:t>pressure</a:t>
            </a:r>
            <a:r>
              <a:rPr sz="1400" spc="35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0D0E1A"/>
                </a:solidFill>
                <a:latin typeface="Times New Roman"/>
                <a:cs typeface="Times New Roman"/>
              </a:rPr>
              <a:t>customers</a:t>
            </a:r>
            <a:r>
              <a:rPr sz="1400" spc="25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E1A"/>
                </a:solidFill>
                <a:latin typeface="Times New Roman"/>
                <a:cs typeface="Times New Roman"/>
              </a:rPr>
              <a:t>can</a:t>
            </a:r>
            <a:r>
              <a:rPr sz="1400" spc="-10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D0E1A"/>
                </a:solidFill>
                <a:latin typeface="Times New Roman"/>
                <a:cs typeface="Times New Roman"/>
              </a:rPr>
              <a:t>apply</a:t>
            </a:r>
            <a:r>
              <a:rPr sz="1400" spc="-10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E1A"/>
                </a:solidFill>
                <a:latin typeface="Times New Roman"/>
                <a:cs typeface="Times New Roman"/>
              </a:rPr>
              <a:t>to</a:t>
            </a:r>
            <a:r>
              <a:rPr sz="1400" spc="10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E1A"/>
                </a:solidFill>
                <a:latin typeface="Times New Roman"/>
                <a:cs typeface="Times New Roman"/>
              </a:rPr>
              <a:t>businesses</a:t>
            </a:r>
            <a:r>
              <a:rPr sz="1400" spc="35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E1A"/>
                </a:solidFill>
                <a:latin typeface="Times New Roman"/>
                <a:cs typeface="Times New Roman"/>
              </a:rPr>
              <a:t>to</a:t>
            </a:r>
            <a:r>
              <a:rPr sz="1400" spc="15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0D0E1A"/>
                </a:solidFill>
                <a:latin typeface="Times New Roman"/>
                <a:cs typeface="Times New Roman"/>
              </a:rPr>
              <a:t>persuade</a:t>
            </a:r>
            <a:r>
              <a:rPr sz="1400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E1A"/>
                </a:solidFill>
                <a:latin typeface="Times New Roman"/>
                <a:cs typeface="Times New Roman"/>
              </a:rPr>
              <a:t>them</a:t>
            </a:r>
            <a:r>
              <a:rPr sz="1400" spc="-10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E1A"/>
                </a:solidFill>
                <a:latin typeface="Times New Roman"/>
                <a:cs typeface="Times New Roman"/>
              </a:rPr>
              <a:t>to</a:t>
            </a:r>
            <a:r>
              <a:rPr sz="1400" spc="35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E1A"/>
                </a:solidFill>
                <a:latin typeface="Times New Roman"/>
                <a:cs typeface="Times New Roman"/>
              </a:rPr>
              <a:t>provide</a:t>
            </a:r>
            <a:r>
              <a:rPr sz="1400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E1A"/>
                </a:solidFill>
                <a:latin typeface="Times New Roman"/>
                <a:cs typeface="Times New Roman"/>
              </a:rPr>
              <a:t>higher-quality </a:t>
            </a:r>
            <a:r>
              <a:rPr sz="1400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E1A"/>
                </a:solidFill>
                <a:latin typeface="Times New Roman"/>
                <a:cs typeface="Times New Roman"/>
              </a:rPr>
              <a:t>goods,</a:t>
            </a:r>
            <a:r>
              <a:rPr sz="1400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E1A"/>
                </a:solidFill>
                <a:latin typeface="Times New Roman"/>
                <a:cs typeface="Times New Roman"/>
              </a:rPr>
              <a:t>better</a:t>
            </a:r>
            <a:r>
              <a:rPr sz="1400" spc="-10" dirty="0">
                <a:solidFill>
                  <a:srgbClr val="0D0E1A"/>
                </a:solidFill>
                <a:latin typeface="Times New Roman"/>
                <a:cs typeface="Times New Roman"/>
              </a:rPr>
              <a:t> customer</a:t>
            </a:r>
            <a:r>
              <a:rPr sz="1400" spc="5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E1A"/>
                </a:solidFill>
                <a:latin typeface="Times New Roman"/>
                <a:cs typeface="Times New Roman"/>
              </a:rPr>
              <a:t>service,</a:t>
            </a:r>
            <a:r>
              <a:rPr sz="1400" spc="25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0D0E1A"/>
                </a:solidFill>
                <a:latin typeface="Times New Roman"/>
                <a:cs typeface="Times New Roman"/>
              </a:rPr>
              <a:t>and</a:t>
            </a:r>
            <a:r>
              <a:rPr sz="1400" spc="45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E1A"/>
                </a:solidFill>
                <a:latin typeface="Times New Roman"/>
                <a:cs typeface="Times New Roman"/>
              </a:rPr>
              <a:t>lower</a:t>
            </a:r>
            <a:r>
              <a:rPr sz="1400" spc="10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E1A"/>
                </a:solidFill>
                <a:latin typeface="Times New Roman"/>
                <a:cs typeface="Times New Roman"/>
              </a:rPr>
              <a:t>costs.</a:t>
            </a:r>
            <a:r>
              <a:rPr sz="1400" spc="-15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20" dirty="0">
                <a:solidFill>
                  <a:srgbClr val="0D0E1A"/>
                </a:solidFill>
                <a:latin typeface="Times New Roman"/>
                <a:cs typeface="Times New Roman"/>
              </a:rPr>
              <a:t>The</a:t>
            </a:r>
            <a:r>
              <a:rPr sz="1400" spc="20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E1A"/>
                </a:solidFill>
                <a:latin typeface="Times New Roman"/>
                <a:cs typeface="Times New Roman"/>
              </a:rPr>
              <a:t>theory</a:t>
            </a:r>
            <a:r>
              <a:rPr sz="1400" spc="-30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D0E1A"/>
                </a:solidFill>
                <a:latin typeface="Times New Roman"/>
                <a:cs typeface="Times New Roman"/>
              </a:rPr>
              <a:t>behind</a:t>
            </a:r>
            <a:r>
              <a:rPr sz="1400" spc="-5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0D0E1A"/>
                </a:solidFill>
                <a:latin typeface="Times New Roman"/>
                <a:cs typeface="Times New Roman"/>
              </a:rPr>
              <a:t>this</a:t>
            </a:r>
            <a:r>
              <a:rPr sz="1400" spc="30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20" dirty="0">
                <a:solidFill>
                  <a:srgbClr val="0D0E1A"/>
                </a:solidFill>
                <a:latin typeface="Times New Roman"/>
                <a:cs typeface="Times New Roman"/>
              </a:rPr>
              <a:t>is</a:t>
            </a:r>
            <a:r>
              <a:rPr sz="1400" spc="30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0D0E1A"/>
                </a:solidFill>
                <a:latin typeface="Times New Roman"/>
                <a:cs typeface="Times New Roman"/>
              </a:rPr>
              <a:t>that </a:t>
            </a:r>
            <a:r>
              <a:rPr sz="1400" spc="-5" dirty="0">
                <a:solidFill>
                  <a:srgbClr val="0D0E1A"/>
                </a:solidFill>
                <a:latin typeface="Times New Roman"/>
                <a:cs typeface="Times New Roman"/>
              </a:rPr>
              <a:t>a</a:t>
            </a:r>
            <a:r>
              <a:rPr sz="1400" spc="20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0D0E1A"/>
                </a:solidFill>
                <a:latin typeface="Times New Roman"/>
                <a:cs typeface="Times New Roman"/>
              </a:rPr>
              <a:t>seller's</a:t>
            </a:r>
            <a:r>
              <a:rPr sz="1400" spc="40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E1A"/>
                </a:solidFill>
                <a:latin typeface="Times New Roman"/>
                <a:cs typeface="Times New Roman"/>
              </a:rPr>
              <a:t>ability</a:t>
            </a:r>
            <a:r>
              <a:rPr sz="1400" spc="-30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0D0E1A"/>
                </a:solidFill>
                <a:latin typeface="Times New Roman"/>
                <a:cs typeface="Times New Roman"/>
              </a:rPr>
              <a:t>to</a:t>
            </a:r>
            <a:r>
              <a:rPr sz="1400" spc="-5" dirty="0">
                <a:solidFill>
                  <a:srgbClr val="0D0E1A"/>
                </a:solidFill>
                <a:latin typeface="Times New Roman"/>
                <a:cs typeface="Times New Roman"/>
              </a:rPr>
              <a:t> attain</a:t>
            </a:r>
            <a:r>
              <a:rPr sz="1400" spc="-10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E1A"/>
                </a:solidFill>
                <a:latin typeface="Times New Roman"/>
                <a:cs typeface="Times New Roman"/>
              </a:rPr>
              <a:t>profitability</a:t>
            </a:r>
            <a:r>
              <a:rPr sz="1400" spc="-25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20" dirty="0">
                <a:solidFill>
                  <a:srgbClr val="0D0E1A"/>
                </a:solidFill>
                <a:latin typeface="Times New Roman"/>
                <a:cs typeface="Times New Roman"/>
              </a:rPr>
              <a:t>is</a:t>
            </a:r>
            <a:r>
              <a:rPr sz="1400" spc="170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E1A"/>
                </a:solidFill>
                <a:latin typeface="Times New Roman"/>
                <a:cs typeface="Times New Roman"/>
              </a:rPr>
              <a:t>influenced</a:t>
            </a:r>
            <a:r>
              <a:rPr sz="1400" spc="-25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5" dirty="0">
                <a:solidFill>
                  <a:srgbClr val="0D0E1A"/>
                </a:solidFill>
                <a:latin typeface="Times New Roman"/>
                <a:cs typeface="Times New Roman"/>
              </a:rPr>
              <a:t>by</a:t>
            </a:r>
            <a:r>
              <a:rPr sz="1400" spc="-10" dirty="0">
                <a:solidFill>
                  <a:srgbClr val="0D0E1A"/>
                </a:solidFill>
                <a:latin typeface="Times New Roman"/>
                <a:cs typeface="Times New Roman"/>
              </a:rPr>
              <a:t> the</a:t>
            </a:r>
            <a:r>
              <a:rPr sz="1400" spc="25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E1A"/>
                </a:solidFill>
                <a:latin typeface="Times New Roman"/>
                <a:cs typeface="Times New Roman"/>
              </a:rPr>
              <a:t>bargaining</a:t>
            </a:r>
            <a:r>
              <a:rPr sz="1400" spc="-25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E1A"/>
                </a:solidFill>
                <a:latin typeface="Times New Roman"/>
                <a:cs typeface="Times New Roman"/>
              </a:rPr>
              <a:t>power </a:t>
            </a:r>
            <a:r>
              <a:rPr sz="1400" spc="-335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5" dirty="0">
                <a:solidFill>
                  <a:srgbClr val="0D0E1A"/>
                </a:solidFill>
                <a:latin typeface="Times New Roman"/>
                <a:cs typeface="Times New Roman"/>
              </a:rPr>
              <a:t>of</a:t>
            </a:r>
            <a:r>
              <a:rPr sz="1400" spc="-15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0D0E1A"/>
                </a:solidFill>
                <a:latin typeface="Times New Roman"/>
                <a:cs typeface="Times New Roman"/>
              </a:rPr>
              <a:t>buyers</a:t>
            </a:r>
            <a:r>
              <a:rPr sz="1400" spc="25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E1A"/>
                </a:solidFill>
                <a:latin typeface="Times New Roman"/>
                <a:cs typeface="Times New Roman"/>
              </a:rPr>
              <a:t>in</a:t>
            </a:r>
            <a:r>
              <a:rPr sz="1400" spc="-10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5" dirty="0">
                <a:solidFill>
                  <a:srgbClr val="0D0E1A"/>
                </a:solidFill>
                <a:latin typeface="Times New Roman"/>
                <a:cs typeface="Times New Roman"/>
              </a:rPr>
              <a:t>an</a:t>
            </a:r>
            <a:r>
              <a:rPr sz="1400" spc="25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0D0E1A"/>
                </a:solidFill>
                <a:latin typeface="Times New Roman"/>
                <a:cs typeface="Times New Roman"/>
              </a:rPr>
              <a:t>industry,</a:t>
            </a:r>
            <a:r>
              <a:rPr sz="1400" spc="30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D0E1A"/>
                </a:solidFill>
                <a:latin typeface="Times New Roman"/>
                <a:cs typeface="Times New Roman"/>
              </a:rPr>
              <a:t>which</a:t>
            </a:r>
            <a:r>
              <a:rPr sz="1400" spc="-5" dirty="0">
                <a:solidFill>
                  <a:srgbClr val="0D0E1A"/>
                </a:solidFill>
                <a:latin typeface="Times New Roman"/>
                <a:cs typeface="Times New Roman"/>
              </a:rPr>
              <a:t> in</a:t>
            </a:r>
            <a:r>
              <a:rPr sz="1400" spc="-10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D0E1A"/>
                </a:solidFill>
                <a:latin typeface="Times New Roman"/>
                <a:cs typeface="Times New Roman"/>
              </a:rPr>
              <a:t>turn</a:t>
            </a:r>
            <a:r>
              <a:rPr sz="1400" spc="-5" dirty="0">
                <a:solidFill>
                  <a:srgbClr val="0D0E1A"/>
                </a:solidFill>
                <a:latin typeface="Times New Roman"/>
                <a:cs typeface="Times New Roman"/>
              </a:rPr>
              <a:t> affects</a:t>
            </a:r>
            <a:r>
              <a:rPr sz="1400" spc="25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0D0E1A"/>
                </a:solidFill>
                <a:latin typeface="Times New Roman"/>
                <a:cs typeface="Times New Roman"/>
              </a:rPr>
              <a:t>the</a:t>
            </a:r>
            <a:r>
              <a:rPr sz="1400" spc="20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0D0E1A"/>
                </a:solidFill>
                <a:latin typeface="Times New Roman"/>
                <a:cs typeface="Times New Roman"/>
              </a:rPr>
              <a:t>seller's</a:t>
            </a:r>
            <a:r>
              <a:rPr sz="1400" spc="60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0D0E1A"/>
                </a:solidFill>
                <a:latin typeface="Times New Roman"/>
                <a:cs typeface="Times New Roman"/>
              </a:rPr>
              <a:t>competitive</a:t>
            </a:r>
            <a:r>
              <a:rPr sz="1400" spc="40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E1A"/>
                </a:solidFill>
                <a:latin typeface="Times New Roman"/>
                <a:cs typeface="Times New Roman"/>
              </a:rPr>
              <a:t>environment.</a:t>
            </a:r>
            <a:r>
              <a:rPr sz="1400" spc="-70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0D0E1A"/>
                </a:solidFill>
                <a:latin typeface="Times New Roman"/>
                <a:cs typeface="Times New Roman"/>
              </a:rPr>
              <a:t>A</a:t>
            </a:r>
            <a:r>
              <a:rPr sz="1400" spc="-25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E1A"/>
                </a:solidFill>
                <a:latin typeface="Times New Roman"/>
                <a:cs typeface="Times New Roman"/>
              </a:rPr>
              <a:t>powerful </a:t>
            </a:r>
            <a:r>
              <a:rPr sz="1400" dirty="0">
                <a:solidFill>
                  <a:srgbClr val="0D0E1A"/>
                </a:solidFill>
                <a:latin typeface="Times New Roman"/>
                <a:cs typeface="Times New Roman"/>
              </a:rPr>
              <a:t>buyer</a:t>
            </a:r>
            <a:r>
              <a:rPr sz="1400" spc="40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0D0E1A"/>
                </a:solidFill>
                <a:latin typeface="Times New Roman"/>
                <a:cs typeface="Times New Roman"/>
              </a:rPr>
              <a:t>might</a:t>
            </a:r>
            <a:r>
              <a:rPr sz="1400" spc="35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0D0E1A"/>
                </a:solidFill>
                <a:latin typeface="Times New Roman"/>
                <a:cs typeface="Times New Roman"/>
              </a:rPr>
              <a:t>increase</a:t>
            </a:r>
            <a:r>
              <a:rPr sz="1400" spc="45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0D0E1A"/>
                </a:solidFill>
                <a:latin typeface="Times New Roman"/>
                <a:cs typeface="Times New Roman"/>
              </a:rPr>
              <a:t>industry </a:t>
            </a:r>
            <a:r>
              <a:rPr sz="1400" spc="-5" dirty="0">
                <a:solidFill>
                  <a:srgbClr val="0D0E1A"/>
                </a:solidFill>
                <a:latin typeface="Times New Roman"/>
                <a:cs typeface="Times New Roman"/>
              </a:rPr>
              <a:t>competition and</a:t>
            </a:r>
            <a:r>
              <a:rPr sz="1400" spc="35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0D0E1A"/>
                </a:solidFill>
                <a:latin typeface="Times New Roman"/>
                <a:cs typeface="Times New Roman"/>
              </a:rPr>
              <a:t>reduce</a:t>
            </a:r>
            <a:r>
              <a:rPr sz="1400" spc="20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0D0E1A"/>
                </a:solidFill>
                <a:latin typeface="Times New Roman"/>
                <a:cs typeface="Times New Roman"/>
              </a:rPr>
              <a:t>the </a:t>
            </a:r>
            <a:r>
              <a:rPr sz="1400" spc="-5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0D0E1A"/>
                </a:solidFill>
                <a:latin typeface="Times New Roman"/>
                <a:cs typeface="Times New Roman"/>
              </a:rPr>
              <a:t>seller's</a:t>
            </a:r>
            <a:r>
              <a:rPr sz="1400" spc="20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E1A"/>
                </a:solidFill>
                <a:latin typeface="Times New Roman"/>
                <a:cs typeface="Times New Roman"/>
              </a:rPr>
              <a:t>potential</a:t>
            </a:r>
            <a:r>
              <a:rPr sz="1400" spc="5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E1A"/>
                </a:solidFill>
                <a:latin typeface="Times New Roman"/>
                <a:cs typeface="Times New Roman"/>
              </a:rPr>
              <a:t>profit.</a:t>
            </a:r>
            <a:r>
              <a:rPr sz="1400" spc="30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E1A"/>
                </a:solidFill>
                <a:latin typeface="Times New Roman"/>
                <a:cs typeface="Times New Roman"/>
              </a:rPr>
              <a:t>On </a:t>
            </a:r>
            <a:r>
              <a:rPr sz="1400" spc="-10" dirty="0">
                <a:solidFill>
                  <a:srgbClr val="0D0E1A"/>
                </a:solidFill>
                <a:latin typeface="Times New Roman"/>
                <a:cs typeface="Times New Roman"/>
              </a:rPr>
              <a:t>the</a:t>
            </a:r>
            <a:r>
              <a:rPr sz="1400" spc="15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E1A"/>
                </a:solidFill>
                <a:latin typeface="Times New Roman"/>
                <a:cs typeface="Times New Roman"/>
              </a:rPr>
              <a:t>other</a:t>
            </a:r>
            <a:r>
              <a:rPr sz="1400" spc="10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E1A"/>
                </a:solidFill>
                <a:latin typeface="Times New Roman"/>
                <a:cs typeface="Times New Roman"/>
              </a:rPr>
              <a:t>hand,</a:t>
            </a:r>
            <a:r>
              <a:rPr sz="1400" spc="30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E1A"/>
                </a:solidFill>
                <a:latin typeface="Times New Roman"/>
                <a:cs typeface="Times New Roman"/>
              </a:rPr>
              <a:t>a</a:t>
            </a:r>
            <a:r>
              <a:rPr sz="1400" spc="20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E1A"/>
                </a:solidFill>
                <a:latin typeface="Times New Roman"/>
                <a:cs typeface="Times New Roman"/>
              </a:rPr>
              <a:t>weak</a:t>
            </a:r>
            <a:r>
              <a:rPr sz="1400" spc="10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0D0E1A"/>
                </a:solidFill>
                <a:latin typeface="Times New Roman"/>
                <a:cs typeface="Times New Roman"/>
              </a:rPr>
              <a:t>buyer</a:t>
            </a:r>
            <a:r>
              <a:rPr sz="1400" spc="10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E1A"/>
                </a:solidFill>
                <a:latin typeface="Times New Roman"/>
                <a:cs typeface="Times New Roman"/>
              </a:rPr>
              <a:t>depends</a:t>
            </a:r>
            <a:r>
              <a:rPr sz="1400" spc="25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5" dirty="0">
                <a:solidFill>
                  <a:srgbClr val="0D0E1A"/>
                </a:solidFill>
                <a:latin typeface="Times New Roman"/>
                <a:cs typeface="Times New Roman"/>
              </a:rPr>
              <a:t>on</a:t>
            </a:r>
            <a:r>
              <a:rPr sz="1400" spc="-5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0D0E1A"/>
                </a:solidFill>
                <a:latin typeface="Times New Roman"/>
                <a:cs typeface="Times New Roman"/>
              </a:rPr>
              <a:t>the</a:t>
            </a:r>
            <a:r>
              <a:rPr sz="1400" spc="15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E1A"/>
                </a:solidFill>
                <a:latin typeface="Times New Roman"/>
                <a:cs typeface="Times New Roman"/>
              </a:rPr>
              <a:t>seller</a:t>
            </a:r>
            <a:r>
              <a:rPr sz="1400" spc="35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0D0E1A"/>
                </a:solidFill>
                <a:latin typeface="Times New Roman"/>
                <a:cs typeface="Times New Roman"/>
              </a:rPr>
              <a:t>for</a:t>
            </a:r>
            <a:r>
              <a:rPr sz="1400" spc="10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D0E1A"/>
                </a:solidFill>
                <a:latin typeface="Times New Roman"/>
                <a:cs typeface="Times New Roman"/>
              </a:rPr>
              <a:t>both</a:t>
            </a:r>
            <a:r>
              <a:rPr sz="1400" spc="15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0D0E1A"/>
                </a:solidFill>
                <a:latin typeface="Times New Roman"/>
                <a:cs typeface="Times New Roman"/>
              </a:rPr>
              <a:t>quality </a:t>
            </a:r>
            <a:r>
              <a:rPr sz="1400" spc="-5" dirty="0">
                <a:solidFill>
                  <a:srgbClr val="0D0E1A"/>
                </a:solidFill>
                <a:latin typeface="Times New Roman"/>
                <a:cs typeface="Times New Roman"/>
              </a:rPr>
              <a:t>and</a:t>
            </a:r>
            <a:r>
              <a:rPr sz="1400" spc="15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E1A"/>
                </a:solidFill>
                <a:latin typeface="Times New Roman"/>
                <a:cs typeface="Times New Roman"/>
              </a:rPr>
              <a:t>price,</a:t>
            </a:r>
            <a:r>
              <a:rPr sz="1400" spc="30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E1A"/>
                </a:solidFill>
                <a:latin typeface="Times New Roman"/>
                <a:cs typeface="Times New Roman"/>
              </a:rPr>
              <a:t>which </a:t>
            </a:r>
            <a:r>
              <a:rPr sz="1400" dirty="0">
                <a:solidFill>
                  <a:srgbClr val="0D0E1A"/>
                </a:solidFill>
                <a:latin typeface="Times New Roman"/>
                <a:cs typeface="Times New Roman"/>
              </a:rPr>
              <a:t>reduces</a:t>
            </a:r>
            <a:r>
              <a:rPr sz="1400" spc="50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0D0E1A"/>
                </a:solidFill>
                <a:latin typeface="Times New Roman"/>
                <a:cs typeface="Times New Roman"/>
              </a:rPr>
              <a:t>industry </a:t>
            </a:r>
            <a:r>
              <a:rPr sz="1400" spc="-5" dirty="0">
                <a:solidFill>
                  <a:srgbClr val="0D0E1A"/>
                </a:solidFill>
                <a:latin typeface="Times New Roman"/>
                <a:cs typeface="Times New Roman"/>
              </a:rPr>
              <a:t>competition</a:t>
            </a:r>
            <a:r>
              <a:rPr sz="1400" spc="15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0D0E1A"/>
                </a:solidFill>
                <a:latin typeface="Times New Roman"/>
                <a:cs typeface="Times New Roman"/>
              </a:rPr>
              <a:t>and</a:t>
            </a:r>
            <a:r>
              <a:rPr sz="1400" spc="15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E1A"/>
                </a:solidFill>
                <a:latin typeface="Times New Roman"/>
                <a:cs typeface="Times New Roman"/>
              </a:rPr>
              <a:t>boosts </a:t>
            </a:r>
            <a:r>
              <a:rPr sz="1400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0D0E1A"/>
                </a:solidFill>
                <a:latin typeface="Times New Roman"/>
                <a:cs typeface="Times New Roman"/>
              </a:rPr>
              <a:t>the</a:t>
            </a:r>
            <a:r>
              <a:rPr sz="1400" spc="5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0D0E1A"/>
                </a:solidFill>
                <a:latin typeface="Times New Roman"/>
                <a:cs typeface="Times New Roman"/>
              </a:rPr>
              <a:t>seller's</a:t>
            </a:r>
            <a:r>
              <a:rPr sz="1400" spc="15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D0E1A"/>
                </a:solidFill>
                <a:latin typeface="Times New Roman"/>
                <a:cs typeface="Times New Roman"/>
              </a:rPr>
              <a:t>potential</a:t>
            </a:r>
            <a:r>
              <a:rPr sz="1400" spc="5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0D0E1A"/>
                </a:solidFill>
                <a:latin typeface="Times New Roman"/>
                <a:cs typeface="Times New Roman"/>
              </a:rPr>
              <a:t>for</a:t>
            </a:r>
            <a:r>
              <a:rPr sz="1400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E1A"/>
                </a:solidFill>
                <a:latin typeface="Times New Roman"/>
                <a:cs typeface="Times New Roman"/>
              </a:rPr>
              <a:t>profit.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450">
              <a:latin typeface="Times New Roman"/>
              <a:cs typeface="Times New Roman"/>
            </a:endParaRPr>
          </a:p>
          <a:p>
            <a:pPr marL="299085" marR="5080" indent="-287020">
              <a:lnSpc>
                <a:spcPct val="99300"/>
              </a:lnSpc>
              <a:spcBef>
                <a:spcPts val="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400" spc="-10" dirty="0">
                <a:solidFill>
                  <a:srgbClr val="0D0E1A"/>
                </a:solidFill>
                <a:latin typeface="Times New Roman"/>
                <a:cs typeface="Times New Roman"/>
              </a:rPr>
              <a:t>Yamaha</a:t>
            </a:r>
            <a:r>
              <a:rPr sz="1400" spc="45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20" dirty="0">
                <a:solidFill>
                  <a:srgbClr val="0D0E1A"/>
                </a:solidFill>
                <a:latin typeface="Times New Roman"/>
                <a:cs typeface="Times New Roman"/>
              </a:rPr>
              <a:t>is</a:t>
            </a:r>
            <a:r>
              <a:rPr sz="1400" spc="25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0D0E1A"/>
                </a:solidFill>
                <a:latin typeface="Times New Roman"/>
                <a:cs typeface="Times New Roman"/>
              </a:rPr>
              <a:t>one</a:t>
            </a:r>
            <a:r>
              <a:rPr sz="1400" spc="25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5" dirty="0">
                <a:solidFill>
                  <a:srgbClr val="0D0E1A"/>
                </a:solidFill>
                <a:latin typeface="Times New Roman"/>
                <a:cs typeface="Times New Roman"/>
              </a:rPr>
              <a:t>of</a:t>
            </a:r>
            <a:r>
              <a:rPr sz="1400" spc="-15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0D0E1A"/>
                </a:solidFill>
                <a:latin typeface="Times New Roman"/>
                <a:cs typeface="Times New Roman"/>
              </a:rPr>
              <a:t>the</a:t>
            </a:r>
            <a:r>
              <a:rPr sz="1400" spc="45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0D0E1A"/>
                </a:solidFill>
                <a:latin typeface="Times New Roman"/>
                <a:cs typeface="Times New Roman"/>
              </a:rPr>
              <a:t>most</a:t>
            </a:r>
            <a:r>
              <a:rPr sz="1400" spc="15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D0E1A"/>
                </a:solidFill>
                <a:latin typeface="Times New Roman"/>
                <a:cs typeface="Times New Roman"/>
              </a:rPr>
              <a:t>well-known </a:t>
            </a:r>
            <a:r>
              <a:rPr sz="1400" spc="-5" dirty="0">
                <a:solidFill>
                  <a:srgbClr val="0D0E1A"/>
                </a:solidFill>
                <a:latin typeface="Times New Roman"/>
                <a:cs typeface="Times New Roman"/>
              </a:rPr>
              <a:t>sports</a:t>
            </a:r>
            <a:r>
              <a:rPr sz="1400" spc="20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0D0E1A"/>
                </a:solidFill>
                <a:latin typeface="Times New Roman"/>
                <a:cs typeface="Times New Roman"/>
              </a:rPr>
              <a:t>bike</a:t>
            </a:r>
            <a:r>
              <a:rPr sz="1400" spc="20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E1A"/>
                </a:solidFill>
                <a:latin typeface="Times New Roman"/>
                <a:cs typeface="Times New Roman"/>
              </a:rPr>
              <a:t>brands</a:t>
            </a:r>
            <a:r>
              <a:rPr sz="1400" spc="25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0D0E1A"/>
                </a:solidFill>
                <a:latin typeface="Times New Roman"/>
                <a:cs typeface="Times New Roman"/>
              </a:rPr>
              <a:t>and</a:t>
            </a:r>
            <a:r>
              <a:rPr sz="1400" spc="45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0D0E1A"/>
                </a:solidFill>
                <a:latin typeface="Times New Roman"/>
                <a:cs typeface="Times New Roman"/>
              </a:rPr>
              <a:t>has</a:t>
            </a:r>
            <a:r>
              <a:rPr sz="1400" spc="25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0D0E1A"/>
                </a:solidFill>
                <a:latin typeface="Times New Roman"/>
                <a:cs typeface="Times New Roman"/>
              </a:rPr>
              <a:t>considerable</a:t>
            </a:r>
            <a:r>
              <a:rPr sz="1400" spc="60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E1A"/>
                </a:solidFill>
                <a:latin typeface="Times New Roman"/>
                <a:cs typeface="Times New Roman"/>
              </a:rPr>
              <a:t>negotiating </a:t>
            </a:r>
            <a:r>
              <a:rPr sz="1400" spc="-10" dirty="0">
                <a:solidFill>
                  <a:srgbClr val="0D0E1A"/>
                </a:solidFill>
                <a:latin typeface="Times New Roman"/>
                <a:cs typeface="Times New Roman"/>
              </a:rPr>
              <a:t>strength.</a:t>
            </a:r>
            <a:r>
              <a:rPr sz="1400" spc="10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E1A"/>
                </a:solidFill>
                <a:latin typeface="Times New Roman"/>
                <a:cs typeface="Times New Roman"/>
              </a:rPr>
              <a:t>They </a:t>
            </a:r>
            <a:r>
              <a:rPr sz="1400" dirty="0">
                <a:solidFill>
                  <a:srgbClr val="0D0E1A"/>
                </a:solidFill>
                <a:latin typeface="Times New Roman"/>
                <a:cs typeface="Times New Roman"/>
              </a:rPr>
              <a:t>can</a:t>
            </a:r>
            <a:r>
              <a:rPr sz="1400" spc="15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0D0E1A"/>
                </a:solidFill>
                <a:latin typeface="Times New Roman"/>
                <a:cs typeface="Times New Roman"/>
              </a:rPr>
              <a:t>moderate</a:t>
            </a:r>
            <a:r>
              <a:rPr sz="1400" spc="25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0D0E1A"/>
                </a:solidFill>
                <a:latin typeface="Times New Roman"/>
                <a:cs typeface="Times New Roman"/>
              </a:rPr>
              <a:t>the</a:t>
            </a:r>
            <a:r>
              <a:rPr sz="1400" spc="20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E1A"/>
                </a:solidFill>
                <a:latin typeface="Times New Roman"/>
                <a:cs typeface="Times New Roman"/>
              </a:rPr>
              <a:t>bargaining</a:t>
            </a:r>
            <a:r>
              <a:rPr sz="1400" spc="15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D0E1A"/>
                </a:solidFill>
                <a:latin typeface="Times New Roman"/>
                <a:cs typeface="Times New Roman"/>
              </a:rPr>
              <a:t>power</a:t>
            </a:r>
            <a:r>
              <a:rPr sz="1400" spc="15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5" dirty="0">
                <a:solidFill>
                  <a:srgbClr val="0D0E1A"/>
                </a:solidFill>
                <a:latin typeface="Times New Roman"/>
                <a:cs typeface="Times New Roman"/>
              </a:rPr>
              <a:t>of</a:t>
            </a:r>
            <a:r>
              <a:rPr sz="1400" spc="-15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0D0E1A"/>
                </a:solidFill>
                <a:latin typeface="Times New Roman"/>
                <a:cs typeface="Times New Roman"/>
              </a:rPr>
              <a:t>the </a:t>
            </a:r>
            <a:r>
              <a:rPr sz="1400" spc="-5" dirty="0">
                <a:solidFill>
                  <a:srgbClr val="0D0E1A"/>
                </a:solidFill>
                <a:latin typeface="Times New Roman"/>
                <a:cs typeface="Times New Roman"/>
              </a:rPr>
              <a:t> purchasers</a:t>
            </a:r>
            <a:r>
              <a:rPr sz="1400" spc="5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E1A"/>
                </a:solidFill>
                <a:latin typeface="Times New Roman"/>
                <a:cs typeface="Times New Roman"/>
              </a:rPr>
              <a:t>by combining fantastic</a:t>
            </a:r>
            <a:r>
              <a:rPr sz="1400" spc="5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E1A"/>
                </a:solidFill>
                <a:latin typeface="Times New Roman"/>
                <a:cs typeface="Times New Roman"/>
              </a:rPr>
              <a:t>technology</a:t>
            </a:r>
            <a:r>
              <a:rPr sz="1400" spc="-25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E1A"/>
                </a:solidFill>
                <a:latin typeface="Times New Roman"/>
                <a:cs typeface="Times New Roman"/>
              </a:rPr>
              <a:t>with excellent</a:t>
            </a:r>
            <a:r>
              <a:rPr sz="1400" spc="10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E1A"/>
                </a:solidFill>
                <a:latin typeface="Times New Roman"/>
                <a:cs typeface="Times New Roman"/>
              </a:rPr>
              <a:t>style.</a:t>
            </a:r>
            <a:r>
              <a:rPr sz="1400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0D0E1A"/>
                </a:solidFill>
                <a:latin typeface="Times New Roman"/>
                <a:cs typeface="Times New Roman"/>
              </a:rPr>
              <a:t>The</a:t>
            </a:r>
            <a:r>
              <a:rPr sz="1400" spc="20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D0E1A"/>
                </a:solidFill>
                <a:latin typeface="Times New Roman"/>
                <a:cs typeface="Times New Roman"/>
              </a:rPr>
              <a:t>overall</a:t>
            </a:r>
            <a:r>
              <a:rPr sz="1400" spc="-35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E1A"/>
                </a:solidFill>
                <a:latin typeface="Times New Roman"/>
                <a:cs typeface="Times New Roman"/>
              </a:rPr>
              <a:t>buying</a:t>
            </a:r>
            <a:r>
              <a:rPr sz="1400" spc="15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E1A"/>
                </a:solidFill>
                <a:latin typeface="Times New Roman"/>
                <a:cs typeface="Times New Roman"/>
              </a:rPr>
              <a:t>power</a:t>
            </a:r>
            <a:r>
              <a:rPr sz="1400" spc="5" dirty="0">
                <a:solidFill>
                  <a:srgbClr val="0D0E1A"/>
                </a:solidFill>
                <a:latin typeface="Times New Roman"/>
                <a:cs typeface="Times New Roman"/>
              </a:rPr>
              <a:t> of</a:t>
            </a:r>
            <a:r>
              <a:rPr sz="1400" spc="-15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0D0E1A"/>
                </a:solidFill>
                <a:latin typeface="Times New Roman"/>
                <a:cs typeface="Times New Roman"/>
              </a:rPr>
              <a:t>consumers</a:t>
            </a:r>
            <a:r>
              <a:rPr sz="1400" spc="45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E1A"/>
                </a:solidFill>
                <a:latin typeface="Times New Roman"/>
                <a:cs typeface="Times New Roman"/>
              </a:rPr>
              <a:t>in</a:t>
            </a:r>
            <a:r>
              <a:rPr sz="1400" spc="-10" dirty="0">
                <a:solidFill>
                  <a:srgbClr val="0D0E1A"/>
                </a:solidFill>
                <a:latin typeface="Times New Roman"/>
                <a:cs typeface="Times New Roman"/>
              </a:rPr>
              <a:t> the</a:t>
            </a:r>
            <a:r>
              <a:rPr sz="1400" spc="45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0D0E1A"/>
                </a:solidFill>
                <a:latin typeface="Times New Roman"/>
                <a:cs typeface="Times New Roman"/>
              </a:rPr>
              <a:t>motorcycle</a:t>
            </a:r>
            <a:r>
              <a:rPr sz="1400" spc="15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E1A"/>
                </a:solidFill>
                <a:latin typeface="Times New Roman"/>
                <a:cs typeface="Times New Roman"/>
              </a:rPr>
              <a:t>sector</a:t>
            </a:r>
            <a:r>
              <a:rPr sz="1400" spc="40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20" dirty="0">
                <a:solidFill>
                  <a:srgbClr val="0D0E1A"/>
                </a:solidFill>
                <a:latin typeface="Times New Roman"/>
                <a:cs typeface="Times New Roman"/>
              </a:rPr>
              <a:t>is</a:t>
            </a:r>
            <a:r>
              <a:rPr sz="1400" spc="25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E1A"/>
                </a:solidFill>
                <a:latin typeface="Times New Roman"/>
                <a:cs typeface="Times New Roman"/>
              </a:rPr>
              <a:t>reasonably high </a:t>
            </a:r>
            <a:r>
              <a:rPr sz="1400" spc="-335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E1A"/>
                </a:solidFill>
                <a:latin typeface="Times New Roman"/>
                <a:cs typeface="Times New Roman"/>
              </a:rPr>
              <a:t>in</a:t>
            </a:r>
            <a:r>
              <a:rPr sz="1400" spc="-20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0D0E1A"/>
                </a:solidFill>
                <a:latin typeface="Times New Roman"/>
                <a:cs typeface="Times New Roman"/>
              </a:rPr>
              <a:t>the</a:t>
            </a:r>
            <a:r>
              <a:rPr sz="1400" spc="10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E1A"/>
                </a:solidFill>
                <a:latin typeface="Times New Roman"/>
                <a:cs typeface="Times New Roman"/>
              </a:rPr>
              <a:t>twenty-first</a:t>
            </a:r>
            <a:r>
              <a:rPr sz="1400" spc="5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0D0E1A"/>
                </a:solidFill>
                <a:latin typeface="Times New Roman"/>
                <a:cs typeface="Times New Roman"/>
              </a:rPr>
              <a:t>century.</a:t>
            </a:r>
            <a:r>
              <a:rPr sz="1400" spc="25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E1A"/>
                </a:solidFill>
                <a:latin typeface="Times New Roman"/>
                <a:cs typeface="Times New Roman"/>
              </a:rPr>
              <a:t>Brands</a:t>
            </a:r>
            <a:r>
              <a:rPr sz="1400" spc="15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D0E1A"/>
                </a:solidFill>
                <a:latin typeface="Times New Roman"/>
                <a:cs typeface="Times New Roman"/>
              </a:rPr>
              <a:t>aim</a:t>
            </a:r>
            <a:r>
              <a:rPr sz="1400" spc="-20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E1A"/>
                </a:solidFill>
                <a:latin typeface="Times New Roman"/>
                <a:cs typeface="Times New Roman"/>
              </a:rPr>
              <a:t>to</a:t>
            </a:r>
            <a:r>
              <a:rPr sz="1400" spc="5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0D0E1A"/>
                </a:solidFill>
                <a:latin typeface="Times New Roman"/>
                <a:cs typeface="Times New Roman"/>
              </a:rPr>
              <a:t>attract</a:t>
            </a:r>
            <a:r>
              <a:rPr sz="1400" spc="10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0D0E1A"/>
                </a:solidFill>
                <a:latin typeface="Times New Roman"/>
                <a:cs typeface="Times New Roman"/>
              </a:rPr>
              <a:t>new</a:t>
            </a:r>
            <a:r>
              <a:rPr sz="1400" spc="10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E1A"/>
                </a:solidFill>
                <a:latin typeface="Times New Roman"/>
                <a:cs typeface="Times New Roman"/>
              </a:rPr>
              <a:t>customers</a:t>
            </a:r>
            <a:r>
              <a:rPr sz="1400" spc="15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D0E1A"/>
                </a:solidFill>
                <a:latin typeface="Times New Roman"/>
                <a:cs typeface="Times New Roman"/>
              </a:rPr>
              <a:t>with</a:t>
            </a:r>
            <a:r>
              <a:rPr sz="1400" spc="5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0D0E1A"/>
                </a:solidFill>
                <a:latin typeface="Times New Roman"/>
                <a:cs typeface="Times New Roman"/>
              </a:rPr>
              <a:t>more</a:t>
            </a:r>
            <a:r>
              <a:rPr sz="1400" spc="15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E1A"/>
                </a:solidFill>
                <a:latin typeface="Times New Roman"/>
                <a:cs typeface="Times New Roman"/>
              </a:rPr>
              <a:t>advanced</a:t>
            </a:r>
            <a:r>
              <a:rPr sz="1400" spc="5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E1A"/>
                </a:solidFill>
                <a:latin typeface="Times New Roman"/>
                <a:cs typeface="Times New Roman"/>
              </a:rPr>
              <a:t>technologies</a:t>
            </a:r>
            <a:r>
              <a:rPr sz="1400" spc="15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0D0E1A"/>
                </a:solidFill>
                <a:latin typeface="Times New Roman"/>
                <a:cs typeface="Times New Roman"/>
              </a:rPr>
              <a:t>and</a:t>
            </a:r>
            <a:r>
              <a:rPr sz="1400" spc="30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E1A"/>
                </a:solidFill>
                <a:latin typeface="Times New Roman"/>
                <a:cs typeface="Times New Roman"/>
              </a:rPr>
              <a:t>lower</a:t>
            </a:r>
            <a:r>
              <a:rPr sz="1400" spc="5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E1A"/>
                </a:solidFill>
                <a:latin typeface="Times New Roman"/>
                <a:cs typeface="Times New Roman"/>
              </a:rPr>
              <a:t>prices.</a:t>
            </a:r>
            <a:endParaRPr sz="14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400" spc="-10" dirty="0">
                <a:solidFill>
                  <a:srgbClr val="0D0E1A"/>
                </a:solidFill>
                <a:latin typeface="Times New Roman"/>
                <a:cs typeface="Times New Roman"/>
              </a:rPr>
              <a:t>Customers</a:t>
            </a:r>
            <a:r>
              <a:rPr sz="1400" spc="30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0D0E1A"/>
                </a:solidFill>
                <a:latin typeface="Times New Roman"/>
                <a:cs typeface="Times New Roman"/>
              </a:rPr>
              <a:t>in</a:t>
            </a:r>
            <a:r>
              <a:rPr sz="1400" spc="-5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0D0E1A"/>
                </a:solidFill>
                <a:latin typeface="Times New Roman"/>
                <a:cs typeface="Times New Roman"/>
              </a:rPr>
              <a:t>this</a:t>
            </a:r>
            <a:r>
              <a:rPr sz="1400" spc="30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0D0E1A"/>
                </a:solidFill>
                <a:latin typeface="Times New Roman"/>
                <a:cs typeface="Times New Roman"/>
              </a:rPr>
              <a:t>industry</a:t>
            </a:r>
            <a:r>
              <a:rPr sz="1400" spc="-5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0D0E1A"/>
                </a:solidFill>
                <a:latin typeface="Times New Roman"/>
                <a:cs typeface="Times New Roman"/>
              </a:rPr>
              <a:t>have</a:t>
            </a:r>
            <a:r>
              <a:rPr sz="1400" spc="50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20" dirty="0">
                <a:solidFill>
                  <a:srgbClr val="0D0E1A"/>
                </a:solidFill>
                <a:latin typeface="Times New Roman"/>
                <a:cs typeface="Times New Roman"/>
              </a:rPr>
              <a:t>more</a:t>
            </a:r>
            <a:r>
              <a:rPr sz="1400" spc="20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E1A"/>
                </a:solidFill>
                <a:latin typeface="Times New Roman"/>
                <a:cs typeface="Times New Roman"/>
              </a:rPr>
              <a:t>negotiating</a:t>
            </a:r>
            <a:r>
              <a:rPr sz="1400" spc="-25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E1A"/>
                </a:solidFill>
                <a:latin typeface="Times New Roman"/>
                <a:cs typeface="Times New Roman"/>
              </a:rPr>
              <a:t>power</a:t>
            </a:r>
            <a:r>
              <a:rPr sz="1400" spc="10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E1A"/>
                </a:solidFill>
                <a:latin typeface="Times New Roman"/>
                <a:cs typeface="Times New Roman"/>
              </a:rPr>
              <a:t>since</a:t>
            </a:r>
            <a:r>
              <a:rPr sz="1400" spc="30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E1A"/>
                </a:solidFill>
                <a:latin typeface="Times New Roman"/>
                <a:cs typeface="Times New Roman"/>
              </a:rPr>
              <a:t>they</a:t>
            </a:r>
            <a:r>
              <a:rPr sz="1400" spc="-35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D0E1A"/>
                </a:solidFill>
                <a:latin typeface="Times New Roman"/>
                <a:cs typeface="Times New Roman"/>
              </a:rPr>
              <a:t>can</a:t>
            </a:r>
            <a:r>
              <a:rPr sz="1400" spc="-5" dirty="0">
                <a:solidFill>
                  <a:srgbClr val="0D0E1A"/>
                </a:solidFill>
                <a:latin typeface="Times New Roman"/>
                <a:cs typeface="Times New Roman"/>
              </a:rPr>
              <a:t> access</a:t>
            </a:r>
            <a:r>
              <a:rPr sz="1400" spc="20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0D0E1A"/>
                </a:solidFill>
                <a:latin typeface="Times New Roman"/>
                <a:cs typeface="Times New Roman"/>
              </a:rPr>
              <a:t>complete</a:t>
            </a:r>
            <a:r>
              <a:rPr sz="1400" spc="45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0D0E1A"/>
                </a:solidFill>
                <a:latin typeface="Times New Roman"/>
                <a:cs typeface="Times New Roman"/>
              </a:rPr>
              <a:t>product</a:t>
            </a:r>
            <a:r>
              <a:rPr sz="1400" spc="40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E1A"/>
                </a:solidFill>
                <a:latin typeface="Times New Roman"/>
                <a:cs typeface="Times New Roman"/>
              </a:rPr>
              <a:t>information</a:t>
            </a:r>
            <a:r>
              <a:rPr sz="1400" spc="5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0D0E1A"/>
                </a:solidFill>
                <a:latin typeface="Times New Roman"/>
                <a:cs typeface="Times New Roman"/>
              </a:rPr>
              <a:t>via</a:t>
            </a:r>
            <a:r>
              <a:rPr sz="1400" spc="20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E1A"/>
                </a:solidFill>
                <a:latin typeface="Times New Roman"/>
                <a:cs typeface="Times New Roman"/>
              </a:rPr>
              <a:t>online</a:t>
            </a:r>
            <a:r>
              <a:rPr sz="1400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0D0E1A"/>
                </a:solidFill>
                <a:latin typeface="Times New Roman"/>
                <a:cs typeface="Times New Roman"/>
              </a:rPr>
              <a:t>channels</a:t>
            </a:r>
            <a:r>
              <a:rPr sz="1400" spc="25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E1A"/>
                </a:solidFill>
                <a:latin typeface="Times New Roman"/>
                <a:cs typeface="Times New Roman"/>
              </a:rPr>
              <a:t>and</a:t>
            </a:r>
            <a:r>
              <a:rPr sz="1400" spc="20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E1A"/>
                </a:solidFill>
                <a:latin typeface="Times New Roman"/>
                <a:cs typeface="Times New Roman"/>
              </a:rPr>
              <a:t>easily</a:t>
            </a:r>
            <a:r>
              <a:rPr sz="1400" spc="-25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E1A"/>
                </a:solidFill>
                <a:latin typeface="Times New Roman"/>
                <a:cs typeface="Times New Roman"/>
              </a:rPr>
              <a:t>compare</a:t>
            </a:r>
            <a:endParaRPr sz="1400">
              <a:latin typeface="Times New Roman"/>
              <a:cs typeface="Times New Roman"/>
            </a:endParaRPr>
          </a:p>
          <a:p>
            <a:pPr marL="299085" marR="253365">
              <a:lnSpc>
                <a:spcPct val="99400"/>
              </a:lnSpc>
              <a:spcBef>
                <a:spcPts val="30"/>
              </a:spcBef>
            </a:pPr>
            <a:r>
              <a:rPr sz="1400" spc="-10" dirty="0">
                <a:solidFill>
                  <a:srgbClr val="0D0E1A"/>
                </a:solidFill>
                <a:latin typeface="Times New Roman"/>
                <a:cs typeface="Times New Roman"/>
              </a:rPr>
              <a:t>products</a:t>
            </a:r>
            <a:r>
              <a:rPr sz="1400" spc="15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E1A"/>
                </a:solidFill>
                <a:latin typeface="Times New Roman"/>
                <a:cs typeface="Times New Roman"/>
              </a:rPr>
              <a:t>to</a:t>
            </a:r>
            <a:r>
              <a:rPr sz="1400" spc="40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0D0E1A"/>
                </a:solidFill>
                <a:latin typeface="Times New Roman"/>
                <a:cs typeface="Times New Roman"/>
              </a:rPr>
              <a:t>find</a:t>
            </a:r>
            <a:r>
              <a:rPr sz="1400" spc="15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0D0E1A"/>
                </a:solidFill>
                <a:latin typeface="Times New Roman"/>
                <a:cs typeface="Times New Roman"/>
              </a:rPr>
              <a:t>the</a:t>
            </a:r>
            <a:r>
              <a:rPr sz="1400" spc="20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E1A"/>
                </a:solidFill>
                <a:latin typeface="Times New Roman"/>
                <a:cs typeface="Times New Roman"/>
              </a:rPr>
              <a:t>best.</a:t>
            </a:r>
            <a:r>
              <a:rPr sz="1400" spc="15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0D0E1A"/>
                </a:solidFill>
                <a:latin typeface="Times New Roman"/>
                <a:cs typeface="Times New Roman"/>
              </a:rPr>
              <a:t>This</a:t>
            </a:r>
            <a:r>
              <a:rPr sz="1400" spc="25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20" dirty="0">
                <a:solidFill>
                  <a:srgbClr val="0D0E1A"/>
                </a:solidFill>
                <a:latin typeface="Times New Roman"/>
                <a:cs typeface="Times New Roman"/>
              </a:rPr>
              <a:t>is</a:t>
            </a:r>
            <a:r>
              <a:rPr sz="1400" spc="25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E1A"/>
                </a:solidFill>
                <a:latin typeface="Times New Roman"/>
                <a:cs typeface="Times New Roman"/>
              </a:rPr>
              <a:t>brought</a:t>
            </a:r>
            <a:r>
              <a:rPr sz="1400" spc="15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5" dirty="0">
                <a:solidFill>
                  <a:srgbClr val="0D0E1A"/>
                </a:solidFill>
                <a:latin typeface="Times New Roman"/>
                <a:cs typeface="Times New Roman"/>
              </a:rPr>
              <a:t>on</a:t>
            </a:r>
            <a:r>
              <a:rPr sz="1400" spc="10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E1A"/>
                </a:solidFill>
                <a:latin typeface="Times New Roman"/>
                <a:cs typeface="Times New Roman"/>
              </a:rPr>
              <a:t>by </a:t>
            </a:r>
            <a:r>
              <a:rPr sz="1400" spc="-10" dirty="0">
                <a:solidFill>
                  <a:srgbClr val="0D0E1A"/>
                </a:solidFill>
                <a:latin typeface="Times New Roman"/>
                <a:cs typeface="Times New Roman"/>
              </a:rPr>
              <a:t>the</a:t>
            </a:r>
            <a:r>
              <a:rPr sz="1400" spc="20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E1A"/>
                </a:solidFill>
                <a:latin typeface="Times New Roman"/>
                <a:cs typeface="Times New Roman"/>
              </a:rPr>
              <a:t>high</a:t>
            </a:r>
            <a:r>
              <a:rPr sz="1400" spc="10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E1A"/>
                </a:solidFill>
                <a:latin typeface="Times New Roman"/>
                <a:cs typeface="Times New Roman"/>
              </a:rPr>
              <a:t>retail</a:t>
            </a:r>
            <a:r>
              <a:rPr sz="1400" spc="-15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E1A"/>
                </a:solidFill>
                <a:latin typeface="Times New Roman"/>
                <a:cs typeface="Times New Roman"/>
              </a:rPr>
              <a:t>price</a:t>
            </a:r>
            <a:r>
              <a:rPr sz="1400" spc="20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5" dirty="0">
                <a:solidFill>
                  <a:srgbClr val="0D0E1A"/>
                </a:solidFill>
                <a:latin typeface="Times New Roman"/>
                <a:cs typeface="Times New Roman"/>
              </a:rPr>
              <a:t>of</a:t>
            </a:r>
            <a:r>
              <a:rPr sz="1400" spc="-20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0D0E1A"/>
                </a:solidFill>
                <a:latin typeface="Times New Roman"/>
                <a:cs typeface="Times New Roman"/>
              </a:rPr>
              <a:t>the</a:t>
            </a:r>
            <a:r>
              <a:rPr sz="1400" spc="20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E1A"/>
                </a:solidFill>
                <a:latin typeface="Times New Roman"/>
                <a:cs typeface="Times New Roman"/>
              </a:rPr>
              <a:t>goods.</a:t>
            </a:r>
            <a:r>
              <a:rPr sz="1400" spc="-20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0D0E1A"/>
                </a:solidFill>
                <a:latin typeface="Times New Roman"/>
                <a:cs typeface="Times New Roman"/>
              </a:rPr>
              <a:t>Additionally,</a:t>
            </a:r>
            <a:r>
              <a:rPr sz="1400" spc="25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E1A"/>
                </a:solidFill>
                <a:latin typeface="Times New Roman"/>
                <a:cs typeface="Times New Roman"/>
              </a:rPr>
              <a:t>customers</a:t>
            </a:r>
            <a:r>
              <a:rPr sz="1400" spc="25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0D0E1A"/>
                </a:solidFill>
                <a:latin typeface="Times New Roman"/>
                <a:cs typeface="Times New Roman"/>
              </a:rPr>
              <a:t>have</a:t>
            </a:r>
            <a:r>
              <a:rPr sz="1400" spc="45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0D0E1A"/>
                </a:solidFill>
                <a:latin typeface="Times New Roman"/>
                <a:cs typeface="Times New Roman"/>
              </a:rPr>
              <a:t>limited</a:t>
            </a:r>
            <a:r>
              <a:rPr sz="1400" spc="20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E1A"/>
                </a:solidFill>
                <a:latin typeface="Times New Roman"/>
                <a:cs typeface="Times New Roman"/>
              </a:rPr>
              <a:t>power</a:t>
            </a:r>
            <a:r>
              <a:rPr sz="1400" spc="5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E1A"/>
                </a:solidFill>
                <a:latin typeface="Times New Roman"/>
                <a:cs typeface="Times New Roman"/>
              </a:rPr>
              <a:t>because</a:t>
            </a:r>
            <a:r>
              <a:rPr sz="1400" spc="50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0D0E1A"/>
                </a:solidFill>
                <a:latin typeface="Times New Roman"/>
                <a:cs typeface="Times New Roman"/>
              </a:rPr>
              <a:t>buyers</a:t>
            </a:r>
            <a:r>
              <a:rPr sz="1400" spc="25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0D0E1A"/>
                </a:solidFill>
                <a:latin typeface="Times New Roman"/>
                <a:cs typeface="Times New Roman"/>
              </a:rPr>
              <a:t>are </a:t>
            </a:r>
            <a:r>
              <a:rPr sz="1400" spc="-5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0D0E1A"/>
                </a:solidFill>
                <a:latin typeface="Times New Roman"/>
                <a:cs typeface="Times New Roman"/>
              </a:rPr>
              <a:t>distributed</a:t>
            </a:r>
            <a:r>
              <a:rPr sz="1400" spc="25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E1A"/>
                </a:solidFill>
                <a:latin typeface="Times New Roman"/>
                <a:cs typeface="Times New Roman"/>
              </a:rPr>
              <a:t>around</a:t>
            </a:r>
            <a:r>
              <a:rPr sz="1400" spc="15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0D0E1A"/>
                </a:solidFill>
                <a:latin typeface="Times New Roman"/>
                <a:cs typeface="Times New Roman"/>
              </a:rPr>
              <a:t>the</a:t>
            </a:r>
            <a:r>
              <a:rPr sz="1400" spc="20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E1A"/>
                </a:solidFill>
                <a:latin typeface="Times New Roman"/>
                <a:cs typeface="Times New Roman"/>
              </a:rPr>
              <a:t>globe,</a:t>
            </a:r>
            <a:r>
              <a:rPr sz="1400" spc="25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0D0E1A"/>
                </a:solidFill>
                <a:latin typeface="Times New Roman"/>
                <a:cs typeface="Times New Roman"/>
              </a:rPr>
              <a:t>and</a:t>
            </a:r>
            <a:r>
              <a:rPr sz="1400" spc="40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0D0E1A"/>
                </a:solidFill>
                <a:latin typeface="Times New Roman"/>
                <a:cs typeface="Times New Roman"/>
              </a:rPr>
              <a:t>licensed</a:t>
            </a:r>
            <a:r>
              <a:rPr sz="1400" spc="15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0D0E1A"/>
                </a:solidFill>
                <a:latin typeface="Times New Roman"/>
                <a:cs typeface="Times New Roman"/>
              </a:rPr>
              <a:t>dealers</a:t>
            </a:r>
            <a:r>
              <a:rPr sz="1400" spc="50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0D0E1A"/>
                </a:solidFill>
                <a:latin typeface="Times New Roman"/>
                <a:cs typeface="Times New Roman"/>
              </a:rPr>
              <a:t>may </a:t>
            </a:r>
            <a:r>
              <a:rPr sz="1400" dirty="0">
                <a:solidFill>
                  <a:srgbClr val="0D0E1A"/>
                </a:solidFill>
                <a:latin typeface="Times New Roman"/>
                <a:cs typeface="Times New Roman"/>
              </a:rPr>
              <a:t>only</a:t>
            </a:r>
            <a:r>
              <a:rPr sz="1400" spc="-10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D0E1A"/>
                </a:solidFill>
                <a:latin typeface="Times New Roman"/>
                <a:cs typeface="Times New Roman"/>
              </a:rPr>
              <a:t>sell</a:t>
            </a:r>
            <a:r>
              <a:rPr sz="1400" spc="10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0D0E1A"/>
                </a:solidFill>
                <a:latin typeface="Times New Roman"/>
                <a:cs typeface="Times New Roman"/>
              </a:rPr>
              <a:t>new</a:t>
            </a:r>
            <a:r>
              <a:rPr sz="1400" spc="15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E1A"/>
                </a:solidFill>
                <a:latin typeface="Times New Roman"/>
                <a:cs typeface="Times New Roman"/>
              </a:rPr>
              <a:t>cars.</a:t>
            </a:r>
            <a:r>
              <a:rPr sz="1400" spc="30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20" dirty="0">
                <a:solidFill>
                  <a:srgbClr val="0D0E1A"/>
                </a:solidFill>
                <a:latin typeface="Times New Roman"/>
                <a:cs typeface="Times New Roman"/>
              </a:rPr>
              <a:t>The</a:t>
            </a:r>
            <a:r>
              <a:rPr sz="1400" spc="20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0D0E1A"/>
                </a:solidFill>
                <a:latin typeface="Times New Roman"/>
                <a:cs typeface="Times New Roman"/>
              </a:rPr>
              <a:t>buyer's</a:t>
            </a:r>
            <a:r>
              <a:rPr sz="1400" spc="50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E1A"/>
                </a:solidFill>
                <a:latin typeface="Times New Roman"/>
                <a:cs typeface="Times New Roman"/>
              </a:rPr>
              <a:t>negotiation</a:t>
            </a:r>
            <a:r>
              <a:rPr sz="1400" spc="-10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D0E1A"/>
                </a:solidFill>
                <a:latin typeface="Times New Roman"/>
                <a:cs typeface="Times New Roman"/>
              </a:rPr>
              <a:t>power</a:t>
            </a:r>
            <a:r>
              <a:rPr sz="1400" spc="35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20" dirty="0">
                <a:solidFill>
                  <a:srgbClr val="0D0E1A"/>
                </a:solidFill>
                <a:latin typeface="Times New Roman"/>
                <a:cs typeface="Times New Roman"/>
              </a:rPr>
              <a:t>is</a:t>
            </a:r>
            <a:r>
              <a:rPr sz="1400" spc="25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E1A"/>
                </a:solidFill>
                <a:latin typeface="Times New Roman"/>
                <a:cs typeface="Times New Roman"/>
              </a:rPr>
              <a:t>constrained</a:t>
            </a:r>
            <a:r>
              <a:rPr sz="1400" spc="10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D0E1A"/>
                </a:solidFill>
                <a:latin typeface="Times New Roman"/>
                <a:cs typeface="Times New Roman"/>
              </a:rPr>
              <a:t>when</a:t>
            </a:r>
            <a:r>
              <a:rPr sz="1400" spc="-5" dirty="0">
                <a:solidFill>
                  <a:srgbClr val="0D0E1A"/>
                </a:solidFill>
                <a:latin typeface="Times New Roman"/>
                <a:cs typeface="Times New Roman"/>
              </a:rPr>
              <a:t> purchasing</a:t>
            </a:r>
            <a:r>
              <a:rPr sz="1400" spc="-10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E1A"/>
                </a:solidFill>
                <a:latin typeface="Times New Roman"/>
                <a:cs typeface="Times New Roman"/>
              </a:rPr>
              <a:t>a</a:t>
            </a:r>
            <a:r>
              <a:rPr sz="1400" spc="114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E1A"/>
                </a:solidFill>
                <a:latin typeface="Times New Roman"/>
                <a:cs typeface="Times New Roman"/>
              </a:rPr>
              <a:t>specific </a:t>
            </a:r>
            <a:r>
              <a:rPr sz="1400" spc="-335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0D0E1A"/>
                </a:solidFill>
                <a:latin typeface="Times New Roman"/>
                <a:cs typeface="Times New Roman"/>
              </a:rPr>
              <a:t>product.</a:t>
            </a:r>
            <a:r>
              <a:rPr sz="1400" spc="15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E1A"/>
                </a:solidFill>
                <a:latin typeface="Times New Roman"/>
                <a:cs typeface="Times New Roman"/>
              </a:rPr>
              <a:t>Buyer</a:t>
            </a:r>
            <a:r>
              <a:rPr sz="1400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E1A"/>
                </a:solidFill>
                <a:latin typeface="Times New Roman"/>
                <a:cs typeface="Times New Roman"/>
              </a:rPr>
              <a:t>power</a:t>
            </a:r>
            <a:r>
              <a:rPr sz="1400" spc="25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20" dirty="0">
                <a:solidFill>
                  <a:srgbClr val="0D0E1A"/>
                </a:solidFill>
                <a:latin typeface="Times New Roman"/>
                <a:cs typeface="Times New Roman"/>
              </a:rPr>
              <a:t>is</a:t>
            </a:r>
            <a:r>
              <a:rPr sz="1400" spc="15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E1A"/>
                </a:solidFill>
                <a:latin typeface="Times New Roman"/>
                <a:cs typeface="Times New Roman"/>
              </a:rPr>
              <a:t>not</a:t>
            </a:r>
            <a:r>
              <a:rPr sz="1400" spc="5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0D0E1A"/>
                </a:solidFill>
                <a:latin typeface="Times New Roman"/>
                <a:cs typeface="Times New Roman"/>
              </a:rPr>
              <a:t>extreme,</a:t>
            </a:r>
            <a:r>
              <a:rPr sz="1400" spc="20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0D0E1A"/>
                </a:solidFill>
                <a:latin typeface="Times New Roman"/>
                <a:cs typeface="Times New Roman"/>
              </a:rPr>
              <a:t>but</a:t>
            </a:r>
            <a:r>
              <a:rPr sz="1400" spc="30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20" dirty="0">
                <a:solidFill>
                  <a:srgbClr val="0D0E1A"/>
                </a:solidFill>
                <a:latin typeface="Times New Roman"/>
                <a:cs typeface="Times New Roman"/>
              </a:rPr>
              <a:t>it</a:t>
            </a:r>
            <a:r>
              <a:rPr sz="1400" spc="5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0D0E1A"/>
                </a:solidFill>
                <a:latin typeface="Times New Roman"/>
                <a:cs typeface="Times New Roman"/>
              </a:rPr>
              <a:t>exists.</a:t>
            </a:r>
            <a:endParaRPr sz="1400">
              <a:latin typeface="Times New Roman"/>
              <a:cs typeface="Times New Roman"/>
            </a:endParaRPr>
          </a:p>
          <a:p>
            <a:pPr marL="299085" indent="-287020">
              <a:lnSpc>
                <a:spcPts val="1655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400" spc="-10" dirty="0">
                <a:solidFill>
                  <a:srgbClr val="0D0E1A"/>
                </a:solidFill>
                <a:latin typeface="Times New Roman"/>
                <a:cs typeface="Times New Roman"/>
              </a:rPr>
              <a:t>The</a:t>
            </a:r>
            <a:r>
              <a:rPr sz="1400" spc="20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0D0E1A"/>
                </a:solidFill>
                <a:latin typeface="Times New Roman"/>
                <a:cs typeface="Times New Roman"/>
              </a:rPr>
              <a:t>alternatives</a:t>
            </a:r>
            <a:r>
              <a:rPr sz="1400" spc="25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0D0E1A"/>
                </a:solidFill>
                <a:latin typeface="Times New Roman"/>
                <a:cs typeface="Times New Roman"/>
              </a:rPr>
              <a:t>available</a:t>
            </a:r>
            <a:r>
              <a:rPr sz="1400" spc="20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E1A"/>
                </a:solidFill>
                <a:latin typeface="Times New Roman"/>
                <a:cs typeface="Times New Roman"/>
              </a:rPr>
              <a:t>to</a:t>
            </a:r>
            <a:r>
              <a:rPr sz="1400" spc="15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0D0E1A"/>
                </a:solidFill>
                <a:latin typeface="Times New Roman"/>
                <a:cs typeface="Times New Roman"/>
              </a:rPr>
              <a:t>the</a:t>
            </a:r>
            <a:r>
              <a:rPr sz="1400" spc="20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E1A"/>
                </a:solidFill>
                <a:latin typeface="Times New Roman"/>
                <a:cs typeface="Times New Roman"/>
              </a:rPr>
              <a:t>customer</a:t>
            </a:r>
            <a:r>
              <a:rPr sz="1400" spc="10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D0E1A"/>
                </a:solidFill>
                <a:latin typeface="Times New Roman"/>
                <a:cs typeface="Times New Roman"/>
              </a:rPr>
              <a:t>are</a:t>
            </a:r>
            <a:r>
              <a:rPr sz="1400" spc="65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0D0E1A"/>
                </a:solidFill>
                <a:latin typeface="Times New Roman"/>
                <a:cs typeface="Times New Roman"/>
              </a:rPr>
              <a:t>restricted</a:t>
            </a:r>
            <a:r>
              <a:rPr sz="1400" spc="20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0D0E1A"/>
                </a:solidFill>
                <a:latin typeface="Times New Roman"/>
                <a:cs typeface="Times New Roman"/>
              </a:rPr>
              <a:t>since</a:t>
            </a:r>
            <a:r>
              <a:rPr sz="1400" spc="20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0D0E1A"/>
                </a:solidFill>
                <a:latin typeface="Times New Roman"/>
                <a:cs typeface="Times New Roman"/>
              </a:rPr>
              <a:t>the</a:t>
            </a:r>
            <a:r>
              <a:rPr sz="1400" spc="45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0D0E1A"/>
                </a:solidFill>
                <a:latin typeface="Times New Roman"/>
                <a:cs typeface="Times New Roman"/>
              </a:rPr>
              <a:t>goods</a:t>
            </a:r>
            <a:r>
              <a:rPr sz="1400" spc="30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E1A"/>
                </a:solidFill>
                <a:latin typeface="Times New Roman"/>
                <a:cs typeface="Times New Roman"/>
              </a:rPr>
              <a:t>or</a:t>
            </a:r>
            <a:r>
              <a:rPr sz="1400" spc="10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E1A"/>
                </a:solidFill>
                <a:latin typeface="Times New Roman"/>
                <a:cs typeface="Times New Roman"/>
              </a:rPr>
              <a:t>services</a:t>
            </a:r>
            <a:r>
              <a:rPr sz="1400" spc="25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E1A"/>
                </a:solidFill>
                <a:latin typeface="Times New Roman"/>
                <a:cs typeface="Times New Roman"/>
              </a:rPr>
              <a:t>provided</a:t>
            </a:r>
            <a:r>
              <a:rPr sz="1400" spc="20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E1A"/>
                </a:solidFill>
                <a:latin typeface="Times New Roman"/>
                <a:cs typeface="Times New Roman"/>
              </a:rPr>
              <a:t>by</a:t>
            </a:r>
            <a:r>
              <a:rPr sz="1400" spc="30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0D0E1A"/>
                </a:solidFill>
                <a:latin typeface="Times New Roman"/>
                <a:cs typeface="Times New Roman"/>
              </a:rPr>
              <a:t>the</a:t>
            </a:r>
            <a:r>
              <a:rPr sz="1400" spc="45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0D0E1A"/>
                </a:solidFill>
                <a:latin typeface="Times New Roman"/>
                <a:cs typeface="Times New Roman"/>
              </a:rPr>
              <a:t>various</a:t>
            </a:r>
            <a:r>
              <a:rPr sz="1400" spc="50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0D0E1A"/>
                </a:solidFill>
                <a:latin typeface="Times New Roman"/>
                <a:cs typeface="Times New Roman"/>
              </a:rPr>
              <a:t>market</a:t>
            </a:r>
            <a:r>
              <a:rPr sz="1400" spc="15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E1A"/>
                </a:solidFill>
                <a:latin typeface="Times New Roman"/>
                <a:cs typeface="Times New Roman"/>
              </a:rPr>
              <a:t>participants</a:t>
            </a:r>
            <a:r>
              <a:rPr sz="1400" spc="20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D0E1A"/>
                </a:solidFill>
                <a:latin typeface="Times New Roman"/>
                <a:cs typeface="Times New Roman"/>
              </a:rPr>
              <a:t>vary</a:t>
            </a:r>
            <a:r>
              <a:rPr sz="1400" spc="-5" dirty="0">
                <a:solidFill>
                  <a:srgbClr val="0D0E1A"/>
                </a:solidFill>
                <a:latin typeface="Times New Roman"/>
                <a:cs typeface="Times New Roman"/>
              </a:rPr>
              <a:t> at</a:t>
            </a:r>
            <a:r>
              <a:rPr sz="1400" spc="15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0D0E1A"/>
                </a:solidFill>
                <a:latin typeface="Times New Roman"/>
                <a:cs typeface="Times New Roman"/>
              </a:rPr>
              <a:t>every</a:t>
            </a:r>
            <a:r>
              <a:rPr sz="1400" spc="-5" dirty="0">
                <a:solidFill>
                  <a:srgbClr val="0D0E1A"/>
                </a:solidFill>
                <a:latin typeface="Times New Roman"/>
                <a:cs typeface="Times New Roman"/>
              </a:rPr>
              <a:t> stage.</a:t>
            </a:r>
            <a:endParaRPr sz="1400">
              <a:latin typeface="Times New Roman"/>
              <a:cs typeface="Times New Roman"/>
            </a:endParaRPr>
          </a:p>
          <a:p>
            <a:pPr marL="299085" marR="73025">
              <a:lnSpc>
                <a:spcPct val="99500"/>
              </a:lnSpc>
              <a:spcBef>
                <a:spcPts val="35"/>
              </a:spcBef>
            </a:pPr>
            <a:r>
              <a:rPr sz="1400" spc="-10" dirty="0">
                <a:solidFill>
                  <a:srgbClr val="0D0E1A"/>
                </a:solidFill>
                <a:latin typeface="Times New Roman"/>
                <a:cs typeface="Times New Roman"/>
              </a:rPr>
              <a:t>Because</a:t>
            </a:r>
            <a:r>
              <a:rPr sz="1400" spc="15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0D0E1A"/>
                </a:solidFill>
                <a:latin typeface="Times New Roman"/>
                <a:cs typeface="Times New Roman"/>
              </a:rPr>
              <a:t>the</a:t>
            </a:r>
            <a:r>
              <a:rPr sz="1400" spc="35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E1A"/>
                </a:solidFill>
                <a:latin typeface="Times New Roman"/>
                <a:cs typeface="Times New Roman"/>
              </a:rPr>
              <a:t>customer's</a:t>
            </a:r>
            <a:r>
              <a:rPr sz="1400" spc="35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0D0E1A"/>
                </a:solidFill>
                <a:latin typeface="Times New Roman"/>
                <a:cs typeface="Times New Roman"/>
              </a:rPr>
              <a:t>income</a:t>
            </a:r>
            <a:r>
              <a:rPr sz="1400" spc="20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20" dirty="0">
                <a:solidFill>
                  <a:srgbClr val="0D0E1A"/>
                </a:solidFill>
                <a:latin typeface="Times New Roman"/>
                <a:cs typeface="Times New Roman"/>
              </a:rPr>
              <a:t>is</a:t>
            </a:r>
            <a:r>
              <a:rPr sz="1400" spc="25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E1A"/>
                </a:solidFill>
                <a:latin typeface="Times New Roman"/>
                <a:cs typeface="Times New Roman"/>
              </a:rPr>
              <a:t>constrained,</a:t>
            </a:r>
            <a:r>
              <a:rPr sz="1400" spc="25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0D0E1A"/>
                </a:solidFill>
                <a:latin typeface="Times New Roman"/>
                <a:cs typeface="Times New Roman"/>
              </a:rPr>
              <a:t>there</a:t>
            </a:r>
            <a:r>
              <a:rPr sz="1400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0D0E1A"/>
                </a:solidFill>
                <a:latin typeface="Times New Roman"/>
                <a:cs typeface="Times New Roman"/>
              </a:rPr>
              <a:t>are</a:t>
            </a:r>
            <a:r>
              <a:rPr sz="1400" spc="45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0D0E1A"/>
                </a:solidFill>
                <a:latin typeface="Times New Roman"/>
                <a:cs typeface="Times New Roman"/>
              </a:rPr>
              <a:t>fewer</a:t>
            </a:r>
            <a:r>
              <a:rPr sz="1400" spc="10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E1A"/>
                </a:solidFill>
                <a:latin typeface="Times New Roman"/>
                <a:cs typeface="Times New Roman"/>
              </a:rPr>
              <a:t>possibilities</a:t>
            </a:r>
            <a:r>
              <a:rPr sz="1400" spc="45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0D0E1A"/>
                </a:solidFill>
                <a:latin typeface="Times New Roman"/>
                <a:cs typeface="Times New Roman"/>
              </a:rPr>
              <a:t>for</a:t>
            </a:r>
            <a:r>
              <a:rPr sz="1400" spc="10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E1A"/>
                </a:solidFill>
                <a:latin typeface="Times New Roman"/>
                <a:cs typeface="Times New Roman"/>
              </a:rPr>
              <a:t>purchases.</a:t>
            </a:r>
            <a:r>
              <a:rPr sz="1400" spc="10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0D0E1A"/>
                </a:solidFill>
                <a:latin typeface="Times New Roman"/>
                <a:cs typeface="Times New Roman"/>
              </a:rPr>
              <a:t>Because</a:t>
            </a:r>
            <a:r>
              <a:rPr sz="1400" spc="20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0D0E1A"/>
                </a:solidFill>
                <a:latin typeface="Times New Roman"/>
                <a:cs typeface="Times New Roman"/>
              </a:rPr>
              <a:t>the</a:t>
            </a:r>
            <a:r>
              <a:rPr sz="1400" spc="10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E1A"/>
                </a:solidFill>
                <a:latin typeface="Times New Roman"/>
                <a:cs typeface="Times New Roman"/>
              </a:rPr>
              <a:t>consumer</a:t>
            </a:r>
            <a:r>
              <a:rPr sz="1400" spc="10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20" dirty="0">
                <a:solidFill>
                  <a:srgbClr val="0D0E1A"/>
                </a:solidFill>
                <a:latin typeface="Times New Roman"/>
                <a:cs typeface="Times New Roman"/>
              </a:rPr>
              <a:t>is</a:t>
            </a:r>
            <a:r>
              <a:rPr sz="1400" spc="50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0D0E1A"/>
                </a:solidFill>
                <a:latin typeface="Times New Roman"/>
                <a:cs typeface="Times New Roman"/>
              </a:rPr>
              <a:t>making</a:t>
            </a:r>
            <a:r>
              <a:rPr sz="1400" spc="5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E1A"/>
                </a:solidFill>
                <a:latin typeface="Times New Roman"/>
                <a:cs typeface="Times New Roman"/>
              </a:rPr>
              <a:t>a</a:t>
            </a:r>
            <a:r>
              <a:rPr sz="1400" spc="45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0D0E1A"/>
                </a:solidFill>
                <a:latin typeface="Times New Roman"/>
                <a:cs typeface="Times New Roman"/>
              </a:rPr>
              <a:t>large</a:t>
            </a:r>
            <a:r>
              <a:rPr sz="1400" spc="55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0D0E1A"/>
                </a:solidFill>
                <a:latin typeface="Times New Roman"/>
                <a:cs typeface="Times New Roman"/>
              </a:rPr>
              <a:t>purchase,</a:t>
            </a:r>
            <a:r>
              <a:rPr sz="1400" spc="10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E1A"/>
                </a:solidFill>
                <a:latin typeface="Times New Roman"/>
                <a:cs typeface="Times New Roman"/>
              </a:rPr>
              <a:t>they</a:t>
            </a:r>
            <a:r>
              <a:rPr sz="1400" spc="-10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E1A"/>
                </a:solidFill>
                <a:latin typeface="Times New Roman"/>
                <a:cs typeface="Times New Roman"/>
              </a:rPr>
              <a:t>take </a:t>
            </a:r>
            <a:r>
              <a:rPr sz="1400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E1A"/>
                </a:solidFill>
                <a:latin typeface="Times New Roman"/>
                <a:cs typeface="Times New Roman"/>
              </a:rPr>
              <a:t>their</a:t>
            </a:r>
            <a:r>
              <a:rPr sz="1400" spc="-20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0D0E1A"/>
                </a:solidFill>
                <a:latin typeface="Times New Roman"/>
                <a:cs typeface="Times New Roman"/>
              </a:rPr>
              <a:t>time</a:t>
            </a:r>
            <a:r>
              <a:rPr sz="1400" spc="45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0D0E1A"/>
                </a:solidFill>
                <a:latin typeface="Times New Roman"/>
                <a:cs typeface="Times New Roman"/>
              </a:rPr>
              <a:t>making</a:t>
            </a:r>
            <a:r>
              <a:rPr sz="1400" spc="10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E1A"/>
                </a:solidFill>
                <a:latin typeface="Times New Roman"/>
                <a:cs typeface="Times New Roman"/>
              </a:rPr>
              <a:t>a</a:t>
            </a:r>
            <a:r>
              <a:rPr sz="1400" spc="20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0D0E1A"/>
                </a:solidFill>
                <a:latin typeface="Times New Roman"/>
                <a:cs typeface="Times New Roman"/>
              </a:rPr>
              <a:t>choice</a:t>
            </a:r>
            <a:r>
              <a:rPr sz="1400" spc="50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E1A"/>
                </a:solidFill>
                <a:latin typeface="Times New Roman"/>
                <a:cs typeface="Times New Roman"/>
              </a:rPr>
              <a:t>and</a:t>
            </a:r>
            <a:r>
              <a:rPr sz="1400" spc="10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E1A"/>
                </a:solidFill>
                <a:latin typeface="Times New Roman"/>
                <a:cs typeface="Times New Roman"/>
              </a:rPr>
              <a:t>occasionally</a:t>
            </a:r>
            <a:r>
              <a:rPr sz="1400" spc="10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0D0E1A"/>
                </a:solidFill>
                <a:latin typeface="Times New Roman"/>
                <a:cs typeface="Times New Roman"/>
              </a:rPr>
              <a:t>locate</a:t>
            </a:r>
            <a:r>
              <a:rPr sz="1400" spc="20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E1A"/>
                </a:solidFill>
                <a:latin typeface="Times New Roman"/>
                <a:cs typeface="Times New Roman"/>
              </a:rPr>
              <a:t>a</a:t>
            </a:r>
            <a:r>
              <a:rPr sz="1400" spc="15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0D0E1A"/>
                </a:solidFill>
                <a:latin typeface="Times New Roman"/>
                <a:cs typeface="Times New Roman"/>
              </a:rPr>
              <a:t>superior</a:t>
            </a:r>
            <a:r>
              <a:rPr sz="1400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0D0E1A"/>
                </a:solidFill>
                <a:latin typeface="Times New Roman"/>
                <a:cs typeface="Times New Roman"/>
              </a:rPr>
              <a:t>alternative</a:t>
            </a:r>
            <a:r>
              <a:rPr sz="1400" spc="5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E1A"/>
                </a:solidFill>
                <a:latin typeface="Times New Roman"/>
                <a:cs typeface="Times New Roman"/>
              </a:rPr>
              <a:t>at</a:t>
            </a:r>
            <a:r>
              <a:rPr sz="1400" spc="10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E1A"/>
                </a:solidFill>
                <a:latin typeface="Times New Roman"/>
                <a:cs typeface="Times New Roman"/>
              </a:rPr>
              <a:t>a</a:t>
            </a:r>
            <a:r>
              <a:rPr sz="1400" spc="20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E1A"/>
                </a:solidFill>
                <a:latin typeface="Times New Roman"/>
                <a:cs typeface="Times New Roman"/>
              </a:rPr>
              <a:t>lower</a:t>
            </a:r>
            <a:r>
              <a:rPr sz="1400" spc="5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D0E1A"/>
                </a:solidFill>
                <a:latin typeface="Times New Roman"/>
                <a:cs typeface="Times New Roman"/>
              </a:rPr>
              <a:t>price.</a:t>
            </a:r>
            <a:r>
              <a:rPr sz="1400" spc="-55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0D0E1A"/>
                </a:solidFill>
                <a:latin typeface="Times New Roman"/>
                <a:cs typeface="Times New Roman"/>
              </a:rPr>
              <a:t>Although</a:t>
            </a:r>
            <a:r>
              <a:rPr sz="1400" spc="-30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5" dirty="0">
                <a:solidFill>
                  <a:srgbClr val="0D0E1A"/>
                </a:solidFill>
                <a:latin typeface="Times New Roman"/>
                <a:cs typeface="Times New Roman"/>
              </a:rPr>
              <a:t>all</a:t>
            </a:r>
            <a:r>
              <a:rPr sz="1400" spc="-15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5" dirty="0">
                <a:solidFill>
                  <a:srgbClr val="0D0E1A"/>
                </a:solidFill>
                <a:latin typeface="Times New Roman"/>
                <a:cs typeface="Times New Roman"/>
              </a:rPr>
              <a:t>of</a:t>
            </a:r>
            <a:r>
              <a:rPr sz="1400" spc="-20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E1A"/>
                </a:solidFill>
                <a:latin typeface="Times New Roman"/>
                <a:cs typeface="Times New Roman"/>
              </a:rPr>
              <a:t>these</a:t>
            </a:r>
            <a:r>
              <a:rPr sz="1400" spc="45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0D0E1A"/>
                </a:solidFill>
                <a:latin typeface="Times New Roman"/>
                <a:cs typeface="Times New Roman"/>
              </a:rPr>
              <a:t>indicators</a:t>
            </a:r>
            <a:r>
              <a:rPr sz="1400" spc="25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0D0E1A"/>
                </a:solidFill>
                <a:latin typeface="Times New Roman"/>
                <a:cs typeface="Times New Roman"/>
              </a:rPr>
              <a:t>point</a:t>
            </a:r>
            <a:r>
              <a:rPr sz="1400" spc="10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E1A"/>
                </a:solidFill>
                <a:latin typeface="Times New Roman"/>
                <a:cs typeface="Times New Roman"/>
              </a:rPr>
              <a:t>to</a:t>
            </a:r>
            <a:r>
              <a:rPr sz="1400" spc="40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E1A"/>
                </a:solidFill>
                <a:latin typeface="Times New Roman"/>
                <a:cs typeface="Times New Roman"/>
              </a:rPr>
              <a:t>lower-than-average </a:t>
            </a:r>
            <a:r>
              <a:rPr sz="1400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E1A"/>
                </a:solidFill>
                <a:latin typeface="Times New Roman"/>
                <a:cs typeface="Times New Roman"/>
              </a:rPr>
              <a:t>supplier</a:t>
            </a:r>
            <a:r>
              <a:rPr sz="1400" spc="10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E1A"/>
                </a:solidFill>
                <a:latin typeface="Times New Roman"/>
                <a:cs typeface="Times New Roman"/>
              </a:rPr>
              <a:t>negotiating power,</a:t>
            </a:r>
            <a:r>
              <a:rPr sz="1400" spc="30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0D0E1A"/>
                </a:solidFill>
                <a:latin typeface="Times New Roman"/>
                <a:cs typeface="Times New Roman"/>
              </a:rPr>
              <a:t>the</a:t>
            </a:r>
            <a:r>
              <a:rPr sz="1400" spc="15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E1A"/>
                </a:solidFill>
                <a:latin typeface="Times New Roman"/>
                <a:cs typeface="Times New Roman"/>
              </a:rPr>
              <a:t>business</a:t>
            </a:r>
            <a:r>
              <a:rPr sz="1400" spc="25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E1A"/>
                </a:solidFill>
                <a:latin typeface="Times New Roman"/>
                <a:cs typeface="Times New Roman"/>
              </a:rPr>
              <a:t>should</a:t>
            </a:r>
            <a:r>
              <a:rPr sz="1400" spc="25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0D0E1A"/>
                </a:solidFill>
                <a:latin typeface="Times New Roman"/>
                <a:cs typeface="Times New Roman"/>
              </a:rPr>
              <a:t>focus</a:t>
            </a:r>
            <a:r>
              <a:rPr sz="1400" spc="25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5" dirty="0">
                <a:solidFill>
                  <a:srgbClr val="0D0E1A"/>
                </a:solidFill>
                <a:latin typeface="Times New Roman"/>
                <a:cs typeface="Times New Roman"/>
              </a:rPr>
              <a:t>on</a:t>
            </a:r>
            <a:r>
              <a:rPr sz="1400" spc="10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0D0E1A"/>
                </a:solidFill>
                <a:latin typeface="Times New Roman"/>
                <a:cs typeface="Times New Roman"/>
              </a:rPr>
              <a:t>its</a:t>
            </a:r>
            <a:r>
              <a:rPr sz="1400" spc="20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0D0E1A"/>
                </a:solidFill>
                <a:latin typeface="Times New Roman"/>
                <a:cs typeface="Times New Roman"/>
              </a:rPr>
              <a:t>consumers.</a:t>
            </a:r>
            <a:r>
              <a:rPr sz="1400" spc="30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E1A"/>
                </a:solidFill>
                <a:latin typeface="Times New Roman"/>
                <a:cs typeface="Times New Roman"/>
              </a:rPr>
              <a:t>Even</a:t>
            </a:r>
            <a:r>
              <a:rPr sz="1400" spc="-10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E1A"/>
                </a:solidFill>
                <a:latin typeface="Times New Roman"/>
                <a:cs typeface="Times New Roman"/>
              </a:rPr>
              <a:t>with</a:t>
            </a:r>
            <a:r>
              <a:rPr sz="1400" spc="10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20" dirty="0">
                <a:solidFill>
                  <a:srgbClr val="0D0E1A"/>
                </a:solidFill>
                <a:latin typeface="Times New Roman"/>
                <a:cs typeface="Times New Roman"/>
              </a:rPr>
              <a:t>few</a:t>
            </a:r>
            <a:r>
              <a:rPr sz="1400" spc="40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E1A"/>
                </a:solidFill>
                <a:latin typeface="Times New Roman"/>
                <a:cs typeface="Times New Roman"/>
              </a:rPr>
              <a:t>alternatives,</a:t>
            </a:r>
            <a:r>
              <a:rPr sz="1400" spc="70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0D0E1A"/>
                </a:solidFill>
                <a:latin typeface="Times New Roman"/>
                <a:cs typeface="Times New Roman"/>
              </a:rPr>
              <a:t>clients</a:t>
            </a:r>
            <a:r>
              <a:rPr sz="1400" spc="40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0D0E1A"/>
                </a:solidFill>
                <a:latin typeface="Times New Roman"/>
                <a:cs typeface="Times New Roman"/>
              </a:rPr>
              <a:t>may</a:t>
            </a:r>
            <a:r>
              <a:rPr sz="1400" spc="15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0D0E1A"/>
                </a:solidFill>
                <a:latin typeface="Times New Roman"/>
                <a:cs typeface="Times New Roman"/>
              </a:rPr>
              <a:t>move</a:t>
            </a:r>
            <a:r>
              <a:rPr sz="1400" spc="15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E1A"/>
                </a:solidFill>
                <a:latin typeface="Times New Roman"/>
                <a:cs typeface="Times New Roman"/>
              </a:rPr>
              <a:t>with</a:t>
            </a:r>
            <a:r>
              <a:rPr sz="1400" spc="15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0D0E1A"/>
                </a:solidFill>
                <a:latin typeface="Times New Roman"/>
                <a:cs typeface="Times New Roman"/>
              </a:rPr>
              <a:t>little</a:t>
            </a:r>
            <a:r>
              <a:rPr sz="1400" spc="45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E1A"/>
                </a:solidFill>
                <a:latin typeface="Times New Roman"/>
                <a:cs typeface="Times New Roman"/>
              </a:rPr>
              <a:t>to</a:t>
            </a:r>
            <a:r>
              <a:rPr sz="1400" spc="15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20" dirty="0">
                <a:solidFill>
                  <a:srgbClr val="0D0E1A"/>
                </a:solidFill>
                <a:latin typeface="Times New Roman"/>
                <a:cs typeface="Times New Roman"/>
              </a:rPr>
              <a:t>no</a:t>
            </a:r>
            <a:r>
              <a:rPr sz="1400" spc="10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E1A"/>
                </a:solidFill>
                <a:latin typeface="Times New Roman"/>
                <a:cs typeface="Times New Roman"/>
              </a:rPr>
              <a:t>effort</a:t>
            </a:r>
            <a:r>
              <a:rPr sz="1400" spc="15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E1A"/>
                </a:solidFill>
                <a:latin typeface="Times New Roman"/>
                <a:cs typeface="Times New Roman"/>
              </a:rPr>
              <a:t>and</a:t>
            </a:r>
            <a:r>
              <a:rPr sz="1400" spc="10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0D0E1A"/>
                </a:solidFill>
                <a:latin typeface="Times New Roman"/>
                <a:cs typeface="Times New Roman"/>
              </a:rPr>
              <a:t>are </a:t>
            </a:r>
            <a:r>
              <a:rPr sz="1400" spc="-5" dirty="0">
                <a:solidFill>
                  <a:srgbClr val="0D0E1A"/>
                </a:solidFill>
                <a:latin typeface="Times New Roman"/>
                <a:cs typeface="Times New Roman"/>
              </a:rPr>
              <a:t> likely</a:t>
            </a:r>
            <a:r>
              <a:rPr sz="1400" spc="5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0D0E1A"/>
                </a:solidFill>
                <a:latin typeface="Times New Roman"/>
                <a:cs typeface="Times New Roman"/>
              </a:rPr>
              <a:t>not</a:t>
            </a:r>
            <a:r>
              <a:rPr sz="1400" spc="5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E1A"/>
                </a:solidFill>
                <a:latin typeface="Times New Roman"/>
                <a:cs typeface="Times New Roman"/>
              </a:rPr>
              <a:t>bothered</a:t>
            </a:r>
            <a:r>
              <a:rPr sz="1400" spc="5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E1A"/>
                </a:solidFill>
                <a:latin typeface="Times New Roman"/>
                <a:cs typeface="Times New Roman"/>
              </a:rPr>
              <a:t>by</a:t>
            </a:r>
            <a:r>
              <a:rPr sz="1400" spc="-15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E1A"/>
                </a:solidFill>
                <a:latin typeface="Times New Roman"/>
                <a:cs typeface="Times New Roman"/>
              </a:rPr>
              <a:t>a</a:t>
            </a:r>
            <a:r>
              <a:rPr sz="1400" spc="35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0D0E1A"/>
                </a:solidFill>
                <a:latin typeface="Times New Roman"/>
                <a:cs typeface="Times New Roman"/>
              </a:rPr>
              <a:t>little</a:t>
            </a:r>
            <a:r>
              <a:rPr sz="1400" spc="10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E1A"/>
                </a:solidFill>
                <a:latin typeface="Times New Roman"/>
                <a:cs typeface="Times New Roman"/>
              </a:rPr>
              <a:t>price</a:t>
            </a:r>
            <a:r>
              <a:rPr sz="1400" spc="10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E1A"/>
                </a:solidFill>
                <a:latin typeface="Times New Roman"/>
                <a:cs typeface="Times New Roman"/>
              </a:rPr>
              <a:t>increase</a:t>
            </a:r>
            <a:r>
              <a:rPr sz="1400" spc="10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0D0E1A"/>
                </a:solidFill>
                <a:latin typeface="Times New Roman"/>
                <a:cs typeface="Times New Roman"/>
              </a:rPr>
              <a:t>for</a:t>
            </a:r>
            <a:r>
              <a:rPr sz="1400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E1A"/>
                </a:solidFill>
                <a:latin typeface="Times New Roman"/>
                <a:cs typeface="Times New Roman"/>
              </a:rPr>
              <a:t>superior</a:t>
            </a:r>
            <a:r>
              <a:rPr sz="1400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E1A"/>
                </a:solidFill>
                <a:latin typeface="Times New Roman"/>
                <a:cs typeface="Times New Roman"/>
              </a:rPr>
              <a:t>services.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450">
              <a:latin typeface="Times New Roman"/>
              <a:cs typeface="Times New Roman"/>
            </a:endParaRPr>
          </a:p>
          <a:p>
            <a:pPr marL="12700" marR="160655">
              <a:lnSpc>
                <a:spcPct val="99600"/>
              </a:lnSpc>
              <a:spcBef>
                <a:spcPts val="5"/>
              </a:spcBef>
            </a:pPr>
            <a:r>
              <a:rPr sz="1400" spc="-5" dirty="0">
                <a:solidFill>
                  <a:srgbClr val="0D0E1A"/>
                </a:solidFill>
                <a:latin typeface="Times New Roman"/>
                <a:cs typeface="Times New Roman"/>
              </a:rPr>
              <a:t>Most</a:t>
            </a:r>
            <a:r>
              <a:rPr sz="1400" spc="10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E1A"/>
                </a:solidFill>
                <a:latin typeface="Times New Roman"/>
                <a:cs typeface="Times New Roman"/>
              </a:rPr>
              <a:t>of</a:t>
            </a:r>
            <a:r>
              <a:rPr sz="1400" spc="-15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0D0E1A"/>
                </a:solidFill>
                <a:latin typeface="Times New Roman"/>
                <a:cs typeface="Times New Roman"/>
              </a:rPr>
              <a:t>the</a:t>
            </a:r>
            <a:r>
              <a:rPr sz="1400" spc="20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0D0E1A"/>
                </a:solidFill>
                <a:latin typeface="Times New Roman"/>
                <a:cs typeface="Times New Roman"/>
              </a:rPr>
              <a:t>customers</a:t>
            </a:r>
            <a:r>
              <a:rPr sz="1400" spc="25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0D0E1A"/>
                </a:solidFill>
                <a:latin typeface="Times New Roman"/>
                <a:cs typeface="Times New Roman"/>
              </a:rPr>
              <a:t>are</a:t>
            </a:r>
            <a:r>
              <a:rPr sz="1400" spc="20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E1A"/>
                </a:solidFill>
                <a:latin typeface="Times New Roman"/>
                <a:cs typeface="Times New Roman"/>
              </a:rPr>
              <a:t>small</a:t>
            </a:r>
            <a:r>
              <a:rPr sz="1400" spc="10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E1A"/>
                </a:solidFill>
                <a:latin typeface="Times New Roman"/>
                <a:cs typeface="Times New Roman"/>
              </a:rPr>
              <a:t>individual</a:t>
            </a:r>
            <a:r>
              <a:rPr sz="1400" spc="20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0D0E1A"/>
                </a:solidFill>
                <a:latin typeface="Times New Roman"/>
                <a:cs typeface="Times New Roman"/>
              </a:rPr>
              <a:t>buyers</a:t>
            </a:r>
            <a:r>
              <a:rPr sz="1400" spc="25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E1A"/>
                </a:solidFill>
                <a:latin typeface="Times New Roman"/>
                <a:cs typeface="Times New Roman"/>
              </a:rPr>
              <a:t>that</a:t>
            </a:r>
            <a:r>
              <a:rPr sz="1400" spc="10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E1A"/>
                </a:solidFill>
                <a:latin typeface="Times New Roman"/>
                <a:cs typeface="Times New Roman"/>
              </a:rPr>
              <a:t>buy single</a:t>
            </a:r>
            <a:r>
              <a:rPr sz="1400" spc="45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0D0E1A"/>
                </a:solidFill>
                <a:latin typeface="Times New Roman"/>
                <a:cs typeface="Times New Roman"/>
              </a:rPr>
              <a:t>vehicles.</a:t>
            </a:r>
            <a:r>
              <a:rPr sz="1400" spc="30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0D0E1A"/>
                </a:solidFill>
                <a:latin typeface="Times New Roman"/>
                <a:cs typeface="Times New Roman"/>
              </a:rPr>
              <a:t>However,</a:t>
            </a:r>
            <a:r>
              <a:rPr sz="1400" spc="30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0D0E1A"/>
                </a:solidFill>
                <a:latin typeface="Times New Roman"/>
                <a:cs typeface="Times New Roman"/>
              </a:rPr>
              <a:t>there</a:t>
            </a:r>
            <a:r>
              <a:rPr sz="1400" spc="20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0D0E1A"/>
                </a:solidFill>
                <a:latin typeface="Times New Roman"/>
                <a:cs typeface="Times New Roman"/>
              </a:rPr>
              <a:t>are</a:t>
            </a:r>
            <a:r>
              <a:rPr sz="1400" spc="20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E1A"/>
                </a:solidFill>
                <a:latin typeface="Times New Roman"/>
                <a:cs typeface="Times New Roman"/>
              </a:rPr>
              <a:t>corporations</a:t>
            </a:r>
            <a:r>
              <a:rPr sz="1400" spc="25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E1A"/>
                </a:solidFill>
                <a:latin typeface="Times New Roman"/>
                <a:cs typeface="Times New Roman"/>
              </a:rPr>
              <a:t>and</a:t>
            </a:r>
            <a:r>
              <a:rPr sz="1400" spc="40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0D0E1A"/>
                </a:solidFill>
                <a:latin typeface="Times New Roman"/>
                <a:cs typeface="Times New Roman"/>
              </a:rPr>
              <a:t>government</a:t>
            </a:r>
            <a:r>
              <a:rPr sz="1400" spc="15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E1A"/>
                </a:solidFill>
                <a:latin typeface="Times New Roman"/>
                <a:cs typeface="Times New Roman"/>
              </a:rPr>
              <a:t>agencies</a:t>
            </a:r>
            <a:r>
              <a:rPr sz="1400" spc="25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10" dirty="0">
                <a:solidFill>
                  <a:srgbClr val="0D0E1A"/>
                </a:solidFill>
                <a:latin typeface="Times New Roman"/>
                <a:cs typeface="Times New Roman"/>
              </a:rPr>
              <a:t>that </a:t>
            </a:r>
            <a:r>
              <a:rPr sz="1400" dirty="0">
                <a:solidFill>
                  <a:srgbClr val="0D0E1A"/>
                </a:solidFill>
                <a:latin typeface="Times New Roman"/>
                <a:cs typeface="Times New Roman"/>
              </a:rPr>
              <a:t>buy</a:t>
            </a:r>
            <a:r>
              <a:rPr sz="1400" spc="15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0D0E1A"/>
                </a:solidFill>
                <a:latin typeface="Times New Roman"/>
                <a:cs typeface="Times New Roman"/>
              </a:rPr>
              <a:t>fleets</a:t>
            </a:r>
            <a:r>
              <a:rPr sz="1400" spc="20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5" dirty="0">
                <a:solidFill>
                  <a:srgbClr val="0D0E1A"/>
                </a:solidFill>
                <a:latin typeface="Times New Roman"/>
                <a:cs typeface="Times New Roman"/>
              </a:rPr>
              <a:t>of </a:t>
            </a:r>
            <a:r>
              <a:rPr sz="1400" spc="10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0D0E1A"/>
                </a:solidFill>
                <a:latin typeface="Times New Roman"/>
                <a:cs typeface="Times New Roman"/>
              </a:rPr>
              <a:t>vehicles.</a:t>
            </a:r>
            <a:r>
              <a:rPr sz="1400" spc="5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E1A"/>
                </a:solidFill>
                <a:latin typeface="Times New Roman"/>
                <a:cs typeface="Times New Roman"/>
              </a:rPr>
              <a:t>Such</a:t>
            </a:r>
            <a:r>
              <a:rPr sz="1400" spc="-25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E1A"/>
                </a:solidFill>
                <a:latin typeface="Times New Roman"/>
                <a:cs typeface="Times New Roman"/>
              </a:rPr>
              <a:t>buyers</a:t>
            </a:r>
            <a:r>
              <a:rPr sz="1400" spc="25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0D0E1A"/>
                </a:solidFill>
                <a:latin typeface="Times New Roman"/>
                <a:cs typeface="Times New Roman"/>
              </a:rPr>
              <a:t>are</a:t>
            </a:r>
            <a:r>
              <a:rPr sz="1400" spc="15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E1A"/>
                </a:solidFill>
                <a:latin typeface="Times New Roman"/>
                <a:cs typeface="Times New Roman"/>
              </a:rPr>
              <a:t>in</a:t>
            </a:r>
            <a:r>
              <a:rPr sz="1400" spc="-25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E1A"/>
                </a:solidFill>
                <a:latin typeface="Times New Roman"/>
                <a:cs typeface="Times New Roman"/>
              </a:rPr>
              <a:t>a</a:t>
            </a:r>
            <a:r>
              <a:rPr sz="1400" spc="20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E1A"/>
                </a:solidFill>
                <a:latin typeface="Times New Roman"/>
                <a:cs typeface="Times New Roman"/>
              </a:rPr>
              <a:t>position</a:t>
            </a:r>
            <a:r>
              <a:rPr sz="1400" spc="-25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5" dirty="0">
                <a:solidFill>
                  <a:srgbClr val="0D0E1A"/>
                </a:solidFill>
                <a:latin typeface="Times New Roman"/>
                <a:cs typeface="Times New Roman"/>
              </a:rPr>
              <a:t>to</a:t>
            </a:r>
            <a:r>
              <a:rPr sz="1400" spc="20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E1A"/>
                </a:solidFill>
                <a:latin typeface="Times New Roman"/>
                <a:cs typeface="Times New Roman"/>
              </a:rPr>
              <a:t>bargain </a:t>
            </a:r>
            <a:r>
              <a:rPr sz="1400" spc="-15" dirty="0">
                <a:solidFill>
                  <a:srgbClr val="0D0E1A"/>
                </a:solidFill>
                <a:latin typeface="Times New Roman"/>
                <a:cs typeface="Times New Roman"/>
              </a:rPr>
              <a:t>for</a:t>
            </a:r>
            <a:r>
              <a:rPr sz="1400" spc="5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E1A"/>
                </a:solidFill>
                <a:latin typeface="Times New Roman"/>
                <a:cs typeface="Times New Roman"/>
              </a:rPr>
              <a:t>lower</a:t>
            </a:r>
            <a:r>
              <a:rPr sz="1400" spc="15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E1A"/>
                </a:solidFill>
                <a:latin typeface="Times New Roman"/>
                <a:cs typeface="Times New Roman"/>
              </a:rPr>
              <a:t>prices.</a:t>
            </a:r>
            <a:r>
              <a:rPr sz="1400" spc="-65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0D0E1A"/>
                </a:solidFill>
                <a:latin typeface="Times New Roman"/>
                <a:cs typeface="Times New Roman"/>
              </a:rPr>
              <a:t>Also,</a:t>
            </a:r>
            <a:r>
              <a:rPr sz="1400" spc="30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E1A"/>
                </a:solidFill>
                <a:latin typeface="Times New Roman"/>
                <a:cs typeface="Times New Roman"/>
              </a:rPr>
              <a:t>such </a:t>
            </a:r>
            <a:r>
              <a:rPr sz="1400" spc="-10" dirty="0">
                <a:solidFill>
                  <a:srgbClr val="0D0E1A"/>
                </a:solidFill>
                <a:latin typeface="Times New Roman"/>
                <a:cs typeface="Times New Roman"/>
              </a:rPr>
              <a:t>buyers</a:t>
            </a:r>
            <a:r>
              <a:rPr sz="1400" spc="25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D0E1A"/>
                </a:solidFill>
                <a:latin typeface="Times New Roman"/>
                <a:cs typeface="Times New Roman"/>
              </a:rPr>
              <a:t>are</a:t>
            </a:r>
            <a:r>
              <a:rPr sz="1400" spc="15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0D0E1A"/>
                </a:solidFill>
                <a:latin typeface="Times New Roman"/>
                <a:cs typeface="Times New Roman"/>
              </a:rPr>
              <a:t>price</a:t>
            </a:r>
            <a:r>
              <a:rPr sz="1400" spc="15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E1A"/>
                </a:solidFill>
                <a:latin typeface="Times New Roman"/>
                <a:cs typeface="Times New Roman"/>
              </a:rPr>
              <a:t>primarily</a:t>
            </a:r>
            <a:r>
              <a:rPr sz="1400" spc="5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E1A"/>
                </a:solidFill>
                <a:latin typeface="Times New Roman"/>
                <a:cs typeface="Times New Roman"/>
              </a:rPr>
              <a:t>sensitive</a:t>
            </a:r>
            <a:r>
              <a:rPr sz="1400" spc="5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E1A"/>
                </a:solidFill>
                <a:latin typeface="Times New Roman"/>
                <a:cs typeface="Times New Roman"/>
              </a:rPr>
              <a:t>and</a:t>
            </a:r>
            <a:r>
              <a:rPr sz="1400" spc="15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E1A"/>
                </a:solidFill>
                <a:latin typeface="Times New Roman"/>
                <a:cs typeface="Times New Roman"/>
              </a:rPr>
              <a:t>would </a:t>
            </a:r>
            <a:r>
              <a:rPr sz="1400" dirty="0">
                <a:solidFill>
                  <a:srgbClr val="0D0E1A"/>
                </a:solidFill>
                <a:latin typeface="Times New Roman"/>
                <a:cs typeface="Times New Roman"/>
              </a:rPr>
              <a:t>switch</a:t>
            </a:r>
            <a:r>
              <a:rPr sz="1400" spc="-30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0D0E1A"/>
                </a:solidFill>
                <a:latin typeface="Times New Roman"/>
                <a:cs typeface="Times New Roman"/>
              </a:rPr>
              <a:t>to</a:t>
            </a:r>
            <a:r>
              <a:rPr sz="1400" spc="20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E1A"/>
                </a:solidFill>
                <a:latin typeface="Times New Roman"/>
                <a:cs typeface="Times New Roman"/>
              </a:rPr>
              <a:t>another</a:t>
            </a:r>
            <a:r>
              <a:rPr sz="1400" spc="-10" dirty="0">
                <a:solidFill>
                  <a:srgbClr val="0D0E1A"/>
                </a:solidFill>
                <a:latin typeface="Times New Roman"/>
                <a:cs typeface="Times New Roman"/>
              </a:rPr>
              <a:t> brand that </a:t>
            </a:r>
            <a:r>
              <a:rPr sz="1400" spc="-335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0D0E1A"/>
                </a:solidFill>
                <a:latin typeface="Times New Roman"/>
                <a:cs typeface="Times New Roman"/>
              </a:rPr>
              <a:t>offers</a:t>
            </a:r>
            <a:r>
              <a:rPr sz="1400" spc="15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E1A"/>
                </a:solidFill>
                <a:latin typeface="Times New Roman"/>
                <a:cs typeface="Times New Roman"/>
              </a:rPr>
              <a:t>a</a:t>
            </a:r>
            <a:r>
              <a:rPr sz="1400" spc="15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E1A"/>
                </a:solidFill>
                <a:latin typeface="Times New Roman"/>
                <a:cs typeface="Times New Roman"/>
              </a:rPr>
              <a:t>better</a:t>
            </a:r>
            <a:r>
              <a:rPr sz="1400" spc="5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E1A"/>
                </a:solidFill>
                <a:latin typeface="Times New Roman"/>
                <a:cs typeface="Times New Roman"/>
              </a:rPr>
              <a:t>product</a:t>
            </a:r>
            <a:r>
              <a:rPr sz="1400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E1A"/>
                </a:solidFill>
                <a:latin typeface="Times New Roman"/>
                <a:cs typeface="Times New Roman"/>
              </a:rPr>
              <a:t>at</a:t>
            </a:r>
            <a:r>
              <a:rPr sz="1400" spc="10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E1A"/>
                </a:solidFill>
                <a:latin typeface="Times New Roman"/>
                <a:cs typeface="Times New Roman"/>
              </a:rPr>
              <a:t>a</a:t>
            </a:r>
            <a:r>
              <a:rPr sz="1400" spc="15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0D0E1A"/>
                </a:solidFill>
                <a:latin typeface="Times New Roman"/>
                <a:cs typeface="Times New Roman"/>
              </a:rPr>
              <a:t>lower</a:t>
            </a:r>
            <a:r>
              <a:rPr sz="1400" spc="5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E1A"/>
                </a:solidFill>
                <a:latin typeface="Times New Roman"/>
                <a:cs typeface="Times New Roman"/>
              </a:rPr>
              <a:t>price.</a:t>
            </a:r>
            <a:r>
              <a:rPr sz="1400" spc="25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0D0E1A"/>
                </a:solidFill>
                <a:latin typeface="Times New Roman"/>
                <a:cs typeface="Times New Roman"/>
              </a:rPr>
              <a:t>However,</a:t>
            </a:r>
            <a:r>
              <a:rPr sz="1400" spc="45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0D0E1A"/>
                </a:solidFill>
                <a:latin typeface="Times New Roman"/>
                <a:cs typeface="Times New Roman"/>
              </a:rPr>
              <a:t>none</a:t>
            </a:r>
            <a:r>
              <a:rPr sz="1400" spc="15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5" dirty="0">
                <a:solidFill>
                  <a:srgbClr val="0D0E1A"/>
                </a:solidFill>
                <a:latin typeface="Times New Roman"/>
                <a:cs typeface="Times New Roman"/>
              </a:rPr>
              <a:t>of</a:t>
            </a:r>
            <a:r>
              <a:rPr sz="1400" spc="-25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0D0E1A"/>
                </a:solidFill>
                <a:latin typeface="Times New Roman"/>
                <a:cs typeface="Times New Roman"/>
              </a:rPr>
              <a:t>the</a:t>
            </a:r>
            <a:r>
              <a:rPr sz="1400" spc="15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E1A"/>
                </a:solidFill>
                <a:latin typeface="Times New Roman"/>
                <a:cs typeface="Times New Roman"/>
              </a:rPr>
              <a:t>buyers,</a:t>
            </a:r>
            <a:r>
              <a:rPr sz="1400" spc="25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0D0E1A"/>
                </a:solidFill>
                <a:latin typeface="Times New Roman"/>
                <a:cs typeface="Times New Roman"/>
              </a:rPr>
              <a:t>whether</a:t>
            </a:r>
            <a:r>
              <a:rPr sz="1400" spc="5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D0E1A"/>
                </a:solidFill>
                <a:latin typeface="Times New Roman"/>
                <a:cs typeface="Times New Roman"/>
              </a:rPr>
              <a:t>big</a:t>
            </a:r>
            <a:r>
              <a:rPr sz="1400" spc="-15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D0E1A"/>
                </a:solidFill>
                <a:latin typeface="Times New Roman"/>
                <a:cs typeface="Times New Roman"/>
              </a:rPr>
              <a:t>corporations</a:t>
            </a:r>
            <a:r>
              <a:rPr sz="1400" spc="20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E1A"/>
                </a:solidFill>
                <a:latin typeface="Times New Roman"/>
                <a:cs typeface="Times New Roman"/>
              </a:rPr>
              <a:t>or</a:t>
            </a:r>
            <a:r>
              <a:rPr sz="1400" spc="30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E1A"/>
                </a:solidFill>
                <a:latin typeface="Times New Roman"/>
                <a:cs typeface="Times New Roman"/>
              </a:rPr>
              <a:t>individual</a:t>
            </a:r>
            <a:r>
              <a:rPr sz="1400" spc="-25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D0E1A"/>
                </a:solidFill>
                <a:latin typeface="Times New Roman"/>
                <a:cs typeface="Times New Roman"/>
              </a:rPr>
              <a:t>small</a:t>
            </a:r>
            <a:r>
              <a:rPr sz="1400" spc="-25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E1A"/>
                </a:solidFill>
                <a:latin typeface="Times New Roman"/>
                <a:cs typeface="Times New Roman"/>
              </a:rPr>
              <a:t>buyers</a:t>
            </a:r>
            <a:r>
              <a:rPr sz="1400" spc="20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E1A"/>
                </a:solidFill>
                <a:latin typeface="Times New Roman"/>
                <a:cs typeface="Times New Roman"/>
              </a:rPr>
              <a:t>pose</a:t>
            </a:r>
            <a:r>
              <a:rPr sz="1400" spc="15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E1A"/>
                </a:solidFill>
                <a:latin typeface="Times New Roman"/>
                <a:cs typeface="Times New Roman"/>
              </a:rPr>
              <a:t>a</a:t>
            </a:r>
            <a:r>
              <a:rPr sz="1400" spc="-10" dirty="0">
                <a:solidFill>
                  <a:srgbClr val="0D0E1A"/>
                </a:solidFill>
                <a:latin typeface="Times New Roman"/>
                <a:cs typeface="Times New Roman"/>
              </a:rPr>
              <a:t> threat</a:t>
            </a:r>
            <a:r>
              <a:rPr sz="1400" spc="10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5" dirty="0">
                <a:solidFill>
                  <a:srgbClr val="0D0E1A"/>
                </a:solidFill>
                <a:latin typeface="Times New Roman"/>
                <a:cs typeface="Times New Roman"/>
              </a:rPr>
              <a:t>of</a:t>
            </a:r>
            <a:r>
              <a:rPr sz="1400" spc="-20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E1A"/>
                </a:solidFill>
                <a:latin typeface="Times New Roman"/>
                <a:cs typeface="Times New Roman"/>
              </a:rPr>
              <a:t>backward </a:t>
            </a:r>
            <a:r>
              <a:rPr sz="1400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E1A"/>
                </a:solidFill>
                <a:latin typeface="Times New Roman"/>
                <a:cs typeface="Times New Roman"/>
              </a:rPr>
              <a:t>integration.</a:t>
            </a:r>
            <a:r>
              <a:rPr sz="1400" spc="20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0D0E1A"/>
                </a:solidFill>
                <a:latin typeface="Times New Roman"/>
                <a:cs typeface="Times New Roman"/>
              </a:rPr>
              <a:t>Based</a:t>
            </a:r>
            <a:r>
              <a:rPr sz="1400" spc="5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E1A"/>
                </a:solidFill>
                <a:latin typeface="Times New Roman"/>
                <a:cs typeface="Times New Roman"/>
              </a:rPr>
              <a:t>on</a:t>
            </a:r>
            <a:r>
              <a:rPr sz="1400" spc="-15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0D0E1A"/>
                </a:solidFill>
                <a:latin typeface="Times New Roman"/>
                <a:cs typeface="Times New Roman"/>
              </a:rPr>
              <a:t>the</a:t>
            </a:r>
            <a:r>
              <a:rPr sz="1400" spc="10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E1A"/>
                </a:solidFill>
                <a:latin typeface="Times New Roman"/>
                <a:cs typeface="Times New Roman"/>
              </a:rPr>
              <a:t>overall</a:t>
            </a:r>
            <a:r>
              <a:rPr sz="1400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E1A"/>
                </a:solidFill>
                <a:latin typeface="Times New Roman"/>
                <a:cs typeface="Times New Roman"/>
              </a:rPr>
              <a:t>view,</a:t>
            </a:r>
            <a:r>
              <a:rPr sz="1400" spc="20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E1A"/>
                </a:solidFill>
                <a:latin typeface="Times New Roman"/>
                <a:cs typeface="Times New Roman"/>
              </a:rPr>
              <a:t>their bargaining</a:t>
            </a:r>
            <a:r>
              <a:rPr sz="1400" spc="-15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D0E1A"/>
                </a:solidFill>
                <a:latin typeface="Times New Roman"/>
                <a:cs typeface="Times New Roman"/>
              </a:rPr>
              <a:t>power</a:t>
            </a:r>
            <a:r>
              <a:rPr sz="1400" spc="25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20" dirty="0">
                <a:solidFill>
                  <a:srgbClr val="0D0E1A"/>
                </a:solidFill>
                <a:latin typeface="Times New Roman"/>
                <a:cs typeface="Times New Roman"/>
              </a:rPr>
              <a:t>is</a:t>
            </a:r>
            <a:r>
              <a:rPr sz="1400" spc="40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0D0E1A"/>
                </a:solidFill>
                <a:latin typeface="Times New Roman"/>
                <a:cs typeface="Times New Roman"/>
              </a:rPr>
              <a:t>moderately</a:t>
            </a:r>
            <a:r>
              <a:rPr sz="1400" spc="5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0D0E1A"/>
                </a:solidFill>
                <a:latin typeface="Times New Roman"/>
                <a:cs typeface="Times New Roman"/>
              </a:rPr>
              <a:t>high.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39164" y="197561"/>
            <a:ext cx="3595370" cy="1410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422275">
              <a:lnSpc>
                <a:spcPct val="100000"/>
              </a:lnSpc>
              <a:spcBef>
                <a:spcPts val="100"/>
              </a:spcBef>
            </a:pPr>
            <a:r>
              <a:rPr spc="-135" dirty="0"/>
              <a:t>PO</a:t>
            </a:r>
            <a:r>
              <a:rPr spc="-125" dirty="0"/>
              <a:t>R</a:t>
            </a:r>
            <a:r>
              <a:rPr spc="-114" dirty="0"/>
              <a:t>TE</a:t>
            </a:r>
            <a:r>
              <a:rPr spc="-125" dirty="0"/>
              <a:t>R</a:t>
            </a:r>
            <a:r>
              <a:rPr spc="-120" dirty="0"/>
              <a:t>’</a:t>
            </a:r>
            <a:r>
              <a:rPr dirty="0"/>
              <a:t>S</a:t>
            </a:r>
            <a:r>
              <a:rPr spc="-195" dirty="0"/>
              <a:t> </a:t>
            </a:r>
            <a:r>
              <a:rPr spc="-40" dirty="0"/>
              <a:t>F</a:t>
            </a:r>
            <a:r>
              <a:rPr spc="-30" dirty="0"/>
              <a:t>I</a:t>
            </a:r>
            <a:r>
              <a:rPr dirty="0"/>
              <a:t>VE  </a:t>
            </a:r>
            <a:r>
              <a:rPr spc="-10" dirty="0"/>
              <a:t>FORCE</a:t>
            </a:r>
            <a:r>
              <a:rPr sz="1800" spc="-10" dirty="0"/>
              <a:t>S</a:t>
            </a:r>
            <a:endParaRPr sz="1800"/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u="heavy" dirty="0">
                <a:solidFill>
                  <a:srgbClr val="202020"/>
                </a:solidFill>
                <a:uFill>
                  <a:solidFill>
                    <a:srgbClr val="202020"/>
                  </a:solidFill>
                </a:uFill>
                <a:latin typeface="Calibri"/>
                <a:cs typeface="Calibri"/>
              </a:rPr>
              <a:t>5</a:t>
            </a:r>
            <a:r>
              <a:rPr sz="1800" b="1" i="1" u="heavy" spc="-5" dirty="0">
                <a:solidFill>
                  <a:srgbClr val="202020"/>
                </a:solidFill>
                <a:uFill>
                  <a:solidFill>
                    <a:srgbClr val="202020"/>
                  </a:solidFill>
                </a:uFill>
                <a:latin typeface="Calibri"/>
                <a:cs typeface="Calibri"/>
              </a:rPr>
              <a:t> .Bargaining</a:t>
            </a:r>
            <a:r>
              <a:rPr sz="1800" b="1" i="1" u="heavy" dirty="0">
                <a:solidFill>
                  <a:srgbClr val="202020"/>
                </a:solidFill>
                <a:uFill>
                  <a:solidFill>
                    <a:srgbClr val="202020"/>
                  </a:solidFill>
                </a:uFill>
                <a:latin typeface="Calibri"/>
                <a:cs typeface="Calibri"/>
              </a:rPr>
              <a:t> </a:t>
            </a:r>
            <a:r>
              <a:rPr sz="1800" b="1" i="1" u="heavy" spc="-5" dirty="0">
                <a:solidFill>
                  <a:srgbClr val="202020"/>
                </a:solidFill>
                <a:uFill>
                  <a:solidFill>
                    <a:srgbClr val="202020"/>
                  </a:solidFill>
                </a:uFill>
                <a:latin typeface="Calibri"/>
                <a:cs typeface="Calibri"/>
              </a:rPr>
              <a:t>power</a:t>
            </a:r>
            <a:r>
              <a:rPr sz="1800" b="1" i="1" u="heavy" spc="-20" dirty="0">
                <a:solidFill>
                  <a:srgbClr val="202020"/>
                </a:solidFill>
                <a:uFill>
                  <a:solidFill>
                    <a:srgbClr val="202020"/>
                  </a:solidFill>
                </a:uFill>
                <a:latin typeface="Calibri"/>
                <a:cs typeface="Calibri"/>
              </a:rPr>
              <a:t> </a:t>
            </a:r>
            <a:r>
              <a:rPr sz="1800" b="1" i="1" u="heavy" spc="5" dirty="0">
                <a:solidFill>
                  <a:srgbClr val="202020"/>
                </a:solidFill>
                <a:uFill>
                  <a:solidFill>
                    <a:srgbClr val="202020"/>
                  </a:solidFill>
                </a:uFill>
                <a:latin typeface="Calibri"/>
                <a:cs typeface="Calibri"/>
              </a:rPr>
              <a:t>of</a:t>
            </a:r>
            <a:r>
              <a:rPr sz="1800" b="1" i="1" u="heavy" dirty="0">
                <a:solidFill>
                  <a:srgbClr val="202020"/>
                </a:solidFill>
                <a:uFill>
                  <a:solidFill>
                    <a:srgbClr val="202020"/>
                  </a:solidFill>
                </a:uFill>
                <a:latin typeface="Calibri"/>
                <a:cs typeface="Calibri"/>
              </a:rPr>
              <a:t> </a:t>
            </a:r>
            <a:r>
              <a:rPr sz="1800" b="1" i="1" u="heavy" spc="-10" dirty="0">
                <a:solidFill>
                  <a:srgbClr val="202020"/>
                </a:solidFill>
                <a:uFill>
                  <a:solidFill>
                    <a:srgbClr val="202020"/>
                  </a:solidFill>
                </a:uFill>
                <a:latin typeface="Calibri"/>
                <a:cs typeface="Calibri"/>
              </a:rPr>
              <a:t>suppliers:</a:t>
            </a:r>
            <a:r>
              <a:rPr sz="1800" b="1" i="1" u="heavy" spc="10" dirty="0">
                <a:solidFill>
                  <a:srgbClr val="202020"/>
                </a:solidFill>
                <a:uFill>
                  <a:solidFill>
                    <a:srgbClr val="202020"/>
                  </a:solidFill>
                </a:uFill>
                <a:latin typeface="Calibri"/>
                <a:cs typeface="Calibri"/>
              </a:rPr>
              <a:t> </a:t>
            </a:r>
            <a:r>
              <a:rPr sz="1800" b="1" i="1" spc="-15" dirty="0">
                <a:solidFill>
                  <a:srgbClr val="202020"/>
                </a:solidFill>
                <a:latin typeface="Calibri"/>
                <a:cs typeface="Calibri"/>
              </a:rPr>
              <a:t>Low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29640" marR="245745">
              <a:lnSpc>
                <a:spcPct val="99700"/>
              </a:lnSpc>
              <a:spcBef>
                <a:spcPts val="95"/>
              </a:spcBef>
            </a:pPr>
            <a:r>
              <a:rPr spc="-10" dirty="0"/>
              <a:t>The</a:t>
            </a:r>
            <a:r>
              <a:rPr spc="10" dirty="0"/>
              <a:t> </a:t>
            </a:r>
            <a:r>
              <a:rPr spc="-5" dirty="0"/>
              <a:t>bargaining</a:t>
            </a:r>
            <a:r>
              <a:rPr dirty="0"/>
              <a:t> power</a:t>
            </a:r>
            <a:r>
              <a:rPr spc="5" dirty="0"/>
              <a:t> of</a:t>
            </a:r>
            <a:r>
              <a:rPr spc="-15" dirty="0"/>
              <a:t> </a:t>
            </a:r>
            <a:r>
              <a:rPr spc="-10" dirty="0"/>
              <a:t>suppliers</a:t>
            </a:r>
            <a:r>
              <a:rPr spc="20" dirty="0"/>
              <a:t> </a:t>
            </a:r>
            <a:r>
              <a:rPr spc="-5" dirty="0"/>
              <a:t>refers</a:t>
            </a:r>
            <a:r>
              <a:rPr spc="20" dirty="0"/>
              <a:t> </a:t>
            </a:r>
            <a:r>
              <a:rPr spc="-5" dirty="0"/>
              <a:t>to</a:t>
            </a:r>
            <a:r>
              <a:rPr spc="10" dirty="0"/>
              <a:t> </a:t>
            </a:r>
            <a:r>
              <a:rPr spc="-15" dirty="0"/>
              <a:t>the</a:t>
            </a:r>
            <a:r>
              <a:rPr spc="15" dirty="0"/>
              <a:t> </a:t>
            </a:r>
            <a:r>
              <a:rPr spc="-5" dirty="0"/>
              <a:t>pressure</a:t>
            </a:r>
            <a:r>
              <a:rPr spc="15" dirty="0"/>
              <a:t> </a:t>
            </a:r>
            <a:r>
              <a:rPr spc="-10" dirty="0"/>
              <a:t>that</a:t>
            </a:r>
            <a:r>
              <a:rPr spc="10" dirty="0"/>
              <a:t> </a:t>
            </a:r>
            <a:r>
              <a:rPr spc="-10" dirty="0"/>
              <a:t>suppliers</a:t>
            </a:r>
            <a:r>
              <a:rPr spc="20" dirty="0"/>
              <a:t> </a:t>
            </a:r>
            <a:r>
              <a:rPr spc="-5" dirty="0"/>
              <a:t>can</a:t>
            </a:r>
            <a:r>
              <a:rPr spc="-10" dirty="0"/>
              <a:t> </a:t>
            </a:r>
            <a:r>
              <a:rPr spc="-5" dirty="0"/>
              <a:t>exert</a:t>
            </a:r>
            <a:r>
              <a:rPr spc="10" dirty="0"/>
              <a:t> </a:t>
            </a:r>
            <a:r>
              <a:rPr spc="5" dirty="0"/>
              <a:t>on</a:t>
            </a:r>
            <a:r>
              <a:rPr spc="-10" dirty="0"/>
              <a:t> </a:t>
            </a:r>
            <a:r>
              <a:rPr spc="-5" dirty="0"/>
              <a:t>businesses</a:t>
            </a:r>
            <a:r>
              <a:rPr spc="20" dirty="0"/>
              <a:t> </a:t>
            </a:r>
            <a:r>
              <a:rPr spc="-5" dirty="0"/>
              <a:t>by</a:t>
            </a:r>
            <a:r>
              <a:rPr spc="10" dirty="0"/>
              <a:t> </a:t>
            </a:r>
            <a:r>
              <a:rPr spc="-5" dirty="0"/>
              <a:t>increasing</a:t>
            </a:r>
            <a:r>
              <a:rPr spc="-15" dirty="0"/>
              <a:t> </a:t>
            </a:r>
            <a:r>
              <a:rPr dirty="0"/>
              <a:t>their </a:t>
            </a:r>
            <a:r>
              <a:rPr spc="-5" dirty="0"/>
              <a:t>prices,</a:t>
            </a:r>
            <a:r>
              <a:rPr spc="25" dirty="0"/>
              <a:t> </a:t>
            </a:r>
            <a:r>
              <a:rPr spc="-5" dirty="0"/>
              <a:t>diminishing</a:t>
            </a:r>
            <a:r>
              <a:rPr spc="-15" dirty="0"/>
              <a:t> </a:t>
            </a:r>
            <a:r>
              <a:rPr dirty="0"/>
              <a:t>their</a:t>
            </a:r>
            <a:r>
              <a:rPr spc="70" dirty="0"/>
              <a:t> </a:t>
            </a:r>
            <a:r>
              <a:rPr spc="-5" dirty="0"/>
              <a:t>quality,</a:t>
            </a:r>
            <a:r>
              <a:rPr spc="25" dirty="0"/>
              <a:t> </a:t>
            </a:r>
            <a:r>
              <a:rPr spc="-5" dirty="0"/>
              <a:t>or </a:t>
            </a:r>
            <a:r>
              <a:rPr dirty="0"/>
              <a:t> </a:t>
            </a:r>
            <a:r>
              <a:rPr spc="-5" dirty="0"/>
              <a:t>limiting</a:t>
            </a:r>
            <a:r>
              <a:rPr spc="-35" dirty="0"/>
              <a:t> </a:t>
            </a:r>
            <a:r>
              <a:rPr dirty="0"/>
              <a:t>the</a:t>
            </a:r>
            <a:r>
              <a:rPr spc="25" dirty="0"/>
              <a:t> </a:t>
            </a:r>
            <a:r>
              <a:rPr spc="-5" dirty="0"/>
              <a:t>availability</a:t>
            </a:r>
            <a:r>
              <a:rPr spc="-25" dirty="0"/>
              <a:t> </a:t>
            </a:r>
            <a:r>
              <a:rPr spc="5" dirty="0"/>
              <a:t>of</a:t>
            </a:r>
            <a:r>
              <a:rPr spc="-15" dirty="0"/>
              <a:t> </a:t>
            </a:r>
            <a:r>
              <a:rPr dirty="0"/>
              <a:t>their</a:t>
            </a:r>
            <a:r>
              <a:rPr spc="-20" dirty="0"/>
              <a:t> </a:t>
            </a:r>
            <a:r>
              <a:rPr spc="-5" dirty="0"/>
              <a:t>products.</a:t>
            </a:r>
            <a:r>
              <a:rPr spc="5" dirty="0"/>
              <a:t> </a:t>
            </a:r>
            <a:r>
              <a:rPr spc="-10" dirty="0"/>
              <a:t>It </a:t>
            </a:r>
            <a:r>
              <a:rPr spc="-20" dirty="0"/>
              <a:t>is</a:t>
            </a:r>
            <a:r>
              <a:rPr spc="30" dirty="0"/>
              <a:t> </a:t>
            </a:r>
            <a:r>
              <a:rPr spc="-10" dirty="0"/>
              <a:t>the</a:t>
            </a:r>
            <a:r>
              <a:rPr spc="20" dirty="0"/>
              <a:t> </a:t>
            </a:r>
            <a:r>
              <a:rPr spc="-5" dirty="0"/>
              <a:t>polar</a:t>
            </a:r>
            <a:r>
              <a:rPr spc="-20" dirty="0"/>
              <a:t> </a:t>
            </a:r>
            <a:r>
              <a:rPr spc="-5" dirty="0"/>
              <a:t>opposite </a:t>
            </a:r>
            <a:r>
              <a:rPr spc="5" dirty="0"/>
              <a:t>of</a:t>
            </a:r>
            <a:r>
              <a:rPr spc="-20" dirty="0"/>
              <a:t> </a:t>
            </a:r>
            <a:r>
              <a:rPr spc="-10" dirty="0"/>
              <a:t>the</a:t>
            </a:r>
            <a:r>
              <a:rPr spc="25" dirty="0"/>
              <a:t> </a:t>
            </a:r>
            <a:r>
              <a:rPr spc="-5" dirty="0"/>
              <a:t>bargaining</a:t>
            </a:r>
            <a:r>
              <a:rPr spc="-30" dirty="0"/>
              <a:t> </a:t>
            </a:r>
            <a:r>
              <a:rPr spc="5" dirty="0"/>
              <a:t>power</a:t>
            </a:r>
            <a:r>
              <a:rPr spc="10" dirty="0"/>
              <a:t> </a:t>
            </a:r>
            <a:r>
              <a:rPr spc="-5" dirty="0"/>
              <a:t>of</a:t>
            </a:r>
            <a:r>
              <a:rPr spc="-20" dirty="0"/>
              <a:t> </a:t>
            </a:r>
            <a:r>
              <a:rPr spc="-5" dirty="0"/>
              <a:t>buyers.</a:t>
            </a:r>
            <a:r>
              <a:rPr spc="5" dirty="0"/>
              <a:t> </a:t>
            </a:r>
            <a:r>
              <a:rPr spc="-20" dirty="0"/>
              <a:t>The</a:t>
            </a:r>
            <a:r>
              <a:rPr spc="20" dirty="0"/>
              <a:t> </a:t>
            </a:r>
            <a:r>
              <a:rPr spc="-5" dirty="0"/>
              <a:t>buyers'</a:t>
            </a:r>
            <a:r>
              <a:rPr spc="-10" dirty="0"/>
              <a:t> </a:t>
            </a:r>
            <a:r>
              <a:rPr spc="-5" dirty="0"/>
              <a:t>competitive</a:t>
            </a:r>
            <a:r>
              <a:rPr dirty="0"/>
              <a:t> climate</a:t>
            </a:r>
            <a:r>
              <a:rPr spc="15" dirty="0"/>
              <a:t> </a:t>
            </a:r>
            <a:r>
              <a:rPr spc="-15" dirty="0"/>
              <a:t>and</a:t>
            </a:r>
            <a:r>
              <a:rPr dirty="0"/>
              <a:t> </a:t>
            </a:r>
            <a:r>
              <a:rPr spc="-5" dirty="0"/>
              <a:t>profit</a:t>
            </a:r>
            <a:r>
              <a:rPr spc="-15" dirty="0"/>
              <a:t> </a:t>
            </a:r>
            <a:r>
              <a:rPr dirty="0"/>
              <a:t>potential </a:t>
            </a:r>
            <a:r>
              <a:rPr spc="-335" dirty="0"/>
              <a:t> </a:t>
            </a:r>
            <a:r>
              <a:rPr spc="-10" dirty="0"/>
              <a:t>are</a:t>
            </a:r>
            <a:r>
              <a:rPr spc="15" dirty="0"/>
              <a:t> </a:t>
            </a:r>
            <a:r>
              <a:rPr spc="-5" dirty="0"/>
              <a:t>impacted</a:t>
            </a:r>
            <a:r>
              <a:rPr spc="10" dirty="0"/>
              <a:t> </a:t>
            </a:r>
            <a:r>
              <a:rPr spc="-5" dirty="0"/>
              <a:t>by</a:t>
            </a:r>
            <a:r>
              <a:rPr spc="-10" dirty="0"/>
              <a:t> the</a:t>
            </a:r>
            <a:r>
              <a:rPr spc="20" dirty="0"/>
              <a:t> </a:t>
            </a:r>
            <a:r>
              <a:rPr spc="-5" dirty="0"/>
              <a:t>supplier's</a:t>
            </a:r>
            <a:r>
              <a:rPr spc="45" dirty="0"/>
              <a:t> </a:t>
            </a:r>
            <a:r>
              <a:rPr spc="-10" dirty="0"/>
              <a:t>negotiating</a:t>
            </a:r>
            <a:r>
              <a:rPr spc="10" dirty="0"/>
              <a:t> </a:t>
            </a:r>
            <a:r>
              <a:rPr spc="-5" dirty="0"/>
              <a:t>strength</a:t>
            </a:r>
            <a:r>
              <a:rPr spc="60" dirty="0"/>
              <a:t> </a:t>
            </a:r>
            <a:r>
              <a:rPr spc="-5" dirty="0"/>
              <a:t>in</a:t>
            </a:r>
            <a:r>
              <a:rPr spc="-15" dirty="0"/>
              <a:t> </a:t>
            </a:r>
            <a:r>
              <a:rPr spc="-5" dirty="0"/>
              <a:t>a</a:t>
            </a:r>
            <a:r>
              <a:rPr spc="15" dirty="0"/>
              <a:t> </a:t>
            </a:r>
            <a:r>
              <a:rPr spc="-10" dirty="0"/>
              <a:t>particular</a:t>
            </a:r>
            <a:r>
              <a:rPr spc="35" dirty="0"/>
              <a:t> </a:t>
            </a:r>
            <a:r>
              <a:rPr spc="-10" dirty="0"/>
              <a:t>industry.</a:t>
            </a:r>
            <a:r>
              <a:rPr spc="25" dirty="0"/>
              <a:t> </a:t>
            </a:r>
            <a:r>
              <a:rPr spc="-5" dirty="0"/>
              <a:t>One</a:t>
            </a:r>
            <a:r>
              <a:rPr spc="45" dirty="0"/>
              <a:t> </a:t>
            </a:r>
            <a:r>
              <a:rPr spc="-10" dirty="0"/>
              <a:t>factor</a:t>
            </a:r>
            <a:r>
              <a:rPr dirty="0"/>
              <a:t> </a:t>
            </a:r>
            <a:r>
              <a:rPr spc="-10" dirty="0"/>
              <a:t>that</a:t>
            </a:r>
            <a:r>
              <a:rPr spc="35" dirty="0"/>
              <a:t> </a:t>
            </a:r>
            <a:r>
              <a:rPr spc="-5" dirty="0"/>
              <a:t>influences</a:t>
            </a:r>
            <a:r>
              <a:rPr spc="25" dirty="0"/>
              <a:t> </a:t>
            </a:r>
            <a:r>
              <a:rPr spc="-5" dirty="0"/>
              <a:t>an</a:t>
            </a:r>
            <a:r>
              <a:rPr spc="10" dirty="0"/>
              <a:t> </a:t>
            </a:r>
            <a:r>
              <a:rPr spc="-10" dirty="0"/>
              <a:t>industry's</a:t>
            </a:r>
            <a:r>
              <a:rPr spc="20" dirty="0"/>
              <a:t> </a:t>
            </a:r>
            <a:r>
              <a:rPr spc="-5" dirty="0"/>
              <a:t>competitive</a:t>
            </a:r>
            <a:r>
              <a:rPr spc="20" dirty="0"/>
              <a:t> </a:t>
            </a:r>
            <a:r>
              <a:rPr spc="-5" dirty="0"/>
              <a:t>environment</a:t>
            </a:r>
            <a:r>
              <a:rPr spc="10" dirty="0"/>
              <a:t> </a:t>
            </a:r>
            <a:r>
              <a:rPr spc="-15" dirty="0"/>
              <a:t>and </a:t>
            </a:r>
            <a:r>
              <a:rPr spc="-10" dirty="0"/>
              <a:t> </a:t>
            </a:r>
            <a:r>
              <a:rPr spc="-5" dirty="0"/>
              <a:t>contributes</a:t>
            </a:r>
            <a:r>
              <a:rPr spc="25" dirty="0"/>
              <a:t> </a:t>
            </a:r>
            <a:r>
              <a:rPr spc="-5" dirty="0"/>
              <a:t>to</a:t>
            </a:r>
            <a:r>
              <a:rPr spc="15" dirty="0"/>
              <a:t> </a:t>
            </a:r>
            <a:r>
              <a:rPr spc="-15" dirty="0"/>
              <a:t>its</a:t>
            </a:r>
            <a:r>
              <a:rPr spc="15" dirty="0"/>
              <a:t> </a:t>
            </a:r>
            <a:r>
              <a:rPr spc="-10" dirty="0"/>
              <a:t>attractiveness</a:t>
            </a:r>
            <a:r>
              <a:rPr spc="50" dirty="0"/>
              <a:t> </a:t>
            </a:r>
            <a:r>
              <a:rPr spc="-20" dirty="0"/>
              <a:t>is</a:t>
            </a:r>
            <a:r>
              <a:rPr spc="20" dirty="0"/>
              <a:t> </a:t>
            </a:r>
            <a:r>
              <a:rPr spc="-15" dirty="0"/>
              <a:t>the</a:t>
            </a:r>
            <a:r>
              <a:rPr spc="45" dirty="0"/>
              <a:t> </a:t>
            </a:r>
            <a:r>
              <a:rPr spc="-5" dirty="0"/>
              <a:t>negotiating</a:t>
            </a:r>
            <a:r>
              <a:rPr spc="30" dirty="0"/>
              <a:t> </a:t>
            </a:r>
            <a:r>
              <a:rPr dirty="0"/>
              <a:t>power</a:t>
            </a:r>
            <a:r>
              <a:rPr spc="5" dirty="0"/>
              <a:t> of</a:t>
            </a:r>
            <a:r>
              <a:rPr spc="-15" dirty="0"/>
              <a:t> </a:t>
            </a:r>
            <a:r>
              <a:rPr spc="-10" dirty="0"/>
              <a:t>its</a:t>
            </a:r>
            <a:r>
              <a:rPr spc="20" dirty="0"/>
              <a:t> </a:t>
            </a:r>
            <a:r>
              <a:rPr spc="-5" dirty="0"/>
              <a:t>suppliers.</a:t>
            </a:r>
            <a:r>
              <a:rPr spc="10" dirty="0"/>
              <a:t> </a:t>
            </a:r>
            <a:r>
              <a:rPr spc="-20" dirty="0"/>
              <a:t>The</a:t>
            </a:r>
            <a:r>
              <a:rPr spc="15" dirty="0"/>
              <a:t> </a:t>
            </a:r>
            <a:r>
              <a:rPr spc="-5" dirty="0"/>
              <a:t>other</a:t>
            </a:r>
            <a:r>
              <a:rPr spc="35" dirty="0"/>
              <a:t> </a:t>
            </a:r>
            <a:r>
              <a:rPr spc="-10" dirty="0"/>
              <a:t>forces</a:t>
            </a:r>
            <a:r>
              <a:rPr spc="25" dirty="0"/>
              <a:t> </a:t>
            </a:r>
            <a:r>
              <a:rPr spc="-10" dirty="0"/>
              <a:t>include</a:t>
            </a:r>
            <a:r>
              <a:rPr spc="35" dirty="0"/>
              <a:t> </a:t>
            </a:r>
            <a:r>
              <a:rPr spc="-5" dirty="0"/>
              <a:t>competitiveness</a:t>
            </a:r>
            <a:r>
              <a:rPr spc="25" dirty="0"/>
              <a:t> </a:t>
            </a:r>
            <a:r>
              <a:rPr spc="-5" dirty="0"/>
              <a:t>in</a:t>
            </a:r>
            <a:r>
              <a:rPr spc="-15" dirty="0"/>
              <a:t> </a:t>
            </a:r>
            <a:r>
              <a:rPr spc="-10" dirty="0"/>
              <a:t>the</a:t>
            </a:r>
            <a:r>
              <a:rPr spc="45" dirty="0"/>
              <a:t> </a:t>
            </a:r>
            <a:r>
              <a:rPr spc="-5" dirty="0"/>
              <a:t>marketplace,</a:t>
            </a:r>
            <a:r>
              <a:rPr spc="30" dirty="0"/>
              <a:t> </a:t>
            </a:r>
            <a:r>
              <a:rPr spc="-10" dirty="0"/>
              <a:t>buyer</a:t>
            </a:r>
            <a:r>
              <a:rPr spc="5" dirty="0"/>
              <a:t> </a:t>
            </a:r>
            <a:r>
              <a:rPr spc="-5" dirty="0"/>
              <a:t>bargaining </a:t>
            </a:r>
            <a:r>
              <a:rPr dirty="0"/>
              <a:t> </a:t>
            </a:r>
            <a:r>
              <a:rPr spc="-5" dirty="0"/>
              <a:t>power,</a:t>
            </a:r>
            <a:r>
              <a:rPr spc="20" dirty="0"/>
              <a:t> </a:t>
            </a:r>
            <a:r>
              <a:rPr spc="-15" dirty="0"/>
              <a:t>the</a:t>
            </a:r>
            <a:r>
              <a:rPr spc="10" dirty="0"/>
              <a:t> </a:t>
            </a:r>
            <a:r>
              <a:rPr spc="-5" dirty="0"/>
              <a:t>threat</a:t>
            </a:r>
            <a:r>
              <a:rPr spc="5" dirty="0"/>
              <a:t> of</a:t>
            </a:r>
            <a:r>
              <a:rPr spc="-25" dirty="0"/>
              <a:t> </a:t>
            </a:r>
            <a:r>
              <a:rPr spc="-5" dirty="0"/>
              <a:t>replacements,</a:t>
            </a:r>
            <a:r>
              <a:rPr spc="20" dirty="0"/>
              <a:t> </a:t>
            </a:r>
            <a:r>
              <a:rPr spc="-15" dirty="0"/>
              <a:t>and</a:t>
            </a:r>
            <a:r>
              <a:rPr spc="5" dirty="0"/>
              <a:t> </a:t>
            </a:r>
            <a:r>
              <a:rPr spc="-10" dirty="0"/>
              <a:t>the</a:t>
            </a:r>
            <a:r>
              <a:rPr spc="10" dirty="0"/>
              <a:t> </a:t>
            </a:r>
            <a:r>
              <a:rPr spc="-5" dirty="0"/>
              <a:t>threat</a:t>
            </a:r>
            <a:r>
              <a:rPr spc="5" dirty="0"/>
              <a:t> of</a:t>
            </a:r>
            <a:r>
              <a:rPr spc="-30" dirty="0"/>
              <a:t> </a:t>
            </a:r>
            <a:r>
              <a:rPr spc="-15" dirty="0"/>
              <a:t>new</a:t>
            </a:r>
            <a:r>
              <a:rPr spc="10" dirty="0"/>
              <a:t> </a:t>
            </a:r>
            <a:r>
              <a:rPr spc="-5" dirty="0"/>
              <a:t>competitors.</a:t>
            </a:r>
          </a:p>
          <a:p>
            <a:pPr marL="1218565" marR="41910" indent="-289560">
              <a:lnSpc>
                <a:spcPct val="99700"/>
              </a:lnSpc>
              <a:spcBef>
                <a:spcPts val="10"/>
              </a:spcBef>
              <a:buFont typeface="Arial MT"/>
              <a:buChar char="•"/>
              <a:tabLst>
                <a:tab pos="1219200" algn="l"/>
                <a:tab pos="1219835" algn="l"/>
              </a:tabLst>
            </a:pPr>
            <a:r>
              <a:rPr spc="-10" dirty="0"/>
              <a:t>Aside</a:t>
            </a:r>
            <a:r>
              <a:rPr spc="35" dirty="0"/>
              <a:t> </a:t>
            </a:r>
            <a:r>
              <a:rPr spc="-5" dirty="0"/>
              <a:t>from</a:t>
            </a:r>
            <a:r>
              <a:rPr spc="-15" dirty="0"/>
              <a:t> </a:t>
            </a:r>
            <a:r>
              <a:rPr spc="-10" dirty="0"/>
              <a:t>Japan,</a:t>
            </a:r>
            <a:r>
              <a:rPr spc="15" dirty="0"/>
              <a:t> </a:t>
            </a:r>
            <a:r>
              <a:rPr spc="-5" dirty="0"/>
              <a:t>Yamaha</a:t>
            </a:r>
            <a:r>
              <a:rPr spc="15" dirty="0"/>
              <a:t> </a:t>
            </a:r>
            <a:r>
              <a:rPr spc="-15" dirty="0"/>
              <a:t>has</a:t>
            </a:r>
            <a:r>
              <a:rPr spc="20" dirty="0"/>
              <a:t> </a:t>
            </a:r>
            <a:r>
              <a:rPr spc="-10" dirty="0"/>
              <a:t>suppliers</a:t>
            </a:r>
            <a:r>
              <a:rPr spc="45" dirty="0"/>
              <a:t> </a:t>
            </a:r>
            <a:r>
              <a:rPr spc="-5" dirty="0"/>
              <a:t>in</a:t>
            </a:r>
            <a:r>
              <a:rPr spc="30" dirty="0"/>
              <a:t> </a:t>
            </a:r>
            <a:r>
              <a:rPr spc="-10" dirty="0"/>
              <a:t>various</a:t>
            </a:r>
            <a:r>
              <a:rPr spc="15" dirty="0"/>
              <a:t> </a:t>
            </a:r>
            <a:r>
              <a:rPr spc="-10" dirty="0"/>
              <a:t>other</a:t>
            </a:r>
            <a:r>
              <a:rPr spc="30" dirty="0"/>
              <a:t> </a:t>
            </a:r>
            <a:r>
              <a:rPr spc="-10" dirty="0"/>
              <a:t>nations</a:t>
            </a:r>
            <a:r>
              <a:rPr spc="20" dirty="0"/>
              <a:t> </a:t>
            </a:r>
            <a:r>
              <a:rPr spc="-5" dirty="0"/>
              <a:t>worldwide.</a:t>
            </a:r>
            <a:r>
              <a:rPr spc="25" dirty="0"/>
              <a:t> </a:t>
            </a:r>
            <a:r>
              <a:rPr spc="-10" dirty="0"/>
              <a:t>It</a:t>
            </a:r>
            <a:r>
              <a:rPr spc="10" dirty="0"/>
              <a:t> </a:t>
            </a:r>
            <a:r>
              <a:rPr spc="-15" dirty="0"/>
              <a:t>has</a:t>
            </a:r>
            <a:r>
              <a:rPr spc="20" dirty="0"/>
              <a:t> </a:t>
            </a:r>
            <a:r>
              <a:rPr spc="-5" dirty="0"/>
              <a:t>collaborated</a:t>
            </a:r>
            <a:r>
              <a:rPr spc="15" dirty="0"/>
              <a:t> </a:t>
            </a:r>
            <a:r>
              <a:rPr spc="-5" dirty="0"/>
              <a:t>with</a:t>
            </a:r>
            <a:r>
              <a:rPr spc="35" dirty="0"/>
              <a:t> </a:t>
            </a:r>
            <a:r>
              <a:rPr spc="-5" dirty="0"/>
              <a:t>them</a:t>
            </a:r>
            <a:r>
              <a:rPr spc="-20" dirty="0"/>
              <a:t> </a:t>
            </a:r>
            <a:r>
              <a:rPr spc="-5" dirty="0"/>
              <a:t>to</a:t>
            </a:r>
            <a:r>
              <a:rPr spc="35" dirty="0"/>
              <a:t> </a:t>
            </a:r>
            <a:r>
              <a:rPr spc="-10" dirty="0"/>
              <a:t>manage</a:t>
            </a:r>
            <a:r>
              <a:rPr spc="15" dirty="0"/>
              <a:t> </a:t>
            </a:r>
            <a:r>
              <a:rPr spc="-10" dirty="0"/>
              <a:t>the</a:t>
            </a:r>
            <a:r>
              <a:rPr spc="15" dirty="0"/>
              <a:t> </a:t>
            </a:r>
            <a:r>
              <a:rPr dirty="0"/>
              <a:t>supply</a:t>
            </a:r>
            <a:r>
              <a:rPr spc="-45" dirty="0"/>
              <a:t> </a:t>
            </a:r>
            <a:r>
              <a:rPr spc="-5" dirty="0"/>
              <a:t>chain</a:t>
            </a:r>
            <a:r>
              <a:rPr spc="10" dirty="0"/>
              <a:t> </a:t>
            </a:r>
            <a:r>
              <a:rPr spc="-10" dirty="0"/>
              <a:t>more </a:t>
            </a:r>
            <a:r>
              <a:rPr spc="-5" dirty="0"/>
              <a:t> </a:t>
            </a:r>
            <a:r>
              <a:rPr spc="-10" dirty="0"/>
              <a:t>effectively.</a:t>
            </a:r>
            <a:r>
              <a:rPr spc="35" dirty="0"/>
              <a:t> </a:t>
            </a:r>
            <a:r>
              <a:rPr spc="-10" dirty="0"/>
              <a:t>Based</a:t>
            </a:r>
            <a:r>
              <a:rPr spc="20" dirty="0"/>
              <a:t> </a:t>
            </a:r>
            <a:r>
              <a:rPr spc="-5" dirty="0"/>
              <a:t>on</a:t>
            </a:r>
            <a:r>
              <a:rPr spc="-30" dirty="0"/>
              <a:t> </a:t>
            </a:r>
            <a:r>
              <a:rPr spc="-5" dirty="0"/>
              <a:t>a</a:t>
            </a:r>
            <a:r>
              <a:rPr spc="25" dirty="0"/>
              <a:t> </a:t>
            </a:r>
            <a:r>
              <a:rPr spc="-10" dirty="0"/>
              <a:t>relationship</a:t>
            </a:r>
            <a:r>
              <a:rPr spc="25" dirty="0"/>
              <a:t> </a:t>
            </a:r>
            <a:r>
              <a:rPr spc="-10" dirty="0"/>
              <a:t>for</a:t>
            </a:r>
            <a:r>
              <a:rPr spc="-15" dirty="0"/>
              <a:t> </a:t>
            </a:r>
            <a:r>
              <a:rPr spc="-5" dirty="0"/>
              <a:t>mutual</a:t>
            </a:r>
            <a:r>
              <a:rPr spc="-30" dirty="0"/>
              <a:t> </a:t>
            </a:r>
            <a:r>
              <a:rPr spc="-5" dirty="0"/>
              <a:t>advantage,</a:t>
            </a:r>
            <a:r>
              <a:rPr spc="15" dirty="0"/>
              <a:t> </a:t>
            </a:r>
            <a:r>
              <a:rPr spc="-15" dirty="0"/>
              <a:t>this</a:t>
            </a:r>
            <a:r>
              <a:rPr spc="-25" dirty="0"/>
              <a:t> </a:t>
            </a:r>
            <a:r>
              <a:rPr spc="-5" dirty="0"/>
              <a:t>partnership.</a:t>
            </a:r>
            <a:r>
              <a:rPr spc="-60" dirty="0"/>
              <a:t> </a:t>
            </a:r>
            <a:r>
              <a:rPr spc="-10" dirty="0"/>
              <a:t>Yamaha's</a:t>
            </a:r>
            <a:r>
              <a:rPr spc="50" dirty="0"/>
              <a:t> </a:t>
            </a:r>
            <a:r>
              <a:rPr spc="-5" dirty="0"/>
              <a:t>market</a:t>
            </a:r>
            <a:r>
              <a:rPr spc="20" dirty="0"/>
              <a:t> </a:t>
            </a:r>
            <a:r>
              <a:rPr spc="-5" dirty="0"/>
              <a:t>dominance</a:t>
            </a:r>
            <a:r>
              <a:rPr spc="5" dirty="0"/>
              <a:t> </a:t>
            </a:r>
            <a:r>
              <a:rPr spc="-5" dirty="0"/>
              <a:t>and </a:t>
            </a:r>
            <a:r>
              <a:rPr spc="-10" dirty="0"/>
              <a:t>scale</a:t>
            </a:r>
            <a:r>
              <a:rPr spc="30" dirty="0"/>
              <a:t> </a:t>
            </a:r>
            <a:r>
              <a:rPr spc="-15" dirty="0"/>
              <a:t>give</a:t>
            </a:r>
            <a:r>
              <a:rPr spc="25" dirty="0"/>
              <a:t> </a:t>
            </a:r>
            <a:r>
              <a:rPr spc="-5" dirty="0"/>
              <a:t>it</a:t>
            </a:r>
            <a:r>
              <a:rPr spc="-15" dirty="0"/>
              <a:t> </a:t>
            </a:r>
            <a:r>
              <a:rPr spc="-5" dirty="0"/>
              <a:t>power.</a:t>
            </a:r>
            <a:r>
              <a:rPr spc="10" dirty="0"/>
              <a:t> </a:t>
            </a:r>
            <a:r>
              <a:rPr spc="-15" dirty="0"/>
              <a:t>Due</a:t>
            </a:r>
            <a:r>
              <a:rPr spc="25" dirty="0"/>
              <a:t> </a:t>
            </a:r>
            <a:r>
              <a:rPr spc="-10" dirty="0"/>
              <a:t>to</a:t>
            </a:r>
            <a:r>
              <a:rPr spc="-5" dirty="0"/>
              <a:t> </a:t>
            </a:r>
            <a:r>
              <a:rPr dirty="0"/>
              <a:t>their</a:t>
            </a:r>
            <a:r>
              <a:rPr spc="-40" dirty="0"/>
              <a:t> </a:t>
            </a:r>
            <a:r>
              <a:rPr spc="-5" dirty="0"/>
              <a:t>dispersed </a:t>
            </a:r>
            <a:r>
              <a:rPr spc="-335" dirty="0"/>
              <a:t> </a:t>
            </a:r>
            <a:r>
              <a:rPr spc="-5" dirty="0"/>
              <a:t>location</a:t>
            </a:r>
            <a:r>
              <a:rPr spc="-30" dirty="0"/>
              <a:t> </a:t>
            </a:r>
            <a:r>
              <a:rPr spc="-5" dirty="0"/>
              <a:t>and</a:t>
            </a:r>
            <a:r>
              <a:rPr spc="40" dirty="0"/>
              <a:t> </a:t>
            </a:r>
            <a:r>
              <a:rPr spc="-10" dirty="0"/>
              <a:t>lesser</a:t>
            </a:r>
            <a:r>
              <a:rPr spc="5" dirty="0"/>
              <a:t> </a:t>
            </a:r>
            <a:r>
              <a:rPr spc="-10" dirty="0"/>
              <a:t>size</a:t>
            </a:r>
            <a:r>
              <a:rPr spc="15" dirty="0"/>
              <a:t> </a:t>
            </a:r>
            <a:r>
              <a:rPr spc="-5" dirty="0"/>
              <a:t>across</a:t>
            </a:r>
            <a:r>
              <a:rPr spc="20" dirty="0"/>
              <a:t> </a:t>
            </a:r>
            <a:r>
              <a:rPr spc="-15" dirty="0"/>
              <a:t>the</a:t>
            </a:r>
            <a:r>
              <a:rPr spc="40" dirty="0"/>
              <a:t> </a:t>
            </a:r>
            <a:r>
              <a:rPr spc="-10" dirty="0"/>
              <a:t>globe,</a:t>
            </a:r>
            <a:r>
              <a:rPr spc="25" dirty="0"/>
              <a:t> </a:t>
            </a:r>
            <a:r>
              <a:rPr spc="-10" dirty="0"/>
              <a:t>its</a:t>
            </a:r>
            <a:r>
              <a:rPr spc="20" dirty="0"/>
              <a:t> </a:t>
            </a:r>
            <a:r>
              <a:rPr spc="-10" dirty="0"/>
              <a:t>suppliers</a:t>
            </a:r>
            <a:r>
              <a:rPr spc="20" dirty="0"/>
              <a:t> </a:t>
            </a:r>
            <a:r>
              <a:rPr spc="-5" dirty="0"/>
              <a:t>do</a:t>
            </a:r>
            <a:r>
              <a:rPr spc="50" dirty="0"/>
              <a:t> </a:t>
            </a:r>
            <a:r>
              <a:rPr spc="-10" dirty="0"/>
              <a:t>not</a:t>
            </a:r>
            <a:r>
              <a:rPr spc="10" dirty="0"/>
              <a:t> </a:t>
            </a:r>
            <a:r>
              <a:rPr spc="-10" dirty="0"/>
              <a:t>have</a:t>
            </a:r>
            <a:r>
              <a:rPr spc="40" dirty="0"/>
              <a:t> </a:t>
            </a:r>
            <a:r>
              <a:rPr spc="-10" dirty="0"/>
              <a:t>much </a:t>
            </a:r>
            <a:r>
              <a:rPr spc="-5" dirty="0"/>
              <a:t>control.</a:t>
            </a:r>
            <a:r>
              <a:rPr spc="15" dirty="0"/>
              <a:t> </a:t>
            </a:r>
            <a:r>
              <a:rPr spc="-10" dirty="0"/>
              <a:t>Their</a:t>
            </a:r>
            <a:r>
              <a:rPr spc="35" dirty="0"/>
              <a:t> </a:t>
            </a:r>
            <a:r>
              <a:rPr spc="-5" dirty="0"/>
              <a:t>ability</a:t>
            </a:r>
            <a:r>
              <a:rPr spc="-10" dirty="0"/>
              <a:t> </a:t>
            </a:r>
            <a:r>
              <a:rPr spc="-5" dirty="0"/>
              <a:t>to</a:t>
            </a:r>
            <a:r>
              <a:rPr spc="35" dirty="0"/>
              <a:t> </a:t>
            </a:r>
            <a:r>
              <a:rPr spc="-10" dirty="0"/>
              <a:t>negotiate</a:t>
            </a:r>
            <a:r>
              <a:rPr spc="55" dirty="0"/>
              <a:t> </a:t>
            </a:r>
            <a:r>
              <a:rPr spc="-20" dirty="0"/>
              <a:t>is</a:t>
            </a:r>
            <a:r>
              <a:rPr spc="20" dirty="0"/>
              <a:t> </a:t>
            </a:r>
            <a:r>
              <a:rPr spc="-5" dirty="0"/>
              <a:t>still</a:t>
            </a:r>
            <a:r>
              <a:rPr spc="-15" dirty="0"/>
              <a:t> </a:t>
            </a:r>
            <a:r>
              <a:rPr spc="-5" dirty="0"/>
              <a:t>restricted,</a:t>
            </a:r>
            <a:r>
              <a:rPr spc="10" dirty="0"/>
              <a:t> </a:t>
            </a:r>
            <a:r>
              <a:rPr spc="-5" dirty="0"/>
              <a:t>and</a:t>
            </a:r>
            <a:r>
              <a:rPr spc="-10" dirty="0"/>
              <a:t> Yamaha</a:t>
            </a:r>
            <a:r>
              <a:rPr spc="40" dirty="0"/>
              <a:t> </a:t>
            </a:r>
            <a:r>
              <a:rPr spc="-15" dirty="0"/>
              <a:t>has</a:t>
            </a:r>
            <a:r>
              <a:rPr spc="20" dirty="0"/>
              <a:t> </a:t>
            </a:r>
            <a:r>
              <a:rPr spc="-5" dirty="0"/>
              <a:t>a</a:t>
            </a:r>
            <a:r>
              <a:rPr spc="15" dirty="0"/>
              <a:t> </a:t>
            </a:r>
            <a:r>
              <a:rPr spc="-15" dirty="0"/>
              <a:t>wide </a:t>
            </a:r>
            <a:r>
              <a:rPr spc="-10" dirty="0"/>
              <a:t> range</a:t>
            </a:r>
            <a:r>
              <a:rPr spc="15" dirty="0"/>
              <a:t> </a:t>
            </a:r>
            <a:r>
              <a:rPr spc="5" dirty="0"/>
              <a:t>of</a:t>
            </a:r>
            <a:r>
              <a:rPr spc="-15" dirty="0"/>
              <a:t> </a:t>
            </a:r>
            <a:r>
              <a:rPr spc="-10" dirty="0"/>
              <a:t>options</a:t>
            </a:r>
            <a:r>
              <a:rPr spc="40" dirty="0"/>
              <a:t> </a:t>
            </a:r>
            <a:r>
              <a:rPr spc="-5" dirty="0"/>
              <a:t>based</a:t>
            </a:r>
            <a:r>
              <a:rPr spc="15" dirty="0"/>
              <a:t> </a:t>
            </a:r>
            <a:r>
              <a:rPr spc="-5" dirty="0"/>
              <a:t>on </a:t>
            </a:r>
            <a:r>
              <a:rPr dirty="0"/>
              <a:t>their</a:t>
            </a:r>
            <a:r>
              <a:rPr spc="5" dirty="0"/>
              <a:t> </a:t>
            </a:r>
            <a:r>
              <a:rPr spc="-10" dirty="0"/>
              <a:t>availability.</a:t>
            </a:r>
            <a:r>
              <a:rPr spc="-20" dirty="0"/>
              <a:t> As</a:t>
            </a:r>
            <a:r>
              <a:rPr spc="25" dirty="0"/>
              <a:t> </a:t>
            </a:r>
            <a:r>
              <a:rPr spc="-5" dirty="0"/>
              <a:t>a</a:t>
            </a:r>
            <a:r>
              <a:rPr spc="20" dirty="0"/>
              <a:t> </a:t>
            </a:r>
            <a:r>
              <a:rPr spc="-10" dirty="0"/>
              <a:t>result,</a:t>
            </a:r>
            <a:r>
              <a:rPr spc="-40" dirty="0"/>
              <a:t> </a:t>
            </a:r>
            <a:r>
              <a:rPr spc="-5" dirty="0"/>
              <a:t>Yamaha</a:t>
            </a:r>
            <a:r>
              <a:rPr spc="50" dirty="0"/>
              <a:t> </a:t>
            </a:r>
            <a:r>
              <a:rPr spc="-15" dirty="0"/>
              <a:t>has</a:t>
            </a:r>
            <a:r>
              <a:rPr spc="25" dirty="0"/>
              <a:t> </a:t>
            </a:r>
            <a:r>
              <a:rPr spc="-10" dirty="0"/>
              <a:t>enormous</a:t>
            </a:r>
            <a:r>
              <a:rPr spc="25" dirty="0"/>
              <a:t> </a:t>
            </a:r>
            <a:r>
              <a:rPr spc="-5" dirty="0"/>
              <a:t>supplier</a:t>
            </a:r>
            <a:r>
              <a:rPr spc="30" dirty="0"/>
              <a:t> </a:t>
            </a:r>
            <a:r>
              <a:rPr spc="-10" dirty="0"/>
              <a:t>leverage.</a:t>
            </a:r>
            <a:r>
              <a:rPr spc="35" dirty="0"/>
              <a:t> </a:t>
            </a:r>
            <a:r>
              <a:rPr spc="-5" dirty="0"/>
              <a:t>Their</a:t>
            </a:r>
            <a:r>
              <a:rPr spc="5" dirty="0"/>
              <a:t> </a:t>
            </a:r>
            <a:r>
              <a:rPr spc="-5" dirty="0"/>
              <a:t>overall</a:t>
            </a:r>
            <a:r>
              <a:rPr spc="20" dirty="0"/>
              <a:t> </a:t>
            </a:r>
            <a:r>
              <a:rPr spc="-10" dirty="0"/>
              <a:t>negotiating</a:t>
            </a:r>
            <a:r>
              <a:rPr spc="25" dirty="0"/>
              <a:t> </a:t>
            </a:r>
            <a:r>
              <a:rPr spc="-10" dirty="0"/>
              <a:t>leverage</a:t>
            </a:r>
            <a:r>
              <a:rPr spc="20" dirty="0"/>
              <a:t> </a:t>
            </a:r>
            <a:r>
              <a:rPr spc="-20" dirty="0"/>
              <a:t>is</a:t>
            </a:r>
            <a:r>
              <a:rPr spc="25" dirty="0"/>
              <a:t> </a:t>
            </a:r>
            <a:r>
              <a:rPr spc="-5" dirty="0"/>
              <a:t>still</a:t>
            </a:r>
            <a:r>
              <a:rPr spc="-20" dirty="0"/>
              <a:t> </a:t>
            </a:r>
            <a:r>
              <a:rPr dirty="0"/>
              <a:t>tiny</a:t>
            </a:r>
            <a:r>
              <a:rPr spc="5" dirty="0"/>
              <a:t> </a:t>
            </a:r>
            <a:r>
              <a:rPr spc="-5" dirty="0"/>
              <a:t>and </a:t>
            </a:r>
            <a:r>
              <a:rPr dirty="0"/>
              <a:t> </a:t>
            </a:r>
            <a:r>
              <a:rPr spc="-10" dirty="0"/>
              <a:t>weak.</a:t>
            </a:r>
          </a:p>
          <a:p>
            <a:pPr marL="1218565" marR="63500" indent="-289560">
              <a:lnSpc>
                <a:spcPct val="99400"/>
              </a:lnSpc>
              <a:spcBef>
                <a:spcPts val="30"/>
              </a:spcBef>
              <a:buFont typeface="Arial MT"/>
              <a:buChar char="•"/>
              <a:tabLst>
                <a:tab pos="1219200" algn="l"/>
                <a:tab pos="1219835" algn="l"/>
              </a:tabLst>
            </a:pPr>
            <a:r>
              <a:rPr spc="-15" dirty="0"/>
              <a:t>Due</a:t>
            </a:r>
            <a:r>
              <a:rPr spc="15" dirty="0"/>
              <a:t> </a:t>
            </a:r>
            <a:r>
              <a:rPr spc="-5" dirty="0"/>
              <a:t>to</a:t>
            </a:r>
            <a:r>
              <a:rPr spc="15" dirty="0"/>
              <a:t> </a:t>
            </a:r>
            <a:r>
              <a:rPr dirty="0"/>
              <a:t>their</a:t>
            </a:r>
            <a:r>
              <a:rPr spc="-15" dirty="0"/>
              <a:t> </a:t>
            </a:r>
            <a:r>
              <a:rPr spc="-5" dirty="0"/>
              <a:t>complex specifications</a:t>
            </a:r>
            <a:r>
              <a:rPr spc="25" dirty="0"/>
              <a:t> </a:t>
            </a:r>
            <a:r>
              <a:rPr spc="-15" dirty="0"/>
              <a:t>and</a:t>
            </a:r>
            <a:r>
              <a:rPr spc="40" dirty="0"/>
              <a:t> </a:t>
            </a:r>
            <a:r>
              <a:rPr spc="-10" dirty="0"/>
              <a:t>numerous</a:t>
            </a:r>
            <a:r>
              <a:rPr spc="55" dirty="0"/>
              <a:t> </a:t>
            </a:r>
            <a:r>
              <a:rPr spc="-10" dirty="0"/>
              <a:t>accessories</a:t>
            </a:r>
            <a:r>
              <a:rPr spc="25" dirty="0"/>
              <a:t> </a:t>
            </a:r>
            <a:r>
              <a:rPr spc="-15" dirty="0"/>
              <a:t>and</a:t>
            </a:r>
            <a:r>
              <a:rPr spc="15" dirty="0"/>
              <a:t> </a:t>
            </a:r>
            <a:r>
              <a:rPr spc="-5" dirty="0"/>
              <a:t>parts,</a:t>
            </a:r>
            <a:r>
              <a:rPr spc="30" dirty="0"/>
              <a:t> </a:t>
            </a:r>
            <a:r>
              <a:rPr spc="-10" dirty="0"/>
              <a:t>automobiles</a:t>
            </a:r>
            <a:r>
              <a:rPr spc="60" dirty="0"/>
              <a:t> </a:t>
            </a:r>
            <a:r>
              <a:rPr spc="-10" dirty="0"/>
              <a:t>are</a:t>
            </a:r>
            <a:r>
              <a:rPr spc="20" dirty="0"/>
              <a:t> </a:t>
            </a:r>
            <a:r>
              <a:rPr spc="-5" dirty="0"/>
              <a:t>challenging</a:t>
            </a:r>
            <a:r>
              <a:rPr spc="15" dirty="0"/>
              <a:t> </a:t>
            </a:r>
            <a:r>
              <a:rPr spc="-5" dirty="0"/>
              <a:t>to</a:t>
            </a:r>
            <a:r>
              <a:rPr dirty="0"/>
              <a:t> </a:t>
            </a:r>
            <a:r>
              <a:rPr spc="-5" dirty="0"/>
              <a:t>construct.</a:t>
            </a:r>
            <a:r>
              <a:rPr spc="35" dirty="0"/>
              <a:t> </a:t>
            </a:r>
            <a:r>
              <a:rPr spc="-5" dirty="0"/>
              <a:t>High-quality</a:t>
            </a:r>
            <a:r>
              <a:rPr dirty="0"/>
              <a:t> </a:t>
            </a:r>
            <a:r>
              <a:rPr spc="-5" dirty="0"/>
              <a:t>parts</a:t>
            </a:r>
            <a:r>
              <a:rPr spc="20" dirty="0"/>
              <a:t> </a:t>
            </a:r>
            <a:r>
              <a:rPr spc="-10" dirty="0"/>
              <a:t>are</a:t>
            </a:r>
            <a:r>
              <a:rPr spc="20" dirty="0"/>
              <a:t> </a:t>
            </a:r>
            <a:r>
              <a:rPr spc="-15" dirty="0"/>
              <a:t>what</a:t>
            </a:r>
            <a:r>
              <a:rPr spc="15" dirty="0"/>
              <a:t> </a:t>
            </a:r>
            <a:r>
              <a:rPr spc="-5" dirty="0"/>
              <a:t>Nissan </a:t>
            </a:r>
            <a:r>
              <a:rPr dirty="0"/>
              <a:t> </a:t>
            </a:r>
            <a:r>
              <a:rPr spc="-10" dirty="0"/>
              <a:t>wants</a:t>
            </a:r>
            <a:r>
              <a:rPr spc="30" dirty="0"/>
              <a:t> </a:t>
            </a:r>
            <a:r>
              <a:rPr spc="-5" dirty="0"/>
              <a:t>as</a:t>
            </a:r>
            <a:r>
              <a:rPr spc="25" dirty="0"/>
              <a:t> </a:t>
            </a:r>
            <a:r>
              <a:rPr spc="-10" dirty="0"/>
              <a:t>part</a:t>
            </a:r>
            <a:r>
              <a:rPr spc="20" dirty="0"/>
              <a:t> </a:t>
            </a:r>
            <a:r>
              <a:rPr spc="-5" dirty="0"/>
              <a:t>of</a:t>
            </a:r>
            <a:r>
              <a:rPr spc="-20" dirty="0"/>
              <a:t> </a:t>
            </a:r>
            <a:r>
              <a:rPr spc="-15" dirty="0"/>
              <a:t>its</a:t>
            </a:r>
            <a:r>
              <a:rPr dirty="0"/>
              <a:t> quality</a:t>
            </a:r>
            <a:r>
              <a:rPr spc="-50" dirty="0"/>
              <a:t> </a:t>
            </a:r>
            <a:r>
              <a:rPr spc="-5" dirty="0"/>
              <a:t>control,</a:t>
            </a:r>
            <a:r>
              <a:rPr spc="-15" dirty="0"/>
              <a:t> </a:t>
            </a:r>
            <a:r>
              <a:rPr spc="-10" dirty="0"/>
              <a:t>giving </a:t>
            </a:r>
            <a:r>
              <a:rPr dirty="0"/>
              <a:t>its</a:t>
            </a:r>
            <a:r>
              <a:rPr spc="30" dirty="0"/>
              <a:t> </a:t>
            </a:r>
            <a:r>
              <a:rPr spc="-10" dirty="0"/>
              <a:t>dependable</a:t>
            </a:r>
            <a:r>
              <a:rPr spc="10" dirty="0"/>
              <a:t> </a:t>
            </a:r>
            <a:r>
              <a:rPr spc="-10" dirty="0"/>
              <a:t>suppliers</a:t>
            </a:r>
            <a:r>
              <a:rPr spc="30" dirty="0"/>
              <a:t> </a:t>
            </a:r>
            <a:r>
              <a:rPr spc="-15" dirty="0"/>
              <a:t>more</a:t>
            </a:r>
            <a:r>
              <a:rPr spc="50" dirty="0"/>
              <a:t> </a:t>
            </a:r>
            <a:r>
              <a:rPr spc="-5" dirty="0"/>
              <a:t>negotiation</a:t>
            </a:r>
            <a:r>
              <a:rPr spc="-25" dirty="0"/>
              <a:t> </a:t>
            </a:r>
            <a:r>
              <a:rPr spc="-5" dirty="0"/>
              <a:t>power.</a:t>
            </a:r>
            <a:r>
              <a:rPr spc="-10" dirty="0"/>
              <a:t> </a:t>
            </a:r>
            <a:r>
              <a:rPr spc="-5" dirty="0"/>
              <a:t>When Nissan</a:t>
            </a:r>
            <a:r>
              <a:rPr spc="25" dirty="0"/>
              <a:t> </a:t>
            </a:r>
            <a:r>
              <a:rPr spc="-15" dirty="0"/>
              <a:t>makes</a:t>
            </a:r>
            <a:r>
              <a:rPr spc="50" dirty="0"/>
              <a:t> </a:t>
            </a:r>
            <a:r>
              <a:rPr spc="-15" dirty="0"/>
              <a:t>much</a:t>
            </a:r>
            <a:r>
              <a:rPr spc="25" dirty="0"/>
              <a:t> </a:t>
            </a:r>
            <a:r>
              <a:rPr spc="-10" dirty="0"/>
              <a:t>money,</a:t>
            </a:r>
            <a:r>
              <a:rPr spc="30" dirty="0"/>
              <a:t> </a:t>
            </a:r>
            <a:r>
              <a:rPr spc="-10" dirty="0"/>
              <a:t>suppliers</a:t>
            </a:r>
            <a:r>
              <a:rPr spc="15" dirty="0"/>
              <a:t> </a:t>
            </a:r>
            <a:r>
              <a:rPr spc="-5" dirty="0"/>
              <a:t>will</a:t>
            </a:r>
            <a:r>
              <a:rPr spc="-35" dirty="0"/>
              <a:t> </a:t>
            </a:r>
            <a:r>
              <a:rPr dirty="0"/>
              <a:t>boost</a:t>
            </a:r>
            <a:r>
              <a:rPr spc="-5" dirty="0"/>
              <a:t> </a:t>
            </a:r>
            <a:r>
              <a:rPr spc="-10" dirty="0"/>
              <a:t>the </a:t>
            </a:r>
            <a:r>
              <a:rPr spc="-335" dirty="0"/>
              <a:t> </a:t>
            </a:r>
            <a:r>
              <a:rPr spc="-10" dirty="0"/>
              <a:t>price</a:t>
            </a:r>
            <a:r>
              <a:rPr spc="15" dirty="0"/>
              <a:t> </a:t>
            </a:r>
            <a:r>
              <a:rPr spc="5" dirty="0"/>
              <a:t>of</a:t>
            </a:r>
            <a:r>
              <a:rPr spc="-20" dirty="0"/>
              <a:t> </a:t>
            </a:r>
            <a:r>
              <a:rPr spc="-10" dirty="0"/>
              <a:t>raw</a:t>
            </a:r>
            <a:r>
              <a:rPr spc="45" dirty="0"/>
              <a:t> </a:t>
            </a:r>
            <a:r>
              <a:rPr spc="-10" dirty="0"/>
              <a:t>materials</a:t>
            </a:r>
            <a:r>
              <a:rPr spc="20" dirty="0"/>
              <a:t> </a:t>
            </a:r>
            <a:r>
              <a:rPr spc="-5" dirty="0"/>
              <a:t>to</a:t>
            </a:r>
            <a:r>
              <a:rPr spc="15" dirty="0"/>
              <a:t> </a:t>
            </a:r>
            <a:r>
              <a:rPr spc="-10" dirty="0"/>
              <a:t>compete</a:t>
            </a:r>
            <a:r>
              <a:rPr spc="45" dirty="0"/>
              <a:t> </a:t>
            </a:r>
            <a:r>
              <a:rPr spc="-10" dirty="0"/>
              <a:t>for</a:t>
            </a:r>
            <a:r>
              <a:rPr spc="5" dirty="0"/>
              <a:t> </a:t>
            </a:r>
            <a:r>
              <a:rPr dirty="0"/>
              <a:t>business. </a:t>
            </a:r>
            <a:r>
              <a:rPr spc="-10" dirty="0"/>
              <a:t>If</a:t>
            </a:r>
            <a:r>
              <a:rPr spc="-15" dirty="0"/>
              <a:t> </a:t>
            </a:r>
            <a:r>
              <a:rPr spc="-10" dirty="0"/>
              <a:t>the</a:t>
            </a:r>
            <a:r>
              <a:rPr spc="15" dirty="0"/>
              <a:t> </a:t>
            </a:r>
            <a:r>
              <a:rPr spc="-5" dirty="0"/>
              <a:t>brand</a:t>
            </a:r>
            <a:r>
              <a:rPr spc="15" dirty="0"/>
              <a:t> </a:t>
            </a:r>
            <a:r>
              <a:rPr spc="-5" dirty="0"/>
              <a:t>demands</a:t>
            </a:r>
            <a:r>
              <a:rPr spc="20" dirty="0"/>
              <a:t> </a:t>
            </a:r>
            <a:r>
              <a:rPr spc="-10" dirty="0"/>
              <a:t>prompt</a:t>
            </a:r>
            <a:r>
              <a:rPr spc="15" dirty="0"/>
              <a:t> </a:t>
            </a:r>
            <a:r>
              <a:rPr spc="-5" dirty="0"/>
              <a:t>delivery,</a:t>
            </a:r>
            <a:r>
              <a:rPr spc="25" dirty="0"/>
              <a:t> </a:t>
            </a:r>
            <a:r>
              <a:rPr spc="-10" dirty="0"/>
              <a:t>suppliers</a:t>
            </a:r>
            <a:r>
              <a:rPr spc="25" dirty="0"/>
              <a:t> </a:t>
            </a:r>
            <a:r>
              <a:rPr dirty="0"/>
              <a:t>will</a:t>
            </a:r>
            <a:r>
              <a:rPr spc="10" dirty="0"/>
              <a:t> </a:t>
            </a:r>
            <a:r>
              <a:rPr spc="-10" dirty="0"/>
              <a:t>increase</a:t>
            </a:r>
            <a:r>
              <a:rPr spc="20" dirty="0"/>
              <a:t> </a:t>
            </a:r>
            <a:r>
              <a:rPr spc="-5" dirty="0"/>
              <a:t>their</a:t>
            </a:r>
            <a:r>
              <a:rPr dirty="0"/>
              <a:t> </a:t>
            </a:r>
            <a:r>
              <a:rPr spc="-5" dirty="0"/>
              <a:t>prices.</a:t>
            </a:r>
            <a:r>
              <a:rPr spc="30" dirty="0"/>
              <a:t> </a:t>
            </a:r>
            <a:r>
              <a:rPr spc="10" dirty="0"/>
              <a:t>Nissan</a:t>
            </a:r>
            <a:r>
              <a:rPr spc="-10" dirty="0"/>
              <a:t> needs</a:t>
            </a:r>
            <a:r>
              <a:rPr spc="25" dirty="0"/>
              <a:t> </a:t>
            </a:r>
            <a:r>
              <a:rPr spc="-5" dirty="0"/>
              <a:t>to</a:t>
            </a:r>
            <a:r>
              <a:rPr spc="10" dirty="0"/>
              <a:t> </a:t>
            </a:r>
            <a:r>
              <a:rPr spc="-5" dirty="0"/>
              <a:t>keep</a:t>
            </a:r>
            <a:r>
              <a:rPr spc="15" dirty="0"/>
              <a:t> </a:t>
            </a:r>
            <a:r>
              <a:rPr spc="-10" dirty="0"/>
              <a:t>good </a:t>
            </a:r>
            <a:r>
              <a:rPr spc="-5" dirty="0"/>
              <a:t> </a:t>
            </a:r>
            <a:r>
              <a:rPr spc="-10" dirty="0"/>
              <a:t>relations</a:t>
            </a:r>
            <a:r>
              <a:rPr spc="20" dirty="0"/>
              <a:t> </a:t>
            </a:r>
            <a:r>
              <a:rPr spc="-5" dirty="0"/>
              <a:t>with</a:t>
            </a:r>
            <a:r>
              <a:rPr spc="15" dirty="0"/>
              <a:t> </a:t>
            </a:r>
            <a:r>
              <a:rPr spc="-15" dirty="0"/>
              <a:t>its</a:t>
            </a:r>
            <a:r>
              <a:rPr spc="15" dirty="0"/>
              <a:t> </a:t>
            </a:r>
            <a:r>
              <a:rPr spc="-10" dirty="0"/>
              <a:t>suppliers</a:t>
            </a:r>
            <a:r>
              <a:rPr spc="25" dirty="0"/>
              <a:t> </a:t>
            </a:r>
            <a:r>
              <a:rPr spc="-5" dirty="0"/>
              <a:t>and</a:t>
            </a:r>
            <a:r>
              <a:rPr spc="15" dirty="0"/>
              <a:t> </a:t>
            </a:r>
            <a:r>
              <a:rPr spc="-5" dirty="0"/>
              <a:t>keep</a:t>
            </a:r>
            <a:r>
              <a:rPr spc="10" dirty="0"/>
              <a:t> </a:t>
            </a:r>
            <a:r>
              <a:rPr spc="-5" dirty="0"/>
              <a:t>looking</a:t>
            </a:r>
            <a:r>
              <a:rPr spc="15" dirty="0"/>
              <a:t> </a:t>
            </a:r>
            <a:r>
              <a:rPr spc="-10" dirty="0"/>
              <a:t>for</a:t>
            </a:r>
            <a:r>
              <a:rPr spc="10" dirty="0"/>
              <a:t> </a:t>
            </a:r>
            <a:r>
              <a:rPr spc="-5" dirty="0"/>
              <a:t>new</a:t>
            </a:r>
            <a:r>
              <a:rPr spc="15" dirty="0"/>
              <a:t> </a:t>
            </a:r>
            <a:r>
              <a:rPr spc="-10" dirty="0"/>
              <a:t>ones</a:t>
            </a:r>
            <a:r>
              <a:rPr spc="25" dirty="0"/>
              <a:t> </a:t>
            </a:r>
            <a:r>
              <a:rPr spc="-5" dirty="0"/>
              <a:t>to</a:t>
            </a:r>
            <a:r>
              <a:rPr spc="15" dirty="0"/>
              <a:t> </a:t>
            </a:r>
            <a:r>
              <a:rPr spc="-10" dirty="0"/>
              <a:t>reduce</a:t>
            </a:r>
            <a:r>
              <a:rPr spc="15" dirty="0"/>
              <a:t> </a:t>
            </a:r>
            <a:r>
              <a:rPr dirty="0"/>
              <a:t>shortages</a:t>
            </a:r>
            <a:r>
              <a:rPr spc="25" dirty="0"/>
              <a:t> </a:t>
            </a:r>
            <a:r>
              <a:rPr spc="-5" dirty="0"/>
              <a:t>and</a:t>
            </a:r>
            <a:r>
              <a:rPr spc="10" dirty="0"/>
              <a:t> </a:t>
            </a:r>
            <a:r>
              <a:rPr spc="-5" dirty="0"/>
              <a:t>price</a:t>
            </a:r>
            <a:r>
              <a:rPr spc="20" dirty="0"/>
              <a:t> </a:t>
            </a:r>
            <a:r>
              <a:rPr spc="-10" dirty="0"/>
              <a:t>hikes.</a:t>
            </a:r>
            <a:r>
              <a:rPr spc="30" dirty="0"/>
              <a:t> </a:t>
            </a:r>
            <a:r>
              <a:rPr spc="-15" dirty="0"/>
              <a:t>Since</a:t>
            </a:r>
            <a:r>
              <a:rPr spc="15" dirty="0"/>
              <a:t> </a:t>
            </a:r>
            <a:r>
              <a:rPr spc="-10" dirty="0"/>
              <a:t>the</a:t>
            </a:r>
            <a:r>
              <a:rPr spc="20" dirty="0"/>
              <a:t> </a:t>
            </a:r>
            <a:r>
              <a:rPr spc="-5" dirty="0"/>
              <a:t>suppliers</a:t>
            </a:r>
            <a:r>
              <a:rPr spc="25" dirty="0"/>
              <a:t> </a:t>
            </a:r>
            <a:r>
              <a:rPr spc="-15" dirty="0"/>
              <a:t>lack</a:t>
            </a:r>
            <a:r>
              <a:rPr spc="10" dirty="0"/>
              <a:t> </a:t>
            </a:r>
            <a:r>
              <a:rPr spc="-10" dirty="0"/>
              <a:t>the</a:t>
            </a:r>
            <a:r>
              <a:rPr spc="20" dirty="0"/>
              <a:t> </a:t>
            </a:r>
            <a:r>
              <a:rPr spc="-5" dirty="0"/>
              <a:t>knowledge</a:t>
            </a:r>
            <a:r>
              <a:rPr spc="20" dirty="0"/>
              <a:t> </a:t>
            </a:r>
            <a:r>
              <a:rPr spc="-5" dirty="0"/>
              <a:t>and</a:t>
            </a:r>
            <a:r>
              <a:rPr spc="10" dirty="0"/>
              <a:t> </a:t>
            </a:r>
            <a:r>
              <a:rPr spc="-10" dirty="0"/>
              <a:t>resources </a:t>
            </a:r>
            <a:r>
              <a:rPr spc="-5" dirty="0"/>
              <a:t> necessary</a:t>
            </a:r>
            <a:r>
              <a:rPr spc="-15" dirty="0"/>
              <a:t> </a:t>
            </a:r>
            <a:r>
              <a:rPr spc="-5" dirty="0"/>
              <a:t>to</a:t>
            </a:r>
            <a:r>
              <a:rPr spc="30" dirty="0"/>
              <a:t> </a:t>
            </a:r>
            <a:r>
              <a:rPr spc="-10" dirty="0"/>
              <a:t>manufacture</a:t>
            </a:r>
            <a:r>
              <a:rPr spc="10" dirty="0"/>
              <a:t> </a:t>
            </a:r>
            <a:r>
              <a:rPr spc="-5" dirty="0"/>
              <a:t>automobiles,</a:t>
            </a:r>
            <a:r>
              <a:rPr spc="20" dirty="0"/>
              <a:t> </a:t>
            </a:r>
            <a:r>
              <a:rPr spc="-15" dirty="0"/>
              <a:t>the</a:t>
            </a:r>
            <a:r>
              <a:rPr spc="10" dirty="0"/>
              <a:t> </a:t>
            </a:r>
            <a:r>
              <a:rPr spc="-10" dirty="0"/>
              <a:t>threat</a:t>
            </a:r>
            <a:r>
              <a:rPr spc="10" dirty="0"/>
              <a:t> </a:t>
            </a:r>
            <a:r>
              <a:rPr spc="5" dirty="0"/>
              <a:t>of</a:t>
            </a:r>
            <a:r>
              <a:rPr dirty="0"/>
              <a:t> </a:t>
            </a:r>
            <a:r>
              <a:rPr spc="-5" dirty="0"/>
              <a:t>forwarding</a:t>
            </a:r>
            <a:r>
              <a:rPr spc="5" dirty="0"/>
              <a:t> </a:t>
            </a:r>
            <a:r>
              <a:rPr spc="-5" dirty="0"/>
              <a:t>integration</a:t>
            </a:r>
            <a:r>
              <a:rPr spc="5" dirty="0"/>
              <a:t> </a:t>
            </a:r>
            <a:r>
              <a:rPr spc="-20" dirty="0"/>
              <a:t>is</a:t>
            </a:r>
            <a:r>
              <a:rPr spc="40" dirty="0"/>
              <a:t> </a:t>
            </a:r>
            <a:r>
              <a:rPr spc="-10" dirty="0"/>
              <a:t>minimal</a:t>
            </a:r>
            <a:r>
              <a:rPr spc="10" dirty="0"/>
              <a:t> </a:t>
            </a:r>
            <a:r>
              <a:rPr spc="-5" dirty="0"/>
              <a:t>in</a:t>
            </a:r>
            <a:r>
              <a:rPr spc="-20" dirty="0"/>
              <a:t> </a:t>
            </a:r>
            <a:r>
              <a:rPr spc="-10" dirty="0"/>
              <a:t>this</a:t>
            </a:r>
            <a:r>
              <a:rPr spc="15" dirty="0"/>
              <a:t> </a:t>
            </a:r>
            <a:r>
              <a:rPr spc="-5" dirty="0"/>
              <a:t>sector.</a:t>
            </a:r>
          </a:p>
          <a:p>
            <a:pPr marL="1218565" marR="6350" indent="-289560">
              <a:lnSpc>
                <a:spcPct val="99300"/>
              </a:lnSpc>
              <a:spcBef>
                <a:spcPts val="35"/>
              </a:spcBef>
              <a:buFont typeface="Arial MT"/>
              <a:buChar char="•"/>
              <a:tabLst>
                <a:tab pos="1219200" algn="l"/>
                <a:tab pos="1219835" algn="l"/>
              </a:tabLst>
            </a:pPr>
            <a:r>
              <a:rPr spc="-10" dirty="0"/>
              <a:t>The</a:t>
            </a:r>
            <a:r>
              <a:rPr spc="15" dirty="0"/>
              <a:t> </a:t>
            </a:r>
            <a:r>
              <a:rPr spc="-10" dirty="0"/>
              <a:t>number</a:t>
            </a:r>
            <a:r>
              <a:rPr spc="5" dirty="0"/>
              <a:t> of</a:t>
            </a:r>
            <a:r>
              <a:rPr spc="-20" dirty="0"/>
              <a:t> </a:t>
            </a:r>
            <a:r>
              <a:rPr spc="-5" dirty="0"/>
              <a:t>suppliers</a:t>
            </a:r>
            <a:r>
              <a:rPr spc="50" dirty="0"/>
              <a:t> </a:t>
            </a:r>
            <a:r>
              <a:rPr spc="-5" dirty="0"/>
              <a:t>in</a:t>
            </a:r>
            <a:r>
              <a:rPr spc="-15" dirty="0"/>
              <a:t> </a:t>
            </a:r>
            <a:r>
              <a:rPr spc="-10" dirty="0"/>
              <a:t>this</a:t>
            </a:r>
            <a:r>
              <a:rPr spc="20" dirty="0"/>
              <a:t> </a:t>
            </a:r>
            <a:r>
              <a:rPr spc="-5" dirty="0"/>
              <a:t>industry</a:t>
            </a:r>
            <a:r>
              <a:rPr spc="45" dirty="0"/>
              <a:t> </a:t>
            </a:r>
            <a:r>
              <a:rPr spc="-20" dirty="0"/>
              <a:t>is</a:t>
            </a:r>
            <a:r>
              <a:rPr spc="20" dirty="0"/>
              <a:t> </a:t>
            </a:r>
            <a:r>
              <a:rPr spc="-10" dirty="0"/>
              <a:t>vast,</a:t>
            </a:r>
            <a:r>
              <a:rPr spc="20" dirty="0"/>
              <a:t> </a:t>
            </a:r>
            <a:r>
              <a:rPr spc="-15" dirty="0"/>
              <a:t>and</a:t>
            </a:r>
            <a:r>
              <a:rPr spc="40" dirty="0"/>
              <a:t> </a:t>
            </a:r>
            <a:r>
              <a:rPr spc="-15" dirty="0"/>
              <a:t>most</a:t>
            </a:r>
            <a:r>
              <a:rPr spc="10" dirty="0"/>
              <a:t> </a:t>
            </a:r>
            <a:r>
              <a:rPr spc="5" dirty="0"/>
              <a:t>of</a:t>
            </a:r>
            <a:r>
              <a:rPr spc="-20" dirty="0"/>
              <a:t> </a:t>
            </a:r>
            <a:r>
              <a:rPr spc="5" dirty="0"/>
              <a:t>them</a:t>
            </a:r>
            <a:r>
              <a:rPr spc="-35" dirty="0"/>
              <a:t> </a:t>
            </a:r>
            <a:r>
              <a:rPr dirty="0"/>
              <a:t>sell</a:t>
            </a:r>
            <a:r>
              <a:rPr spc="-20" dirty="0"/>
              <a:t> </a:t>
            </a:r>
            <a:r>
              <a:rPr spc="-10" dirty="0"/>
              <a:t>the</a:t>
            </a:r>
            <a:r>
              <a:rPr spc="15" dirty="0"/>
              <a:t> </a:t>
            </a:r>
            <a:r>
              <a:rPr dirty="0"/>
              <a:t>same</a:t>
            </a:r>
            <a:r>
              <a:rPr spc="15" dirty="0"/>
              <a:t> </a:t>
            </a:r>
            <a:r>
              <a:rPr spc="-5" dirty="0"/>
              <a:t>kind</a:t>
            </a:r>
            <a:r>
              <a:rPr spc="15" dirty="0"/>
              <a:t> </a:t>
            </a:r>
            <a:r>
              <a:rPr spc="5" dirty="0"/>
              <a:t>of</a:t>
            </a:r>
            <a:r>
              <a:rPr spc="-20" dirty="0"/>
              <a:t> </a:t>
            </a:r>
            <a:r>
              <a:rPr spc="-5" dirty="0"/>
              <a:t>base</a:t>
            </a:r>
            <a:r>
              <a:rPr spc="15" dirty="0"/>
              <a:t> </a:t>
            </a:r>
            <a:r>
              <a:rPr spc="-5" dirty="0"/>
              <a:t>product;</a:t>
            </a:r>
            <a:r>
              <a:rPr spc="35" dirty="0"/>
              <a:t> </a:t>
            </a:r>
            <a:r>
              <a:rPr spc="-10" dirty="0"/>
              <a:t>hence</a:t>
            </a:r>
            <a:r>
              <a:rPr spc="15" dirty="0"/>
              <a:t> </a:t>
            </a:r>
            <a:r>
              <a:rPr spc="-10" dirty="0"/>
              <a:t>the</a:t>
            </a:r>
            <a:r>
              <a:rPr spc="15" dirty="0"/>
              <a:t> </a:t>
            </a:r>
            <a:r>
              <a:rPr spc="-10" dirty="0"/>
              <a:t>options</a:t>
            </a:r>
            <a:r>
              <a:rPr spc="40" dirty="0"/>
              <a:t> </a:t>
            </a:r>
            <a:r>
              <a:rPr spc="-10" dirty="0"/>
              <a:t>available</a:t>
            </a:r>
            <a:r>
              <a:rPr spc="25" dirty="0"/>
              <a:t> </a:t>
            </a:r>
            <a:r>
              <a:rPr spc="-5" dirty="0"/>
              <a:t>to</a:t>
            </a:r>
            <a:r>
              <a:rPr spc="10" dirty="0"/>
              <a:t> </a:t>
            </a:r>
            <a:r>
              <a:rPr spc="-15" dirty="0"/>
              <a:t>Kia</a:t>
            </a:r>
            <a:r>
              <a:rPr spc="45" dirty="0"/>
              <a:t> </a:t>
            </a:r>
            <a:r>
              <a:rPr spc="-10" dirty="0"/>
              <a:t>motors</a:t>
            </a:r>
            <a:r>
              <a:rPr spc="20" dirty="0"/>
              <a:t> </a:t>
            </a:r>
            <a:r>
              <a:rPr spc="-5" dirty="0"/>
              <a:t>to </a:t>
            </a:r>
            <a:r>
              <a:rPr dirty="0"/>
              <a:t> </a:t>
            </a:r>
            <a:r>
              <a:rPr spc="-5" dirty="0"/>
              <a:t>switch</a:t>
            </a:r>
            <a:r>
              <a:rPr spc="-30" dirty="0"/>
              <a:t> </a:t>
            </a:r>
            <a:r>
              <a:rPr spc="-5" dirty="0"/>
              <a:t>suppliers</a:t>
            </a:r>
            <a:r>
              <a:rPr spc="10" dirty="0"/>
              <a:t> </a:t>
            </a:r>
            <a:r>
              <a:rPr spc="-10" dirty="0"/>
              <a:t>are</a:t>
            </a:r>
            <a:r>
              <a:rPr spc="25" dirty="0"/>
              <a:t> </a:t>
            </a:r>
            <a:r>
              <a:rPr spc="-10" dirty="0"/>
              <a:t>suitable. The</a:t>
            </a:r>
            <a:r>
              <a:rPr spc="25" dirty="0"/>
              <a:t> </a:t>
            </a:r>
            <a:r>
              <a:rPr spc="-5" dirty="0"/>
              <a:t>switching</a:t>
            </a:r>
            <a:r>
              <a:rPr spc="20" dirty="0"/>
              <a:t> </a:t>
            </a:r>
            <a:r>
              <a:rPr spc="-5" dirty="0"/>
              <a:t>costs</a:t>
            </a:r>
            <a:r>
              <a:rPr spc="5" dirty="0"/>
              <a:t> </a:t>
            </a:r>
            <a:r>
              <a:rPr spc="-10" dirty="0"/>
              <a:t>are</a:t>
            </a:r>
            <a:r>
              <a:rPr spc="20" dirty="0"/>
              <a:t> </a:t>
            </a:r>
            <a:r>
              <a:rPr spc="-15" dirty="0"/>
              <a:t>low,</a:t>
            </a:r>
            <a:r>
              <a:rPr spc="30" dirty="0"/>
              <a:t> </a:t>
            </a:r>
            <a:r>
              <a:rPr spc="-15" dirty="0"/>
              <a:t>and</a:t>
            </a:r>
            <a:r>
              <a:rPr spc="30" dirty="0"/>
              <a:t> </a:t>
            </a:r>
            <a:r>
              <a:rPr spc="-15" dirty="0"/>
              <a:t>the</a:t>
            </a:r>
            <a:r>
              <a:rPr spc="25" dirty="0"/>
              <a:t> </a:t>
            </a:r>
            <a:r>
              <a:rPr spc="-5" dirty="0"/>
              <a:t>company</a:t>
            </a:r>
            <a:r>
              <a:rPr dirty="0"/>
              <a:t> </a:t>
            </a:r>
            <a:r>
              <a:rPr spc="-5" dirty="0"/>
              <a:t>cannot afford</a:t>
            </a:r>
            <a:r>
              <a:rPr dirty="0"/>
              <a:t> </a:t>
            </a:r>
            <a:r>
              <a:rPr spc="-10" dirty="0"/>
              <a:t>to</a:t>
            </a:r>
            <a:r>
              <a:rPr spc="20" dirty="0"/>
              <a:t> </a:t>
            </a:r>
            <a:r>
              <a:rPr spc="-15" dirty="0"/>
              <a:t>get</a:t>
            </a:r>
            <a:r>
              <a:rPr spc="15" dirty="0"/>
              <a:t> </a:t>
            </a:r>
            <a:r>
              <a:rPr spc="-5" dirty="0"/>
              <a:t>low-quality</a:t>
            </a:r>
            <a:r>
              <a:rPr spc="-50" dirty="0"/>
              <a:t> </a:t>
            </a:r>
            <a:r>
              <a:rPr spc="-5" dirty="0"/>
              <a:t>products.</a:t>
            </a:r>
            <a:r>
              <a:rPr spc="-35" dirty="0"/>
              <a:t> </a:t>
            </a:r>
            <a:r>
              <a:rPr spc="-10" dirty="0"/>
              <a:t>The</a:t>
            </a:r>
            <a:r>
              <a:rPr spc="25" dirty="0"/>
              <a:t> </a:t>
            </a:r>
            <a:r>
              <a:rPr spc="-5" dirty="0"/>
              <a:t>product</a:t>
            </a:r>
            <a:r>
              <a:rPr spc="15" dirty="0"/>
              <a:t> </a:t>
            </a:r>
            <a:r>
              <a:rPr spc="-10" dirty="0"/>
              <a:t>offered</a:t>
            </a:r>
            <a:r>
              <a:rPr spc="5" dirty="0"/>
              <a:t> by</a:t>
            </a:r>
            <a:r>
              <a:rPr spc="-5" dirty="0"/>
              <a:t> </a:t>
            </a:r>
            <a:r>
              <a:rPr spc="-10" dirty="0"/>
              <a:t>suppliers </a:t>
            </a:r>
            <a:r>
              <a:rPr spc="-335" dirty="0"/>
              <a:t> </a:t>
            </a:r>
            <a:r>
              <a:rPr spc="-5" dirty="0"/>
              <a:t>does</a:t>
            </a:r>
            <a:r>
              <a:rPr spc="20" dirty="0"/>
              <a:t> </a:t>
            </a:r>
            <a:r>
              <a:rPr spc="-15" dirty="0"/>
              <a:t>not</a:t>
            </a:r>
            <a:r>
              <a:rPr spc="40" dirty="0"/>
              <a:t> </a:t>
            </a:r>
            <a:r>
              <a:rPr spc="-10" dirty="0"/>
              <a:t>have</a:t>
            </a:r>
            <a:r>
              <a:rPr spc="15" dirty="0"/>
              <a:t> </a:t>
            </a:r>
            <a:r>
              <a:rPr spc="-5" dirty="0"/>
              <a:t>any other</a:t>
            </a:r>
            <a:r>
              <a:rPr spc="10" dirty="0"/>
              <a:t> </a:t>
            </a:r>
            <a:r>
              <a:rPr spc="-5" dirty="0"/>
              <a:t>alternative</a:t>
            </a:r>
            <a:r>
              <a:rPr spc="40" dirty="0"/>
              <a:t> </a:t>
            </a:r>
            <a:r>
              <a:rPr spc="-10" dirty="0"/>
              <a:t>use,</a:t>
            </a:r>
            <a:r>
              <a:rPr spc="30" dirty="0"/>
              <a:t> </a:t>
            </a:r>
            <a:r>
              <a:rPr dirty="0"/>
              <a:t>thus</a:t>
            </a:r>
            <a:r>
              <a:rPr spc="25" dirty="0"/>
              <a:t> </a:t>
            </a:r>
            <a:r>
              <a:rPr spc="-10" dirty="0"/>
              <a:t>further</a:t>
            </a:r>
            <a:r>
              <a:rPr spc="5" dirty="0"/>
              <a:t> </a:t>
            </a:r>
            <a:r>
              <a:rPr spc="-5" dirty="0"/>
              <a:t>decreasing</a:t>
            </a:r>
            <a:r>
              <a:rPr spc="-10" dirty="0"/>
              <a:t> their</a:t>
            </a:r>
            <a:r>
              <a:rPr spc="5" dirty="0"/>
              <a:t> </a:t>
            </a:r>
            <a:r>
              <a:rPr spc="-5" dirty="0"/>
              <a:t>bargaining</a:t>
            </a:r>
            <a:r>
              <a:rPr spc="15" dirty="0"/>
              <a:t> </a:t>
            </a:r>
            <a:r>
              <a:rPr spc="-5" dirty="0"/>
              <a:t>power.</a:t>
            </a:r>
            <a:r>
              <a:rPr spc="30" dirty="0"/>
              <a:t> </a:t>
            </a:r>
            <a:r>
              <a:rPr spc="-10" dirty="0"/>
              <a:t>There</a:t>
            </a:r>
            <a:r>
              <a:rPr spc="20" dirty="0"/>
              <a:t> </a:t>
            </a:r>
            <a:r>
              <a:rPr spc="-10" dirty="0"/>
              <a:t>are</a:t>
            </a:r>
            <a:r>
              <a:rPr spc="45" dirty="0"/>
              <a:t> </a:t>
            </a:r>
            <a:r>
              <a:rPr spc="-10" dirty="0"/>
              <a:t>minimal</a:t>
            </a:r>
            <a:r>
              <a:rPr spc="-15" dirty="0"/>
              <a:t> </a:t>
            </a:r>
            <a:r>
              <a:rPr spc="-5" dirty="0"/>
              <a:t>chances</a:t>
            </a:r>
            <a:r>
              <a:rPr spc="25" dirty="0"/>
              <a:t> </a:t>
            </a:r>
            <a:r>
              <a:rPr spc="5" dirty="0"/>
              <a:t>of </a:t>
            </a:r>
            <a:r>
              <a:rPr spc="-5" dirty="0"/>
              <a:t>forwarding</a:t>
            </a:r>
            <a:r>
              <a:rPr spc="15" dirty="0"/>
              <a:t> </a:t>
            </a:r>
            <a:r>
              <a:rPr spc="-5" dirty="0"/>
              <a:t>integration</a:t>
            </a:r>
            <a:r>
              <a:rPr spc="35" dirty="0"/>
              <a:t> </a:t>
            </a:r>
            <a:r>
              <a:rPr spc="5" dirty="0"/>
              <a:t>by</a:t>
            </a:r>
            <a:r>
              <a:rPr spc="-10" dirty="0"/>
              <a:t> them, </a:t>
            </a:r>
            <a:r>
              <a:rPr spc="-5" dirty="0"/>
              <a:t> </a:t>
            </a:r>
            <a:r>
              <a:rPr spc="-15" dirty="0"/>
              <a:t>and</a:t>
            </a:r>
            <a:r>
              <a:rPr spc="45" dirty="0"/>
              <a:t> </a:t>
            </a:r>
            <a:r>
              <a:rPr spc="-5" dirty="0"/>
              <a:t>having </a:t>
            </a:r>
            <a:r>
              <a:rPr spc="-10" dirty="0"/>
              <a:t>ties</a:t>
            </a:r>
            <a:r>
              <a:rPr spc="30" dirty="0"/>
              <a:t> </a:t>
            </a:r>
            <a:r>
              <a:rPr spc="-5" dirty="0"/>
              <a:t>with</a:t>
            </a:r>
            <a:r>
              <a:rPr dirty="0"/>
              <a:t> </a:t>
            </a:r>
            <a:r>
              <a:rPr spc="-5" dirty="0"/>
              <a:t>a</a:t>
            </a:r>
            <a:r>
              <a:rPr spc="55" dirty="0"/>
              <a:t> </a:t>
            </a:r>
            <a:r>
              <a:rPr spc="-10" dirty="0"/>
              <a:t>vast</a:t>
            </a:r>
            <a:r>
              <a:rPr spc="20" dirty="0"/>
              <a:t> </a:t>
            </a:r>
            <a:r>
              <a:rPr spc="-5" dirty="0"/>
              <a:t>company</a:t>
            </a:r>
            <a:r>
              <a:rPr spc="20" dirty="0"/>
              <a:t> </a:t>
            </a:r>
            <a:r>
              <a:rPr spc="-15" dirty="0"/>
              <a:t>like</a:t>
            </a:r>
            <a:r>
              <a:rPr spc="25" dirty="0"/>
              <a:t> </a:t>
            </a:r>
            <a:r>
              <a:rPr spc="-15" dirty="0"/>
              <a:t>Kia</a:t>
            </a:r>
            <a:r>
              <a:rPr spc="25" dirty="0"/>
              <a:t> </a:t>
            </a:r>
            <a:r>
              <a:rPr spc="-10" dirty="0"/>
              <a:t>Motors</a:t>
            </a:r>
            <a:r>
              <a:rPr spc="60" dirty="0"/>
              <a:t> </a:t>
            </a:r>
            <a:r>
              <a:rPr spc="-10" dirty="0"/>
              <a:t>helps</a:t>
            </a:r>
            <a:r>
              <a:rPr spc="30" dirty="0"/>
              <a:t> </a:t>
            </a:r>
            <a:r>
              <a:rPr spc="-5" dirty="0"/>
              <a:t>them </a:t>
            </a:r>
            <a:r>
              <a:rPr dirty="0"/>
              <a:t>sustain</a:t>
            </a:r>
            <a:r>
              <a:rPr spc="-5" dirty="0"/>
              <a:t> business</a:t>
            </a:r>
            <a:r>
              <a:rPr spc="30" dirty="0"/>
              <a:t> </a:t>
            </a:r>
            <a:r>
              <a:rPr spc="-5" dirty="0"/>
              <a:t>in </a:t>
            </a:r>
            <a:r>
              <a:rPr dirty="0"/>
              <a:t>this</a:t>
            </a:r>
            <a:r>
              <a:rPr spc="30" dirty="0"/>
              <a:t> </a:t>
            </a:r>
            <a:r>
              <a:rPr spc="-10" dirty="0"/>
              <a:t>competitive</a:t>
            </a:r>
            <a:r>
              <a:rPr spc="50" dirty="0"/>
              <a:t> </a:t>
            </a:r>
            <a:r>
              <a:rPr spc="-15" dirty="0"/>
              <a:t>market</a:t>
            </a:r>
            <a:r>
              <a:rPr spc="20" dirty="0"/>
              <a:t> </a:t>
            </a:r>
            <a:r>
              <a:rPr spc="-5" dirty="0"/>
              <a:t>and</a:t>
            </a:r>
            <a:r>
              <a:rPr spc="45" dirty="0"/>
              <a:t> </a:t>
            </a:r>
            <a:r>
              <a:rPr spc="-10" dirty="0"/>
              <a:t>maintains</a:t>
            </a:r>
            <a:r>
              <a:rPr spc="35" dirty="0"/>
              <a:t> </a:t>
            </a:r>
            <a:r>
              <a:rPr spc="5" dirty="0"/>
              <a:t>an</a:t>
            </a:r>
            <a:r>
              <a:rPr dirty="0"/>
              <a:t> </a:t>
            </a:r>
            <a:r>
              <a:rPr spc="25" dirty="0"/>
              <a:t>edge </a:t>
            </a:r>
            <a:r>
              <a:rPr spc="-10" dirty="0"/>
              <a:t>over</a:t>
            </a:r>
            <a:r>
              <a:rPr spc="15" dirty="0"/>
              <a:t> </a:t>
            </a:r>
            <a:r>
              <a:rPr spc="-5" dirty="0"/>
              <a:t>other </a:t>
            </a:r>
            <a:r>
              <a:rPr dirty="0"/>
              <a:t> </a:t>
            </a:r>
            <a:r>
              <a:rPr spc="-5" dirty="0"/>
              <a:t>suppliers.</a:t>
            </a:r>
            <a:r>
              <a:rPr spc="-45" dirty="0"/>
              <a:t> </a:t>
            </a:r>
            <a:r>
              <a:rPr spc="-5" dirty="0"/>
              <a:t>All</a:t>
            </a:r>
            <a:r>
              <a:rPr spc="5" dirty="0"/>
              <a:t> </a:t>
            </a:r>
            <a:r>
              <a:rPr spc="-5" dirty="0"/>
              <a:t>these</a:t>
            </a:r>
            <a:r>
              <a:rPr spc="10" dirty="0"/>
              <a:t> </a:t>
            </a:r>
            <a:r>
              <a:rPr spc="-10" dirty="0"/>
              <a:t>factors</a:t>
            </a:r>
            <a:r>
              <a:rPr spc="15" dirty="0"/>
              <a:t> </a:t>
            </a:r>
            <a:r>
              <a:rPr spc="-5" dirty="0"/>
              <a:t>indicate</a:t>
            </a:r>
            <a:r>
              <a:rPr spc="10" dirty="0"/>
              <a:t> </a:t>
            </a:r>
            <a:r>
              <a:rPr spc="-10" dirty="0"/>
              <a:t>that</a:t>
            </a:r>
            <a:r>
              <a:rPr spc="5" dirty="0"/>
              <a:t> </a:t>
            </a:r>
            <a:r>
              <a:rPr spc="-10" dirty="0"/>
              <a:t>the</a:t>
            </a:r>
            <a:r>
              <a:rPr spc="10" dirty="0"/>
              <a:t> </a:t>
            </a:r>
            <a:r>
              <a:rPr spc="-5" dirty="0"/>
              <a:t>bargaining</a:t>
            </a:r>
            <a:r>
              <a:rPr spc="-15" dirty="0"/>
              <a:t> </a:t>
            </a:r>
            <a:r>
              <a:rPr dirty="0"/>
              <a:t>power </a:t>
            </a:r>
            <a:r>
              <a:rPr spc="5" dirty="0"/>
              <a:t>of</a:t>
            </a:r>
            <a:r>
              <a:rPr spc="-25" dirty="0"/>
              <a:t> </a:t>
            </a:r>
            <a:r>
              <a:rPr spc="-10" dirty="0"/>
              <a:t>suppliers</a:t>
            </a:r>
            <a:r>
              <a:rPr spc="40" dirty="0"/>
              <a:t> </a:t>
            </a:r>
            <a:r>
              <a:rPr spc="-20" dirty="0"/>
              <a:t>is</a:t>
            </a:r>
            <a:r>
              <a:rPr spc="20" dirty="0"/>
              <a:t> </a:t>
            </a:r>
            <a:r>
              <a:rPr spc="-5" dirty="0"/>
              <a:t>weak.</a:t>
            </a:r>
          </a:p>
          <a:p>
            <a:pPr marL="929640" marR="5080">
              <a:lnSpc>
                <a:spcPct val="100000"/>
              </a:lnSpc>
              <a:spcBef>
                <a:spcPts val="30"/>
              </a:spcBef>
            </a:pPr>
            <a:r>
              <a:rPr spc="-10" dirty="0"/>
              <a:t>The</a:t>
            </a:r>
            <a:r>
              <a:rPr spc="20" dirty="0"/>
              <a:t> </a:t>
            </a:r>
            <a:r>
              <a:rPr spc="-5" dirty="0"/>
              <a:t>bargaining</a:t>
            </a:r>
            <a:r>
              <a:rPr spc="-25" dirty="0"/>
              <a:t> </a:t>
            </a:r>
            <a:r>
              <a:rPr spc="-5" dirty="0"/>
              <a:t>power</a:t>
            </a:r>
            <a:r>
              <a:rPr spc="5" dirty="0"/>
              <a:t> of</a:t>
            </a:r>
            <a:r>
              <a:rPr spc="-15" dirty="0"/>
              <a:t> </a:t>
            </a:r>
            <a:r>
              <a:rPr spc="-10" dirty="0"/>
              <a:t>suppliers</a:t>
            </a:r>
            <a:r>
              <a:rPr spc="35" dirty="0"/>
              <a:t> </a:t>
            </a:r>
            <a:r>
              <a:rPr spc="-10" dirty="0"/>
              <a:t>in </a:t>
            </a:r>
            <a:r>
              <a:rPr spc="-15" dirty="0"/>
              <a:t>the</a:t>
            </a:r>
            <a:r>
              <a:rPr spc="25" dirty="0"/>
              <a:t> </a:t>
            </a:r>
            <a:r>
              <a:rPr spc="-5" dirty="0"/>
              <a:t>automotive</a:t>
            </a:r>
            <a:r>
              <a:rPr spc="30" dirty="0"/>
              <a:t> </a:t>
            </a:r>
            <a:r>
              <a:rPr spc="-10" dirty="0"/>
              <a:t>industry</a:t>
            </a:r>
            <a:r>
              <a:rPr spc="-5" dirty="0"/>
              <a:t> </a:t>
            </a:r>
            <a:r>
              <a:rPr spc="-20" dirty="0"/>
              <a:t>is</a:t>
            </a:r>
            <a:r>
              <a:rPr spc="30" dirty="0"/>
              <a:t> </a:t>
            </a:r>
            <a:r>
              <a:rPr spc="-5" dirty="0"/>
              <a:t>weak</a:t>
            </a:r>
            <a:r>
              <a:rPr spc="15" dirty="0"/>
              <a:t> </a:t>
            </a:r>
            <a:r>
              <a:rPr spc="-10" dirty="0"/>
              <a:t>because</a:t>
            </a:r>
            <a:r>
              <a:rPr spc="55" dirty="0"/>
              <a:t> </a:t>
            </a:r>
            <a:r>
              <a:rPr spc="-20" dirty="0"/>
              <a:t>most</a:t>
            </a:r>
            <a:r>
              <a:rPr spc="15" dirty="0"/>
              <a:t> </a:t>
            </a:r>
            <a:r>
              <a:rPr spc="-10" dirty="0"/>
              <a:t>are</a:t>
            </a:r>
            <a:r>
              <a:rPr spc="45" dirty="0"/>
              <a:t> </a:t>
            </a:r>
            <a:r>
              <a:rPr spc="-5" dirty="0"/>
              <a:t>small</a:t>
            </a:r>
            <a:r>
              <a:rPr spc="-20" dirty="0"/>
              <a:t> </a:t>
            </a:r>
            <a:r>
              <a:rPr spc="-5" dirty="0"/>
              <a:t>players.</a:t>
            </a:r>
            <a:r>
              <a:rPr spc="30" dirty="0"/>
              <a:t> </a:t>
            </a:r>
            <a:r>
              <a:rPr spc="-5" dirty="0"/>
              <a:t>Only</a:t>
            </a:r>
            <a:r>
              <a:rPr spc="15" dirty="0"/>
              <a:t> </a:t>
            </a:r>
            <a:r>
              <a:rPr spc="-5" dirty="0"/>
              <a:t>a</a:t>
            </a:r>
            <a:r>
              <a:rPr spc="45" dirty="0"/>
              <a:t> </a:t>
            </a:r>
            <a:r>
              <a:rPr spc="-20" dirty="0"/>
              <a:t>few</a:t>
            </a:r>
            <a:r>
              <a:rPr spc="15" dirty="0"/>
              <a:t> </a:t>
            </a:r>
            <a:r>
              <a:rPr spc="5" dirty="0"/>
              <a:t>of</a:t>
            </a:r>
            <a:r>
              <a:rPr spc="-5" dirty="0"/>
              <a:t> them</a:t>
            </a:r>
            <a:r>
              <a:rPr spc="-35" dirty="0"/>
              <a:t> </a:t>
            </a:r>
            <a:r>
              <a:rPr dirty="0"/>
              <a:t>are</a:t>
            </a:r>
            <a:r>
              <a:rPr spc="20" dirty="0"/>
              <a:t> </a:t>
            </a:r>
            <a:r>
              <a:rPr spc="-5" dirty="0"/>
              <a:t>significant</a:t>
            </a:r>
            <a:r>
              <a:rPr dirty="0"/>
              <a:t> </a:t>
            </a:r>
            <a:r>
              <a:rPr spc="-10" dirty="0"/>
              <a:t>in size.</a:t>
            </a:r>
            <a:r>
              <a:rPr spc="10" dirty="0"/>
              <a:t> </a:t>
            </a:r>
            <a:r>
              <a:rPr spc="-10" dirty="0"/>
              <a:t>The</a:t>
            </a:r>
            <a:r>
              <a:rPr spc="20" dirty="0"/>
              <a:t> </a:t>
            </a:r>
            <a:r>
              <a:rPr spc="-10" dirty="0"/>
              <a:t>threat </a:t>
            </a:r>
            <a:r>
              <a:rPr spc="-335" dirty="0"/>
              <a:t> </a:t>
            </a:r>
            <a:r>
              <a:rPr spc="-5" dirty="0"/>
              <a:t>to</a:t>
            </a:r>
            <a:r>
              <a:rPr dirty="0"/>
              <a:t> </a:t>
            </a:r>
            <a:r>
              <a:rPr spc="-5" dirty="0"/>
              <a:t>forwarding</a:t>
            </a:r>
            <a:r>
              <a:rPr spc="15" dirty="0"/>
              <a:t> </a:t>
            </a:r>
            <a:r>
              <a:rPr spc="-5" dirty="0"/>
              <a:t>integration</a:t>
            </a:r>
            <a:r>
              <a:rPr spc="5" dirty="0"/>
              <a:t> </a:t>
            </a:r>
            <a:r>
              <a:rPr spc="-20" dirty="0"/>
              <a:t>is</a:t>
            </a:r>
            <a:r>
              <a:rPr spc="40" dirty="0"/>
              <a:t> </a:t>
            </a:r>
            <a:r>
              <a:rPr spc="-10" dirty="0"/>
              <a:t>minimum.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76400" y="606932"/>
            <a:ext cx="8589645" cy="3473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100" spc="90" dirty="0">
                <a:latin typeface="Cambria"/>
                <a:cs typeface="Cambria"/>
              </a:rPr>
              <a:t>Systematic</a:t>
            </a:r>
            <a:r>
              <a:rPr sz="2100" spc="40" dirty="0">
                <a:latin typeface="Cambria"/>
                <a:cs typeface="Cambria"/>
              </a:rPr>
              <a:t> </a:t>
            </a:r>
            <a:r>
              <a:rPr sz="2100" spc="110" dirty="0">
                <a:latin typeface="Cambria"/>
                <a:cs typeface="Cambria"/>
              </a:rPr>
              <a:t>and</a:t>
            </a:r>
            <a:r>
              <a:rPr sz="2100" spc="65" dirty="0">
                <a:latin typeface="Cambria"/>
                <a:cs typeface="Cambria"/>
              </a:rPr>
              <a:t> </a:t>
            </a:r>
            <a:r>
              <a:rPr sz="2100" spc="95" dirty="0">
                <a:latin typeface="Cambria"/>
                <a:cs typeface="Cambria"/>
              </a:rPr>
              <a:t>Unsystematic</a:t>
            </a:r>
            <a:r>
              <a:rPr sz="2100" spc="45" dirty="0">
                <a:latin typeface="Cambria"/>
                <a:cs typeface="Cambria"/>
              </a:rPr>
              <a:t> </a:t>
            </a:r>
            <a:r>
              <a:rPr sz="2100" spc="95" dirty="0">
                <a:latin typeface="Cambria"/>
                <a:cs typeface="Cambria"/>
              </a:rPr>
              <a:t>Risk</a:t>
            </a:r>
            <a:r>
              <a:rPr sz="2100" spc="60" dirty="0">
                <a:latin typeface="Cambria"/>
                <a:cs typeface="Cambria"/>
              </a:rPr>
              <a:t> </a:t>
            </a:r>
            <a:r>
              <a:rPr sz="2100" spc="90" dirty="0">
                <a:latin typeface="Cambria"/>
                <a:cs typeface="Cambria"/>
              </a:rPr>
              <a:t>Analysis</a:t>
            </a:r>
            <a:r>
              <a:rPr sz="2100" spc="240" dirty="0">
                <a:latin typeface="Cambria"/>
                <a:cs typeface="Cambria"/>
              </a:rPr>
              <a:t> </a:t>
            </a:r>
            <a:r>
              <a:rPr sz="2100" spc="80" dirty="0">
                <a:latin typeface="Cambria"/>
                <a:cs typeface="Cambria"/>
              </a:rPr>
              <a:t>of</a:t>
            </a:r>
            <a:r>
              <a:rPr sz="2100" spc="185" dirty="0">
                <a:latin typeface="Cambria"/>
                <a:cs typeface="Cambria"/>
              </a:rPr>
              <a:t> </a:t>
            </a:r>
            <a:r>
              <a:rPr sz="2100" spc="85" dirty="0">
                <a:latin typeface="Cambria"/>
                <a:cs typeface="Cambria"/>
              </a:rPr>
              <a:t>(Nissan,</a:t>
            </a:r>
            <a:r>
              <a:rPr sz="2100" spc="50" dirty="0">
                <a:latin typeface="Cambria"/>
                <a:cs typeface="Cambria"/>
              </a:rPr>
              <a:t> </a:t>
            </a:r>
            <a:r>
              <a:rPr sz="2100" spc="85" dirty="0">
                <a:latin typeface="Cambria"/>
                <a:cs typeface="Cambria"/>
              </a:rPr>
              <a:t>KIA,</a:t>
            </a:r>
            <a:r>
              <a:rPr sz="2100" spc="45" dirty="0">
                <a:latin typeface="Cambria"/>
                <a:cs typeface="Cambria"/>
              </a:rPr>
              <a:t> </a:t>
            </a:r>
            <a:r>
              <a:rPr sz="2100" spc="105" dirty="0">
                <a:latin typeface="Cambria"/>
                <a:cs typeface="Cambria"/>
              </a:rPr>
              <a:t>Yamaha)</a:t>
            </a:r>
            <a:endParaRPr sz="2100" dirty="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5596" y="1261998"/>
            <a:ext cx="11388725" cy="669290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 marR="5080">
              <a:lnSpc>
                <a:spcPct val="95900"/>
              </a:lnSpc>
              <a:spcBef>
                <a:spcPts val="160"/>
              </a:spcBef>
            </a:pPr>
            <a:r>
              <a:rPr sz="1450" u="sng" spc="5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Report:</a:t>
            </a:r>
            <a:r>
              <a:rPr sz="1450" spc="459" dirty="0">
                <a:latin typeface="Times New Roman"/>
                <a:cs typeface="Times New Roman"/>
              </a:rPr>
              <a:t> </a:t>
            </a:r>
            <a:r>
              <a:rPr sz="1450" spc="45" dirty="0">
                <a:latin typeface="Times New Roman"/>
                <a:cs typeface="Times New Roman"/>
              </a:rPr>
              <a:t>First</a:t>
            </a:r>
            <a:r>
              <a:rPr sz="1450" spc="50" dirty="0">
                <a:latin typeface="Times New Roman"/>
                <a:cs typeface="Times New Roman"/>
              </a:rPr>
              <a:t> </a:t>
            </a:r>
            <a:r>
              <a:rPr sz="1450" spc="55" dirty="0">
                <a:latin typeface="Times New Roman"/>
                <a:cs typeface="Times New Roman"/>
              </a:rPr>
              <a:t>as</a:t>
            </a:r>
            <a:r>
              <a:rPr sz="1450" spc="65" dirty="0">
                <a:latin typeface="Times New Roman"/>
                <a:cs typeface="Times New Roman"/>
              </a:rPr>
              <a:t> </a:t>
            </a:r>
            <a:r>
              <a:rPr sz="1450" spc="50" dirty="0">
                <a:latin typeface="Times New Roman"/>
                <a:cs typeface="Times New Roman"/>
              </a:rPr>
              <a:t>directed</a:t>
            </a:r>
            <a:r>
              <a:rPr sz="1450" spc="60" dirty="0">
                <a:latin typeface="Times New Roman"/>
                <a:cs typeface="Times New Roman"/>
              </a:rPr>
              <a:t> by</a:t>
            </a:r>
            <a:r>
              <a:rPr sz="1450" spc="35" dirty="0">
                <a:latin typeface="Times New Roman"/>
                <a:cs typeface="Times New Roman"/>
              </a:rPr>
              <a:t> </a:t>
            </a:r>
            <a:r>
              <a:rPr sz="1450" spc="65" dirty="0">
                <a:latin typeface="Times New Roman"/>
                <a:cs typeface="Times New Roman"/>
              </a:rPr>
              <a:t>Swain </a:t>
            </a:r>
            <a:r>
              <a:rPr sz="1450" spc="40" dirty="0">
                <a:latin typeface="Times New Roman"/>
                <a:cs typeface="Times New Roman"/>
              </a:rPr>
              <a:t>sir</a:t>
            </a:r>
            <a:r>
              <a:rPr sz="1450" spc="50" dirty="0">
                <a:latin typeface="Times New Roman"/>
                <a:cs typeface="Times New Roman"/>
              </a:rPr>
              <a:t> </a:t>
            </a:r>
            <a:r>
              <a:rPr sz="1450" spc="60" dirty="0">
                <a:latin typeface="Times New Roman"/>
                <a:cs typeface="Times New Roman"/>
              </a:rPr>
              <a:t>we</a:t>
            </a:r>
            <a:r>
              <a:rPr sz="1450" spc="75" dirty="0">
                <a:latin typeface="Times New Roman"/>
                <a:cs typeface="Times New Roman"/>
              </a:rPr>
              <a:t> </a:t>
            </a:r>
            <a:r>
              <a:rPr sz="1450" spc="60" dirty="0">
                <a:latin typeface="Times New Roman"/>
                <a:cs typeface="Times New Roman"/>
              </a:rPr>
              <a:t>have</a:t>
            </a:r>
            <a:r>
              <a:rPr sz="1450" spc="50" dirty="0">
                <a:latin typeface="Times New Roman"/>
                <a:cs typeface="Times New Roman"/>
              </a:rPr>
              <a:t> collected</a:t>
            </a:r>
            <a:r>
              <a:rPr sz="1450" spc="65" dirty="0">
                <a:latin typeface="Times New Roman"/>
                <a:cs typeface="Times New Roman"/>
              </a:rPr>
              <a:t> </a:t>
            </a:r>
            <a:r>
              <a:rPr sz="1450" spc="45" dirty="0">
                <a:latin typeface="Times New Roman"/>
                <a:cs typeface="Times New Roman"/>
              </a:rPr>
              <a:t>data</a:t>
            </a:r>
            <a:r>
              <a:rPr sz="1450" spc="114" dirty="0">
                <a:latin typeface="Times New Roman"/>
                <a:cs typeface="Times New Roman"/>
              </a:rPr>
              <a:t> </a:t>
            </a:r>
            <a:r>
              <a:rPr sz="1450" spc="60" dirty="0">
                <a:latin typeface="Times New Roman"/>
                <a:cs typeface="Times New Roman"/>
              </a:rPr>
              <a:t>from</a:t>
            </a:r>
            <a:r>
              <a:rPr sz="1450" spc="55" dirty="0">
                <a:latin typeface="Times New Roman"/>
                <a:cs typeface="Times New Roman"/>
              </a:rPr>
              <a:t> </a:t>
            </a:r>
            <a:r>
              <a:rPr sz="1450" spc="90" dirty="0">
                <a:latin typeface="Times New Roman"/>
                <a:cs typeface="Times New Roman"/>
              </a:rPr>
              <a:t>BMC</a:t>
            </a:r>
            <a:r>
              <a:rPr sz="1450" spc="60" dirty="0">
                <a:latin typeface="Times New Roman"/>
                <a:cs typeface="Times New Roman"/>
              </a:rPr>
              <a:t> </a:t>
            </a:r>
            <a:r>
              <a:rPr sz="1450" spc="50" dirty="0">
                <a:latin typeface="Times New Roman"/>
                <a:cs typeface="Times New Roman"/>
              </a:rPr>
              <a:t>the</a:t>
            </a:r>
            <a:r>
              <a:rPr sz="1450" spc="55" dirty="0">
                <a:latin typeface="Times New Roman"/>
                <a:cs typeface="Times New Roman"/>
              </a:rPr>
              <a:t> top</a:t>
            </a:r>
            <a:r>
              <a:rPr sz="1450" spc="60" dirty="0">
                <a:latin typeface="Times New Roman"/>
                <a:cs typeface="Times New Roman"/>
              </a:rPr>
              <a:t> 15 companies</a:t>
            </a:r>
            <a:r>
              <a:rPr sz="1450" spc="65" dirty="0">
                <a:latin typeface="Times New Roman"/>
                <a:cs typeface="Times New Roman"/>
              </a:rPr>
              <a:t> </a:t>
            </a:r>
            <a:r>
              <a:rPr sz="1450" spc="35" dirty="0">
                <a:latin typeface="Times New Roman"/>
                <a:cs typeface="Times New Roman"/>
              </a:rPr>
              <a:t>of</a:t>
            </a:r>
            <a:r>
              <a:rPr sz="1450" spc="60" dirty="0">
                <a:latin typeface="Times New Roman"/>
                <a:cs typeface="Times New Roman"/>
              </a:rPr>
              <a:t> </a:t>
            </a:r>
            <a:r>
              <a:rPr sz="1450" spc="50" dirty="0">
                <a:latin typeface="Times New Roman"/>
                <a:cs typeface="Times New Roman"/>
              </a:rPr>
              <a:t>the</a:t>
            </a:r>
            <a:r>
              <a:rPr sz="1450" spc="75" dirty="0">
                <a:latin typeface="Times New Roman"/>
                <a:cs typeface="Times New Roman"/>
              </a:rPr>
              <a:t> </a:t>
            </a:r>
            <a:r>
              <a:rPr sz="1450" spc="60" dirty="0">
                <a:latin typeface="Times New Roman"/>
                <a:cs typeface="Times New Roman"/>
              </a:rPr>
              <a:t>Automobile</a:t>
            </a:r>
            <a:r>
              <a:rPr sz="1450" spc="75" dirty="0">
                <a:latin typeface="Times New Roman"/>
                <a:cs typeface="Times New Roman"/>
              </a:rPr>
              <a:t> </a:t>
            </a:r>
            <a:r>
              <a:rPr sz="1450" spc="55" dirty="0">
                <a:latin typeface="Times New Roman"/>
                <a:cs typeface="Times New Roman"/>
              </a:rPr>
              <a:t>industry</a:t>
            </a:r>
            <a:r>
              <a:rPr sz="1450" spc="35" dirty="0">
                <a:latin typeface="Times New Roman"/>
                <a:cs typeface="Times New Roman"/>
              </a:rPr>
              <a:t> </a:t>
            </a:r>
            <a:r>
              <a:rPr sz="1450" spc="60" dirty="0">
                <a:latin typeface="Times New Roman"/>
                <a:cs typeface="Times New Roman"/>
              </a:rPr>
              <a:t>and</a:t>
            </a:r>
            <a:r>
              <a:rPr sz="1450" spc="65" dirty="0">
                <a:latin typeface="Times New Roman"/>
                <a:cs typeface="Times New Roman"/>
              </a:rPr>
              <a:t> </a:t>
            </a:r>
            <a:r>
              <a:rPr sz="1450" spc="60" dirty="0">
                <a:latin typeface="Times New Roman"/>
                <a:cs typeface="Times New Roman"/>
              </a:rPr>
              <a:t>we</a:t>
            </a:r>
            <a:r>
              <a:rPr sz="1450" spc="75" dirty="0">
                <a:latin typeface="Times New Roman"/>
                <a:cs typeface="Times New Roman"/>
              </a:rPr>
              <a:t> </a:t>
            </a:r>
            <a:r>
              <a:rPr sz="1450" spc="55" dirty="0">
                <a:latin typeface="Times New Roman"/>
                <a:cs typeface="Times New Roman"/>
              </a:rPr>
              <a:t>have </a:t>
            </a:r>
            <a:r>
              <a:rPr sz="1450" spc="60" dirty="0">
                <a:latin typeface="Times New Roman"/>
                <a:cs typeface="Times New Roman"/>
              </a:rPr>
              <a:t> </a:t>
            </a:r>
            <a:r>
              <a:rPr sz="1450" spc="55" dirty="0">
                <a:latin typeface="Times New Roman"/>
                <a:cs typeface="Times New Roman"/>
              </a:rPr>
              <a:t>created</a:t>
            </a:r>
            <a:r>
              <a:rPr sz="1450" spc="35" dirty="0">
                <a:latin typeface="Times New Roman"/>
                <a:cs typeface="Times New Roman"/>
              </a:rPr>
              <a:t> </a:t>
            </a:r>
            <a:r>
              <a:rPr sz="1450" spc="45" dirty="0">
                <a:latin typeface="Times New Roman"/>
                <a:cs typeface="Times New Roman"/>
              </a:rPr>
              <a:t>a</a:t>
            </a:r>
            <a:r>
              <a:rPr sz="1450" spc="50" dirty="0">
                <a:latin typeface="Times New Roman"/>
                <a:cs typeface="Times New Roman"/>
              </a:rPr>
              <a:t> </a:t>
            </a:r>
            <a:r>
              <a:rPr sz="1450" spc="60" dirty="0">
                <a:latin typeface="Times New Roman"/>
                <a:cs typeface="Times New Roman"/>
              </a:rPr>
              <a:t>market</a:t>
            </a:r>
            <a:r>
              <a:rPr sz="1450" spc="45" dirty="0">
                <a:latin typeface="Times New Roman"/>
                <a:cs typeface="Times New Roman"/>
              </a:rPr>
              <a:t> </a:t>
            </a:r>
            <a:r>
              <a:rPr sz="1450" spc="60" dirty="0">
                <a:latin typeface="Times New Roman"/>
                <a:cs typeface="Times New Roman"/>
              </a:rPr>
              <a:t>index</a:t>
            </a:r>
            <a:r>
              <a:rPr sz="1450" spc="65" dirty="0">
                <a:latin typeface="Times New Roman"/>
                <a:cs typeface="Times New Roman"/>
              </a:rPr>
              <a:t> </a:t>
            </a:r>
            <a:r>
              <a:rPr sz="1450" spc="55" dirty="0">
                <a:latin typeface="Times New Roman"/>
                <a:cs typeface="Times New Roman"/>
              </a:rPr>
              <a:t>with</a:t>
            </a:r>
            <a:r>
              <a:rPr sz="1450" spc="35" dirty="0">
                <a:latin typeface="Times New Roman"/>
                <a:cs typeface="Times New Roman"/>
              </a:rPr>
              <a:t> </a:t>
            </a:r>
            <a:r>
              <a:rPr sz="1450" spc="50" dirty="0">
                <a:latin typeface="Times New Roman"/>
                <a:cs typeface="Times New Roman"/>
              </a:rPr>
              <a:t>the data</a:t>
            </a:r>
            <a:r>
              <a:rPr sz="1450" spc="80" dirty="0">
                <a:latin typeface="Times New Roman"/>
                <a:cs typeface="Times New Roman"/>
              </a:rPr>
              <a:t> </a:t>
            </a:r>
            <a:r>
              <a:rPr sz="1450" spc="50" dirty="0">
                <a:latin typeface="Times New Roman"/>
                <a:cs typeface="Times New Roman"/>
              </a:rPr>
              <a:t>of</a:t>
            </a:r>
            <a:r>
              <a:rPr sz="1450" spc="30" dirty="0">
                <a:latin typeface="Times New Roman"/>
                <a:cs typeface="Times New Roman"/>
              </a:rPr>
              <a:t> </a:t>
            </a:r>
            <a:r>
              <a:rPr sz="1450" spc="55" dirty="0">
                <a:latin typeface="Times New Roman"/>
                <a:cs typeface="Times New Roman"/>
              </a:rPr>
              <a:t>closing</a:t>
            </a:r>
            <a:r>
              <a:rPr sz="1450" spc="60" dirty="0">
                <a:latin typeface="Times New Roman"/>
                <a:cs typeface="Times New Roman"/>
              </a:rPr>
              <a:t> </a:t>
            </a:r>
            <a:r>
              <a:rPr sz="1450" spc="50" dirty="0">
                <a:latin typeface="Times New Roman"/>
                <a:cs typeface="Times New Roman"/>
              </a:rPr>
              <a:t>price,</a:t>
            </a:r>
            <a:r>
              <a:rPr sz="1450" spc="45" dirty="0">
                <a:latin typeface="Times New Roman"/>
                <a:cs typeface="Times New Roman"/>
              </a:rPr>
              <a:t> </a:t>
            </a:r>
            <a:r>
              <a:rPr sz="1450" spc="60" dirty="0">
                <a:latin typeface="Times New Roman"/>
                <a:cs typeface="Times New Roman"/>
              </a:rPr>
              <a:t>and</a:t>
            </a:r>
            <a:r>
              <a:rPr sz="1450" spc="35" dirty="0">
                <a:latin typeface="Times New Roman"/>
                <a:cs typeface="Times New Roman"/>
              </a:rPr>
              <a:t> </a:t>
            </a:r>
            <a:r>
              <a:rPr sz="1450" spc="50" dirty="0">
                <a:latin typeface="Times New Roman"/>
                <a:cs typeface="Times New Roman"/>
              </a:rPr>
              <a:t>free</a:t>
            </a:r>
            <a:r>
              <a:rPr sz="1450" spc="55" dirty="0">
                <a:latin typeface="Times New Roman"/>
                <a:cs typeface="Times New Roman"/>
              </a:rPr>
              <a:t> </a:t>
            </a:r>
            <a:r>
              <a:rPr sz="1450" spc="45" dirty="0">
                <a:latin typeface="Times New Roman"/>
                <a:cs typeface="Times New Roman"/>
              </a:rPr>
              <a:t>float</a:t>
            </a:r>
            <a:r>
              <a:rPr sz="1450" spc="75" dirty="0">
                <a:latin typeface="Times New Roman"/>
                <a:cs typeface="Times New Roman"/>
              </a:rPr>
              <a:t> </a:t>
            </a:r>
            <a:r>
              <a:rPr sz="1450" spc="55" dirty="0">
                <a:latin typeface="Times New Roman"/>
                <a:cs typeface="Times New Roman"/>
              </a:rPr>
              <a:t>shares</a:t>
            </a:r>
            <a:r>
              <a:rPr sz="1450" spc="65" dirty="0">
                <a:latin typeface="Times New Roman"/>
                <a:cs typeface="Times New Roman"/>
              </a:rPr>
              <a:t> </a:t>
            </a:r>
            <a:r>
              <a:rPr sz="1450" spc="70" dirty="0">
                <a:latin typeface="Times New Roman"/>
                <a:cs typeface="Times New Roman"/>
              </a:rPr>
              <a:t>we</a:t>
            </a:r>
            <a:r>
              <a:rPr sz="1450" spc="30" dirty="0">
                <a:latin typeface="Times New Roman"/>
                <a:cs typeface="Times New Roman"/>
              </a:rPr>
              <a:t> </a:t>
            </a:r>
            <a:r>
              <a:rPr sz="1450" spc="60" dirty="0">
                <a:latin typeface="Times New Roman"/>
                <a:cs typeface="Times New Roman"/>
              </a:rPr>
              <a:t>found</a:t>
            </a:r>
            <a:r>
              <a:rPr sz="1450" spc="65" dirty="0">
                <a:latin typeface="Times New Roman"/>
                <a:cs typeface="Times New Roman"/>
              </a:rPr>
              <a:t> </a:t>
            </a:r>
            <a:r>
              <a:rPr sz="1450" spc="50" dirty="0">
                <a:latin typeface="Times New Roman"/>
                <a:cs typeface="Times New Roman"/>
              </a:rPr>
              <a:t>the free</a:t>
            </a:r>
            <a:r>
              <a:rPr sz="1450" spc="30" dirty="0">
                <a:latin typeface="Times New Roman"/>
                <a:cs typeface="Times New Roman"/>
              </a:rPr>
              <a:t> </a:t>
            </a:r>
            <a:r>
              <a:rPr sz="1450" spc="50" dirty="0">
                <a:latin typeface="Times New Roman"/>
                <a:cs typeface="Times New Roman"/>
              </a:rPr>
              <a:t>float</a:t>
            </a:r>
            <a:r>
              <a:rPr sz="1450" spc="75" dirty="0">
                <a:latin typeface="Times New Roman"/>
                <a:cs typeface="Times New Roman"/>
              </a:rPr>
              <a:t> </a:t>
            </a:r>
            <a:r>
              <a:rPr sz="1450" spc="55" dirty="0">
                <a:latin typeface="Times New Roman"/>
                <a:cs typeface="Times New Roman"/>
              </a:rPr>
              <a:t>market</a:t>
            </a:r>
            <a:r>
              <a:rPr sz="1450" spc="45" dirty="0">
                <a:latin typeface="Times New Roman"/>
                <a:cs typeface="Times New Roman"/>
              </a:rPr>
              <a:t> </a:t>
            </a:r>
            <a:r>
              <a:rPr sz="1450" spc="65" dirty="0">
                <a:latin typeface="Times New Roman"/>
                <a:cs typeface="Times New Roman"/>
              </a:rPr>
              <a:t>cap</a:t>
            </a:r>
            <a:r>
              <a:rPr sz="1450" spc="35" dirty="0">
                <a:latin typeface="Times New Roman"/>
                <a:cs typeface="Times New Roman"/>
              </a:rPr>
              <a:t> </a:t>
            </a:r>
            <a:r>
              <a:rPr sz="1450" spc="60" dirty="0">
                <a:latin typeface="Times New Roman"/>
                <a:cs typeface="Times New Roman"/>
              </a:rPr>
              <a:t>and </a:t>
            </a:r>
            <a:r>
              <a:rPr sz="1450" spc="55" dirty="0">
                <a:latin typeface="Times New Roman"/>
                <a:cs typeface="Times New Roman"/>
              </a:rPr>
              <a:t>created</a:t>
            </a:r>
            <a:r>
              <a:rPr sz="1450" spc="40" dirty="0">
                <a:latin typeface="Times New Roman"/>
                <a:cs typeface="Times New Roman"/>
              </a:rPr>
              <a:t> </a:t>
            </a:r>
            <a:r>
              <a:rPr sz="1450" spc="140" dirty="0">
                <a:latin typeface="Times New Roman"/>
                <a:cs typeface="Times New Roman"/>
              </a:rPr>
              <a:t>an</a:t>
            </a:r>
            <a:r>
              <a:rPr sz="1450" spc="35" dirty="0">
                <a:latin typeface="Times New Roman"/>
                <a:cs typeface="Times New Roman"/>
              </a:rPr>
              <a:t> </a:t>
            </a:r>
            <a:r>
              <a:rPr sz="1450" spc="60" dirty="0">
                <a:latin typeface="Times New Roman"/>
                <a:cs typeface="Times New Roman"/>
              </a:rPr>
              <a:t>index</a:t>
            </a:r>
            <a:r>
              <a:rPr sz="1450" spc="35" dirty="0">
                <a:latin typeface="Times New Roman"/>
                <a:cs typeface="Times New Roman"/>
              </a:rPr>
              <a:t> </a:t>
            </a:r>
            <a:r>
              <a:rPr sz="1450" spc="60" dirty="0">
                <a:latin typeface="Times New Roman"/>
                <a:cs typeface="Times New Roman"/>
              </a:rPr>
              <a:t>from </a:t>
            </a:r>
            <a:r>
              <a:rPr sz="1450" spc="55" dirty="0">
                <a:latin typeface="Times New Roman"/>
                <a:cs typeface="Times New Roman"/>
              </a:rPr>
              <a:t>past </a:t>
            </a:r>
            <a:r>
              <a:rPr sz="1450" spc="-350" dirty="0">
                <a:latin typeface="Times New Roman"/>
                <a:cs typeface="Times New Roman"/>
              </a:rPr>
              <a:t> </a:t>
            </a:r>
            <a:r>
              <a:rPr sz="1450" spc="50" dirty="0">
                <a:latin typeface="Times New Roman"/>
                <a:cs typeface="Times New Roman"/>
              </a:rPr>
              <a:t>years</a:t>
            </a:r>
            <a:r>
              <a:rPr sz="1450" spc="55" dirty="0">
                <a:latin typeface="Times New Roman"/>
                <a:cs typeface="Times New Roman"/>
              </a:rPr>
              <a:t> </a:t>
            </a:r>
            <a:r>
              <a:rPr sz="1450" spc="45" dirty="0">
                <a:latin typeface="Times New Roman"/>
                <a:cs typeface="Times New Roman"/>
              </a:rPr>
              <a:t>data</a:t>
            </a:r>
            <a:endParaRPr sz="145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5596" y="5345048"/>
            <a:ext cx="10981055" cy="455930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12700" marR="5080">
              <a:lnSpc>
                <a:spcPts val="1660"/>
              </a:lnSpc>
              <a:spcBef>
                <a:spcPts val="210"/>
              </a:spcBef>
            </a:pPr>
            <a:r>
              <a:rPr sz="1450" spc="80" dirty="0">
                <a:latin typeface="Times New Roman"/>
                <a:cs typeface="Times New Roman"/>
              </a:rPr>
              <a:t>Now</a:t>
            </a:r>
            <a:r>
              <a:rPr sz="1450" spc="45" dirty="0">
                <a:latin typeface="Times New Roman"/>
                <a:cs typeface="Times New Roman"/>
              </a:rPr>
              <a:t> after</a:t>
            </a:r>
            <a:r>
              <a:rPr sz="1450" spc="85" dirty="0">
                <a:latin typeface="Times New Roman"/>
                <a:cs typeface="Times New Roman"/>
              </a:rPr>
              <a:t> </a:t>
            </a:r>
            <a:r>
              <a:rPr sz="1450" spc="50" dirty="0">
                <a:latin typeface="Times New Roman"/>
                <a:cs typeface="Times New Roman"/>
              </a:rPr>
              <a:t>creating</a:t>
            </a:r>
            <a:r>
              <a:rPr sz="1450" spc="40" dirty="0">
                <a:latin typeface="Times New Roman"/>
                <a:cs typeface="Times New Roman"/>
              </a:rPr>
              <a:t> </a:t>
            </a:r>
            <a:r>
              <a:rPr sz="1450" spc="50" dirty="0">
                <a:latin typeface="Times New Roman"/>
                <a:cs typeface="Times New Roman"/>
              </a:rPr>
              <a:t>the </a:t>
            </a:r>
            <a:r>
              <a:rPr sz="1450" spc="65" dirty="0">
                <a:latin typeface="Times New Roman"/>
                <a:cs typeface="Times New Roman"/>
              </a:rPr>
              <a:t>Index </a:t>
            </a:r>
            <a:r>
              <a:rPr sz="1450" spc="70" dirty="0">
                <a:latin typeface="Times New Roman"/>
                <a:cs typeface="Times New Roman"/>
              </a:rPr>
              <a:t>we</a:t>
            </a:r>
            <a:r>
              <a:rPr sz="1450" spc="55" dirty="0">
                <a:latin typeface="Times New Roman"/>
                <a:cs typeface="Times New Roman"/>
              </a:rPr>
              <a:t> </a:t>
            </a:r>
            <a:r>
              <a:rPr sz="1450" spc="60" dirty="0">
                <a:latin typeface="Times New Roman"/>
                <a:cs typeface="Times New Roman"/>
              </a:rPr>
              <a:t>have</a:t>
            </a:r>
            <a:r>
              <a:rPr sz="1450" spc="55" dirty="0">
                <a:latin typeface="Times New Roman"/>
                <a:cs typeface="Times New Roman"/>
              </a:rPr>
              <a:t> found</a:t>
            </a:r>
            <a:r>
              <a:rPr sz="1450" spc="60" dirty="0">
                <a:latin typeface="Times New Roman"/>
                <a:cs typeface="Times New Roman"/>
              </a:rPr>
              <a:t> </a:t>
            </a:r>
            <a:r>
              <a:rPr sz="1450" spc="50" dirty="0">
                <a:latin typeface="Times New Roman"/>
                <a:cs typeface="Times New Roman"/>
              </a:rPr>
              <a:t>the</a:t>
            </a:r>
            <a:r>
              <a:rPr sz="1450" spc="35" dirty="0">
                <a:latin typeface="Times New Roman"/>
                <a:cs typeface="Times New Roman"/>
              </a:rPr>
              <a:t> </a:t>
            </a:r>
            <a:r>
              <a:rPr sz="1450" spc="55" dirty="0">
                <a:latin typeface="Times New Roman"/>
                <a:cs typeface="Times New Roman"/>
              </a:rPr>
              <a:t>returns</a:t>
            </a:r>
            <a:r>
              <a:rPr sz="1450" spc="45" dirty="0">
                <a:latin typeface="Times New Roman"/>
                <a:cs typeface="Times New Roman"/>
              </a:rPr>
              <a:t> </a:t>
            </a:r>
            <a:r>
              <a:rPr sz="1450" spc="50" dirty="0">
                <a:latin typeface="Times New Roman"/>
                <a:cs typeface="Times New Roman"/>
              </a:rPr>
              <a:t>of</a:t>
            </a:r>
            <a:r>
              <a:rPr sz="1450" spc="60" dirty="0">
                <a:latin typeface="Times New Roman"/>
                <a:cs typeface="Times New Roman"/>
              </a:rPr>
              <a:t> </a:t>
            </a:r>
            <a:r>
              <a:rPr sz="1450" spc="50" dirty="0">
                <a:latin typeface="Times New Roman"/>
                <a:cs typeface="Times New Roman"/>
              </a:rPr>
              <a:t>shares</a:t>
            </a:r>
            <a:r>
              <a:rPr sz="1450" spc="65" dirty="0">
                <a:latin typeface="Times New Roman"/>
                <a:cs typeface="Times New Roman"/>
              </a:rPr>
              <a:t> </a:t>
            </a:r>
            <a:r>
              <a:rPr sz="1450" spc="35" dirty="0">
                <a:latin typeface="Times New Roman"/>
                <a:cs typeface="Times New Roman"/>
              </a:rPr>
              <a:t>of</a:t>
            </a:r>
            <a:r>
              <a:rPr sz="1450" spc="60" dirty="0">
                <a:latin typeface="Times New Roman"/>
                <a:cs typeface="Times New Roman"/>
              </a:rPr>
              <a:t> </a:t>
            </a:r>
            <a:r>
              <a:rPr sz="1450" spc="50" dirty="0">
                <a:latin typeface="Times New Roman"/>
                <a:cs typeface="Times New Roman"/>
              </a:rPr>
              <a:t>the</a:t>
            </a:r>
            <a:r>
              <a:rPr sz="1450" spc="55" dirty="0">
                <a:latin typeface="Times New Roman"/>
                <a:cs typeface="Times New Roman"/>
              </a:rPr>
              <a:t> </a:t>
            </a:r>
            <a:r>
              <a:rPr sz="1450" spc="65" dirty="0">
                <a:latin typeface="Times New Roman"/>
                <a:cs typeface="Times New Roman"/>
              </a:rPr>
              <a:t>companies</a:t>
            </a:r>
            <a:r>
              <a:rPr sz="1450" spc="20" dirty="0">
                <a:latin typeface="Times New Roman"/>
                <a:cs typeface="Times New Roman"/>
              </a:rPr>
              <a:t> </a:t>
            </a:r>
            <a:r>
              <a:rPr sz="1450" spc="70" dirty="0">
                <a:latin typeface="Times New Roman"/>
                <a:cs typeface="Times New Roman"/>
              </a:rPr>
              <a:t>from</a:t>
            </a:r>
            <a:r>
              <a:rPr sz="1450" spc="60" dirty="0">
                <a:latin typeface="Times New Roman"/>
                <a:cs typeface="Times New Roman"/>
              </a:rPr>
              <a:t> </a:t>
            </a:r>
            <a:r>
              <a:rPr sz="1450" spc="45" dirty="0">
                <a:latin typeface="Times New Roman"/>
                <a:cs typeface="Times New Roman"/>
              </a:rPr>
              <a:t>the</a:t>
            </a:r>
            <a:r>
              <a:rPr sz="1450" spc="80" dirty="0">
                <a:latin typeface="Times New Roman"/>
                <a:cs typeface="Times New Roman"/>
              </a:rPr>
              <a:t> </a:t>
            </a:r>
            <a:r>
              <a:rPr sz="1450" spc="50" dirty="0">
                <a:latin typeface="Times New Roman"/>
                <a:cs typeface="Times New Roman"/>
              </a:rPr>
              <a:t>data</a:t>
            </a:r>
            <a:r>
              <a:rPr sz="1450" spc="55" dirty="0">
                <a:latin typeface="Times New Roman"/>
                <a:cs typeface="Times New Roman"/>
              </a:rPr>
              <a:t> </a:t>
            </a:r>
            <a:r>
              <a:rPr sz="1450" spc="60" dirty="0">
                <a:latin typeface="Times New Roman"/>
                <a:cs typeface="Times New Roman"/>
              </a:rPr>
              <a:t>and</a:t>
            </a:r>
            <a:r>
              <a:rPr sz="1450" spc="35" dirty="0">
                <a:latin typeface="Times New Roman"/>
                <a:cs typeface="Times New Roman"/>
              </a:rPr>
              <a:t> </a:t>
            </a:r>
            <a:r>
              <a:rPr sz="1450" spc="60" dirty="0">
                <a:latin typeface="Times New Roman"/>
                <a:cs typeface="Times New Roman"/>
              </a:rPr>
              <a:t>from </a:t>
            </a:r>
            <a:r>
              <a:rPr sz="1450" spc="50" dirty="0">
                <a:latin typeface="Times New Roman"/>
                <a:cs typeface="Times New Roman"/>
              </a:rPr>
              <a:t>there</a:t>
            </a:r>
            <a:r>
              <a:rPr sz="1450" spc="80" dirty="0">
                <a:latin typeface="Times New Roman"/>
                <a:cs typeface="Times New Roman"/>
              </a:rPr>
              <a:t> </a:t>
            </a:r>
            <a:r>
              <a:rPr sz="1450" spc="70" dirty="0">
                <a:latin typeface="Times New Roman"/>
                <a:cs typeface="Times New Roman"/>
              </a:rPr>
              <a:t>we</a:t>
            </a:r>
            <a:r>
              <a:rPr sz="1450" spc="35" dirty="0">
                <a:latin typeface="Times New Roman"/>
                <a:cs typeface="Times New Roman"/>
              </a:rPr>
              <a:t> </a:t>
            </a:r>
            <a:r>
              <a:rPr sz="1450" spc="60" dirty="0">
                <a:latin typeface="Times New Roman"/>
                <a:cs typeface="Times New Roman"/>
              </a:rPr>
              <a:t>found </a:t>
            </a:r>
            <a:r>
              <a:rPr sz="1450" spc="50" dirty="0">
                <a:latin typeface="Times New Roman"/>
                <a:cs typeface="Times New Roman"/>
              </a:rPr>
              <a:t>beta </a:t>
            </a:r>
            <a:r>
              <a:rPr sz="1450" spc="45" dirty="0">
                <a:latin typeface="Times New Roman"/>
                <a:cs typeface="Times New Roman"/>
              </a:rPr>
              <a:t>for</a:t>
            </a:r>
            <a:r>
              <a:rPr sz="1450" spc="85" dirty="0">
                <a:latin typeface="Times New Roman"/>
                <a:cs typeface="Times New Roman"/>
              </a:rPr>
              <a:t> </a:t>
            </a:r>
            <a:r>
              <a:rPr sz="1450" spc="60" dirty="0">
                <a:latin typeface="Times New Roman"/>
                <a:cs typeface="Times New Roman"/>
              </a:rPr>
              <a:t>each </a:t>
            </a:r>
            <a:r>
              <a:rPr sz="1450" spc="-345" dirty="0">
                <a:latin typeface="Times New Roman"/>
                <a:cs typeface="Times New Roman"/>
              </a:rPr>
              <a:t> </a:t>
            </a:r>
            <a:r>
              <a:rPr sz="1450" spc="65" dirty="0">
                <a:latin typeface="Times New Roman"/>
                <a:cs typeface="Times New Roman"/>
              </a:rPr>
              <a:t>company</a:t>
            </a:r>
            <a:r>
              <a:rPr sz="1450" spc="50" dirty="0">
                <a:latin typeface="Times New Roman"/>
                <a:cs typeface="Times New Roman"/>
              </a:rPr>
              <a:t> </a:t>
            </a:r>
            <a:r>
              <a:rPr sz="1450" spc="60" dirty="0">
                <a:latin typeface="Times New Roman"/>
                <a:cs typeface="Times New Roman"/>
              </a:rPr>
              <a:t>by</a:t>
            </a:r>
            <a:r>
              <a:rPr sz="1450" spc="30" dirty="0">
                <a:latin typeface="Times New Roman"/>
                <a:cs typeface="Times New Roman"/>
              </a:rPr>
              <a:t> </a:t>
            </a:r>
            <a:r>
              <a:rPr sz="1450" spc="60" dirty="0">
                <a:latin typeface="Times New Roman"/>
                <a:cs typeface="Times New Roman"/>
              </a:rPr>
              <a:t>running</a:t>
            </a:r>
            <a:r>
              <a:rPr sz="1450" spc="55" dirty="0">
                <a:latin typeface="Times New Roman"/>
                <a:cs typeface="Times New Roman"/>
              </a:rPr>
              <a:t> </a:t>
            </a:r>
            <a:r>
              <a:rPr sz="1450" spc="45" dirty="0">
                <a:latin typeface="Times New Roman"/>
                <a:cs typeface="Times New Roman"/>
              </a:rPr>
              <a:t>a </a:t>
            </a:r>
            <a:r>
              <a:rPr sz="1450" spc="55" dirty="0">
                <a:latin typeface="Times New Roman"/>
                <a:cs typeface="Times New Roman"/>
              </a:rPr>
              <a:t>regression </a:t>
            </a:r>
            <a:r>
              <a:rPr sz="1450" spc="50" dirty="0">
                <a:latin typeface="Times New Roman"/>
                <a:cs typeface="Times New Roman"/>
              </a:rPr>
              <a:t>in</a:t>
            </a:r>
            <a:r>
              <a:rPr sz="1450" spc="30" dirty="0">
                <a:latin typeface="Times New Roman"/>
                <a:cs typeface="Times New Roman"/>
              </a:rPr>
              <a:t> </a:t>
            </a:r>
            <a:r>
              <a:rPr sz="1450" spc="50" dirty="0">
                <a:latin typeface="Times New Roman"/>
                <a:cs typeface="Times New Roman"/>
              </a:rPr>
              <a:t>excel.</a:t>
            </a:r>
            <a:endParaRPr sz="145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8500" y="2199385"/>
            <a:ext cx="5505450" cy="289052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8500" y="0"/>
            <a:ext cx="6464300" cy="31242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98500" y="3352800"/>
            <a:ext cx="6540500" cy="289052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5452" y="3429000"/>
            <a:ext cx="11301095" cy="2654125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 marR="5080">
              <a:lnSpc>
                <a:spcPts val="1270"/>
              </a:lnSpc>
              <a:spcBef>
                <a:spcPts val="185"/>
              </a:spcBef>
            </a:pPr>
            <a:r>
              <a:rPr sz="1400" spc="-10" dirty="0">
                <a:latin typeface="Times New Roman"/>
                <a:cs typeface="Times New Roman"/>
              </a:rPr>
              <a:t>After</a:t>
            </a:r>
            <a:r>
              <a:rPr sz="1400" spc="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finding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Beta</a:t>
            </a:r>
            <a:r>
              <a:rPr sz="1400" spc="3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for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companies</a:t>
            </a:r>
            <a:r>
              <a:rPr sz="1400" spc="4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we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have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taken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we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started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to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calculate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cost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of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equity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of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companies</a:t>
            </a:r>
            <a:r>
              <a:rPr sz="1400" spc="4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Nissan,</a:t>
            </a:r>
            <a:r>
              <a:rPr sz="1400" spc="3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KIA,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spc="20" dirty="0">
                <a:latin typeface="Times New Roman"/>
                <a:cs typeface="Times New Roman"/>
              </a:rPr>
              <a:t>and </a:t>
            </a:r>
            <a:r>
              <a:rPr sz="1400" spc="-10" dirty="0">
                <a:latin typeface="Times New Roman"/>
                <a:cs typeface="Times New Roman"/>
              </a:rPr>
              <a:t>Yamaha</a:t>
            </a:r>
            <a:r>
              <a:rPr sz="1400" spc="3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and we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followed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process</a:t>
            </a:r>
            <a:r>
              <a:rPr sz="1400" spc="4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that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was instructed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to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us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and found </a:t>
            </a:r>
            <a:r>
              <a:rPr sz="1400" dirty="0">
                <a:latin typeface="Times New Roman"/>
                <a:cs typeface="Times New Roman"/>
              </a:rPr>
              <a:t> the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values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of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cost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equity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to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be</a:t>
            </a: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latin typeface="Times New Roman"/>
                <a:cs typeface="Times New Roman"/>
              </a:rPr>
              <a:t>Cost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of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equity: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Risk-free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rate+BETA(MARKET</a:t>
            </a:r>
            <a:r>
              <a:rPr sz="1400" spc="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RISK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PREMIUM)</a:t>
            </a:r>
            <a:endParaRPr sz="1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400" dirty="0">
              <a:latin typeface="Times New Roman"/>
              <a:cs typeface="Times New Roman"/>
            </a:endParaRPr>
          </a:p>
          <a:p>
            <a:pPr marL="12700" marR="9381490">
              <a:lnSpc>
                <a:spcPct val="197400"/>
              </a:lnSpc>
              <a:spcBef>
                <a:spcPts val="5"/>
              </a:spcBef>
            </a:pPr>
            <a:r>
              <a:rPr sz="1400" spc="-5" dirty="0">
                <a:latin typeface="Times New Roman"/>
                <a:cs typeface="Times New Roman"/>
              </a:rPr>
              <a:t>Cost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of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equity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of</a:t>
            </a:r>
            <a:r>
              <a:rPr sz="1400" spc="-5" dirty="0">
                <a:latin typeface="Times New Roman"/>
                <a:cs typeface="Times New Roman"/>
              </a:rPr>
              <a:t> Nissan: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Calibri"/>
                <a:cs typeface="Calibri"/>
              </a:rPr>
              <a:t>8.82% 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Cost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of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equity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of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KIA: </a:t>
            </a:r>
            <a:r>
              <a:rPr sz="1400" spc="-5" dirty="0">
                <a:latin typeface="Calibri"/>
                <a:cs typeface="Calibri"/>
              </a:rPr>
              <a:t>6.25% 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Cost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of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equity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of</a:t>
            </a:r>
            <a:r>
              <a:rPr sz="1400" spc="-5" dirty="0">
                <a:latin typeface="Times New Roman"/>
                <a:cs typeface="Times New Roman"/>
              </a:rPr>
              <a:t> Yamaha: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Calibri"/>
                <a:cs typeface="Calibri"/>
              </a:rPr>
              <a:t>7.98%</a:t>
            </a:r>
            <a:endParaRPr sz="1400" dirty="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8500" y="0"/>
            <a:ext cx="5505450" cy="2609088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5596" y="3213607"/>
            <a:ext cx="9906204" cy="282141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10" dirty="0">
                <a:latin typeface="Times New Roman"/>
                <a:cs typeface="Times New Roman"/>
              </a:rPr>
              <a:t>After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that,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we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calculated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cost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of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debt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using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risk-free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rate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and interest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coverage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ratio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and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from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there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we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found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spread</a:t>
            </a:r>
          </a:p>
          <a:p>
            <a:pPr marL="12700" marR="1226820">
              <a:lnSpc>
                <a:spcPct val="190900"/>
              </a:lnSpc>
            </a:pPr>
            <a:r>
              <a:rPr sz="1100" dirty="0">
                <a:latin typeface="Times New Roman"/>
                <a:cs typeface="Times New Roman"/>
              </a:rPr>
              <a:t>From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there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with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help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of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total </a:t>
            </a:r>
            <a:r>
              <a:rPr sz="1100" spc="-10" dirty="0">
                <a:latin typeface="Times New Roman"/>
                <a:cs typeface="Times New Roman"/>
              </a:rPr>
              <a:t>debt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total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equity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ratio,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we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found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weight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of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equity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and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weight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of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debt </a:t>
            </a:r>
            <a:r>
              <a:rPr sz="1100" spc="-26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Now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from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there,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we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found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WACC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(weighted </a:t>
            </a:r>
            <a:r>
              <a:rPr sz="1100" dirty="0">
                <a:latin typeface="Times New Roman"/>
                <a:cs typeface="Times New Roman"/>
              </a:rPr>
              <a:t>average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cost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of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capital)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using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formula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below</a:t>
            </a:r>
            <a:endParaRPr sz="11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0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100" spc="-10" dirty="0">
                <a:latin typeface="Times New Roman"/>
                <a:cs typeface="Times New Roman"/>
              </a:rPr>
              <a:t>WACC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= </a:t>
            </a:r>
            <a:r>
              <a:rPr sz="1100" spc="-10" dirty="0">
                <a:latin typeface="Times New Roman"/>
                <a:cs typeface="Times New Roman"/>
              </a:rPr>
              <a:t>Wb*Rb+Ws*Rs</a:t>
            </a:r>
            <a:endParaRPr sz="11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950" dirty="0">
              <a:latin typeface="Times New Roman"/>
              <a:cs typeface="Times New Roman"/>
            </a:endParaRPr>
          </a:p>
          <a:p>
            <a:pPr marL="12700" marR="5914390">
              <a:lnSpc>
                <a:spcPct val="95800"/>
              </a:lnSpc>
            </a:pPr>
            <a:r>
              <a:rPr sz="1100" spc="-5" dirty="0">
                <a:latin typeface="Times New Roman"/>
                <a:cs typeface="Times New Roman"/>
              </a:rPr>
              <a:t>Wb=weight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of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debt </a:t>
            </a:r>
            <a:r>
              <a:rPr sz="1100" spc="-5" dirty="0">
                <a:latin typeface="Times New Roman"/>
                <a:cs typeface="Times New Roman"/>
              </a:rPr>
              <a:t> Rb=cost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of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debt </a:t>
            </a:r>
            <a:r>
              <a:rPr sz="1100" spc="-5" dirty="0">
                <a:latin typeface="Times New Roman"/>
                <a:cs typeface="Times New Roman"/>
              </a:rPr>
              <a:t> Ws=weight </a:t>
            </a:r>
            <a:r>
              <a:rPr sz="1100" spc="-15" dirty="0">
                <a:latin typeface="Times New Roman"/>
                <a:cs typeface="Times New Roman"/>
              </a:rPr>
              <a:t>of </a:t>
            </a:r>
            <a:r>
              <a:rPr sz="1100" spc="-5" dirty="0">
                <a:latin typeface="Times New Roman"/>
                <a:cs typeface="Times New Roman"/>
              </a:rPr>
              <a:t>equity </a:t>
            </a:r>
            <a:r>
              <a:rPr sz="1100" spc="-26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Rs=cost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of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equity</a:t>
            </a:r>
          </a:p>
          <a:p>
            <a:pPr marL="12700" marR="2214245">
              <a:lnSpc>
                <a:spcPts val="2590"/>
              </a:lnSpc>
              <a:spcBef>
                <a:spcPts val="229"/>
              </a:spcBef>
            </a:pPr>
            <a:r>
              <a:rPr sz="1100" dirty="0">
                <a:latin typeface="Times New Roman"/>
                <a:cs typeface="Times New Roman"/>
              </a:rPr>
              <a:t>From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here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we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found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WACC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of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our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three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companies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which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is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Nissan,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KIA,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Yamaha </a:t>
            </a:r>
            <a:r>
              <a:rPr sz="1100" spc="-26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WACC(Nissan) </a:t>
            </a:r>
            <a:r>
              <a:rPr sz="1100" dirty="0">
                <a:latin typeface="Times New Roman"/>
                <a:cs typeface="Times New Roman"/>
              </a:rPr>
              <a:t>=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Calibri"/>
                <a:cs typeface="Calibri"/>
              </a:rPr>
              <a:t>6.81%</a:t>
            </a:r>
            <a:endParaRPr sz="11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z="1100" spc="-5" dirty="0">
                <a:latin typeface="Times New Roman"/>
                <a:cs typeface="Times New Roman"/>
              </a:rPr>
              <a:t>WACC(KIA)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=</a:t>
            </a:r>
            <a:r>
              <a:rPr sz="1100" spc="-6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Calibri"/>
                <a:cs typeface="Calibri"/>
              </a:rPr>
              <a:t>5.84%</a:t>
            </a:r>
            <a:endParaRPr sz="11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100" spc="-5" dirty="0">
                <a:latin typeface="Times New Roman"/>
                <a:cs typeface="Times New Roman"/>
              </a:rPr>
              <a:t>WACC(YAMAHA)=</a:t>
            </a:r>
            <a:r>
              <a:rPr sz="1100" spc="-4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Calibri"/>
                <a:cs typeface="Calibri"/>
              </a:rPr>
              <a:t>6.66%</a:t>
            </a:r>
            <a:endParaRPr sz="1100" dirty="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8500" y="0"/>
            <a:ext cx="5505450" cy="289052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5596" y="3582670"/>
            <a:ext cx="8879840" cy="23196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latin typeface="Times New Roman"/>
                <a:cs typeface="Times New Roman"/>
              </a:rPr>
              <a:t>Now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after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that,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we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found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DOL,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and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DFL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of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companies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we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have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taken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by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using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EPS,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EBIT,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and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Net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operating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income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to</a:t>
            </a:r>
            <a:r>
              <a:rPr sz="1100" spc="6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sales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and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found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values</a:t>
            </a:r>
            <a:endParaRPr sz="11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9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100" u="sng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NISAAN</a:t>
            </a:r>
            <a:endParaRPr sz="11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1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100" spc="-5" dirty="0">
                <a:latin typeface="Times New Roman"/>
                <a:cs typeface="Times New Roman"/>
              </a:rPr>
              <a:t>DOL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: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Calibri"/>
                <a:cs typeface="Calibri"/>
              </a:rPr>
              <a:t>-0.163879594</a:t>
            </a:r>
            <a:endParaRPr sz="11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100" spc="-10" dirty="0">
                <a:latin typeface="Times New Roman"/>
                <a:cs typeface="Times New Roman"/>
              </a:rPr>
              <a:t>D</a:t>
            </a:r>
            <a:r>
              <a:rPr sz="1100" spc="5" dirty="0">
                <a:latin typeface="Times New Roman"/>
                <a:cs typeface="Times New Roman"/>
              </a:rPr>
              <a:t>F</a:t>
            </a:r>
            <a:r>
              <a:rPr sz="1100" dirty="0">
                <a:latin typeface="Times New Roman"/>
                <a:cs typeface="Times New Roman"/>
              </a:rPr>
              <a:t>L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:</a:t>
            </a:r>
            <a:r>
              <a:rPr sz="1100" spc="-5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Calibri"/>
                <a:cs typeface="Calibri"/>
              </a:rPr>
              <a:t>-</a:t>
            </a:r>
            <a:r>
              <a:rPr sz="1100" spc="-10" dirty="0">
                <a:latin typeface="Calibri"/>
                <a:cs typeface="Calibri"/>
              </a:rPr>
              <a:t>0</a:t>
            </a:r>
            <a:r>
              <a:rPr sz="1100" spc="5" dirty="0">
                <a:latin typeface="Calibri"/>
                <a:cs typeface="Calibri"/>
              </a:rPr>
              <a:t>.</a:t>
            </a:r>
            <a:r>
              <a:rPr sz="1100" spc="-10" dirty="0">
                <a:latin typeface="Calibri"/>
                <a:cs typeface="Calibri"/>
              </a:rPr>
              <a:t>85319</a:t>
            </a:r>
            <a:r>
              <a:rPr sz="1100" spc="15" dirty="0">
                <a:latin typeface="Calibri"/>
                <a:cs typeface="Calibri"/>
              </a:rPr>
              <a:t>8</a:t>
            </a:r>
            <a:r>
              <a:rPr sz="1100" spc="-10" dirty="0">
                <a:latin typeface="Calibri"/>
                <a:cs typeface="Calibri"/>
              </a:rPr>
              <a:t>34</a:t>
            </a:r>
            <a:r>
              <a:rPr sz="1100" dirty="0">
                <a:latin typeface="Calibri"/>
                <a:cs typeface="Calibri"/>
              </a:rPr>
              <a:t>2</a:t>
            </a:r>
          </a:p>
          <a:p>
            <a:pPr>
              <a:lnSpc>
                <a:spcPct val="100000"/>
              </a:lnSpc>
            </a:pPr>
            <a:endParaRPr sz="12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30"/>
              </a:spcBef>
            </a:pPr>
            <a:r>
              <a:rPr sz="11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KIA</a:t>
            </a:r>
            <a:endParaRPr sz="11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9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100" spc="-10" dirty="0">
                <a:latin typeface="Times New Roman"/>
                <a:cs typeface="Times New Roman"/>
              </a:rPr>
              <a:t>DO</a:t>
            </a:r>
            <a:r>
              <a:rPr sz="1100" dirty="0">
                <a:latin typeface="Times New Roman"/>
                <a:cs typeface="Times New Roman"/>
              </a:rPr>
              <a:t>L: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alibri"/>
                <a:cs typeface="Calibri"/>
              </a:rPr>
              <a:t>0</a:t>
            </a:r>
            <a:r>
              <a:rPr sz="1100" spc="5" dirty="0">
                <a:latin typeface="Calibri"/>
                <a:cs typeface="Calibri"/>
              </a:rPr>
              <a:t>.</a:t>
            </a:r>
            <a:r>
              <a:rPr sz="1100" spc="-10" dirty="0">
                <a:latin typeface="Calibri"/>
                <a:cs typeface="Calibri"/>
              </a:rPr>
              <a:t>0625</a:t>
            </a:r>
            <a:r>
              <a:rPr sz="1100" spc="15" dirty="0">
                <a:latin typeface="Calibri"/>
                <a:cs typeface="Calibri"/>
              </a:rPr>
              <a:t>5</a:t>
            </a:r>
            <a:r>
              <a:rPr sz="1100" spc="-10" dirty="0">
                <a:latin typeface="Calibri"/>
                <a:cs typeface="Calibri"/>
              </a:rPr>
              <a:t>2</a:t>
            </a:r>
            <a:r>
              <a:rPr sz="1100" dirty="0">
                <a:latin typeface="Calibri"/>
                <a:cs typeface="Calibri"/>
              </a:rPr>
              <a:t>1</a:t>
            </a: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100" dirty="0">
                <a:latin typeface="Times New Roman"/>
                <a:cs typeface="Times New Roman"/>
              </a:rPr>
              <a:t>DFL:</a:t>
            </a:r>
            <a:r>
              <a:rPr sz="1100" spc="-6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alibri"/>
                <a:cs typeface="Calibri"/>
              </a:rPr>
              <a:t>4.3100021</a:t>
            </a:r>
            <a:endParaRPr sz="11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5596" y="6400291"/>
            <a:ext cx="65405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u="sng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Y</a:t>
            </a:r>
            <a:r>
              <a:rPr sz="1100" u="sng" spc="-3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</a:t>
            </a:r>
            <a:r>
              <a:rPr sz="1100" u="sng" spc="2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M</a:t>
            </a:r>
            <a:r>
              <a:rPr sz="1100" u="sng" spc="-3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</a:t>
            </a:r>
            <a:r>
              <a:rPr sz="1100" u="sng" spc="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H</a:t>
            </a:r>
            <a:r>
              <a:rPr sz="11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</a:t>
            </a:r>
            <a:endParaRPr sz="1100" dirty="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8500" y="0"/>
            <a:ext cx="5505450" cy="289052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5596" y="0"/>
            <a:ext cx="892175" cy="361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10" dirty="0">
                <a:latin typeface="Times New Roman"/>
                <a:cs typeface="Times New Roman"/>
              </a:rPr>
              <a:t>DO</a:t>
            </a:r>
            <a:r>
              <a:rPr sz="1100" dirty="0">
                <a:latin typeface="Times New Roman"/>
                <a:cs typeface="Times New Roman"/>
              </a:rPr>
              <a:t>L:</a:t>
            </a:r>
            <a:r>
              <a:rPr sz="1100" spc="-10" dirty="0">
                <a:latin typeface="Times New Roman"/>
                <a:cs typeface="Times New Roman"/>
              </a:rPr>
              <a:t> -</a:t>
            </a:r>
            <a:r>
              <a:rPr sz="1100" dirty="0">
                <a:latin typeface="Times New Roman"/>
                <a:cs typeface="Times New Roman"/>
              </a:rPr>
              <a:t>0</a:t>
            </a:r>
            <a:r>
              <a:rPr sz="1100" spc="10" dirty="0">
                <a:latin typeface="Times New Roman"/>
                <a:cs typeface="Times New Roman"/>
              </a:rPr>
              <a:t>.</a:t>
            </a:r>
            <a:r>
              <a:rPr sz="1100" dirty="0">
                <a:latin typeface="Times New Roman"/>
                <a:cs typeface="Times New Roman"/>
              </a:rPr>
              <a:t>24272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100" spc="-10" dirty="0">
                <a:latin typeface="Times New Roman"/>
                <a:cs typeface="Times New Roman"/>
              </a:rPr>
              <a:t>D</a:t>
            </a:r>
            <a:r>
              <a:rPr sz="1100" spc="5" dirty="0">
                <a:latin typeface="Times New Roman"/>
                <a:cs typeface="Times New Roman"/>
              </a:rPr>
              <a:t>F</a:t>
            </a:r>
            <a:r>
              <a:rPr sz="1100" dirty="0">
                <a:latin typeface="Times New Roman"/>
                <a:cs typeface="Times New Roman"/>
              </a:rPr>
              <a:t>L: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alibri"/>
                <a:cs typeface="Calibri"/>
              </a:rPr>
              <a:t>6</a:t>
            </a:r>
            <a:r>
              <a:rPr sz="1100" spc="5" dirty="0">
                <a:latin typeface="Calibri"/>
                <a:cs typeface="Calibri"/>
              </a:rPr>
              <a:t>.</a:t>
            </a:r>
            <a:r>
              <a:rPr sz="1100" spc="-10" dirty="0">
                <a:latin typeface="Calibri"/>
                <a:cs typeface="Calibri"/>
              </a:rPr>
              <a:t>52034</a:t>
            </a:r>
            <a:r>
              <a:rPr sz="1100" dirty="0">
                <a:latin typeface="Calibri"/>
                <a:cs typeface="Calibri"/>
              </a:rPr>
              <a:t>4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5596" y="3524758"/>
            <a:ext cx="4819650" cy="33223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latin typeface="Times New Roman"/>
                <a:cs typeface="Times New Roman"/>
              </a:rPr>
              <a:t>RISK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ANALYSIS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: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1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SYSTEMATIC</a:t>
            </a:r>
            <a:endParaRPr sz="1100">
              <a:latin typeface="Times New Roman"/>
              <a:cs typeface="Times New Roman"/>
            </a:endParaRPr>
          </a:p>
          <a:p>
            <a:pPr marL="12700" marR="490220">
              <a:lnSpc>
                <a:spcPts val="2540"/>
              </a:lnSpc>
              <a:spcBef>
                <a:spcPts val="270"/>
              </a:spcBef>
            </a:pPr>
            <a:r>
              <a:rPr sz="1100" spc="-5" dirty="0">
                <a:latin typeface="Times New Roman"/>
                <a:cs typeface="Times New Roman"/>
              </a:rPr>
              <a:t>On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basis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of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Beta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value,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we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can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decide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how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companies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are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performing </a:t>
            </a:r>
            <a:r>
              <a:rPr sz="1100" spc="-2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So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from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calculated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values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of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Beta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65"/>
              </a:spcBef>
            </a:pPr>
            <a:r>
              <a:rPr sz="1100" spc="-10" dirty="0">
                <a:latin typeface="Times New Roman"/>
                <a:cs typeface="Times New Roman"/>
              </a:rPr>
              <a:t>NISSAN: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Calibri"/>
                <a:cs typeface="Calibri"/>
              </a:rPr>
              <a:t>0.438431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100" dirty="0">
                <a:latin typeface="Calibri"/>
                <a:cs typeface="Calibri"/>
              </a:rPr>
              <a:t>It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is</a:t>
            </a:r>
            <a:r>
              <a:rPr sz="1100" spc="-5" dirty="0">
                <a:latin typeface="Calibri"/>
                <a:cs typeface="Calibri"/>
              </a:rPr>
              <a:t> positively correlated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to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market</a:t>
            </a:r>
            <a:r>
              <a:rPr sz="1100" spc="229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return</a:t>
            </a:r>
            <a:r>
              <a:rPr sz="1100" spc="1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but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is</a:t>
            </a:r>
            <a:r>
              <a:rPr sz="1100" spc="-5" dirty="0">
                <a:latin typeface="Calibri"/>
                <a:cs typeface="Calibri"/>
              </a:rPr>
              <a:t> moving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slowly</a:t>
            </a:r>
            <a:r>
              <a:rPr sz="1100" spc="-5" dirty="0">
                <a:latin typeface="Calibri"/>
                <a:cs typeface="Calibri"/>
              </a:rPr>
              <a:t> respective to </a:t>
            </a:r>
            <a:r>
              <a:rPr sz="1100" dirty="0">
                <a:latin typeface="Calibri"/>
                <a:cs typeface="Calibri"/>
              </a:rPr>
              <a:t>market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0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100" spc="-10" dirty="0">
                <a:latin typeface="Times New Roman"/>
                <a:cs typeface="Times New Roman"/>
              </a:rPr>
              <a:t>KIA: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Calibri"/>
                <a:cs typeface="Calibri"/>
              </a:rPr>
              <a:t>0.287648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100" dirty="0">
                <a:latin typeface="Calibri"/>
                <a:cs typeface="Calibri"/>
              </a:rPr>
              <a:t>It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is</a:t>
            </a:r>
            <a:r>
              <a:rPr sz="1100" spc="-5" dirty="0">
                <a:latin typeface="Calibri"/>
                <a:cs typeface="Calibri"/>
              </a:rPr>
              <a:t> positively correlated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to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market</a:t>
            </a:r>
            <a:r>
              <a:rPr sz="1100" spc="229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return</a:t>
            </a:r>
            <a:r>
              <a:rPr sz="1100" spc="1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but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is</a:t>
            </a:r>
            <a:r>
              <a:rPr sz="1100" spc="-5" dirty="0">
                <a:latin typeface="Calibri"/>
                <a:cs typeface="Calibri"/>
              </a:rPr>
              <a:t> moving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slowly</a:t>
            </a:r>
            <a:r>
              <a:rPr sz="1100" spc="-5" dirty="0">
                <a:latin typeface="Calibri"/>
                <a:cs typeface="Calibri"/>
              </a:rPr>
              <a:t> respective to </a:t>
            </a:r>
            <a:r>
              <a:rPr sz="1100" dirty="0">
                <a:latin typeface="Calibri"/>
                <a:cs typeface="Calibri"/>
              </a:rPr>
              <a:t>market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100" spc="-10" dirty="0">
                <a:latin typeface="Times New Roman"/>
                <a:cs typeface="Times New Roman"/>
              </a:rPr>
              <a:t>Y</a:t>
            </a:r>
            <a:r>
              <a:rPr sz="1100" spc="-30" dirty="0">
                <a:latin typeface="Times New Roman"/>
                <a:cs typeface="Times New Roman"/>
              </a:rPr>
              <a:t>A</a:t>
            </a:r>
            <a:r>
              <a:rPr sz="1100" spc="25" dirty="0">
                <a:latin typeface="Times New Roman"/>
                <a:cs typeface="Times New Roman"/>
              </a:rPr>
              <a:t>M</a:t>
            </a:r>
            <a:r>
              <a:rPr sz="1100" spc="-30" dirty="0">
                <a:latin typeface="Times New Roman"/>
                <a:cs typeface="Times New Roman"/>
              </a:rPr>
              <a:t>A</a:t>
            </a:r>
            <a:r>
              <a:rPr sz="1100" spc="15" dirty="0">
                <a:latin typeface="Times New Roman"/>
                <a:cs typeface="Times New Roman"/>
              </a:rPr>
              <a:t>H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: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alibri"/>
                <a:cs typeface="Calibri"/>
              </a:rPr>
              <a:t>0</a:t>
            </a:r>
            <a:r>
              <a:rPr sz="1100" spc="5" dirty="0">
                <a:latin typeface="Calibri"/>
                <a:cs typeface="Calibri"/>
              </a:rPr>
              <a:t>.</a:t>
            </a:r>
            <a:r>
              <a:rPr sz="1100" spc="-10" dirty="0">
                <a:latin typeface="Calibri"/>
                <a:cs typeface="Calibri"/>
              </a:rPr>
              <a:t>36747</a:t>
            </a:r>
            <a:r>
              <a:rPr sz="1100" dirty="0">
                <a:latin typeface="Calibri"/>
                <a:cs typeface="Calibri"/>
              </a:rPr>
              <a:t>5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0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100" dirty="0">
                <a:latin typeface="Calibri"/>
                <a:cs typeface="Calibri"/>
              </a:rPr>
              <a:t>It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is</a:t>
            </a:r>
            <a:r>
              <a:rPr sz="1100" spc="-5" dirty="0">
                <a:latin typeface="Calibri"/>
                <a:cs typeface="Calibri"/>
              </a:rPr>
              <a:t> positively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correlated to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market</a:t>
            </a:r>
            <a:r>
              <a:rPr sz="1100" spc="23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return</a:t>
            </a:r>
            <a:r>
              <a:rPr sz="1100" spc="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but</a:t>
            </a:r>
            <a:r>
              <a:rPr sz="1100" spc="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is</a:t>
            </a:r>
            <a:r>
              <a:rPr sz="1100" spc="-5" dirty="0">
                <a:latin typeface="Calibri"/>
                <a:cs typeface="Calibri"/>
              </a:rPr>
              <a:t> moving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slowly</a:t>
            </a:r>
            <a:r>
              <a:rPr sz="1100" spc="-5" dirty="0">
                <a:latin typeface="Calibri"/>
                <a:cs typeface="Calibri"/>
              </a:rPr>
              <a:t> respective to </a:t>
            </a:r>
            <a:r>
              <a:rPr sz="1100" dirty="0">
                <a:latin typeface="Calibri"/>
                <a:cs typeface="Calibri"/>
              </a:rPr>
              <a:t>market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66533" y="516113"/>
            <a:ext cx="11177538" cy="2889503"/>
            <a:chOff x="566533" y="516113"/>
            <a:chExt cx="11177538" cy="2889503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66533" y="516113"/>
              <a:ext cx="5057775" cy="2889503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96000" y="578865"/>
              <a:ext cx="5648071" cy="264731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600" y="685800"/>
            <a:ext cx="9748520" cy="536326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UNSYSTEMATIC</a:t>
            </a:r>
            <a:endParaRPr sz="1100" dirty="0">
              <a:latin typeface="Times New Roman"/>
              <a:cs typeface="Times New Roman"/>
            </a:endParaRPr>
          </a:p>
          <a:p>
            <a:pPr marL="12700" marR="3384550">
              <a:lnSpc>
                <a:spcPct val="190900"/>
              </a:lnSpc>
              <a:spcBef>
                <a:spcPts val="30"/>
              </a:spcBef>
            </a:pPr>
            <a:r>
              <a:rPr sz="1100" spc="5" dirty="0">
                <a:latin typeface="Times New Roman"/>
                <a:cs typeface="Times New Roman"/>
              </a:rPr>
              <a:t>We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have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found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DOL,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and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DFL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values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of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companies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so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now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we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will</a:t>
            </a:r>
            <a:r>
              <a:rPr sz="1100" dirty="0">
                <a:latin typeface="Times New Roman"/>
                <a:cs typeface="Times New Roman"/>
              </a:rPr>
              <a:t> compare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them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with </a:t>
            </a:r>
            <a:r>
              <a:rPr sz="1100" dirty="0">
                <a:latin typeface="Times New Roman"/>
                <a:cs typeface="Times New Roman"/>
              </a:rPr>
              <a:t>Industry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averages </a:t>
            </a:r>
            <a:r>
              <a:rPr sz="1100" spc="-2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industry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average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is</a:t>
            </a:r>
            <a:endParaRPr sz="11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1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100" dirty="0">
                <a:latin typeface="Times New Roman"/>
                <a:cs typeface="Times New Roman"/>
              </a:rPr>
              <a:t>DFL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Calibri"/>
                <a:cs typeface="Calibri"/>
              </a:rPr>
              <a:t>0.11</a:t>
            </a:r>
            <a:endParaRPr sz="11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100" spc="-5" dirty="0">
                <a:latin typeface="Times New Roman"/>
                <a:cs typeface="Times New Roman"/>
              </a:rPr>
              <a:t>DOL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Calibri"/>
                <a:cs typeface="Calibri"/>
              </a:rPr>
              <a:t>12.47</a:t>
            </a:r>
            <a:endParaRPr sz="11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100" spc="-5" dirty="0">
                <a:latin typeface="Calibri"/>
                <a:cs typeface="Calibri"/>
              </a:rPr>
              <a:t>So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making</a:t>
            </a:r>
            <a:r>
              <a:rPr sz="1100" spc="-5" dirty="0">
                <a:latin typeface="Calibri"/>
                <a:cs typeface="Calibri"/>
              </a:rPr>
              <a:t> this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benchmark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we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can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analyze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the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companies</a:t>
            </a: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05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100" u="sng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NISAAN</a:t>
            </a:r>
            <a:endParaRPr sz="11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0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100" spc="-5" dirty="0">
                <a:latin typeface="Times New Roman"/>
                <a:cs typeface="Times New Roman"/>
              </a:rPr>
              <a:t>DOL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: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Calibri"/>
                <a:cs typeface="Calibri"/>
              </a:rPr>
              <a:t>-0.163879594</a:t>
            </a:r>
            <a:endParaRPr sz="11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100" spc="-10" dirty="0">
                <a:latin typeface="Times New Roman"/>
                <a:cs typeface="Times New Roman"/>
              </a:rPr>
              <a:t>D</a:t>
            </a:r>
            <a:r>
              <a:rPr sz="1100" spc="5" dirty="0">
                <a:latin typeface="Times New Roman"/>
                <a:cs typeface="Times New Roman"/>
              </a:rPr>
              <a:t>F</a:t>
            </a:r>
            <a:r>
              <a:rPr sz="1100" dirty="0">
                <a:latin typeface="Times New Roman"/>
                <a:cs typeface="Times New Roman"/>
              </a:rPr>
              <a:t>L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:</a:t>
            </a:r>
            <a:r>
              <a:rPr sz="1100" spc="-5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Calibri"/>
                <a:cs typeface="Calibri"/>
              </a:rPr>
              <a:t>-</a:t>
            </a:r>
            <a:r>
              <a:rPr sz="1100" spc="-10" dirty="0">
                <a:latin typeface="Calibri"/>
                <a:cs typeface="Calibri"/>
              </a:rPr>
              <a:t>0</a:t>
            </a:r>
            <a:r>
              <a:rPr sz="1100" spc="5" dirty="0">
                <a:latin typeface="Calibri"/>
                <a:cs typeface="Calibri"/>
              </a:rPr>
              <a:t>.</a:t>
            </a:r>
            <a:r>
              <a:rPr sz="1100" spc="-10" dirty="0">
                <a:latin typeface="Calibri"/>
                <a:cs typeface="Calibri"/>
              </a:rPr>
              <a:t>85319</a:t>
            </a:r>
            <a:r>
              <a:rPr sz="1100" spc="15" dirty="0">
                <a:latin typeface="Calibri"/>
                <a:cs typeface="Calibri"/>
              </a:rPr>
              <a:t>8</a:t>
            </a:r>
            <a:r>
              <a:rPr sz="1100" spc="-10" dirty="0">
                <a:latin typeface="Calibri"/>
                <a:cs typeface="Calibri"/>
              </a:rPr>
              <a:t>34</a:t>
            </a:r>
            <a:r>
              <a:rPr sz="1100" dirty="0">
                <a:latin typeface="Calibri"/>
                <a:cs typeface="Calibri"/>
              </a:rPr>
              <a:t>2</a:t>
            </a: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100" spc="-5" dirty="0">
                <a:latin typeface="Calibri"/>
                <a:cs typeface="Calibri"/>
              </a:rPr>
              <a:t>So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if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we</a:t>
            </a:r>
            <a:r>
              <a:rPr sz="1100" spc="-5" dirty="0">
                <a:latin typeface="Calibri"/>
                <a:cs typeface="Calibri"/>
              </a:rPr>
              <a:t> see that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both</a:t>
            </a:r>
            <a:r>
              <a:rPr sz="1100" spc="2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DOL</a:t>
            </a:r>
            <a:r>
              <a:rPr sz="1100" spc="10" dirty="0">
                <a:latin typeface="Calibri"/>
                <a:cs typeface="Calibri"/>
              </a:rPr>
              <a:t> </a:t>
            </a:r>
            <a:r>
              <a:rPr sz="1100" spc="5" dirty="0">
                <a:latin typeface="Calibri"/>
                <a:cs typeface="Calibri"/>
              </a:rPr>
              <a:t>AND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DFL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are lower</a:t>
            </a:r>
            <a:r>
              <a:rPr sz="1100" spc="-5" dirty="0">
                <a:latin typeface="Calibri"/>
                <a:cs typeface="Calibri"/>
              </a:rPr>
              <a:t> than</a:t>
            </a:r>
            <a:r>
              <a:rPr sz="1100" spc="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that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of</a:t>
            </a:r>
            <a:r>
              <a:rPr sz="1100" spc="2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the </a:t>
            </a:r>
            <a:r>
              <a:rPr sz="1100" dirty="0">
                <a:latin typeface="Calibri"/>
                <a:cs typeface="Calibri"/>
              </a:rPr>
              <a:t>market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for </a:t>
            </a:r>
            <a:r>
              <a:rPr sz="1100" dirty="0">
                <a:latin typeface="Calibri"/>
                <a:cs typeface="Calibri"/>
              </a:rPr>
              <a:t>NISSAN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implying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they</a:t>
            </a:r>
            <a:r>
              <a:rPr sz="1100" dirty="0">
                <a:latin typeface="Calibri"/>
                <a:cs typeface="Calibri"/>
              </a:rPr>
              <a:t> are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having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less favorable </a:t>
            </a:r>
            <a:r>
              <a:rPr sz="1100" spc="5" dirty="0">
                <a:latin typeface="Calibri"/>
                <a:cs typeface="Calibri"/>
              </a:rPr>
              <a:t>leverage</a:t>
            </a:r>
            <a:r>
              <a:rPr sz="1100" spc="-5" dirty="0">
                <a:latin typeface="Calibri"/>
                <a:cs typeface="Calibri"/>
              </a:rPr>
              <a:t> position</a:t>
            </a:r>
            <a:endParaRPr sz="11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9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1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KIA</a:t>
            </a: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0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100" spc="-10" dirty="0">
                <a:latin typeface="Times New Roman"/>
                <a:cs typeface="Times New Roman"/>
              </a:rPr>
              <a:t>DO</a:t>
            </a:r>
            <a:r>
              <a:rPr sz="1100" dirty="0">
                <a:latin typeface="Times New Roman"/>
                <a:cs typeface="Times New Roman"/>
              </a:rPr>
              <a:t>L: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alibri"/>
                <a:cs typeface="Calibri"/>
              </a:rPr>
              <a:t>0</a:t>
            </a:r>
            <a:r>
              <a:rPr sz="1100" spc="5" dirty="0">
                <a:latin typeface="Calibri"/>
                <a:cs typeface="Calibri"/>
              </a:rPr>
              <a:t>.</a:t>
            </a:r>
            <a:r>
              <a:rPr sz="1100" spc="-10" dirty="0">
                <a:latin typeface="Calibri"/>
                <a:cs typeface="Calibri"/>
              </a:rPr>
              <a:t>0625</a:t>
            </a:r>
            <a:r>
              <a:rPr sz="1100" spc="15" dirty="0">
                <a:latin typeface="Calibri"/>
                <a:cs typeface="Calibri"/>
              </a:rPr>
              <a:t>5</a:t>
            </a:r>
            <a:r>
              <a:rPr sz="1100" spc="-10" dirty="0">
                <a:latin typeface="Calibri"/>
                <a:cs typeface="Calibri"/>
              </a:rPr>
              <a:t>2</a:t>
            </a:r>
            <a:r>
              <a:rPr sz="1100" dirty="0">
                <a:latin typeface="Calibri"/>
                <a:cs typeface="Calibri"/>
              </a:rPr>
              <a:t>1</a:t>
            </a: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100" dirty="0">
                <a:latin typeface="Times New Roman"/>
                <a:cs typeface="Times New Roman"/>
              </a:rPr>
              <a:t>DFL:</a:t>
            </a:r>
            <a:r>
              <a:rPr sz="1100" spc="-6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alibri"/>
                <a:cs typeface="Calibri"/>
              </a:rPr>
              <a:t>4.3100021</a:t>
            </a:r>
            <a:endParaRPr sz="1100" dirty="0">
              <a:latin typeface="Calibri"/>
              <a:cs typeface="Calibri"/>
            </a:endParaRPr>
          </a:p>
          <a:p>
            <a:pPr marL="12700" marR="1876425">
              <a:lnSpc>
                <a:spcPts val="2880"/>
              </a:lnSpc>
              <a:spcBef>
                <a:spcPts val="20"/>
              </a:spcBef>
            </a:pPr>
            <a:r>
              <a:rPr sz="1100" dirty="0">
                <a:latin typeface="Times New Roman"/>
                <a:cs typeface="Times New Roman"/>
              </a:rPr>
              <a:t>So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10" dirty="0" err="1">
                <a:latin typeface="Times New Roman"/>
                <a:cs typeface="Times New Roman"/>
              </a:rPr>
              <a:t>i</a:t>
            </a:r>
            <a:r>
              <a:rPr lang="en-IN" sz="1100" spc="-10" dirty="0">
                <a:latin typeface="Times New Roman"/>
                <a:cs typeface="Times New Roman"/>
              </a:rPr>
              <a:t>f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we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see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this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case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degree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of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operating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leverage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is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not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favor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of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Kia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motors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but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degree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of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financial leverage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15" dirty="0">
                <a:latin typeface="Times New Roman"/>
                <a:cs typeface="Times New Roman"/>
              </a:rPr>
              <a:t>was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in </a:t>
            </a:r>
            <a:r>
              <a:rPr sz="1100" spc="-5" dirty="0">
                <a:latin typeface="Times New Roman"/>
                <a:cs typeface="Times New Roman"/>
              </a:rPr>
              <a:t>favor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of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them </a:t>
            </a:r>
            <a:r>
              <a:rPr sz="1100" spc="-260" dirty="0">
                <a:latin typeface="Times New Roman"/>
                <a:cs typeface="Times New Roman"/>
              </a:rPr>
              <a:t> </a:t>
            </a:r>
            <a:r>
              <a:rPr sz="11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YA</a:t>
            </a:r>
            <a:r>
              <a:rPr lang="en-IN" sz="11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M</a:t>
            </a:r>
            <a:r>
              <a:rPr sz="11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AHA</a:t>
            </a:r>
            <a:endParaRPr sz="11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50"/>
              </a:spcBef>
            </a:pPr>
            <a:r>
              <a:rPr sz="1100" spc="-10" dirty="0">
                <a:latin typeface="Times New Roman"/>
                <a:cs typeface="Times New Roman"/>
              </a:rPr>
              <a:t>DO</a:t>
            </a:r>
            <a:r>
              <a:rPr sz="1100" dirty="0">
                <a:latin typeface="Times New Roman"/>
                <a:cs typeface="Times New Roman"/>
              </a:rPr>
              <a:t>L:</a:t>
            </a:r>
            <a:r>
              <a:rPr sz="1100" spc="-10" dirty="0">
                <a:latin typeface="Times New Roman"/>
                <a:cs typeface="Times New Roman"/>
              </a:rPr>
              <a:t> -</a:t>
            </a:r>
            <a:r>
              <a:rPr sz="1100" dirty="0">
                <a:latin typeface="Times New Roman"/>
                <a:cs typeface="Times New Roman"/>
              </a:rPr>
              <a:t>0</a:t>
            </a:r>
            <a:r>
              <a:rPr sz="1100" spc="10" dirty="0">
                <a:latin typeface="Times New Roman"/>
                <a:cs typeface="Times New Roman"/>
              </a:rPr>
              <a:t>.</a:t>
            </a:r>
            <a:r>
              <a:rPr sz="1100" dirty="0">
                <a:latin typeface="Times New Roman"/>
                <a:cs typeface="Times New Roman"/>
              </a:rPr>
              <a:t>24272</a:t>
            </a:r>
          </a:p>
          <a:p>
            <a:pPr marL="12700">
              <a:lnSpc>
                <a:spcPct val="100000"/>
              </a:lnSpc>
            </a:pPr>
            <a:r>
              <a:rPr sz="1100" spc="-10" dirty="0">
                <a:latin typeface="Times New Roman"/>
                <a:cs typeface="Times New Roman"/>
              </a:rPr>
              <a:t>D</a:t>
            </a:r>
            <a:r>
              <a:rPr sz="1100" spc="5" dirty="0">
                <a:latin typeface="Times New Roman"/>
                <a:cs typeface="Times New Roman"/>
              </a:rPr>
              <a:t>F</a:t>
            </a:r>
            <a:r>
              <a:rPr sz="1100" dirty="0">
                <a:latin typeface="Times New Roman"/>
                <a:cs typeface="Times New Roman"/>
              </a:rPr>
              <a:t>L: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alibri"/>
                <a:cs typeface="Calibri"/>
              </a:rPr>
              <a:t>6</a:t>
            </a:r>
            <a:r>
              <a:rPr sz="1100" spc="5" dirty="0">
                <a:latin typeface="Calibri"/>
                <a:cs typeface="Calibri"/>
              </a:rPr>
              <a:t>.</a:t>
            </a:r>
            <a:r>
              <a:rPr sz="1100" spc="-10" dirty="0">
                <a:latin typeface="Calibri"/>
                <a:cs typeface="Calibri"/>
              </a:rPr>
              <a:t>52034</a:t>
            </a:r>
            <a:r>
              <a:rPr sz="1100" dirty="0">
                <a:latin typeface="Calibri"/>
                <a:cs typeface="Calibri"/>
              </a:rPr>
              <a:t>4</a:t>
            </a: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100" dirty="0">
                <a:latin typeface="Calibri"/>
                <a:cs typeface="Calibri"/>
              </a:rPr>
              <a:t>Similar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to the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above one</a:t>
            </a:r>
            <a:r>
              <a:rPr sz="1100" spc="2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Yamaha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motors </a:t>
            </a:r>
            <a:r>
              <a:rPr sz="1100" dirty="0">
                <a:latin typeface="Calibri"/>
                <a:cs typeface="Calibri"/>
              </a:rPr>
              <a:t>also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have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an</a:t>
            </a:r>
            <a:r>
              <a:rPr sz="1100" spc="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edge in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the </a:t>
            </a:r>
            <a:r>
              <a:rPr sz="1100" dirty="0">
                <a:latin typeface="Calibri"/>
                <a:cs typeface="Calibri"/>
              </a:rPr>
              <a:t>degree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of financial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leverage </a:t>
            </a:r>
            <a:r>
              <a:rPr sz="1100" dirty="0">
                <a:latin typeface="Calibri"/>
                <a:cs typeface="Calibri"/>
              </a:rPr>
              <a:t>and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are in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an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unfavorable </a:t>
            </a:r>
            <a:r>
              <a:rPr sz="1100" spc="-5" dirty="0">
                <a:latin typeface="Calibri"/>
                <a:cs typeface="Calibri"/>
              </a:rPr>
              <a:t>position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in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case</a:t>
            </a:r>
            <a:r>
              <a:rPr sz="1100" spc="3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of the</a:t>
            </a:r>
            <a:r>
              <a:rPr sz="1100" dirty="0">
                <a:latin typeface="Calibri"/>
                <a:cs typeface="Calibri"/>
              </a:rPr>
              <a:t> degree </a:t>
            </a:r>
            <a:r>
              <a:rPr sz="1100" spc="-5" dirty="0">
                <a:latin typeface="Calibri"/>
                <a:cs typeface="Calibri"/>
              </a:rPr>
              <a:t>of financial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leverage.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06755" y="0"/>
            <a:ext cx="11485245" cy="6858000"/>
          </a:xfrm>
          <a:custGeom>
            <a:avLst/>
            <a:gdLst/>
            <a:ahLst/>
            <a:cxnLst/>
            <a:rect l="l" t="t" r="r" b="b"/>
            <a:pathLst>
              <a:path w="11485245" h="6858000">
                <a:moveTo>
                  <a:pt x="0" y="6858000"/>
                </a:moveTo>
                <a:lnTo>
                  <a:pt x="11485245" y="6858000"/>
                </a:lnTo>
                <a:lnTo>
                  <a:pt x="11485245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EDEB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478155" cy="6858000"/>
          </a:xfrm>
          <a:custGeom>
            <a:avLst/>
            <a:gdLst/>
            <a:ahLst/>
            <a:cxnLst/>
            <a:rect l="l" t="t" r="r" b="b"/>
            <a:pathLst>
              <a:path w="478155" h="6858000">
                <a:moveTo>
                  <a:pt x="0" y="6858000"/>
                </a:moveTo>
                <a:lnTo>
                  <a:pt x="478155" y="6858000"/>
                </a:lnTo>
                <a:lnTo>
                  <a:pt x="478155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EDEB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78155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228600" y="0"/>
                </a:moveTo>
                <a:lnTo>
                  <a:pt x="0" y="0"/>
                </a:lnTo>
                <a:lnTo>
                  <a:pt x="0" y="6858000"/>
                </a:lnTo>
                <a:lnTo>
                  <a:pt x="228600" y="6858000"/>
                </a:lnTo>
                <a:lnTo>
                  <a:pt x="228600" y="0"/>
                </a:lnTo>
                <a:close/>
              </a:path>
            </a:pathLst>
          </a:custGeom>
          <a:solidFill>
            <a:srgbClr val="171B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893185" y="744169"/>
            <a:ext cx="4655185" cy="22244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9685" algn="ctr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imes New Roman"/>
                <a:cs typeface="Times New Roman"/>
              </a:rPr>
              <a:t>Prepared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in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fulfilment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Times New Roman"/>
                <a:cs typeface="Times New Roman"/>
              </a:rPr>
              <a:t>by</a:t>
            </a:r>
            <a:endParaRPr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900" dirty="0">
              <a:latin typeface="Times New Roman"/>
              <a:cs typeface="Times New Roman"/>
            </a:endParaRPr>
          </a:p>
          <a:p>
            <a:pPr marR="635" algn="ctr">
              <a:lnSpc>
                <a:spcPct val="100000"/>
              </a:lnSpc>
            </a:pPr>
            <a:r>
              <a:rPr sz="1800" spc="-60" dirty="0">
                <a:latin typeface="Times New Roman"/>
                <a:cs typeface="Times New Roman"/>
              </a:rPr>
              <a:t>At</a:t>
            </a:r>
            <a:endParaRPr sz="1800" dirty="0">
              <a:latin typeface="Times New Roman"/>
              <a:cs typeface="Times New Roman"/>
            </a:endParaRPr>
          </a:p>
          <a:p>
            <a:pPr marL="1270" algn="ctr">
              <a:lnSpc>
                <a:spcPct val="100000"/>
              </a:lnSpc>
            </a:pPr>
            <a:r>
              <a:rPr sz="1800" spc="-10" dirty="0">
                <a:latin typeface="Times New Roman"/>
                <a:cs typeface="Times New Roman"/>
              </a:rPr>
              <a:t>BITS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Pilani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Hyderabad Campus</a:t>
            </a:r>
            <a:endParaRPr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50" dirty="0">
              <a:latin typeface="Times New Roman"/>
              <a:cs typeface="Times New Roman"/>
            </a:endParaRPr>
          </a:p>
          <a:p>
            <a:pPr marL="1155700" marR="1143635" algn="ctr">
              <a:lnSpc>
                <a:spcPts val="2140"/>
              </a:lnSpc>
              <a:spcBef>
                <a:spcPts val="5"/>
              </a:spcBef>
            </a:pPr>
            <a:r>
              <a:rPr sz="1800" spc="-5" dirty="0">
                <a:latin typeface="Times New Roman"/>
                <a:cs typeface="Times New Roman"/>
              </a:rPr>
              <a:t>U</a:t>
            </a:r>
            <a:r>
              <a:rPr sz="1800" dirty="0">
                <a:latin typeface="Times New Roman"/>
                <a:cs typeface="Times New Roman"/>
              </a:rPr>
              <a:t>n</a:t>
            </a:r>
            <a:r>
              <a:rPr sz="1800" spc="10" dirty="0">
                <a:latin typeface="Times New Roman"/>
                <a:cs typeface="Times New Roman"/>
              </a:rPr>
              <a:t>d</a:t>
            </a:r>
            <a:r>
              <a:rPr sz="1800" spc="-10" dirty="0">
                <a:latin typeface="Times New Roman"/>
                <a:cs typeface="Times New Roman"/>
              </a:rPr>
              <a:t>e</a:t>
            </a:r>
            <a:r>
              <a:rPr sz="1800" dirty="0">
                <a:latin typeface="Times New Roman"/>
                <a:cs typeface="Times New Roman"/>
              </a:rPr>
              <a:t>r</a:t>
            </a:r>
            <a:r>
              <a:rPr sz="1800" spc="-90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S</a:t>
            </a:r>
            <a:r>
              <a:rPr sz="1800" spc="10" dirty="0">
                <a:latin typeface="Times New Roman"/>
                <a:cs typeface="Times New Roman"/>
              </a:rPr>
              <a:t>up</a:t>
            </a:r>
            <a:r>
              <a:rPr sz="1800" spc="-10" dirty="0">
                <a:latin typeface="Times New Roman"/>
                <a:cs typeface="Times New Roman"/>
              </a:rPr>
              <a:t>e</a:t>
            </a:r>
            <a:r>
              <a:rPr sz="1800" dirty="0">
                <a:latin typeface="Times New Roman"/>
                <a:cs typeface="Times New Roman"/>
              </a:rPr>
              <a:t>r</a:t>
            </a:r>
            <a:r>
              <a:rPr sz="1800" spc="-15" dirty="0">
                <a:latin typeface="Times New Roman"/>
                <a:cs typeface="Times New Roman"/>
              </a:rPr>
              <a:t>v</a:t>
            </a:r>
            <a:r>
              <a:rPr sz="1800" spc="-5" dirty="0">
                <a:latin typeface="Times New Roman"/>
                <a:cs typeface="Times New Roman"/>
              </a:rPr>
              <a:t>isi</a:t>
            </a:r>
            <a:r>
              <a:rPr sz="1800" spc="-15" dirty="0">
                <a:latin typeface="Times New Roman"/>
                <a:cs typeface="Times New Roman"/>
              </a:rPr>
              <a:t>o</a:t>
            </a:r>
            <a:r>
              <a:rPr sz="1800" dirty="0">
                <a:latin typeface="Times New Roman"/>
                <a:cs typeface="Times New Roman"/>
              </a:rPr>
              <a:t>n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spc="10" dirty="0">
                <a:latin typeface="Times New Roman"/>
                <a:cs typeface="Times New Roman"/>
              </a:rPr>
              <a:t>o</a:t>
            </a:r>
            <a:r>
              <a:rPr sz="1800" dirty="0">
                <a:latin typeface="Times New Roman"/>
                <a:cs typeface="Times New Roman"/>
              </a:rPr>
              <a:t>f  </a:t>
            </a:r>
            <a:r>
              <a:rPr sz="1800" spc="-5" dirty="0">
                <a:latin typeface="Times New Roman"/>
                <a:cs typeface="Times New Roman"/>
              </a:rPr>
              <a:t>Dr.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Niranjan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Swain</a:t>
            </a:r>
            <a:endParaRPr sz="1800" dirty="0">
              <a:latin typeface="Times New Roman"/>
              <a:cs typeface="Times New Roman"/>
            </a:endParaRPr>
          </a:p>
          <a:p>
            <a:pPr algn="ctr">
              <a:lnSpc>
                <a:spcPts val="2115"/>
              </a:lnSpc>
            </a:pPr>
            <a:r>
              <a:rPr sz="1800" dirty="0">
                <a:latin typeface="Times New Roman"/>
                <a:cs typeface="Times New Roman"/>
              </a:rPr>
              <a:t>Course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Title: Business</a:t>
            </a:r>
            <a:r>
              <a:rPr sz="1800" spc="-9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Analysis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Times New Roman"/>
                <a:cs typeface="Times New Roman"/>
              </a:rPr>
              <a:t>and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Valuation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658868" y="5766568"/>
            <a:ext cx="5818505" cy="571500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931035" marR="30480" indent="-1893570">
              <a:lnSpc>
                <a:spcPts val="2140"/>
              </a:lnSpc>
              <a:spcBef>
                <a:spcPts val="185"/>
              </a:spcBef>
            </a:pPr>
            <a:r>
              <a:rPr sz="1800" dirty="0">
                <a:latin typeface="Times New Roman"/>
                <a:cs typeface="Times New Roman"/>
              </a:rPr>
              <a:t>Birla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Institute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Times New Roman"/>
                <a:cs typeface="Times New Roman"/>
              </a:rPr>
              <a:t>of</a:t>
            </a:r>
            <a:r>
              <a:rPr sz="1800" spc="-9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Technology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-5" dirty="0">
                <a:latin typeface="Times New Roman"/>
                <a:cs typeface="Times New Roman"/>
              </a:rPr>
              <a:t> Sciences,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Pilani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–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Hyderabad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Times New Roman"/>
                <a:cs typeface="Times New Roman"/>
              </a:rPr>
              <a:t>18</a:t>
            </a:r>
            <a:r>
              <a:rPr sz="1800" spc="7" baseline="25462" dirty="0">
                <a:latin typeface="Times New Roman"/>
                <a:cs typeface="Times New Roman"/>
              </a:rPr>
              <a:t>th</a:t>
            </a:r>
            <a:r>
              <a:rPr sz="1800" spc="262" baseline="25462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September,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2022</a:t>
            </a: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96840" y="3270174"/>
            <a:ext cx="2047874" cy="1949958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5596" y="566674"/>
            <a:ext cx="10927715" cy="5111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1285"/>
              </a:lnSpc>
              <a:spcBef>
                <a:spcPts val="105"/>
              </a:spcBef>
            </a:pPr>
            <a:r>
              <a:rPr sz="1100" b="1" dirty="0">
                <a:latin typeface="Times New Roman"/>
                <a:cs typeface="Times New Roman"/>
              </a:rPr>
              <a:t>2 </a:t>
            </a:r>
            <a:r>
              <a:rPr sz="1100" b="1" spc="-5" dirty="0">
                <a:latin typeface="Times New Roman"/>
                <a:cs typeface="Times New Roman"/>
              </a:rPr>
              <a:t>STAGE</a:t>
            </a:r>
            <a:r>
              <a:rPr sz="1100" b="1" spc="-10" dirty="0">
                <a:latin typeface="Times New Roman"/>
                <a:cs typeface="Times New Roman"/>
              </a:rPr>
              <a:t> </a:t>
            </a:r>
            <a:r>
              <a:rPr sz="1100" b="1" spc="-5" dirty="0">
                <a:latin typeface="Times New Roman"/>
                <a:cs typeface="Times New Roman"/>
              </a:rPr>
              <a:t>DIVIDEND</a:t>
            </a:r>
            <a:r>
              <a:rPr sz="1100" b="1" spc="-25" dirty="0">
                <a:latin typeface="Times New Roman"/>
                <a:cs typeface="Times New Roman"/>
              </a:rPr>
              <a:t> </a:t>
            </a:r>
            <a:r>
              <a:rPr sz="1100" b="1" spc="-5" dirty="0">
                <a:latin typeface="Times New Roman"/>
                <a:cs typeface="Times New Roman"/>
              </a:rPr>
              <a:t>DISCOUNT</a:t>
            </a:r>
            <a:r>
              <a:rPr sz="1100" b="1" spc="10" dirty="0">
                <a:latin typeface="Times New Roman"/>
                <a:cs typeface="Times New Roman"/>
              </a:rPr>
              <a:t> </a:t>
            </a:r>
            <a:r>
              <a:rPr sz="1100" b="1" spc="-5" dirty="0">
                <a:latin typeface="Times New Roman"/>
                <a:cs typeface="Times New Roman"/>
              </a:rPr>
              <a:t>MODEL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ts val="1250"/>
              </a:lnSpc>
            </a:pPr>
            <a:r>
              <a:rPr sz="1100" b="1" dirty="0">
                <a:latin typeface="Times New Roman"/>
                <a:cs typeface="Times New Roman"/>
              </a:rPr>
              <a:t>High</a:t>
            </a:r>
            <a:r>
              <a:rPr sz="1100" b="1" spc="-4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growth</a:t>
            </a:r>
            <a:r>
              <a:rPr sz="1100" b="1" spc="-40" dirty="0">
                <a:latin typeface="Times New Roman"/>
                <a:cs typeface="Times New Roman"/>
              </a:rPr>
              <a:t> </a:t>
            </a:r>
            <a:r>
              <a:rPr sz="1100" b="1" spc="-5" dirty="0">
                <a:latin typeface="Times New Roman"/>
                <a:cs typeface="Times New Roman"/>
              </a:rPr>
              <a:t>period</a:t>
            </a:r>
            <a:r>
              <a:rPr sz="1100" b="1" spc="-15" dirty="0">
                <a:latin typeface="Times New Roman"/>
                <a:cs typeface="Times New Roman"/>
              </a:rPr>
              <a:t> </a:t>
            </a:r>
            <a:r>
              <a:rPr sz="1100" b="1" spc="10" dirty="0">
                <a:latin typeface="Times New Roman"/>
                <a:cs typeface="Times New Roman"/>
              </a:rPr>
              <a:t>of</a:t>
            </a:r>
            <a:r>
              <a:rPr sz="1100" b="1" spc="-2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KIA: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ts val="1285"/>
              </a:lnSpc>
            </a:pPr>
            <a:r>
              <a:rPr sz="1100" spc="5" dirty="0">
                <a:latin typeface="Times New Roman"/>
                <a:cs typeface="Times New Roman"/>
              </a:rPr>
              <a:t>We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have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calculated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present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value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of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dividends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high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growth </a:t>
            </a:r>
            <a:r>
              <a:rPr sz="1100" dirty="0">
                <a:latin typeface="Times New Roman"/>
                <a:cs typeface="Times New Roman"/>
              </a:rPr>
              <a:t>period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of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first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five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years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after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the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current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year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using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5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following</a:t>
            </a:r>
            <a:r>
              <a:rPr sz="1100" spc="-5" dirty="0">
                <a:latin typeface="Times New Roman"/>
                <a:cs typeface="Times New Roman"/>
              </a:rPr>
              <a:t> procedure.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value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obtained </a:t>
            </a:r>
            <a:r>
              <a:rPr sz="1100" dirty="0">
                <a:latin typeface="Times New Roman"/>
                <a:cs typeface="Times New Roman"/>
              </a:rPr>
              <a:t>was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13.45306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dollars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per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share.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3060" y="3313430"/>
            <a:ext cx="1148588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1285"/>
              </a:lnSpc>
              <a:spcBef>
                <a:spcPts val="105"/>
              </a:spcBef>
            </a:pPr>
            <a:r>
              <a:rPr sz="1100" b="1" spc="-10" dirty="0">
                <a:latin typeface="Times New Roman"/>
                <a:cs typeface="Times New Roman"/>
              </a:rPr>
              <a:t>Stable </a:t>
            </a:r>
            <a:r>
              <a:rPr sz="1100" b="1" dirty="0">
                <a:latin typeface="Times New Roman"/>
                <a:cs typeface="Times New Roman"/>
              </a:rPr>
              <a:t>growth</a:t>
            </a:r>
            <a:r>
              <a:rPr sz="1100" b="1" spc="-15" dirty="0">
                <a:latin typeface="Times New Roman"/>
                <a:cs typeface="Times New Roman"/>
              </a:rPr>
              <a:t> </a:t>
            </a:r>
            <a:r>
              <a:rPr sz="1100" b="1" spc="-5" dirty="0">
                <a:latin typeface="Times New Roman"/>
                <a:cs typeface="Times New Roman"/>
              </a:rPr>
              <a:t>period</a:t>
            </a:r>
            <a:r>
              <a:rPr sz="1100" b="1" spc="-15" dirty="0">
                <a:latin typeface="Times New Roman"/>
                <a:cs typeface="Times New Roman"/>
              </a:rPr>
              <a:t> </a:t>
            </a:r>
            <a:r>
              <a:rPr sz="1100" b="1" spc="10" dirty="0">
                <a:latin typeface="Times New Roman"/>
                <a:cs typeface="Times New Roman"/>
              </a:rPr>
              <a:t>of</a:t>
            </a:r>
            <a:r>
              <a:rPr sz="1100" b="1" spc="-3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KIA:</a:t>
            </a:r>
            <a:endParaRPr sz="1100" dirty="0">
              <a:latin typeface="Times New Roman"/>
              <a:cs typeface="Times New Roman"/>
            </a:endParaRPr>
          </a:p>
          <a:p>
            <a:pPr marL="12700" marR="5080">
              <a:lnSpc>
                <a:spcPts val="1270"/>
              </a:lnSpc>
              <a:spcBef>
                <a:spcPts val="45"/>
              </a:spcBef>
            </a:pPr>
            <a:r>
              <a:rPr sz="1100" spc="-5" dirty="0">
                <a:latin typeface="Times New Roman"/>
                <a:cs typeface="Times New Roman"/>
              </a:rPr>
              <a:t>Now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growth </a:t>
            </a:r>
            <a:r>
              <a:rPr sz="1100" spc="5" dirty="0">
                <a:latin typeface="Times New Roman"/>
                <a:cs typeface="Times New Roman"/>
              </a:rPr>
              <a:t>rate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is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stable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and</a:t>
            </a:r>
            <a:r>
              <a:rPr sz="1100" spc="-5" dirty="0">
                <a:latin typeface="Times New Roman"/>
                <a:cs typeface="Times New Roman"/>
              </a:rPr>
              <a:t> we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calculate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terminal price</a:t>
            </a:r>
            <a:r>
              <a:rPr sz="1100" spc="-15" dirty="0">
                <a:latin typeface="Times New Roman"/>
                <a:cs typeface="Times New Roman"/>
              </a:rPr>
              <a:t> of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dividends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using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sixth-year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earnings</a:t>
            </a:r>
            <a:r>
              <a:rPr sz="1100" spc="4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per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share.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Then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we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calculate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its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present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value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as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shown </a:t>
            </a:r>
            <a:r>
              <a:rPr sz="1100" spc="-10" dirty="0">
                <a:latin typeface="Times New Roman"/>
                <a:cs typeface="Times New Roman"/>
              </a:rPr>
              <a:t>below.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We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obtained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present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value 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of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terminal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price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as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72.77379432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dollars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per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share.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Since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Kia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motors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is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South-Korean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company,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we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have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taken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 </a:t>
            </a:r>
            <a:r>
              <a:rPr sz="1100" spc="-5" dirty="0">
                <a:latin typeface="Times New Roman"/>
                <a:cs typeface="Times New Roman"/>
              </a:rPr>
              <a:t>economic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growth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rate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of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South-Korea.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82283" y="4970841"/>
            <a:ext cx="11398885" cy="3524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285"/>
              </a:lnSpc>
              <a:spcBef>
                <a:spcPts val="100"/>
              </a:spcBef>
            </a:pPr>
            <a:r>
              <a:rPr sz="1100" b="1" spc="-5" dirty="0">
                <a:latin typeface="Times New Roman"/>
                <a:cs typeface="Times New Roman"/>
              </a:rPr>
              <a:t>Total</a:t>
            </a:r>
            <a:r>
              <a:rPr sz="1100" b="1" spc="-25" dirty="0">
                <a:latin typeface="Times New Roman"/>
                <a:cs typeface="Times New Roman"/>
              </a:rPr>
              <a:t> </a:t>
            </a:r>
            <a:r>
              <a:rPr sz="1100" b="1" spc="-5" dirty="0">
                <a:latin typeface="Times New Roman"/>
                <a:cs typeface="Times New Roman"/>
              </a:rPr>
              <a:t>value</a:t>
            </a:r>
            <a:r>
              <a:rPr sz="1100" b="1" spc="-15" dirty="0">
                <a:latin typeface="Times New Roman"/>
                <a:cs typeface="Times New Roman"/>
              </a:rPr>
              <a:t> </a:t>
            </a:r>
            <a:r>
              <a:rPr sz="1100" b="1" spc="10" dirty="0">
                <a:latin typeface="Times New Roman"/>
                <a:cs typeface="Times New Roman"/>
              </a:rPr>
              <a:t>of</a:t>
            </a:r>
            <a:r>
              <a:rPr sz="1100" b="1" spc="-3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Kia</a:t>
            </a:r>
            <a:r>
              <a:rPr sz="1100" b="1" spc="-25" dirty="0">
                <a:latin typeface="Times New Roman"/>
                <a:cs typeface="Times New Roman"/>
              </a:rPr>
              <a:t> </a:t>
            </a:r>
            <a:r>
              <a:rPr sz="1100" b="1" spc="-5" dirty="0">
                <a:latin typeface="Times New Roman"/>
                <a:cs typeface="Times New Roman"/>
              </a:rPr>
              <a:t>stock:</a:t>
            </a:r>
            <a:endParaRPr sz="1100" dirty="0">
              <a:latin typeface="Times New Roman"/>
              <a:cs typeface="Times New Roman"/>
            </a:endParaRPr>
          </a:p>
          <a:p>
            <a:pPr marL="12700">
              <a:lnSpc>
                <a:spcPts val="1285"/>
              </a:lnSpc>
            </a:pP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total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value</a:t>
            </a:r>
            <a:r>
              <a:rPr sz="1100" spc="-15" dirty="0">
                <a:latin typeface="Times New Roman"/>
                <a:cs typeface="Times New Roman"/>
              </a:rPr>
              <a:t> of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Kia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stock </a:t>
            </a:r>
            <a:r>
              <a:rPr sz="1100" spc="-10" dirty="0">
                <a:latin typeface="Times New Roman"/>
                <a:cs typeface="Times New Roman"/>
              </a:rPr>
              <a:t>is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calculated </a:t>
            </a:r>
            <a:r>
              <a:rPr sz="1100" spc="10" dirty="0">
                <a:latin typeface="Times New Roman"/>
                <a:cs typeface="Times New Roman"/>
              </a:rPr>
              <a:t>by</a:t>
            </a:r>
            <a:r>
              <a:rPr sz="1100" spc="-5" dirty="0">
                <a:latin typeface="Times New Roman"/>
                <a:cs typeface="Times New Roman"/>
              </a:rPr>
              <a:t> taking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sum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of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present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values</a:t>
            </a:r>
            <a:r>
              <a:rPr sz="1100" spc="4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of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dividends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high</a:t>
            </a:r>
            <a:r>
              <a:rPr sz="1100" spc="-5" dirty="0">
                <a:latin typeface="Times New Roman"/>
                <a:cs typeface="Times New Roman"/>
              </a:rPr>
              <a:t> growth </a:t>
            </a:r>
            <a:r>
              <a:rPr sz="1100" dirty="0">
                <a:latin typeface="Times New Roman"/>
                <a:cs typeface="Times New Roman"/>
              </a:rPr>
              <a:t>period</a:t>
            </a:r>
            <a:r>
              <a:rPr sz="1100" spc="-5" dirty="0">
                <a:latin typeface="Times New Roman"/>
                <a:cs typeface="Times New Roman"/>
              </a:rPr>
              <a:t> and </a:t>
            </a:r>
            <a:r>
              <a:rPr sz="1100" spc="5" dirty="0">
                <a:latin typeface="Times New Roman"/>
                <a:cs typeface="Times New Roman"/>
              </a:rPr>
              <a:t>terminal</a:t>
            </a:r>
            <a:r>
              <a:rPr sz="1100" dirty="0">
                <a:latin typeface="Times New Roman"/>
                <a:cs typeface="Times New Roman"/>
              </a:rPr>
              <a:t> price</a:t>
            </a:r>
            <a:r>
              <a:rPr sz="1100" spc="-15" dirty="0">
                <a:latin typeface="Times New Roman"/>
                <a:cs typeface="Times New Roman"/>
              </a:rPr>
              <a:t> of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stable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growth.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total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value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obtained </a:t>
            </a:r>
            <a:r>
              <a:rPr sz="1100" spc="-10" dirty="0">
                <a:latin typeface="Times New Roman"/>
                <a:cs typeface="Times New Roman"/>
              </a:rPr>
              <a:t>is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86.22685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dollars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per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share.</a:t>
            </a:r>
            <a:endParaRPr sz="11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5596" y="6485635"/>
            <a:ext cx="10930255" cy="3492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270"/>
              </a:lnSpc>
              <a:spcBef>
                <a:spcPts val="100"/>
              </a:spcBef>
            </a:pPr>
            <a:r>
              <a:rPr sz="1100" b="1" dirty="0">
                <a:latin typeface="Times New Roman"/>
                <a:cs typeface="Times New Roman"/>
              </a:rPr>
              <a:t>High</a:t>
            </a:r>
            <a:r>
              <a:rPr sz="1100" b="1" spc="-4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growth</a:t>
            </a:r>
            <a:r>
              <a:rPr sz="1100" b="1" spc="-40" dirty="0">
                <a:latin typeface="Times New Roman"/>
                <a:cs typeface="Times New Roman"/>
              </a:rPr>
              <a:t> </a:t>
            </a:r>
            <a:r>
              <a:rPr sz="1100" b="1" spc="-5" dirty="0">
                <a:latin typeface="Times New Roman"/>
                <a:cs typeface="Times New Roman"/>
              </a:rPr>
              <a:t>period</a:t>
            </a:r>
            <a:r>
              <a:rPr sz="1100" b="1" spc="-20" dirty="0">
                <a:latin typeface="Times New Roman"/>
                <a:cs typeface="Times New Roman"/>
              </a:rPr>
              <a:t> </a:t>
            </a:r>
            <a:r>
              <a:rPr sz="1100" b="1" spc="10" dirty="0">
                <a:latin typeface="Times New Roman"/>
                <a:cs typeface="Times New Roman"/>
              </a:rPr>
              <a:t>of</a:t>
            </a:r>
            <a:r>
              <a:rPr sz="1100" b="1" spc="-3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NISSAN: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ts val="1270"/>
              </a:lnSpc>
            </a:pPr>
            <a:r>
              <a:rPr sz="1100" spc="5" dirty="0">
                <a:latin typeface="Times New Roman"/>
                <a:cs typeface="Times New Roman"/>
              </a:rPr>
              <a:t>We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have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calculated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present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value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of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dividends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high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growth </a:t>
            </a:r>
            <a:r>
              <a:rPr sz="1100" dirty="0">
                <a:latin typeface="Times New Roman"/>
                <a:cs typeface="Times New Roman"/>
              </a:rPr>
              <a:t>period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of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first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five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years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after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the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current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year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using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5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following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procedure.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value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obtained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was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0.166703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dollars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per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share.</a:t>
            </a:r>
            <a:endParaRPr sz="1100">
              <a:latin typeface="Times New Roman"/>
              <a:cs typeface="Times New Roman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8500" y="1070102"/>
            <a:ext cx="5741670" cy="2254250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712100" y="3932846"/>
            <a:ext cx="5741670" cy="956310"/>
            <a:chOff x="698500" y="3806952"/>
            <a:chExt cx="5741670" cy="95631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98500" y="3806952"/>
              <a:ext cx="4827270" cy="551688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98500" y="4359402"/>
              <a:ext cx="5741670" cy="403860"/>
            </a:xfrm>
            <a:prstGeom prst="rect">
              <a:avLst/>
            </a:prstGeom>
          </p:spPr>
        </p:pic>
      </p:grpSp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62405" y="5548503"/>
            <a:ext cx="4763135" cy="615276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5596" y="2701289"/>
            <a:ext cx="11492230" cy="5111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1285"/>
              </a:lnSpc>
              <a:spcBef>
                <a:spcPts val="105"/>
              </a:spcBef>
            </a:pPr>
            <a:r>
              <a:rPr sz="1100" b="1" spc="-10" dirty="0">
                <a:latin typeface="Times New Roman"/>
                <a:cs typeface="Times New Roman"/>
              </a:rPr>
              <a:t>Stable</a:t>
            </a:r>
            <a:r>
              <a:rPr sz="1100" b="1" spc="-1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growth</a:t>
            </a:r>
            <a:r>
              <a:rPr sz="1100" b="1" spc="-15" dirty="0">
                <a:latin typeface="Times New Roman"/>
                <a:cs typeface="Times New Roman"/>
              </a:rPr>
              <a:t> </a:t>
            </a:r>
            <a:r>
              <a:rPr sz="1100" b="1" spc="-5" dirty="0">
                <a:latin typeface="Times New Roman"/>
                <a:cs typeface="Times New Roman"/>
              </a:rPr>
              <a:t>period</a:t>
            </a:r>
            <a:r>
              <a:rPr sz="1100" b="1" spc="-15" dirty="0">
                <a:latin typeface="Times New Roman"/>
                <a:cs typeface="Times New Roman"/>
              </a:rPr>
              <a:t> </a:t>
            </a:r>
            <a:r>
              <a:rPr sz="1100" b="1" spc="10" dirty="0">
                <a:latin typeface="Times New Roman"/>
                <a:cs typeface="Times New Roman"/>
              </a:rPr>
              <a:t>of</a:t>
            </a:r>
            <a:r>
              <a:rPr sz="1100" b="1" spc="-3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NISSAN:</a:t>
            </a:r>
            <a:endParaRPr sz="1100" dirty="0">
              <a:latin typeface="Times New Roman"/>
              <a:cs typeface="Times New Roman"/>
            </a:endParaRPr>
          </a:p>
          <a:p>
            <a:pPr marL="12700" marR="5080">
              <a:lnSpc>
                <a:spcPts val="1250"/>
              </a:lnSpc>
              <a:spcBef>
                <a:spcPts val="60"/>
              </a:spcBef>
            </a:pPr>
            <a:r>
              <a:rPr sz="1100" spc="-5" dirty="0">
                <a:latin typeface="Times New Roman"/>
                <a:cs typeface="Times New Roman"/>
              </a:rPr>
              <a:t>Now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growth </a:t>
            </a:r>
            <a:r>
              <a:rPr sz="1100" spc="5" dirty="0">
                <a:latin typeface="Times New Roman"/>
                <a:cs typeface="Times New Roman"/>
              </a:rPr>
              <a:t>rate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is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stable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and</a:t>
            </a:r>
            <a:r>
              <a:rPr sz="1100" spc="-5" dirty="0">
                <a:latin typeface="Times New Roman"/>
                <a:cs typeface="Times New Roman"/>
              </a:rPr>
              <a:t> we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calculate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terminal price</a:t>
            </a:r>
            <a:r>
              <a:rPr sz="1100" spc="-15" dirty="0">
                <a:latin typeface="Times New Roman"/>
                <a:cs typeface="Times New Roman"/>
              </a:rPr>
              <a:t> of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dividends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using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sixth-year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earnings</a:t>
            </a:r>
            <a:r>
              <a:rPr sz="1100" spc="4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per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share.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Then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we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calculate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its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present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value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as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shown </a:t>
            </a:r>
            <a:r>
              <a:rPr sz="1100" spc="-10" dirty="0">
                <a:latin typeface="Times New Roman"/>
                <a:cs typeface="Times New Roman"/>
              </a:rPr>
              <a:t>below.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We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obtained</a:t>
            </a:r>
            <a:r>
              <a:rPr sz="1100" spc="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present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value 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of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terminal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price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as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0.295520541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dollars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per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share.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Since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Nissan</a:t>
            </a:r>
            <a:r>
              <a:rPr sz="1100" spc="-10" dirty="0">
                <a:latin typeface="Times New Roman"/>
                <a:cs typeface="Times New Roman"/>
              </a:rPr>
              <a:t> is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Japanese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company,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we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have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taken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the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economic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growth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25" dirty="0">
                <a:latin typeface="Times New Roman"/>
                <a:cs typeface="Times New Roman"/>
              </a:rPr>
              <a:t>rate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of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Japan.</a:t>
            </a:r>
            <a:endParaRPr sz="11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5596" y="4516686"/>
            <a:ext cx="11421110" cy="5111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270"/>
              </a:lnSpc>
              <a:spcBef>
                <a:spcPts val="100"/>
              </a:spcBef>
            </a:pPr>
            <a:r>
              <a:rPr sz="1100" b="1" spc="-5" dirty="0">
                <a:latin typeface="Times New Roman"/>
                <a:cs typeface="Times New Roman"/>
              </a:rPr>
              <a:t>Total</a:t>
            </a:r>
            <a:r>
              <a:rPr sz="1100" b="1" spc="-20" dirty="0">
                <a:latin typeface="Times New Roman"/>
                <a:cs typeface="Times New Roman"/>
              </a:rPr>
              <a:t> </a:t>
            </a:r>
            <a:r>
              <a:rPr sz="1100" b="1" spc="-5" dirty="0">
                <a:latin typeface="Times New Roman"/>
                <a:cs typeface="Times New Roman"/>
              </a:rPr>
              <a:t>value</a:t>
            </a:r>
            <a:r>
              <a:rPr sz="1100" b="1" spc="-10" dirty="0">
                <a:latin typeface="Times New Roman"/>
                <a:cs typeface="Times New Roman"/>
              </a:rPr>
              <a:t> </a:t>
            </a:r>
            <a:r>
              <a:rPr sz="1100" b="1" spc="10" dirty="0">
                <a:latin typeface="Times New Roman"/>
                <a:cs typeface="Times New Roman"/>
              </a:rPr>
              <a:t>of</a:t>
            </a:r>
            <a:r>
              <a:rPr sz="1100" b="1" spc="-3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Nissan</a:t>
            </a:r>
            <a:r>
              <a:rPr sz="1100" b="1" spc="-40" dirty="0">
                <a:latin typeface="Times New Roman"/>
                <a:cs typeface="Times New Roman"/>
              </a:rPr>
              <a:t> </a:t>
            </a:r>
            <a:r>
              <a:rPr sz="1100" b="1" spc="-5" dirty="0">
                <a:latin typeface="Times New Roman"/>
                <a:cs typeface="Times New Roman"/>
              </a:rPr>
              <a:t>stock:</a:t>
            </a:r>
            <a:endParaRPr sz="1100" dirty="0">
              <a:latin typeface="Times New Roman"/>
              <a:cs typeface="Times New Roman"/>
            </a:endParaRPr>
          </a:p>
          <a:p>
            <a:pPr marL="12700" marR="5080">
              <a:lnSpc>
                <a:spcPts val="1270"/>
              </a:lnSpc>
              <a:spcBef>
                <a:spcPts val="40"/>
              </a:spcBef>
            </a:pP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total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value</a:t>
            </a:r>
            <a:r>
              <a:rPr sz="1100" spc="-15" dirty="0">
                <a:latin typeface="Times New Roman"/>
                <a:cs typeface="Times New Roman"/>
              </a:rPr>
              <a:t> of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Nissan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stock </a:t>
            </a:r>
            <a:r>
              <a:rPr sz="1100" spc="-10" dirty="0">
                <a:latin typeface="Times New Roman"/>
                <a:cs typeface="Times New Roman"/>
              </a:rPr>
              <a:t>is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calculated </a:t>
            </a:r>
            <a:r>
              <a:rPr sz="1100" dirty="0">
                <a:latin typeface="Times New Roman"/>
                <a:cs typeface="Times New Roman"/>
              </a:rPr>
              <a:t>by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taking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the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sum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of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present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values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of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dividends</a:t>
            </a:r>
            <a:r>
              <a:rPr sz="1100" spc="4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in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high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growth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period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and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terminal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price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of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stable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growth.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total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value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obtained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is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0.462223384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dollars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per </a:t>
            </a:r>
            <a:r>
              <a:rPr sz="1100" spc="-5" dirty="0">
                <a:latin typeface="Times New Roman"/>
                <a:cs typeface="Times New Roman"/>
              </a:rPr>
              <a:t> share.</a:t>
            </a:r>
            <a:endParaRPr sz="11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5596" y="6049467"/>
            <a:ext cx="10928350" cy="353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285"/>
              </a:lnSpc>
              <a:spcBef>
                <a:spcPts val="100"/>
              </a:spcBef>
            </a:pPr>
            <a:r>
              <a:rPr sz="1100" b="1" dirty="0">
                <a:latin typeface="Times New Roman"/>
                <a:cs typeface="Times New Roman"/>
              </a:rPr>
              <a:t>High</a:t>
            </a:r>
            <a:r>
              <a:rPr sz="1100" b="1" spc="-4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growth</a:t>
            </a:r>
            <a:r>
              <a:rPr sz="1100" b="1" spc="-40" dirty="0">
                <a:latin typeface="Times New Roman"/>
                <a:cs typeface="Times New Roman"/>
              </a:rPr>
              <a:t> </a:t>
            </a:r>
            <a:r>
              <a:rPr sz="1100" b="1" spc="-5" dirty="0">
                <a:latin typeface="Times New Roman"/>
                <a:cs typeface="Times New Roman"/>
              </a:rPr>
              <a:t>period</a:t>
            </a:r>
            <a:r>
              <a:rPr sz="1100" b="1" spc="-15" dirty="0">
                <a:latin typeface="Times New Roman"/>
                <a:cs typeface="Times New Roman"/>
              </a:rPr>
              <a:t> </a:t>
            </a:r>
            <a:r>
              <a:rPr sz="1100" b="1" spc="10" dirty="0">
                <a:latin typeface="Times New Roman"/>
                <a:cs typeface="Times New Roman"/>
              </a:rPr>
              <a:t>of</a:t>
            </a:r>
            <a:r>
              <a:rPr sz="1100" b="1" spc="-30" dirty="0">
                <a:latin typeface="Times New Roman"/>
                <a:cs typeface="Times New Roman"/>
              </a:rPr>
              <a:t> </a:t>
            </a:r>
            <a:r>
              <a:rPr sz="1100" b="1" spc="-5" dirty="0">
                <a:latin typeface="Times New Roman"/>
                <a:cs typeface="Times New Roman"/>
              </a:rPr>
              <a:t>YAMAHA: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ts val="1285"/>
              </a:lnSpc>
            </a:pPr>
            <a:r>
              <a:rPr sz="1100" spc="5" dirty="0">
                <a:latin typeface="Times New Roman"/>
                <a:cs typeface="Times New Roman"/>
              </a:rPr>
              <a:t>We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have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calculated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present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value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of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dividends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high</a:t>
            </a:r>
            <a:r>
              <a:rPr sz="1100" spc="-5" dirty="0">
                <a:latin typeface="Times New Roman"/>
                <a:cs typeface="Times New Roman"/>
              </a:rPr>
              <a:t> growth </a:t>
            </a:r>
            <a:r>
              <a:rPr sz="1100" dirty="0">
                <a:latin typeface="Times New Roman"/>
                <a:cs typeface="Times New Roman"/>
              </a:rPr>
              <a:t>period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of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first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five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years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after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the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current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year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using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following</a:t>
            </a:r>
            <a:r>
              <a:rPr sz="1100" spc="-5" dirty="0">
                <a:latin typeface="Times New Roman"/>
                <a:cs typeface="Times New Roman"/>
              </a:rPr>
              <a:t> procedure.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value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obtained </a:t>
            </a:r>
            <a:r>
              <a:rPr sz="1100" dirty="0">
                <a:latin typeface="Times New Roman"/>
                <a:cs typeface="Times New Roman"/>
              </a:rPr>
              <a:t>was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4.932698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dollars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per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share.</a:t>
            </a:r>
            <a:endParaRPr sz="110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8500" y="0"/>
            <a:ext cx="5741670" cy="254195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98500" y="3364991"/>
            <a:ext cx="5720080" cy="914272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72344" y="5103801"/>
            <a:ext cx="5082540" cy="659129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5596" y="2512313"/>
            <a:ext cx="11485880" cy="5111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1285"/>
              </a:lnSpc>
              <a:spcBef>
                <a:spcPts val="105"/>
              </a:spcBef>
            </a:pPr>
            <a:r>
              <a:rPr sz="1100" b="1" spc="-10" dirty="0">
                <a:latin typeface="Times New Roman"/>
                <a:cs typeface="Times New Roman"/>
              </a:rPr>
              <a:t>Stable</a:t>
            </a:r>
            <a:r>
              <a:rPr sz="1100" b="1" spc="-1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growth</a:t>
            </a:r>
            <a:r>
              <a:rPr sz="1100" b="1" spc="-15" dirty="0">
                <a:latin typeface="Times New Roman"/>
                <a:cs typeface="Times New Roman"/>
              </a:rPr>
              <a:t> </a:t>
            </a:r>
            <a:r>
              <a:rPr sz="1100" b="1" spc="-5" dirty="0">
                <a:latin typeface="Times New Roman"/>
                <a:cs typeface="Times New Roman"/>
              </a:rPr>
              <a:t>period</a:t>
            </a:r>
            <a:r>
              <a:rPr sz="1100" b="1" spc="-15" dirty="0">
                <a:latin typeface="Times New Roman"/>
                <a:cs typeface="Times New Roman"/>
              </a:rPr>
              <a:t> </a:t>
            </a:r>
            <a:r>
              <a:rPr sz="1100" b="1" spc="10" dirty="0">
                <a:latin typeface="Times New Roman"/>
                <a:cs typeface="Times New Roman"/>
              </a:rPr>
              <a:t>of</a:t>
            </a:r>
            <a:r>
              <a:rPr sz="1100" b="1" spc="-30" dirty="0">
                <a:latin typeface="Times New Roman"/>
                <a:cs typeface="Times New Roman"/>
              </a:rPr>
              <a:t> </a:t>
            </a:r>
            <a:r>
              <a:rPr sz="1100" b="1" spc="-5" dirty="0">
                <a:latin typeface="Times New Roman"/>
                <a:cs typeface="Times New Roman"/>
              </a:rPr>
              <a:t>YAMAHA:</a:t>
            </a:r>
            <a:endParaRPr sz="1100" dirty="0">
              <a:latin typeface="Times New Roman"/>
              <a:cs typeface="Times New Roman"/>
            </a:endParaRPr>
          </a:p>
          <a:p>
            <a:pPr marL="12700" marR="5080">
              <a:lnSpc>
                <a:spcPts val="1250"/>
              </a:lnSpc>
              <a:spcBef>
                <a:spcPts val="60"/>
              </a:spcBef>
            </a:pPr>
            <a:r>
              <a:rPr sz="1100" spc="-5" dirty="0">
                <a:latin typeface="Times New Roman"/>
                <a:cs typeface="Times New Roman"/>
              </a:rPr>
              <a:t>Now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growth </a:t>
            </a:r>
            <a:r>
              <a:rPr sz="1100" spc="5" dirty="0">
                <a:latin typeface="Times New Roman"/>
                <a:cs typeface="Times New Roman"/>
              </a:rPr>
              <a:t>rate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is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stable </a:t>
            </a:r>
            <a:r>
              <a:rPr sz="1100" spc="5" dirty="0">
                <a:latin typeface="Times New Roman"/>
                <a:cs typeface="Times New Roman"/>
              </a:rPr>
              <a:t>and</a:t>
            </a:r>
            <a:r>
              <a:rPr sz="1100" spc="-5" dirty="0">
                <a:latin typeface="Times New Roman"/>
                <a:cs typeface="Times New Roman"/>
              </a:rPr>
              <a:t> we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calculate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terminal price</a:t>
            </a:r>
            <a:r>
              <a:rPr sz="1100" spc="-15" dirty="0">
                <a:latin typeface="Times New Roman"/>
                <a:cs typeface="Times New Roman"/>
              </a:rPr>
              <a:t> of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dividends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using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sixth-year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earnings</a:t>
            </a:r>
            <a:r>
              <a:rPr sz="1100" spc="4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per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share.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Then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we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calculate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its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present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value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as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shown </a:t>
            </a:r>
            <a:r>
              <a:rPr sz="1100" spc="-10" dirty="0">
                <a:latin typeface="Times New Roman"/>
                <a:cs typeface="Times New Roman"/>
              </a:rPr>
              <a:t>below.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We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obtained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present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value 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of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terminal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price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as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15.30624371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dollars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per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share.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Since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Yamaha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is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Japanese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company,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we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have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taken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 </a:t>
            </a:r>
            <a:r>
              <a:rPr sz="1100" spc="-5" dirty="0">
                <a:latin typeface="Times New Roman"/>
                <a:cs typeface="Times New Roman"/>
              </a:rPr>
              <a:t>economic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growth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rate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of</a:t>
            </a:r>
            <a:r>
              <a:rPr sz="1100" dirty="0">
                <a:latin typeface="Times New Roman"/>
                <a:cs typeface="Times New Roman"/>
              </a:rPr>
              <a:t> Japan.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5596" y="4365626"/>
            <a:ext cx="11097260" cy="5111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285"/>
              </a:lnSpc>
              <a:spcBef>
                <a:spcPts val="100"/>
              </a:spcBef>
            </a:pPr>
            <a:r>
              <a:rPr sz="1100" b="1" spc="-5" dirty="0">
                <a:latin typeface="Times New Roman"/>
                <a:cs typeface="Times New Roman"/>
              </a:rPr>
              <a:t>Total</a:t>
            </a:r>
            <a:r>
              <a:rPr sz="1100" b="1" spc="-30" dirty="0">
                <a:latin typeface="Times New Roman"/>
                <a:cs typeface="Times New Roman"/>
              </a:rPr>
              <a:t> </a:t>
            </a:r>
            <a:r>
              <a:rPr sz="1100" b="1" spc="-5" dirty="0">
                <a:latin typeface="Times New Roman"/>
                <a:cs typeface="Times New Roman"/>
              </a:rPr>
              <a:t>value</a:t>
            </a:r>
            <a:r>
              <a:rPr sz="1100" b="1" spc="-15" dirty="0">
                <a:latin typeface="Times New Roman"/>
                <a:cs typeface="Times New Roman"/>
              </a:rPr>
              <a:t> </a:t>
            </a:r>
            <a:r>
              <a:rPr sz="1100" b="1" spc="10" dirty="0">
                <a:latin typeface="Times New Roman"/>
                <a:cs typeface="Times New Roman"/>
              </a:rPr>
              <a:t>of</a:t>
            </a:r>
            <a:r>
              <a:rPr sz="1100" b="1" spc="-40" dirty="0">
                <a:latin typeface="Times New Roman"/>
                <a:cs typeface="Times New Roman"/>
              </a:rPr>
              <a:t> </a:t>
            </a:r>
            <a:r>
              <a:rPr sz="1100" b="1" spc="-5" dirty="0">
                <a:latin typeface="Times New Roman"/>
                <a:cs typeface="Times New Roman"/>
              </a:rPr>
              <a:t>YAMAHA:</a:t>
            </a:r>
            <a:endParaRPr sz="1100" dirty="0">
              <a:latin typeface="Times New Roman"/>
              <a:cs typeface="Times New Roman"/>
            </a:endParaRPr>
          </a:p>
          <a:p>
            <a:pPr marL="12700" marR="5080">
              <a:lnSpc>
                <a:spcPts val="1250"/>
              </a:lnSpc>
              <a:spcBef>
                <a:spcPts val="70"/>
              </a:spcBef>
            </a:pP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total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value</a:t>
            </a:r>
            <a:r>
              <a:rPr sz="1100" spc="-15" dirty="0">
                <a:latin typeface="Times New Roman"/>
                <a:cs typeface="Times New Roman"/>
              </a:rPr>
              <a:t> of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Yamaha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stock </a:t>
            </a:r>
            <a:r>
              <a:rPr sz="1100" spc="-10" dirty="0">
                <a:latin typeface="Times New Roman"/>
                <a:cs typeface="Times New Roman"/>
              </a:rPr>
              <a:t>is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calculated </a:t>
            </a:r>
            <a:r>
              <a:rPr sz="1100" dirty="0">
                <a:latin typeface="Times New Roman"/>
                <a:cs typeface="Times New Roman"/>
              </a:rPr>
              <a:t>by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taking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the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sum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of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present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values</a:t>
            </a:r>
            <a:r>
              <a:rPr sz="1100" spc="4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of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dividends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high</a:t>
            </a:r>
            <a:r>
              <a:rPr sz="1100" spc="-5" dirty="0">
                <a:latin typeface="Times New Roman"/>
                <a:cs typeface="Times New Roman"/>
              </a:rPr>
              <a:t> growth period,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transition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period</a:t>
            </a:r>
            <a:r>
              <a:rPr sz="1100" spc="-5" dirty="0">
                <a:latin typeface="Times New Roman"/>
                <a:cs typeface="Times New Roman"/>
              </a:rPr>
              <a:t> and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terminal</a:t>
            </a:r>
            <a:r>
              <a:rPr sz="1100" dirty="0">
                <a:latin typeface="Times New Roman"/>
                <a:cs typeface="Times New Roman"/>
              </a:rPr>
              <a:t> price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of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stable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growth.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The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total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value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obtained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is 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20.23894199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dollars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per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share.</a:t>
            </a:r>
            <a:endParaRPr sz="11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5596" y="5906211"/>
            <a:ext cx="10928350" cy="5111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295"/>
              </a:lnSpc>
              <a:spcBef>
                <a:spcPts val="100"/>
              </a:spcBef>
            </a:pPr>
            <a:r>
              <a:rPr sz="1100" b="1" dirty="0">
                <a:latin typeface="Times New Roman"/>
                <a:cs typeface="Times New Roman"/>
              </a:rPr>
              <a:t>3 </a:t>
            </a:r>
            <a:r>
              <a:rPr sz="1100" b="1" spc="-5" dirty="0">
                <a:latin typeface="Times New Roman"/>
                <a:cs typeface="Times New Roman"/>
              </a:rPr>
              <a:t>STAGE</a:t>
            </a:r>
            <a:r>
              <a:rPr sz="1100" b="1" spc="-10" dirty="0">
                <a:latin typeface="Times New Roman"/>
                <a:cs typeface="Times New Roman"/>
              </a:rPr>
              <a:t> </a:t>
            </a:r>
            <a:r>
              <a:rPr sz="1100" b="1" spc="-5" dirty="0">
                <a:latin typeface="Times New Roman"/>
                <a:cs typeface="Times New Roman"/>
              </a:rPr>
              <a:t>DIVIDEND</a:t>
            </a:r>
            <a:r>
              <a:rPr sz="1100" b="1" spc="-25" dirty="0">
                <a:latin typeface="Times New Roman"/>
                <a:cs typeface="Times New Roman"/>
              </a:rPr>
              <a:t> </a:t>
            </a:r>
            <a:r>
              <a:rPr sz="1100" b="1" spc="-5" dirty="0">
                <a:latin typeface="Times New Roman"/>
                <a:cs typeface="Times New Roman"/>
              </a:rPr>
              <a:t>DISCOUNT</a:t>
            </a:r>
            <a:r>
              <a:rPr sz="1100" b="1" spc="10" dirty="0">
                <a:latin typeface="Times New Roman"/>
                <a:cs typeface="Times New Roman"/>
              </a:rPr>
              <a:t> </a:t>
            </a:r>
            <a:r>
              <a:rPr sz="1100" b="1" spc="-5" dirty="0">
                <a:latin typeface="Times New Roman"/>
                <a:cs typeface="Times New Roman"/>
              </a:rPr>
              <a:t>MODEL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ts val="1250"/>
              </a:lnSpc>
            </a:pPr>
            <a:r>
              <a:rPr sz="1100" b="1" dirty="0">
                <a:latin typeface="Times New Roman"/>
                <a:cs typeface="Times New Roman"/>
              </a:rPr>
              <a:t>High</a:t>
            </a:r>
            <a:r>
              <a:rPr sz="1100" b="1" spc="-4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growth</a:t>
            </a:r>
            <a:r>
              <a:rPr sz="1100" b="1" spc="-40" dirty="0">
                <a:latin typeface="Times New Roman"/>
                <a:cs typeface="Times New Roman"/>
              </a:rPr>
              <a:t> </a:t>
            </a:r>
            <a:r>
              <a:rPr sz="1100" b="1" spc="-5" dirty="0">
                <a:latin typeface="Times New Roman"/>
                <a:cs typeface="Times New Roman"/>
              </a:rPr>
              <a:t>period</a:t>
            </a:r>
            <a:r>
              <a:rPr sz="1100" b="1" spc="-15" dirty="0">
                <a:latin typeface="Times New Roman"/>
                <a:cs typeface="Times New Roman"/>
              </a:rPr>
              <a:t> </a:t>
            </a:r>
            <a:r>
              <a:rPr sz="1100" b="1" spc="10" dirty="0">
                <a:latin typeface="Times New Roman"/>
                <a:cs typeface="Times New Roman"/>
              </a:rPr>
              <a:t>of</a:t>
            </a:r>
            <a:r>
              <a:rPr sz="1100" b="1" spc="-2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KIA: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ts val="1275"/>
              </a:lnSpc>
            </a:pPr>
            <a:r>
              <a:rPr sz="1100" spc="5" dirty="0">
                <a:latin typeface="Times New Roman"/>
                <a:cs typeface="Times New Roman"/>
              </a:rPr>
              <a:t>We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have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calculated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present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value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of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dividends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high</a:t>
            </a:r>
            <a:r>
              <a:rPr sz="1100" spc="-5" dirty="0">
                <a:latin typeface="Times New Roman"/>
                <a:cs typeface="Times New Roman"/>
              </a:rPr>
              <a:t> growth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period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of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first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five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years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after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the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current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year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using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5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following</a:t>
            </a:r>
            <a:r>
              <a:rPr sz="1100" spc="-5" dirty="0">
                <a:latin typeface="Times New Roman"/>
                <a:cs typeface="Times New Roman"/>
              </a:rPr>
              <a:t> procedure.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value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obtained </a:t>
            </a:r>
            <a:r>
              <a:rPr sz="1100" dirty="0">
                <a:latin typeface="Times New Roman"/>
                <a:cs typeface="Times New Roman"/>
              </a:rPr>
              <a:t>was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13.45306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dollars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per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share.</a:t>
            </a:r>
            <a:endParaRPr sz="110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8500" y="0"/>
            <a:ext cx="5720080" cy="253047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87705" y="3205924"/>
            <a:ext cx="5741670" cy="97726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85596" y="5114227"/>
            <a:ext cx="5720080" cy="63817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5596" y="2231898"/>
            <a:ext cx="1140206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1285"/>
              </a:lnSpc>
              <a:spcBef>
                <a:spcPts val="105"/>
              </a:spcBef>
            </a:pPr>
            <a:r>
              <a:rPr sz="1100" b="1" spc="-5" dirty="0">
                <a:latin typeface="Times New Roman"/>
                <a:cs typeface="Times New Roman"/>
              </a:rPr>
              <a:t>Transition</a:t>
            </a:r>
            <a:r>
              <a:rPr sz="1100" b="1" spc="-35" dirty="0">
                <a:latin typeface="Times New Roman"/>
                <a:cs typeface="Times New Roman"/>
              </a:rPr>
              <a:t> </a:t>
            </a:r>
            <a:r>
              <a:rPr sz="1100" b="1" spc="-5" dirty="0">
                <a:latin typeface="Times New Roman"/>
                <a:cs typeface="Times New Roman"/>
              </a:rPr>
              <a:t>period</a:t>
            </a:r>
            <a:r>
              <a:rPr sz="1100" b="1" spc="-10" dirty="0">
                <a:latin typeface="Times New Roman"/>
                <a:cs typeface="Times New Roman"/>
              </a:rPr>
              <a:t> </a:t>
            </a:r>
            <a:r>
              <a:rPr sz="1100" b="1" spc="10" dirty="0">
                <a:latin typeface="Times New Roman"/>
                <a:cs typeface="Times New Roman"/>
              </a:rPr>
              <a:t>of</a:t>
            </a:r>
            <a:r>
              <a:rPr sz="1100" b="1" spc="-2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KIA:</a:t>
            </a:r>
            <a:endParaRPr sz="1100" dirty="0">
              <a:latin typeface="Times New Roman"/>
              <a:cs typeface="Times New Roman"/>
            </a:endParaRPr>
          </a:p>
          <a:p>
            <a:pPr marL="12700" marR="5080">
              <a:lnSpc>
                <a:spcPts val="1270"/>
              </a:lnSpc>
              <a:spcBef>
                <a:spcPts val="45"/>
              </a:spcBef>
            </a:pPr>
            <a:r>
              <a:rPr sz="1100" spc="-5" dirty="0">
                <a:latin typeface="Times New Roman"/>
                <a:cs typeface="Times New Roman"/>
              </a:rPr>
              <a:t>In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transition </a:t>
            </a:r>
            <a:r>
              <a:rPr sz="1100" dirty="0">
                <a:latin typeface="Times New Roman"/>
                <a:cs typeface="Times New Roman"/>
              </a:rPr>
              <a:t>period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i.e.,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from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sixth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year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</a:t>
            </a:r>
            <a:r>
              <a:rPr sz="1100" spc="-10" dirty="0">
                <a:latin typeface="Times New Roman"/>
                <a:cs typeface="Times New Roman"/>
              </a:rPr>
              <a:t> tenth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year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from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current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year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the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growth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rate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decreases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linearly </a:t>
            </a:r>
            <a:r>
              <a:rPr sz="1100" spc="5" dirty="0">
                <a:latin typeface="Times New Roman"/>
                <a:cs typeface="Times New Roman"/>
              </a:rPr>
              <a:t>as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shown</a:t>
            </a:r>
            <a:r>
              <a:rPr sz="1100" spc="-5" dirty="0">
                <a:latin typeface="Times New Roman"/>
                <a:cs typeface="Times New Roman"/>
              </a:rPr>
              <a:t> below.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pay-out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ratio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and </a:t>
            </a:r>
            <a:r>
              <a:rPr sz="1100" spc="-10" dirty="0">
                <a:latin typeface="Times New Roman"/>
                <a:cs typeface="Times New Roman"/>
              </a:rPr>
              <a:t>cost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of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equity</a:t>
            </a:r>
            <a:r>
              <a:rPr sz="1100" spc="-5" dirty="0">
                <a:latin typeface="Times New Roman"/>
                <a:cs typeface="Times New Roman"/>
              </a:rPr>
              <a:t> also </a:t>
            </a:r>
            <a:r>
              <a:rPr sz="1100" dirty="0">
                <a:latin typeface="Times New Roman"/>
                <a:cs typeface="Times New Roman"/>
              </a:rPr>
              <a:t>change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linearly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as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shown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below. 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We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obtained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present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value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of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dividends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transition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period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of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Kia</a:t>
            </a:r>
            <a:r>
              <a:rPr sz="1100" spc="4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motors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as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24.24639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dollars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per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share.</a:t>
            </a:r>
            <a:endParaRPr sz="11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5596" y="4976876"/>
            <a:ext cx="11349990" cy="5111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270"/>
              </a:lnSpc>
              <a:spcBef>
                <a:spcPts val="100"/>
              </a:spcBef>
            </a:pPr>
            <a:r>
              <a:rPr sz="1100" b="1" spc="-10" dirty="0">
                <a:latin typeface="Times New Roman"/>
                <a:cs typeface="Times New Roman"/>
              </a:rPr>
              <a:t>Stable </a:t>
            </a:r>
            <a:r>
              <a:rPr sz="1100" b="1" dirty="0">
                <a:latin typeface="Times New Roman"/>
                <a:cs typeface="Times New Roman"/>
              </a:rPr>
              <a:t>growth</a:t>
            </a:r>
            <a:r>
              <a:rPr sz="1100" b="1" spc="-15" dirty="0">
                <a:latin typeface="Times New Roman"/>
                <a:cs typeface="Times New Roman"/>
              </a:rPr>
              <a:t> </a:t>
            </a:r>
            <a:r>
              <a:rPr sz="1100" b="1" spc="-5" dirty="0">
                <a:latin typeface="Times New Roman"/>
                <a:cs typeface="Times New Roman"/>
              </a:rPr>
              <a:t>period</a:t>
            </a:r>
            <a:r>
              <a:rPr sz="1100" b="1" spc="-15" dirty="0">
                <a:latin typeface="Times New Roman"/>
                <a:cs typeface="Times New Roman"/>
              </a:rPr>
              <a:t> </a:t>
            </a:r>
            <a:r>
              <a:rPr sz="1100" b="1" spc="10" dirty="0">
                <a:latin typeface="Times New Roman"/>
                <a:cs typeface="Times New Roman"/>
              </a:rPr>
              <a:t>of</a:t>
            </a:r>
            <a:r>
              <a:rPr sz="1100" b="1" spc="-3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KIA:</a:t>
            </a:r>
            <a:endParaRPr sz="1100" dirty="0">
              <a:latin typeface="Times New Roman"/>
              <a:cs typeface="Times New Roman"/>
            </a:endParaRPr>
          </a:p>
          <a:p>
            <a:pPr marL="12700" marR="5080">
              <a:lnSpc>
                <a:spcPts val="1270"/>
              </a:lnSpc>
              <a:spcBef>
                <a:spcPts val="40"/>
              </a:spcBef>
            </a:pPr>
            <a:r>
              <a:rPr sz="1100" spc="-5" dirty="0">
                <a:latin typeface="Times New Roman"/>
                <a:cs typeface="Times New Roman"/>
              </a:rPr>
              <a:t>Now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growth </a:t>
            </a:r>
            <a:r>
              <a:rPr sz="1100" spc="5" dirty="0">
                <a:latin typeface="Times New Roman"/>
                <a:cs typeface="Times New Roman"/>
              </a:rPr>
              <a:t>rate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is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stable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and</a:t>
            </a:r>
            <a:r>
              <a:rPr sz="1100" spc="-5" dirty="0">
                <a:latin typeface="Times New Roman"/>
                <a:cs typeface="Times New Roman"/>
              </a:rPr>
              <a:t> we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calculate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terminal price</a:t>
            </a:r>
            <a:r>
              <a:rPr sz="1100" spc="-15" dirty="0">
                <a:latin typeface="Times New Roman"/>
                <a:cs typeface="Times New Roman"/>
              </a:rPr>
              <a:t> of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dividends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using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eleventh-year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earnings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per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share.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Then we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calculate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its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present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value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as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shown </a:t>
            </a:r>
            <a:r>
              <a:rPr sz="1100" spc="-10" dirty="0">
                <a:latin typeface="Times New Roman"/>
                <a:cs typeface="Times New Roman"/>
              </a:rPr>
              <a:t>below.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We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obtained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present 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value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of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terminal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price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as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72.77379432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dollars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per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share.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Since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Kia</a:t>
            </a:r>
            <a:r>
              <a:rPr sz="1100" spc="4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motors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is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 </a:t>
            </a:r>
            <a:r>
              <a:rPr sz="1100" spc="-5" dirty="0">
                <a:latin typeface="Times New Roman"/>
                <a:cs typeface="Times New Roman"/>
              </a:rPr>
              <a:t>South-Korean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company,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we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have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taken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 </a:t>
            </a:r>
            <a:r>
              <a:rPr sz="1100" spc="-5" dirty="0">
                <a:latin typeface="Times New Roman"/>
                <a:cs typeface="Times New Roman"/>
              </a:rPr>
              <a:t>economic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growth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rate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of</a:t>
            </a:r>
            <a:r>
              <a:rPr sz="1100" dirty="0">
                <a:latin typeface="Times New Roman"/>
                <a:cs typeface="Times New Roman"/>
              </a:rPr>
              <a:t> South-Korea.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79132" y="6096000"/>
            <a:ext cx="10833735" cy="5111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285"/>
              </a:lnSpc>
              <a:spcBef>
                <a:spcPts val="100"/>
              </a:spcBef>
            </a:pPr>
            <a:r>
              <a:rPr sz="1100" b="1" spc="-5" dirty="0">
                <a:latin typeface="Times New Roman"/>
                <a:cs typeface="Times New Roman"/>
              </a:rPr>
              <a:t>Total</a:t>
            </a:r>
            <a:r>
              <a:rPr sz="1100" b="1" spc="-25" dirty="0">
                <a:latin typeface="Times New Roman"/>
                <a:cs typeface="Times New Roman"/>
              </a:rPr>
              <a:t> </a:t>
            </a:r>
            <a:r>
              <a:rPr sz="1100" b="1" spc="-5" dirty="0">
                <a:latin typeface="Times New Roman"/>
                <a:cs typeface="Times New Roman"/>
              </a:rPr>
              <a:t>value</a:t>
            </a:r>
            <a:r>
              <a:rPr sz="1100" b="1" spc="-15" dirty="0">
                <a:latin typeface="Times New Roman"/>
                <a:cs typeface="Times New Roman"/>
              </a:rPr>
              <a:t> </a:t>
            </a:r>
            <a:r>
              <a:rPr sz="1100" b="1" spc="10" dirty="0">
                <a:latin typeface="Times New Roman"/>
                <a:cs typeface="Times New Roman"/>
              </a:rPr>
              <a:t>of</a:t>
            </a:r>
            <a:r>
              <a:rPr sz="1100" b="1" spc="-3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Kia</a:t>
            </a:r>
            <a:r>
              <a:rPr sz="1100" b="1" spc="-25" dirty="0">
                <a:latin typeface="Times New Roman"/>
                <a:cs typeface="Times New Roman"/>
              </a:rPr>
              <a:t> </a:t>
            </a:r>
            <a:r>
              <a:rPr sz="1100" b="1" spc="-5" dirty="0">
                <a:latin typeface="Times New Roman"/>
                <a:cs typeface="Times New Roman"/>
              </a:rPr>
              <a:t>stock:</a:t>
            </a:r>
            <a:endParaRPr sz="1100" dirty="0">
              <a:latin typeface="Times New Roman"/>
              <a:cs typeface="Times New Roman"/>
            </a:endParaRPr>
          </a:p>
          <a:p>
            <a:pPr marL="12700" marR="5080">
              <a:lnSpc>
                <a:spcPts val="1250"/>
              </a:lnSpc>
              <a:spcBef>
                <a:spcPts val="65"/>
              </a:spcBef>
            </a:pP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total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value</a:t>
            </a:r>
            <a:r>
              <a:rPr sz="1100" spc="-15" dirty="0">
                <a:latin typeface="Times New Roman"/>
                <a:cs typeface="Times New Roman"/>
              </a:rPr>
              <a:t> of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Kia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stock </a:t>
            </a:r>
            <a:r>
              <a:rPr sz="1100" spc="-10" dirty="0">
                <a:latin typeface="Times New Roman"/>
                <a:cs typeface="Times New Roman"/>
              </a:rPr>
              <a:t>is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calculated </a:t>
            </a:r>
            <a:r>
              <a:rPr sz="1100" spc="10" dirty="0">
                <a:latin typeface="Times New Roman"/>
                <a:cs typeface="Times New Roman"/>
              </a:rPr>
              <a:t>by</a:t>
            </a:r>
            <a:r>
              <a:rPr sz="1100" spc="-5" dirty="0">
                <a:latin typeface="Times New Roman"/>
                <a:cs typeface="Times New Roman"/>
              </a:rPr>
              <a:t> taking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sum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of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present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values</a:t>
            </a:r>
            <a:r>
              <a:rPr sz="1100" spc="4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of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dividends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high</a:t>
            </a:r>
            <a:r>
              <a:rPr sz="1100" spc="-5" dirty="0">
                <a:latin typeface="Times New Roman"/>
                <a:cs typeface="Times New Roman"/>
              </a:rPr>
              <a:t> growth period,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transition</a:t>
            </a:r>
            <a:r>
              <a:rPr sz="1100" spc="-5" dirty="0">
                <a:latin typeface="Times New Roman"/>
                <a:cs typeface="Times New Roman"/>
              </a:rPr>
              <a:t> period </a:t>
            </a:r>
            <a:r>
              <a:rPr sz="1100" spc="5" dirty="0">
                <a:latin typeface="Times New Roman"/>
                <a:cs typeface="Times New Roman"/>
              </a:rPr>
              <a:t>and</a:t>
            </a:r>
            <a:r>
              <a:rPr sz="1100" spc="-5" dirty="0">
                <a:latin typeface="Times New Roman"/>
                <a:cs typeface="Times New Roman"/>
              </a:rPr>
              <a:t> terminal</a:t>
            </a:r>
            <a:r>
              <a:rPr sz="1100" dirty="0">
                <a:latin typeface="Times New Roman"/>
                <a:cs typeface="Times New Roman"/>
              </a:rPr>
              <a:t> price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of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stable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growth.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total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value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obtained </a:t>
            </a:r>
            <a:r>
              <a:rPr sz="1100" spc="-10" dirty="0">
                <a:latin typeface="Times New Roman"/>
                <a:cs typeface="Times New Roman"/>
              </a:rPr>
              <a:t>is 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110.4732423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dollars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per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share.</a:t>
            </a:r>
            <a:endParaRPr sz="1100" dirty="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8500" y="0"/>
            <a:ext cx="5741670" cy="225425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98500" y="2862199"/>
            <a:ext cx="5720080" cy="2146681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98500" y="5599050"/>
            <a:ext cx="5720080" cy="403859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8500" y="1514696"/>
            <a:ext cx="10926445" cy="3492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1270"/>
              </a:lnSpc>
              <a:spcBef>
                <a:spcPts val="105"/>
              </a:spcBef>
            </a:pPr>
            <a:r>
              <a:rPr sz="1100" b="1" dirty="0">
                <a:latin typeface="Times New Roman"/>
                <a:cs typeface="Times New Roman"/>
              </a:rPr>
              <a:t>High</a:t>
            </a:r>
            <a:r>
              <a:rPr sz="1100" b="1" spc="-4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growth</a:t>
            </a:r>
            <a:r>
              <a:rPr sz="1100" b="1" spc="-40" dirty="0">
                <a:latin typeface="Times New Roman"/>
                <a:cs typeface="Times New Roman"/>
              </a:rPr>
              <a:t> </a:t>
            </a:r>
            <a:r>
              <a:rPr sz="1100" b="1" spc="-5" dirty="0">
                <a:latin typeface="Times New Roman"/>
                <a:cs typeface="Times New Roman"/>
              </a:rPr>
              <a:t>period</a:t>
            </a:r>
            <a:r>
              <a:rPr sz="1100" b="1" spc="-20" dirty="0">
                <a:latin typeface="Times New Roman"/>
                <a:cs typeface="Times New Roman"/>
              </a:rPr>
              <a:t> </a:t>
            </a:r>
            <a:r>
              <a:rPr sz="1100" b="1" spc="10" dirty="0">
                <a:latin typeface="Times New Roman"/>
                <a:cs typeface="Times New Roman"/>
              </a:rPr>
              <a:t>of</a:t>
            </a:r>
            <a:r>
              <a:rPr sz="1100" b="1" spc="-3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NISSAN:</a:t>
            </a:r>
            <a:endParaRPr sz="1100" dirty="0">
              <a:latin typeface="Times New Roman"/>
              <a:cs typeface="Times New Roman"/>
            </a:endParaRPr>
          </a:p>
          <a:p>
            <a:pPr marL="12700">
              <a:lnSpc>
                <a:spcPts val="1270"/>
              </a:lnSpc>
            </a:pPr>
            <a:r>
              <a:rPr sz="1100" spc="5" dirty="0">
                <a:latin typeface="Times New Roman"/>
                <a:cs typeface="Times New Roman"/>
              </a:rPr>
              <a:t>We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have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calculated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present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value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of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dividends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high</a:t>
            </a:r>
            <a:r>
              <a:rPr sz="1100" spc="-5" dirty="0">
                <a:latin typeface="Times New Roman"/>
                <a:cs typeface="Times New Roman"/>
              </a:rPr>
              <a:t> growth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period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of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first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five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years </a:t>
            </a:r>
            <a:r>
              <a:rPr sz="1100" spc="-10" dirty="0">
                <a:latin typeface="Times New Roman"/>
                <a:cs typeface="Times New Roman"/>
              </a:rPr>
              <a:t>after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the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current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year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using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following</a:t>
            </a:r>
            <a:r>
              <a:rPr sz="1100" spc="-5" dirty="0">
                <a:latin typeface="Times New Roman"/>
                <a:cs typeface="Times New Roman"/>
              </a:rPr>
              <a:t> procedure.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value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obtained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was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0.166703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dollars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per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share.</a:t>
            </a:r>
            <a:endParaRPr sz="11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75657" y="5467940"/>
            <a:ext cx="1140079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285"/>
              </a:lnSpc>
              <a:spcBef>
                <a:spcPts val="100"/>
              </a:spcBef>
            </a:pPr>
            <a:r>
              <a:rPr sz="1100" b="1" spc="-5" dirty="0">
                <a:latin typeface="Times New Roman"/>
                <a:cs typeface="Times New Roman"/>
              </a:rPr>
              <a:t>Transition</a:t>
            </a:r>
            <a:r>
              <a:rPr sz="1100" b="1" spc="-40" dirty="0">
                <a:latin typeface="Times New Roman"/>
                <a:cs typeface="Times New Roman"/>
              </a:rPr>
              <a:t> </a:t>
            </a:r>
            <a:r>
              <a:rPr sz="1100" b="1" spc="-5" dirty="0">
                <a:latin typeface="Times New Roman"/>
                <a:cs typeface="Times New Roman"/>
              </a:rPr>
              <a:t>period</a:t>
            </a:r>
            <a:r>
              <a:rPr sz="1100" b="1" spc="-10" dirty="0">
                <a:latin typeface="Times New Roman"/>
                <a:cs typeface="Times New Roman"/>
              </a:rPr>
              <a:t> </a:t>
            </a:r>
            <a:r>
              <a:rPr sz="1100" b="1" spc="10" dirty="0">
                <a:latin typeface="Times New Roman"/>
                <a:cs typeface="Times New Roman"/>
              </a:rPr>
              <a:t>of</a:t>
            </a:r>
            <a:r>
              <a:rPr sz="1100" b="1" spc="-2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NISSAN:</a:t>
            </a:r>
            <a:endParaRPr sz="1100" dirty="0">
              <a:latin typeface="Times New Roman"/>
              <a:cs typeface="Times New Roman"/>
            </a:endParaRPr>
          </a:p>
          <a:p>
            <a:pPr marL="12700" marR="5080">
              <a:lnSpc>
                <a:spcPts val="1270"/>
              </a:lnSpc>
              <a:spcBef>
                <a:spcPts val="50"/>
              </a:spcBef>
            </a:pPr>
            <a:r>
              <a:rPr sz="1100" spc="-5" dirty="0">
                <a:latin typeface="Times New Roman"/>
                <a:cs typeface="Times New Roman"/>
              </a:rPr>
              <a:t>In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transition </a:t>
            </a:r>
            <a:r>
              <a:rPr sz="1100" dirty="0">
                <a:latin typeface="Times New Roman"/>
                <a:cs typeface="Times New Roman"/>
              </a:rPr>
              <a:t>period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i.e.,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from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sixth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year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</a:t>
            </a:r>
            <a:r>
              <a:rPr sz="1100" spc="-10" dirty="0">
                <a:latin typeface="Times New Roman"/>
                <a:cs typeface="Times New Roman"/>
              </a:rPr>
              <a:t> tenth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year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from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current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year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the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growth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rate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decreases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linearly </a:t>
            </a:r>
            <a:r>
              <a:rPr sz="1100" spc="5" dirty="0">
                <a:latin typeface="Times New Roman"/>
                <a:cs typeface="Times New Roman"/>
              </a:rPr>
              <a:t>as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shown</a:t>
            </a:r>
            <a:r>
              <a:rPr sz="1100" spc="-5" dirty="0">
                <a:latin typeface="Times New Roman"/>
                <a:cs typeface="Times New Roman"/>
              </a:rPr>
              <a:t> below.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pay-out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ratio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and </a:t>
            </a:r>
            <a:r>
              <a:rPr sz="1100" spc="-10" dirty="0">
                <a:latin typeface="Times New Roman"/>
                <a:cs typeface="Times New Roman"/>
              </a:rPr>
              <a:t>cost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of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equity</a:t>
            </a:r>
            <a:r>
              <a:rPr sz="1100" spc="-5" dirty="0">
                <a:latin typeface="Times New Roman"/>
                <a:cs typeface="Times New Roman"/>
              </a:rPr>
              <a:t> also </a:t>
            </a:r>
            <a:r>
              <a:rPr sz="1100" dirty="0">
                <a:latin typeface="Times New Roman"/>
                <a:cs typeface="Times New Roman"/>
              </a:rPr>
              <a:t>change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linearly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as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shown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below. 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We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obtained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present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value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of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dividends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transition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period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of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Nissan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as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0.13569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dollars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per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share.</a:t>
            </a:r>
            <a:endParaRPr sz="1100" dirty="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5657" y="381000"/>
            <a:ext cx="4784725" cy="72326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98500" y="2393814"/>
            <a:ext cx="5741670" cy="2540945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1996" y="2494761"/>
            <a:ext cx="11349990" cy="5111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1285"/>
              </a:lnSpc>
              <a:spcBef>
                <a:spcPts val="105"/>
              </a:spcBef>
            </a:pPr>
            <a:r>
              <a:rPr sz="1100" b="1" spc="-10" dirty="0">
                <a:latin typeface="Times New Roman"/>
                <a:cs typeface="Times New Roman"/>
              </a:rPr>
              <a:t>Stable</a:t>
            </a:r>
            <a:r>
              <a:rPr sz="1100" b="1" spc="-1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growth</a:t>
            </a:r>
            <a:r>
              <a:rPr sz="1100" b="1" spc="-15" dirty="0">
                <a:latin typeface="Times New Roman"/>
                <a:cs typeface="Times New Roman"/>
              </a:rPr>
              <a:t> </a:t>
            </a:r>
            <a:r>
              <a:rPr sz="1100" b="1" spc="-5" dirty="0">
                <a:latin typeface="Times New Roman"/>
                <a:cs typeface="Times New Roman"/>
              </a:rPr>
              <a:t>period</a:t>
            </a:r>
            <a:r>
              <a:rPr sz="1100" b="1" spc="-15" dirty="0">
                <a:latin typeface="Times New Roman"/>
                <a:cs typeface="Times New Roman"/>
              </a:rPr>
              <a:t> </a:t>
            </a:r>
            <a:r>
              <a:rPr sz="1100" b="1" spc="10" dirty="0">
                <a:latin typeface="Times New Roman"/>
                <a:cs typeface="Times New Roman"/>
              </a:rPr>
              <a:t>of</a:t>
            </a:r>
            <a:r>
              <a:rPr sz="1100" b="1" spc="-3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NISSAN:</a:t>
            </a:r>
            <a:endParaRPr sz="1100" dirty="0">
              <a:latin typeface="Times New Roman"/>
              <a:cs typeface="Times New Roman"/>
            </a:endParaRPr>
          </a:p>
          <a:p>
            <a:pPr marL="12700" marR="5080">
              <a:lnSpc>
                <a:spcPts val="1250"/>
              </a:lnSpc>
              <a:spcBef>
                <a:spcPts val="60"/>
              </a:spcBef>
            </a:pPr>
            <a:r>
              <a:rPr sz="1100" spc="-5" dirty="0">
                <a:latin typeface="Times New Roman"/>
                <a:cs typeface="Times New Roman"/>
              </a:rPr>
              <a:t>Now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growth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rate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is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stable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and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we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calculate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terminal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price</a:t>
            </a:r>
            <a:r>
              <a:rPr sz="1100" spc="-15" dirty="0">
                <a:latin typeface="Times New Roman"/>
                <a:cs typeface="Times New Roman"/>
              </a:rPr>
              <a:t> of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dividends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using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eleventh-year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earnings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per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share.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Then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we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calculate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its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present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value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as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shown</a:t>
            </a:r>
            <a:r>
              <a:rPr sz="1100" spc="-10" dirty="0">
                <a:latin typeface="Times New Roman"/>
                <a:cs typeface="Times New Roman"/>
              </a:rPr>
              <a:t> below.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We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obtained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present 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value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of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terminal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price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as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0.178278163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dollars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per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share.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Since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Nissan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is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Japanese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company,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20" dirty="0">
                <a:latin typeface="Times New Roman"/>
                <a:cs typeface="Times New Roman"/>
              </a:rPr>
              <a:t>we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have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taken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economic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growth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rate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of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Japan.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5596" y="4035849"/>
            <a:ext cx="11010265" cy="5111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1270"/>
              </a:lnSpc>
              <a:spcBef>
                <a:spcPts val="105"/>
              </a:spcBef>
            </a:pPr>
            <a:r>
              <a:rPr sz="1100" b="1" spc="-5" dirty="0">
                <a:latin typeface="Times New Roman"/>
                <a:cs typeface="Times New Roman"/>
              </a:rPr>
              <a:t>Total</a:t>
            </a:r>
            <a:r>
              <a:rPr sz="1100" b="1" spc="-20" dirty="0">
                <a:latin typeface="Times New Roman"/>
                <a:cs typeface="Times New Roman"/>
              </a:rPr>
              <a:t> </a:t>
            </a:r>
            <a:r>
              <a:rPr sz="1100" b="1" spc="-5" dirty="0">
                <a:latin typeface="Times New Roman"/>
                <a:cs typeface="Times New Roman"/>
              </a:rPr>
              <a:t>value</a:t>
            </a:r>
            <a:r>
              <a:rPr sz="1100" b="1" spc="-10" dirty="0">
                <a:latin typeface="Times New Roman"/>
                <a:cs typeface="Times New Roman"/>
              </a:rPr>
              <a:t> </a:t>
            </a:r>
            <a:r>
              <a:rPr sz="1100" b="1" spc="10" dirty="0">
                <a:latin typeface="Times New Roman"/>
                <a:cs typeface="Times New Roman"/>
              </a:rPr>
              <a:t>of</a:t>
            </a:r>
            <a:r>
              <a:rPr sz="1100" b="1" spc="-3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Nissan</a:t>
            </a:r>
            <a:r>
              <a:rPr sz="1100" b="1" spc="-40" dirty="0">
                <a:latin typeface="Times New Roman"/>
                <a:cs typeface="Times New Roman"/>
              </a:rPr>
              <a:t> </a:t>
            </a:r>
            <a:r>
              <a:rPr sz="1100" b="1" spc="-5" dirty="0">
                <a:latin typeface="Times New Roman"/>
                <a:cs typeface="Times New Roman"/>
              </a:rPr>
              <a:t>stock:</a:t>
            </a:r>
            <a:endParaRPr sz="1100" dirty="0">
              <a:latin typeface="Times New Roman"/>
              <a:cs typeface="Times New Roman"/>
            </a:endParaRPr>
          </a:p>
          <a:p>
            <a:pPr marL="12700" marR="5080">
              <a:lnSpc>
                <a:spcPts val="1270"/>
              </a:lnSpc>
              <a:spcBef>
                <a:spcPts val="35"/>
              </a:spcBef>
            </a:pP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total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value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of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Nissan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stock </a:t>
            </a:r>
            <a:r>
              <a:rPr sz="1100" spc="-10" dirty="0">
                <a:latin typeface="Times New Roman"/>
                <a:cs typeface="Times New Roman"/>
              </a:rPr>
              <a:t>is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calculated </a:t>
            </a:r>
            <a:r>
              <a:rPr sz="1100" dirty="0">
                <a:latin typeface="Times New Roman"/>
                <a:cs typeface="Times New Roman"/>
              </a:rPr>
              <a:t>by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taking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the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sum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of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present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values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of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dividends</a:t>
            </a:r>
            <a:r>
              <a:rPr sz="1100" spc="4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in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high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growth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period,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transition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period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and terminal </a:t>
            </a:r>
            <a:r>
              <a:rPr sz="1100" dirty="0">
                <a:latin typeface="Times New Roman"/>
                <a:cs typeface="Times New Roman"/>
              </a:rPr>
              <a:t>price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of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stable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growth.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total value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obtained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is 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0.480671012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dollars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per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share.</a:t>
            </a:r>
            <a:endParaRPr sz="11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5596" y="5965307"/>
            <a:ext cx="10927715" cy="3492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270"/>
              </a:lnSpc>
              <a:spcBef>
                <a:spcPts val="100"/>
              </a:spcBef>
            </a:pPr>
            <a:r>
              <a:rPr sz="1100" b="1" dirty="0">
                <a:latin typeface="Times New Roman"/>
                <a:cs typeface="Times New Roman"/>
              </a:rPr>
              <a:t>High</a:t>
            </a:r>
            <a:r>
              <a:rPr sz="1100" b="1" spc="-4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growth</a:t>
            </a:r>
            <a:r>
              <a:rPr sz="1100" b="1" spc="-4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period</a:t>
            </a:r>
            <a:r>
              <a:rPr sz="1100" b="1" spc="-20" dirty="0">
                <a:latin typeface="Times New Roman"/>
                <a:cs typeface="Times New Roman"/>
              </a:rPr>
              <a:t> </a:t>
            </a:r>
            <a:r>
              <a:rPr sz="1100" b="1" spc="10" dirty="0">
                <a:latin typeface="Times New Roman"/>
                <a:cs typeface="Times New Roman"/>
              </a:rPr>
              <a:t>of</a:t>
            </a:r>
            <a:r>
              <a:rPr sz="1100" b="1" spc="-35" dirty="0">
                <a:latin typeface="Times New Roman"/>
                <a:cs typeface="Times New Roman"/>
              </a:rPr>
              <a:t> </a:t>
            </a:r>
            <a:r>
              <a:rPr sz="1100" b="1" spc="-5" dirty="0">
                <a:latin typeface="Times New Roman"/>
                <a:cs typeface="Times New Roman"/>
              </a:rPr>
              <a:t>YAMAHA:</a:t>
            </a:r>
            <a:endParaRPr sz="1100" dirty="0">
              <a:latin typeface="Times New Roman"/>
              <a:cs typeface="Times New Roman"/>
            </a:endParaRPr>
          </a:p>
          <a:p>
            <a:pPr marL="12700">
              <a:lnSpc>
                <a:spcPts val="1270"/>
              </a:lnSpc>
            </a:pPr>
            <a:r>
              <a:rPr sz="1100" spc="5" dirty="0">
                <a:latin typeface="Times New Roman"/>
                <a:cs typeface="Times New Roman"/>
              </a:rPr>
              <a:t>We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have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calculated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present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value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of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dividends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high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growth </a:t>
            </a:r>
            <a:r>
              <a:rPr sz="1100" dirty="0">
                <a:latin typeface="Times New Roman"/>
                <a:cs typeface="Times New Roman"/>
              </a:rPr>
              <a:t>period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of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first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five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years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after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the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current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year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using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5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following</a:t>
            </a:r>
            <a:r>
              <a:rPr sz="1100" spc="-5" dirty="0">
                <a:latin typeface="Times New Roman"/>
                <a:cs typeface="Times New Roman"/>
              </a:rPr>
              <a:t> procedure.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value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obtained </a:t>
            </a:r>
            <a:r>
              <a:rPr sz="1100" dirty="0">
                <a:latin typeface="Times New Roman"/>
                <a:cs typeface="Times New Roman"/>
              </a:rPr>
              <a:t>was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4.932698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dollars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per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share.</a:t>
            </a:r>
            <a:endParaRPr sz="1100" dirty="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8500" y="0"/>
            <a:ext cx="5741670" cy="229679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85596" y="3222377"/>
            <a:ext cx="5741670" cy="42545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85596" y="4935046"/>
            <a:ext cx="5103495" cy="893444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5596" y="2740628"/>
            <a:ext cx="11400790" cy="5111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1285"/>
              </a:lnSpc>
              <a:spcBef>
                <a:spcPts val="105"/>
              </a:spcBef>
            </a:pPr>
            <a:r>
              <a:rPr sz="1100" b="1" spc="-5" dirty="0">
                <a:latin typeface="Times New Roman"/>
                <a:cs typeface="Times New Roman"/>
              </a:rPr>
              <a:t>Transition</a:t>
            </a:r>
            <a:r>
              <a:rPr sz="1100" b="1" spc="-40" dirty="0">
                <a:latin typeface="Times New Roman"/>
                <a:cs typeface="Times New Roman"/>
              </a:rPr>
              <a:t> </a:t>
            </a:r>
            <a:r>
              <a:rPr sz="1100" b="1" spc="-5" dirty="0">
                <a:latin typeface="Times New Roman"/>
                <a:cs typeface="Times New Roman"/>
              </a:rPr>
              <a:t>period</a:t>
            </a:r>
            <a:r>
              <a:rPr sz="1100" b="1" spc="-10" dirty="0">
                <a:latin typeface="Times New Roman"/>
                <a:cs typeface="Times New Roman"/>
              </a:rPr>
              <a:t> </a:t>
            </a:r>
            <a:r>
              <a:rPr sz="1100" b="1" spc="10" dirty="0">
                <a:latin typeface="Times New Roman"/>
                <a:cs typeface="Times New Roman"/>
              </a:rPr>
              <a:t>of</a:t>
            </a:r>
            <a:r>
              <a:rPr sz="1100" b="1" spc="-25" dirty="0">
                <a:latin typeface="Times New Roman"/>
                <a:cs typeface="Times New Roman"/>
              </a:rPr>
              <a:t> </a:t>
            </a:r>
            <a:r>
              <a:rPr sz="1100" b="1" spc="-5" dirty="0">
                <a:latin typeface="Times New Roman"/>
                <a:cs typeface="Times New Roman"/>
              </a:rPr>
              <a:t>YAMAHA:</a:t>
            </a:r>
            <a:endParaRPr sz="1100" dirty="0">
              <a:latin typeface="Times New Roman"/>
              <a:cs typeface="Times New Roman"/>
            </a:endParaRPr>
          </a:p>
          <a:p>
            <a:pPr marL="12700" marR="5080">
              <a:lnSpc>
                <a:spcPts val="1250"/>
              </a:lnSpc>
              <a:spcBef>
                <a:spcPts val="60"/>
              </a:spcBef>
            </a:pPr>
            <a:r>
              <a:rPr sz="1100" spc="-5" dirty="0">
                <a:latin typeface="Times New Roman"/>
                <a:cs typeface="Times New Roman"/>
              </a:rPr>
              <a:t>In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transition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period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i.e.,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from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sixth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year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tenth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year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from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current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year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the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growth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rate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decreases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linearly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as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shown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below.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6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pay-out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ratio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and </a:t>
            </a:r>
            <a:r>
              <a:rPr sz="1100" spc="-10" dirty="0">
                <a:latin typeface="Times New Roman"/>
                <a:cs typeface="Times New Roman"/>
              </a:rPr>
              <a:t>cost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of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equity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also</a:t>
            </a:r>
            <a:r>
              <a:rPr sz="1100" dirty="0">
                <a:latin typeface="Times New Roman"/>
                <a:cs typeface="Times New Roman"/>
              </a:rPr>
              <a:t> change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linearly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as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shown below. 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We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obtained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present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value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of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dividends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transition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period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of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Yamaha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as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10.97628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dollars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per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share.</a:t>
            </a:r>
            <a:endParaRPr sz="11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5596" y="6436867"/>
            <a:ext cx="11355070" cy="3492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270"/>
              </a:lnSpc>
              <a:spcBef>
                <a:spcPts val="100"/>
              </a:spcBef>
            </a:pPr>
            <a:r>
              <a:rPr sz="1100" b="1" spc="-10" dirty="0">
                <a:latin typeface="Times New Roman"/>
                <a:cs typeface="Times New Roman"/>
              </a:rPr>
              <a:t>Stable</a:t>
            </a:r>
            <a:r>
              <a:rPr sz="1100" b="1" spc="-1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growth</a:t>
            </a:r>
            <a:r>
              <a:rPr sz="1100" b="1" spc="-15" dirty="0">
                <a:latin typeface="Times New Roman"/>
                <a:cs typeface="Times New Roman"/>
              </a:rPr>
              <a:t> </a:t>
            </a:r>
            <a:r>
              <a:rPr sz="1100" b="1" spc="-5" dirty="0">
                <a:latin typeface="Times New Roman"/>
                <a:cs typeface="Times New Roman"/>
              </a:rPr>
              <a:t>period</a:t>
            </a:r>
            <a:r>
              <a:rPr sz="1100" b="1" spc="-15" dirty="0">
                <a:latin typeface="Times New Roman"/>
                <a:cs typeface="Times New Roman"/>
              </a:rPr>
              <a:t> </a:t>
            </a:r>
            <a:r>
              <a:rPr sz="1100" b="1" spc="10" dirty="0">
                <a:latin typeface="Times New Roman"/>
                <a:cs typeface="Times New Roman"/>
              </a:rPr>
              <a:t>of</a:t>
            </a:r>
            <a:r>
              <a:rPr sz="1100" b="1" spc="-30" dirty="0">
                <a:latin typeface="Times New Roman"/>
                <a:cs typeface="Times New Roman"/>
              </a:rPr>
              <a:t> </a:t>
            </a:r>
            <a:r>
              <a:rPr sz="1100" b="1" spc="-5" dirty="0">
                <a:latin typeface="Times New Roman"/>
                <a:cs typeface="Times New Roman"/>
              </a:rPr>
              <a:t>YAMAHA: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ts val="1270"/>
              </a:lnSpc>
            </a:pPr>
            <a:r>
              <a:rPr sz="1100" spc="-5" dirty="0">
                <a:latin typeface="Times New Roman"/>
                <a:cs typeface="Times New Roman"/>
              </a:rPr>
              <a:t>Now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growth </a:t>
            </a:r>
            <a:r>
              <a:rPr sz="1100" spc="5" dirty="0">
                <a:latin typeface="Times New Roman"/>
                <a:cs typeface="Times New Roman"/>
              </a:rPr>
              <a:t>rate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is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stable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and</a:t>
            </a:r>
            <a:r>
              <a:rPr sz="1100" spc="-5" dirty="0">
                <a:latin typeface="Times New Roman"/>
                <a:cs typeface="Times New Roman"/>
              </a:rPr>
              <a:t> we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calculate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terminal price</a:t>
            </a:r>
            <a:r>
              <a:rPr sz="1100" spc="-15" dirty="0">
                <a:latin typeface="Times New Roman"/>
                <a:cs typeface="Times New Roman"/>
              </a:rPr>
              <a:t> of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dividends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using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eleventh-year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earnings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per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share.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Then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we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calculate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its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present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value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as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shown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below.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We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obtained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present</a:t>
            </a:r>
            <a:endParaRPr sz="11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8500" y="0"/>
            <a:ext cx="5720080" cy="253047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98500" y="3657600"/>
            <a:ext cx="5720080" cy="2466975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5596" y="0"/>
            <a:ext cx="11097260" cy="1038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Times New Roman"/>
                <a:cs typeface="Times New Roman"/>
              </a:rPr>
              <a:t>value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of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terminal </a:t>
            </a:r>
            <a:r>
              <a:rPr sz="1100" dirty="0">
                <a:latin typeface="Times New Roman"/>
                <a:cs typeface="Times New Roman"/>
              </a:rPr>
              <a:t>price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as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20.2581841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dollars </a:t>
            </a:r>
            <a:r>
              <a:rPr sz="1100" spc="-10" dirty="0">
                <a:latin typeface="Times New Roman"/>
                <a:cs typeface="Times New Roman"/>
              </a:rPr>
              <a:t>per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share.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Since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Yamaha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is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Japanese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company,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we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have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taken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economic</a:t>
            </a:r>
            <a:r>
              <a:rPr sz="1100" spc="10" dirty="0">
                <a:latin typeface="Times New Roman"/>
                <a:cs typeface="Times New Roman"/>
              </a:rPr>
              <a:t> growth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rate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of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Japan.</a:t>
            </a: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00" dirty="0">
              <a:latin typeface="Times New Roman"/>
              <a:cs typeface="Times New Roman"/>
            </a:endParaRPr>
          </a:p>
          <a:p>
            <a:pPr marL="12700">
              <a:lnSpc>
                <a:spcPts val="1285"/>
              </a:lnSpc>
              <a:spcBef>
                <a:spcPts val="5"/>
              </a:spcBef>
            </a:pPr>
            <a:r>
              <a:rPr sz="1100" b="1" spc="-5" dirty="0">
                <a:latin typeface="Times New Roman"/>
                <a:cs typeface="Times New Roman"/>
              </a:rPr>
              <a:t>Total</a:t>
            </a:r>
            <a:r>
              <a:rPr sz="1100" b="1" spc="-30" dirty="0">
                <a:latin typeface="Times New Roman"/>
                <a:cs typeface="Times New Roman"/>
              </a:rPr>
              <a:t> </a:t>
            </a:r>
            <a:r>
              <a:rPr sz="1100" b="1" spc="-5" dirty="0">
                <a:latin typeface="Times New Roman"/>
                <a:cs typeface="Times New Roman"/>
              </a:rPr>
              <a:t>value</a:t>
            </a:r>
            <a:r>
              <a:rPr sz="1100" b="1" spc="-15" dirty="0">
                <a:latin typeface="Times New Roman"/>
                <a:cs typeface="Times New Roman"/>
              </a:rPr>
              <a:t> </a:t>
            </a:r>
            <a:r>
              <a:rPr sz="1100" b="1" spc="10" dirty="0">
                <a:latin typeface="Times New Roman"/>
                <a:cs typeface="Times New Roman"/>
              </a:rPr>
              <a:t>of</a:t>
            </a:r>
            <a:r>
              <a:rPr sz="1100" b="1" spc="-40" dirty="0">
                <a:latin typeface="Times New Roman"/>
                <a:cs typeface="Times New Roman"/>
              </a:rPr>
              <a:t> </a:t>
            </a:r>
            <a:r>
              <a:rPr sz="1100" b="1" spc="-5" dirty="0">
                <a:latin typeface="Times New Roman"/>
                <a:cs typeface="Times New Roman"/>
              </a:rPr>
              <a:t>YAMAHA:</a:t>
            </a:r>
            <a:endParaRPr sz="1100" dirty="0">
              <a:latin typeface="Times New Roman"/>
              <a:cs typeface="Times New Roman"/>
            </a:endParaRPr>
          </a:p>
          <a:p>
            <a:pPr marL="12700" marR="5080">
              <a:lnSpc>
                <a:spcPts val="1280"/>
              </a:lnSpc>
              <a:spcBef>
                <a:spcPts val="40"/>
              </a:spcBef>
            </a:pP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total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value</a:t>
            </a:r>
            <a:r>
              <a:rPr sz="1100" spc="-15" dirty="0">
                <a:latin typeface="Times New Roman"/>
                <a:cs typeface="Times New Roman"/>
              </a:rPr>
              <a:t> of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Yamaha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stock </a:t>
            </a:r>
            <a:r>
              <a:rPr sz="1100" spc="-10" dirty="0">
                <a:latin typeface="Times New Roman"/>
                <a:cs typeface="Times New Roman"/>
              </a:rPr>
              <a:t>is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calculated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by</a:t>
            </a:r>
            <a:r>
              <a:rPr sz="1100" spc="-5" dirty="0">
                <a:latin typeface="Times New Roman"/>
                <a:cs typeface="Times New Roman"/>
              </a:rPr>
              <a:t> taking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the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sum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of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present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values</a:t>
            </a:r>
            <a:r>
              <a:rPr sz="1100" spc="4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of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dividends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high</a:t>
            </a:r>
            <a:r>
              <a:rPr sz="1100" spc="-5" dirty="0">
                <a:latin typeface="Times New Roman"/>
                <a:cs typeface="Times New Roman"/>
              </a:rPr>
              <a:t> growth period,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transition </a:t>
            </a:r>
            <a:r>
              <a:rPr sz="1100" dirty="0">
                <a:latin typeface="Times New Roman"/>
                <a:cs typeface="Times New Roman"/>
              </a:rPr>
              <a:t>period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and terminal</a:t>
            </a:r>
            <a:r>
              <a:rPr sz="1100" dirty="0">
                <a:latin typeface="Times New Roman"/>
                <a:cs typeface="Times New Roman"/>
              </a:rPr>
              <a:t> price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of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stable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growth.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total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value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obtained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is 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36.1671662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dollars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per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share.</a:t>
            </a:r>
            <a:endParaRPr sz="11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64641" y="3429000"/>
            <a:ext cx="11482070" cy="834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285"/>
              </a:lnSpc>
              <a:spcBef>
                <a:spcPts val="100"/>
              </a:spcBef>
            </a:pPr>
            <a:r>
              <a:rPr sz="1100" b="1" spc="-5" dirty="0">
                <a:latin typeface="Times New Roman"/>
                <a:cs typeface="Times New Roman"/>
              </a:rPr>
              <a:t>VALUATION</a:t>
            </a:r>
            <a:r>
              <a:rPr sz="1100" b="1" dirty="0">
                <a:latin typeface="Times New Roman"/>
                <a:cs typeface="Times New Roman"/>
              </a:rPr>
              <a:t> </a:t>
            </a:r>
            <a:r>
              <a:rPr sz="1100" b="1" spc="-5" dirty="0">
                <a:latin typeface="Times New Roman"/>
                <a:cs typeface="Times New Roman"/>
              </a:rPr>
              <a:t>USING</a:t>
            </a:r>
            <a:r>
              <a:rPr sz="1100" b="1" spc="-15" dirty="0">
                <a:latin typeface="Times New Roman"/>
                <a:cs typeface="Times New Roman"/>
              </a:rPr>
              <a:t> FCFE</a:t>
            </a:r>
            <a:r>
              <a:rPr sz="1100" b="1" spc="10" dirty="0">
                <a:latin typeface="Times New Roman"/>
                <a:cs typeface="Times New Roman"/>
              </a:rPr>
              <a:t> </a:t>
            </a:r>
            <a:r>
              <a:rPr sz="1100" b="1" spc="-5" dirty="0">
                <a:latin typeface="Times New Roman"/>
                <a:cs typeface="Times New Roman"/>
              </a:rPr>
              <a:t>AND</a:t>
            </a:r>
            <a:r>
              <a:rPr sz="1100" b="1" dirty="0">
                <a:latin typeface="Times New Roman"/>
                <a:cs typeface="Times New Roman"/>
              </a:rPr>
              <a:t> </a:t>
            </a:r>
            <a:r>
              <a:rPr sz="1100" b="1" spc="-5" dirty="0">
                <a:latin typeface="Times New Roman"/>
                <a:cs typeface="Times New Roman"/>
              </a:rPr>
              <a:t>FCFF</a:t>
            </a:r>
            <a:endParaRPr sz="1100" dirty="0">
              <a:latin typeface="Times New Roman"/>
              <a:cs typeface="Times New Roman"/>
            </a:endParaRPr>
          </a:p>
          <a:p>
            <a:pPr marL="12700">
              <a:lnSpc>
                <a:spcPts val="1250"/>
              </a:lnSpc>
            </a:pPr>
            <a:r>
              <a:rPr sz="1100" b="1" dirty="0">
                <a:latin typeface="Times New Roman"/>
                <a:cs typeface="Times New Roman"/>
              </a:rPr>
              <a:t>High</a:t>
            </a:r>
            <a:r>
              <a:rPr sz="1100" b="1" spc="-4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growth</a:t>
            </a:r>
            <a:r>
              <a:rPr sz="1100" b="1" spc="-40" dirty="0">
                <a:latin typeface="Times New Roman"/>
                <a:cs typeface="Times New Roman"/>
              </a:rPr>
              <a:t> </a:t>
            </a:r>
            <a:r>
              <a:rPr sz="1100" b="1" spc="-5" dirty="0">
                <a:latin typeface="Times New Roman"/>
                <a:cs typeface="Times New Roman"/>
              </a:rPr>
              <a:t>period</a:t>
            </a:r>
            <a:r>
              <a:rPr sz="1100" b="1" spc="-15" dirty="0">
                <a:latin typeface="Times New Roman"/>
                <a:cs typeface="Times New Roman"/>
              </a:rPr>
              <a:t> </a:t>
            </a:r>
            <a:r>
              <a:rPr sz="1100" b="1" spc="10" dirty="0">
                <a:latin typeface="Times New Roman"/>
                <a:cs typeface="Times New Roman"/>
              </a:rPr>
              <a:t>of</a:t>
            </a:r>
            <a:r>
              <a:rPr sz="1100" b="1" spc="-30" dirty="0">
                <a:latin typeface="Times New Roman"/>
                <a:cs typeface="Times New Roman"/>
              </a:rPr>
              <a:t> </a:t>
            </a:r>
            <a:r>
              <a:rPr sz="1100" b="1" spc="-5" dirty="0">
                <a:latin typeface="Times New Roman"/>
                <a:cs typeface="Times New Roman"/>
              </a:rPr>
              <a:t>Kia:</a:t>
            </a:r>
            <a:endParaRPr sz="1100" dirty="0">
              <a:latin typeface="Times New Roman"/>
              <a:cs typeface="Times New Roman"/>
            </a:endParaRPr>
          </a:p>
          <a:p>
            <a:pPr marL="12700" marR="5080">
              <a:lnSpc>
                <a:spcPct val="96500"/>
              </a:lnSpc>
              <a:spcBef>
                <a:spcPts val="15"/>
              </a:spcBef>
            </a:pP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company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experiences</a:t>
            </a:r>
            <a:r>
              <a:rPr sz="1100" spc="4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high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growth period for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the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first </a:t>
            </a:r>
            <a:r>
              <a:rPr sz="1100" spc="-10" dirty="0">
                <a:latin typeface="Times New Roman"/>
                <a:cs typeface="Times New Roman"/>
              </a:rPr>
              <a:t>five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years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after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current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year.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By</a:t>
            </a:r>
            <a:r>
              <a:rPr sz="1100" spc="-5" dirty="0">
                <a:latin typeface="Times New Roman"/>
                <a:cs typeface="Times New Roman"/>
              </a:rPr>
              <a:t> taking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the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FCFE</a:t>
            </a:r>
            <a:r>
              <a:rPr sz="1100" spc="-10" dirty="0">
                <a:latin typeface="Times New Roman"/>
                <a:cs typeface="Times New Roman"/>
              </a:rPr>
              <a:t> values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of</a:t>
            </a:r>
            <a:r>
              <a:rPr sz="1100" spc="10" dirty="0">
                <a:latin typeface="Times New Roman"/>
                <a:cs typeface="Times New Roman"/>
              </a:rPr>
              <a:t> current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year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and </a:t>
            </a:r>
            <a:r>
              <a:rPr sz="1100" dirty="0">
                <a:latin typeface="Times New Roman"/>
                <a:cs typeface="Times New Roman"/>
              </a:rPr>
              <a:t>using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high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growth </a:t>
            </a:r>
            <a:r>
              <a:rPr sz="1100" spc="5" dirty="0">
                <a:latin typeface="Times New Roman"/>
                <a:cs typeface="Times New Roman"/>
              </a:rPr>
              <a:t>rate</a:t>
            </a:r>
            <a:r>
              <a:rPr sz="1100" spc="-4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we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have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calculated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FCFE</a:t>
            </a:r>
            <a:r>
              <a:rPr sz="1100" spc="-5" dirty="0">
                <a:latin typeface="Times New Roman"/>
                <a:cs typeface="Times New Roman"/>
              </a:rPr>
              <a:t> and </a:t>
            </a:r>
            <a:r>
              <a:rPr sz="1100" dirty="0">
                <a:latin typeface="Times New Roman"/>
                <a:cs typeface="Times New Roman"/>
              </a:rPr>
              <a:t>FCFF 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values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for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the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five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years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of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high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growth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period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as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shown</a:t>
            </a:r>
            <a:r>
              <a:rPr sz="1100" spc="-10" dirty="0">
                <a:latin typeface="Times New Roman"/>
                <a:cs typeface="Times New Roman"/>
              </a:rPr>
              <a:t> below.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We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then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calculate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the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present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values</a:t>
            </a:r>
            <a:r>
              <a:rPr sz="1100" spc="4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of</a:t>
            </a:r>
            <a:r>
              <a:rPr sz="1100" spc="5" dirty="0">
                <a:latin typeface="Times New Roman"/>
                <a:cs typeface="Times New Roman"/>
              </a:rPr>
              <a:t> FCFE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AND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FCFF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using</a:t>
            </a:r>
            <a:r>
              <a:rPr sz="1100" spc="-10" dirty="0">
                <a:latin typeface="Times New Roman"/>
                <a:cs typeface="Times New Roman"/>
              </a:rPr>
              <a:t> cost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of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equity </a:t>
            </a:r>
            <a:r>
              <a:rPr sz="1100" spc="5" dirty="0">
                <a:latin typeface="Times New Roman"/>
                <a:cs typeface="Times New Roman"/>
              </a:rPr>
              <a:t>and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cost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of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capital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values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respectively.</a:t>
            </a:r>
            <a:r>
              <a:rPr sz="1100" spc="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We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obtained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the 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present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value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of </a:t>
            </a:r>
            <a:r>
              <a:rPr sz="1100" spc="5" dirty="0">
                <a:latin typeface="Times New Roman"/>
                <a:cs typeface="Times New Roman"/>
              </a:rPr>
              <a:t>FCFE</a:t>
            </a:r>
            <a:r>
              <a:rPr sz="1100" spc="-4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as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33303.81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dollars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and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present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value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of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FCFF</a:t>
            </a:r>
            <a:r>
              <a:rPr sz="1100" spc="-5" dirty="0">
                <a:latin typeface="Times New Roman"/>
                <a:cs typeface="Times New Roman"/>
              </a:rPr>
              <a:t> as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40911.38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dollars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for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the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high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growth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period.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85596" y="6248400"/>
            <a:ext cx="152527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5" dirty="0">
                <a:latin typeface="Times New Roman"/>
                <a:cs typeface="Times New Roman"/>
              </a:rPr>
              <a:t>Transition</a:t>
            </a:r>
            <a:r>
              <a:rPr sz="1100" b="1" spc="-40" dirty="0">
                <a:latin typeface="Times New Roman"/>
                <a:cs typeface="Times New Roman"/>
              </a:rPr>
              <a:t> </a:t>
            </a:r>
            <a:r>
              <a:rPr sz="1100" b="1" spc="-5" dirty="0">
                <a:latin typeface="Times New Roman"/>
                <a:cs typeface="Times New Roman"/>
              </a:rPr>
              <a:t>period</a:t>
            </a:r>
            <a:r>
              <a:rPr sz="1100" b="1" spc="-10" dirty="0">
                <a:latin typeface="Times New Roman"/>
                <a:cs typeface="Times New Roman"/>
              </a:rPr>
              <a:t> </a:t>
            </a:r>
            <a:r>
              <a:rPr sz="1100" b="1" spc="10" dirty="0">
                <a:latin typeface="Times New Roman"/>
                <a:cs typeface="Times New Roman"/>
              </a:rPr>
              <a:t>of</a:t>
            </a:r>
            <a:r>
              <a:rPr sz="1100" b="1" spc="-25" dirty="0">
                <a:latin typeface="Times New Roman"/>
                <a:cs typeface="Times New Roman"/>
              </a:rPr>
              <a:t> </a:t>
            </a:r>
            <a:r>
              <a:rPr sz="1100" b="1" spc="-5" dirty="0">
                <a:latin typeface="Times New Roman"/>
                <a:cs typeface="Times New Roman"/>
              </a:rPr>
              <a:t>Kia:</a:t>
            </a:r>
            <a:endParaRPr sz="1100" dirty="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5065" y="1259966"/>
            <a:ext cx="5741670" cy="359663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85596" y="2436239"/>
            <a:ext cx="5720080" cy="78549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85596" y="4854191"/>
            <a:ext cx="5720080" cy="932688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5596" y="0"/>
            <a:ext cx="11373485" cy="514350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 marR="5080">
              <a:lnSpc>
                <a:spcPct val="95500"/>
              </a:lnSpc>
              <a:spcBef>
                <a:spcPts val="160"/>
              </a:spcBef>
            </a:pPr>
            <a:r>
              <a:rPr sz="1100" dirty="0">
                <a:latin typeface="Times New Roman"/>
                <a:cs typeface="Times New Roman"/>
              </a:rPr>
              <a:t>From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sixth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year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</a:t>
            </a:r>
            <a:r>
              <a:rPr sz="1100" spc="-10" dirty="0">
                <a:latin typeface="Times New Roman"/>
                <a:cs typeface="Times New Roman"/>
              </a:rPr>
              <a:t> tenth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year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there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is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transition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period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where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the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growth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rate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decreases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linearly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as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shown </a:t>
            </a:r>
            <a:r>
              <a:rPr sz="1100" spc="-5" dirty="0">
                <a:latin typeface="Times New Roman"/>
                <a:cs typeface="Times New Roman"/>
              </a:rPr>
              <a:t>below.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Using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15" dirty="0">
                <a:latin typeface="Times New Roman"/>
                <a:cs typeface="Times New Roman"/>
              </a:rPr>
              <a:t>these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growth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values,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we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calculate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FCFE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and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FCFF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values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till tenth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year. 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Similarly,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the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cost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of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equity </a:t>
            </a:r>
            <a:r>
              <a:rPr sz="1100" spc="5" dirty="0">
                <a:latin typeface="Times New Roman"/>
                <a:cs typeface="Times New Roman"/>
              </a:rPr>
              <a:t>and</a:t>
            </a:r>
            <a:r>
              <a:rPr sz="1100" spc="-5" dirty="0">
                <a:latin typeface="Times New Roman"/>
                <a:cs typeface="Times New Roman"/>
              </a:rPr>
              <a:t> cost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of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capital </a:t>
            </a:r>
            <a:r>
              <a:rPr sz="1100" spc="-5" dirty="0">
                <a:latin typeface="Times New Roman"/>
                <a:cs typeface="Times New Roman"/>
              </a:rPr>
              <a:t>also</a:t>
            </a:r>
            <a:r>
              <a:rPr sz="1100" dirty="0">
                <a:latin typeface="Times New Roman"/>
                <a:cs typeface="Times New Roman"/>
              </a:rPr>
              <a:t> change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linearly.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Using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these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values,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we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calculate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present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values</a:t>
            </a:r>
            <a:r>
              <a:rPr sz="1100" spc="4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of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FCFE</a:t>
            </a:r>
            <a:r>
              <a:rPr sz="1100" spc="-5" dirty="0">
                <a:latin typeface="Times New Roman"/>
                <a:cs typeface="Times New Roman"/>
              </a:rPr>
              <a:t> and FCFE </a:t>
            </a:r>
            <a:r>
              <a:rPr sz="1100" dirty="0">
                <a:latin typeface="Times New Roman"/>
                <a:cs typeface="Times New Roman"/>
              </a:rPr>
              <a:t>respectively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as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shown </a:t>
            </a:r>
            <a:r>
              <a:rPr sz="1100" spc="-10" dirty="0">
                <a:latin typeface="Times New Roman"/>
                <a:cs typeface="Times New Roman"/>
              </a:rPr>
              <a:t>below.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We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obtained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present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value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of 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FCFE</a:t>
            </a:r>
            <a:r>
              <a:rPr sz="1100" spc="-4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as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42810.27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dollars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and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present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value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of</a:t>
            </a:r>
            <a:r>
              <a:rPr sz="1100" dirty="0">
                <a:latin typeface="Times New Roman"/>
                <a:cs typeface="Times New Roman"/>
              </a:rPr>
              <a:t> FCFF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as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53189.36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dollars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for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the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transition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period.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5596" y="1396111"/>
            <a:ext cx="11480800" cy="6724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1275"/>
              </a:lnSpc>
              <a:spcBef>
                <a:spcPts val="105"/>
              </a:spcBef>
            </a:pPr>
            <a:r>
              <a:rPr sz="1100" b="1" spc="-10" dirty="0">
                <a:latin typeface="Times New Roman"/>
                <a:cs typeface="Times New Roman"/>
              </a:rPr>
              <a:t>Stable </a:t>
            </a:r>
            <a:r>
              <a:rPr sz="1100" b="1" dirty="0">
                <a:latin typeface="Times New Roman"/>
                <a:cs typeface="Times New Roman"/>
              </a:rPr>
              <a:t>growth</a:t>
            </a:r>
            <a:r>
              <a:rPr sz="1100" b="1" spc="-10" dirty="0">
                <a:latin typeface="Times New Roman"/>
                <a:cs typeface="Times New Roman"/>
              </a:rPr>
              <a:t> </a:t>
            </a:r>
            <a:r>
              <a:rPr sz="1100" b="1" spc="-5" dirty="0">
                <a:latin typeface="Times New Roman"/>
                <a:cs typeface="Times New Roman"/>
              </a:rPr>
              <a:t>period</a:t>
            </a:r>
            <a:r>
              <a:rPr sz="1100" b="1" spc="-10" dirty="0">
                <a:latin typeface="Times New Roman"/>
                <a:cs typeface="Times New Roman"/>
              </a:rPr>
              <a:t> </a:t>
            </a:r>
            <a:r>
              <a:rPr sz="1100" b="1" spc="10" dirty="0">
                <a:latin typeface="Times New Roman"/>
                <a:cs typeface="Times New Roman"/>
              </a:rPr>
              <a:t>of</a:t>
            </a:r>
            <a:r>
              <a:rPr sz="1100" b="1" spc="-2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Kia</a:t>
            </a:r>
            <a:r>
              <a:rPr sz="1100" b="1" spc="-20" dirty="0">
                <a:latin typeface="Times New Roman"/>
                <a:cs typeface="Times New Roman"/>
              </a:rPr>
              <a:t> </a:t>
            </a:r>
            <a:r>
              <a:rPr sz="1100" b="1" spc="-5" dirty="0">
                <a:latin typeface="Times New Roman"/>
                <a:cs typeface="Times New Roman"/>
              </a:rPr>
              <a:t>(FCFE):</a:t>
            </a:r>
            <a:endParaRPr sz="1100" dirty="0">
              <a:latin typeface="Times New Roman"/>
              <a:cs typeface="Times New Roman"/>
            </a:endParaRPr>
          </a:p>
          <a:p>
            <a:pPr marL="12700" marR="5080">
              <a:lnSpc>
                <a:spcPts val="1270"/>
              </a:lnSpc>
              <a:spcBef>
                <a:spcPts val="35"/>
              </a:spcBef>
            </a:pPr>
            <a:r>
              <a:rPr sz="1100" dirty="0">
                <a:latin typeface="Times New Roman"/>
                <a:cs typeface="Times New Roman"/>
              </a:rPr>
              <a:t>From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eleventh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year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there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is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stable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growth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period.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Since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Kia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is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South-Korean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company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we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have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taken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economic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growth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rate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of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South-Korea.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We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then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calculate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terminal</a:t>
            </a:r>
            <a:r>
              <a:rPr sz="1100" spc="-5" dirty="0">
                <a:latin typeface="Times New Roman"/>
                <a:cs typeface="Times New Roman"/>
              </a:rPr>
              <a:t> value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of</a:t>
            </a:r>
            <a:r>
              <a:rPr sz="1100" spc="5" dirty="0">
                <a:latin typeface="Times New Roman"/>
                <a:cs typeface="Times New Roman"/>
              </a:rPr>
              <a:t> FCFE</a:t>
            </a:r>
            <a:r>
              <a:rPr sz="1100" spc="-10" dirty="0">
                <a:latin typeface="Times New Roman"/>
                <a:cs typeface="Times New Roman"/>
              </a:rPr>
              <a:t> in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stable 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growth</a:t>
            </a:r>
            <a:r>
              <a:rPr sz="1100" dirty="0">
                <a:latin typeface="Times New Roman"/>
                <a:cs typeface="Times New Roman"/>
              </a:rPr>
              <a:t> using the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FCFE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of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eleventh-year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along</a:t>
            </a:r>
            <a:r>
              <a:rPr sz="1100" dirty="0">
                <a:latin typeface="Times New Roman"/>
                <a:cs typeface="Times New Roman"/>
              </a:rPr>
              <a:t> with </a:t>
            </a:r>
            <a:r>
              <a:rPr sz="1100" spc="-5" dirty="0">
                <a:latin typeface="Times New Roman"/>
                <a:cs typeface="Times New Roman"/>
              </a:rPr>
              <a:t>cost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of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equity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and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growth</a:t>
            </a:r>
            <a:r>
              <a:rPr sz="1100" spc="5" dirty="0">
                <a:latin typeface="Times New Roman"/>
                <a:cs typeface="Times New Roman"/>
              </a:rPr>
              <a:t> rate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of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stable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growth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period.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Using </a:t>
            </a:r>
            <a:r>
              <a:rPr sz="1100" spc="-5" dirty="0">
                <a:latin typeface="Times New Roman"/>
                <a:cs typeface="Times New Roman"/>
              </a:rPr>
              <a:t>this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value,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we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calculate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present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value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of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terminal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value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with the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cumulative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value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of </a:t>
            </a:r>
            <a:r>
              <a:rPr sz="1100" spc="-10" dirty="0">
                <a:latin typeface="Times New Roman"/>
                <a:cs typeface="Times New Roman"/>
              </a:rPr>
              <a:t> cost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of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equity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of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tenth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year. We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obtained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 </a:t>
            </a:r>
            <a:r>
              <a:rPr sz="1100" spc="-5" dirty="0">
                <a:latin typeface="Times New Roman"/>
                <a:cs typeface="Times New Roman"/>
              </a:rPr>
              <a:t>Present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value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of </a:t>
            </a:r>
            <a:r>
              <a:rPr sz="1100" spc="-5" dirty="0">
                <a:latin typeface="Times New Roman"/>
                <a:cs typeface="Times New Roman"/>
              </a:rPr>
              <a:t>terminal value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of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FCFE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as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48071.56408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dollars.</a:t>
            </a:r>
            <a:endParaRPr sz="11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37335" y="3481482"/>
            <a:ext cx="11470005" cy="9994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spc="-5" dirty="0">
                <a:latin typeface="Times New Roman"/>
                <a:cs typeface="Times New Roman"/>
              </a:rPr>
              <a:t>Total value</a:t>
            </a:r>
            <a:r>
              <a:rPr sz="1100" b="1" spc="5" dirty="0">
                <a:latin typeface="Times New Roman"/>
                <a:cs typeface="Times New Roman"/>
              </a:rPr>
              <a:t> </a:t>
            </a:r>
            <a:r>
              <a:rPr sz="1100" b="1" spc="10" dirty="0">
                <a:latin typeface="Times New Roman"/>
                <a:cs typeface="Times New Roman"/>
              </a:rPr>
              <a:t>of</a:t>
            </a:r>
            <a:r>
              <a:rPr sz="1100" b="1" spc="-10" dirty="0">
                <a:latin typeface="Times New Roman"/>
                <a:cs typeface="Times New Roman"/>
              </a:rPr>
              <a:t> FCFE:</a:t>
            </a:r>
            <a:r>
              <a:rPr sz="1100" b="1" spc="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64982.14617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dollars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is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obtained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by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taking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sum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of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present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values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of</a:t>
            </a:r>
            <a:r>
              <a:rPr sz="1100" spc="5" dirty="0">
                <a:latin typeface="Times New Roman"/>
                <a:cs typeface="Times New Roman"/>
              </a:rPr>
              <a:t> FCFE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in </a:t>
            </a:r>
            <a:r>
              <a:rPr sz="1100" spc="-5" dirty="0">
                <a:latin typeface="Times New Roman"/>
                <a:cs typeface="Times New Roman"/>
              </a:rPr>
              <a:t>high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growth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period,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transition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period</a:t>
            </a:r>
            <a:r>
              <a:rPr sz="1100" spc="-5" dirty="0">
                <a:latin typeface="Times New Roman"/>
                <a:cs typeface="Times New Roman"/>
              </a:rPr>
              <a:t> and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terminal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value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stable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growth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period.</a:t>
            </a:r>
            <a:endParaRPr sz="11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050" dirty="0">
              <a:latin typeface="Times New Roman"/>
              <a:cs typeface="Times New Roman"/>
            </a:endParaRPr>
          </a:p>
          <a:p>
            <a:pPr marL="12700">
              <a:lnSpc>
                <a:spcPts val="1285"/>
              </a:lnSpc>
            </a:pPr>
            <a:r>
              <a:rPr sz="1100" b="1" spc="-10" dirty="0">
                <a:latin typeface="Times New Roman"/>
                <a:cs typeface="Times New Roman"/>
              </a:rPr>
              <a:t>Stable</a:t>
            </a:r>
            <a:r>
              <a:rPr sz="1100" b="1" spc="-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growth</a:t>
            </a:r>
            <a:r>
              <a:rPr sz="1100" b="1" spc="-10" dirty="0">
                <a:latin typeface="Times New Roman"/>
                <a:cs typeface="Times New Roman"/>
              </a:rPr>
              <a:t> </a:t>
            </a:r>
            <a:r>
              <a:rPr sz="1100" b="1" spc="-5" dirty="0">
                <a:latin typeface="Times New Roman"/>
                <a:cs typeface="Times New Roman"/>
              </a:rPr>
              <a:t>period</a:t>
            </a:r>
            <a:r>
              <a:rPr sz="1100" b="1" spc="-15" dirty="0">
                <a:latin typeface="Times New Roman"/>
                <a:cs typeface="Times New Roman"/>
              </a:rPr>
              <a:t> </a:t>
            </a:r>
            <a:r>
              <a:rPr sz="1100" b="1" spc="10" dirty="0">
                <a:latin typeface="Times New Roman"/>
                <a:cs typeface="Times New Roman"/>
              </a:rPr>
              <a:t>of</a:t>
            </a:r>
            <a:r>
              <a:rPr sz="1100" b="1" spc="-2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Kia</a:t>
            </a:r>
            <a:r>
              <a:rPr sz="1100" b="1" spc="-20" dirty="0">
                <a:latin typeface="Times New Roman"/>
                <a:cs typeface="Times New Roman"/>
              </a:rPr>
              <a:t> </a:t>
            </a:r>
            <a:r>
              <a:rPr sz="1100" b="1" spc="-5" dirty="0">
                <a:latin typeface="Times New Roman"/>
                <a:cs typeface="Times New Roman"/>
              </a:rPr>
              <a:t>(FCFF):</a:t>
            </a:r>
            <a:endParaRPr sz="1100" dirty="0">
              <a:latin typeface="Times New Roman"/>
              <a:cs typeface="Times New Roman"/>
            </a:endParaRPr>
          </a:p>
          <a:p>
            <a:pPr marL="12700" marR="5080">
              <a:lnSpc>
                <a:spcPct val="96500"/>
              </a:lnSpc>
              <a:spcBef>
                <a:spcPts val="10"/>
              </a:spcBef>
            </a:pPr>
            <a:r>
              <a:rPr sz="1100" dirty="0">
                <a:latin typeface="Times New Roman"/>
                <a:cs typeface="Times New Roman"/>
              </a:rPr>
              <a:t>From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eleventh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year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there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is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stable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growth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period.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Since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Kia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is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South-Korean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company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we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have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taken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economic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growth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rate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of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South-Korea.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We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then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calculate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terminal</a:t>
            </a:r>
            <a:r>
              <a:rPr sz="1100" spc="-5" dirty="0">
                <a:latin typeface="Times New Roman"/>
                <a:cs typeface="Times New Roman"/>
              </a:rPr>
              <a:t> value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of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FCFF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in </a:t>
            </a:r>
            <a:r>
              <a:rPr sz="1100" dirty="0">
                <a:latin typeface="Times New Roman"/>
                <a:cs typeface="Times New Roman"/>
              </a:rPr>
              <a:t>stable 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growth </a:t>
            </a:r>
            <a:r>
              <a:rPr sz="1100" dirty="0">
                <a:latin typeface="Times New Roman"/>
                <a:cs typeface="Times New Roman"/>
              </a:rPr>
              <a:t>using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FCFF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of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eleventh-year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along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with </a:t>
            </a:r>
            <a:r>
              <a:rPr sz="1100" dirty="0">
                <a:latin typeface="Times New Roman"/>
                <a:cs typeface="Times New Roman"/>
              </a:rPr>
              <a:t>cost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of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capital </a:t>
            </a:r>
            <a:r>
              <a:rPr sz="1100" spc="-5" dirty="0">
                <a:latin typeface="Times New Roman"/>
                <a:cs typeface="Times New Roman"/>
              </a:rPr>
              <a:t>and growth </a:t>
            </a:r>
            <a:r>
              <a:rPr sz="1100" spc="5" dirty="0">
                <a:latin typeface="Times New Roman"/>
                <a:cs typeface="Times New Roman"/>
              </a:rPr>
              <a:t>rate</a:t>
            </a:r>
            <a:r>
              <a:rPr sz="1100" spc="-15" dirty="0">
                <a:latin typeface="Times New Roman"/>
                <a:cs typeface="Times New Roman"/>
              </a:rPr>
              <a:t> of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stable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growth period.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Using this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value,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we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calculate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present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value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of</a:t>
            </a:r>
            <a:r>
              <a:rPr sz="1100" spc="9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terminal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value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with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cumulative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value</a:t>
            </a:r>
            <a:r>
              <a:rPr sz="1100" spc="-15" dirty="0">
                <a:latin typeface="Times New Roman"/>
                <a:cs typeface="Times New Roman"/>
              </a:rPr>
              <a:t> of </a:t>
            </a:r>
            <a:r>
              <a:rPr sz="1100" spc="-10" dirty="0">
                <a:latin typeface="Times New Roman"/>
                <a:cs typeface="Times New Roman"/>
              </a:rPr>
              <a:t> cost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of</a:t>
            </a:r>
            <a:r>
              <a:rPr sz="1100" dirty="0">
                <a:latin typeface="Times New Roman"/>
                <a:cs typeface="Times New Roman"/>
              </a:rPr>
              <a:t> capital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of </a:t>
            </a:r>
            <a:r>
              <a:rPr sz="1100" spc="-5" dirty="0">
                <a:latin typeface="Times New Roman"/>
                <a:cs typeface="Times New Roman"/>
              </a:rPr>
              <a:t>tenth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year.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We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obtained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Present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value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of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terminal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value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of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FCFF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as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64855.0173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dollars.</a:t>
            </a:r>
            <a:endParaRPr sz="11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5596" y="6182360"/>
            <a:ext cx="1024445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5" dirty="0">
                <a:latin typeface="Times New Roman"/>
                <a:cs typeface="Times New Roman"/>
              </a:rPr>
              <a:t>Total value</a:t>
            </a:r>
            <a:r>
              <a:rPr sz="1100" b="1" spc="10" dirty="0">
                <a:latin typeface="Times New Roman"/>
                <a:cs typeface="Times New Roman"/>
              </a:rPr>
              <a:t> of</a:t>
            </a:r>
            <a:r>
              <a:rPr sz="1100" b="1" spc="-15" dirty="0">
                <a:latin typeface="Times New Roman"/>
                <a:cs typeface="Times New Roman"/>
              </a:rPr>
              <a:t> </a:t>
            </a:r>
            <a:r>
              <a:rPr sz="1100" b="1" spc="-5" dirty="0">
                <a:latin typeface="Times New Roman"/>
                <a:cs typeface="Times New Roman"/>
              </a:rPr>
              <a:t>FCFF:</a:t>
            </a:r>
            <a:r>
              <a:rPr sz="1100" b="1" spc="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85806.3055</a:t>
            </a:r>
            <a:r>
              <a:rPr sz="1100" spc="-5" dirty="0">
                <a:latin typeface="Times New Roman"/>
                <a:cs typeface="Times New Roman"/>
              </a:rPr>
              <a:t> dollars </a:t>
            </a:r>
            <a:r>
              <a:rPr sz="1100" spc="-10" dirty="0">
                <a:latin typeface="Times New Roman"/>
                <a:cs typeface="Times New Roman"/>
              </a:rPr>
              <a:t>is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obtained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by</a:t>
            </a:r>
            <a:r>
              <a:rPr sz="1100" spc="-5" dirty="0">
                <a:latin typeface="Times New Roman"/>
                <a:cs typeface="Times New Roman"/>
              </a:rPr>
              <a:t> taking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sum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of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present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values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of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FCFF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in </a:t>
            </a:r>
            <a:r>
              <a:rPr sz="1100" spc="-5" dirty="0">
                <a:latin typeface="Times New Roman"/>
                <a:cs typeface="Times New Roman"/>
              </a:rPr>
              <a:t>high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growth period,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transition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period</a:t>
            </a:r>
            <a:r>
              <a:rPr sz="1100" spc="-5" dirty="0">
                <a:latin typeface="Times New Roman"/>
                <a:cs typeface="Times New Roman"/>
              </a:rPr>
              <a:t> and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terminal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value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stable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growth period.</a:t>
            </a:r>
            <a:endParaRPr sz="1100" dirty="0">
              <a:latin typeface="Times New Roman"/>
              <a:cs typeface="Times New Roman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8500" y="481965"/>
            <a:ext cx="5720080" cy="93535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98500" y="2166205"/>
            <a:ext cx="3806190" cy="1338072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98500" y="4587303"/>
            <a:ext cx="3147060" cy="1382394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76376" y="228600"/>
            <a:ext cx="11482070" cy="6724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1270"/>
              </a:lnSpc>
              <a:spcBef>
                <a:spcPts val="105"/>
              </a:spcBef>
            </a:pPr>
            <a:r>
              <a:rPr sz="1100" b="1" dirty="0">
                <a:latin typeface="Times New Roman"/>
                <a:cs typeface="Times New Roman"/>
              </a:rPr>
              <a:t>High</a:t>
            </a:r>
            <a:r>
              <a:rPr sz="1100" b="1" spc="-4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growth</a:t>
            </a:r>
            <a:r>
              <a:rPr sz="1100" b="1" spc="-40" dirty="0">
                <a:latin typeface="Times New Roman"/>
                <a:cs typeface="Times New Roman"/>
              </a:rPr>
              <a:t> </a:t>
            </a:r>
            <a:r>
              <a:rPr sz="1100" b="1" spc="-5" dirty="0">
                <a:latin typeface="Times New Roman"/>
                <a:cs typeface="Times New Roman"/>
              </a:rPr>
              <a:t>period</a:t>
            </a:r>
            <a:r>
              <a:rPr sz="1100" b="1" spc="-15" dirty="0">
                <a:latin typeface="Times New Roman"/>
                <a:cs typeface="Times New Roman"/>
              </a:rPr>
              <a:t> </a:t>
            </a:r>
            <a:r>
              <a:rPr sz="1100" b="1" spc="10" dirty="0">
                <a:latin typeface="Times New Roman"/>
                <a:cs typeface="Times New Roman"/>
              </a:rPr>
              <a:t>of</a:t>
            </a:r>
            <a:r>
              <a:rPr sz="1100" b="1" spc="-20" dirty="0">
                <a:latin typeface="Times New Roman"/>
                <a:cs typeface="Times New Roman"/>
              </a:rPr>
              <a:t> </a:t>
            </a:r>
            <a:r>
              <a:rPr sz="1100" b="1" spc="-5" dirty="0">
                <a:latin typeface="Times New Roman"/>
                <a:cs typeface="Times New Roman"/>
              </a:rPr>
              <a:t>Nissan:</a:t>
            </a:r>
            <a:endParaRPr sz="1100" dirty="0">
              <a:latin typeface="Times New Roman"/>
              <a:cs typeface="Times New Roman"/>
            </a:endParaRPr>
          </a:p>
          <a:p>
            <a:pPr marL="12700" marR="5080">
              <a:lnSpc>
                <a:spcPts val="1270"/>
              </a:lnSpc>
              <a:spcBef>
                <a:spcPts val="35"/>
              </a:spcBef>
            </a:pP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company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experiences</a:t>
            </a:r>
            <a:r>
              <a:rPr sz="1100" spc="4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high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growth period for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the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first </a:t>
            </a:r>
            <a:r>
              <a:rPr sz="1100" spc="-10" dirty="0">
                <a:latin typeface="Times New Roman"/>
                <a:cs typeface="Times New Roman"/>
              </a:rPr>
              <a:t>five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years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after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current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year.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By</a:t>
            </a:r>
            <a:r>
              <a:rPr sz="1100" spc="-5" dirty="0">
                <a:latin typeface="Times New Roman"/>
                <a:cs typeface="Times New Roman"/>
              </a:rPr>
              <a:t> taking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the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FCFE</a:t>
            </a:r>
            <a:r>
              <a:rPr sz="1100" spc="-10" dirty="0">
                <a:latin typeface="Times New Roman"/>
                <a:cs typeface="Times New Roman"/>
              </a:rPr>
              <a:t> values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of</a:t>
            </a:r>
            <a:r>
              <a:rPr sz="1100" spc="10" dirty="0">
                <a:latin typeface="Times New Roman"/>
                <a:cs typeface="Times New Roman"/>
              </a:rPr>
              <a:t> current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year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and </a:t>
            </a:r>
            <a:r>
              <a:rPr sz="1100" dirty="0">
                <a:latin typeface="Times New Roman"/>
                <a:cs typeface="Times New Roman"/>
              </a:rPr>
              <a:t>using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high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growth </a:t>
            </a:r>
            <a:r>
              <a:rPr sz="1100" spc="5" dirty="0">
                <a:latin typeface="Times New Roman"/>
                <a:cs typeface="Times New Roman"/>
              </a:rPr>
              <a:t>rate</a:t>
            </a:r>
            <a:r>
              <a:rPr sz="1100" spc="-4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we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have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calculated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FCFE</a:t>
            </a:r>
            <a:r>
              <a:rPr sz="1100" spc="-5" dirty="0">
                <a:latin typeface="Times New Roman"/>
                <a:cs typeface="Times New Roman"/>
              </a:rPr>
              <a:t> and </a:t>
            </a:r>
            <a:r>
              <a:rPr sz="1100" dirty="0">
                <a:latin typeface="Times New Roman"/>
                <a:cs typeface="Times New Roman"/>
              </a:rPr>
              <a:t>FCFF 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values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for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the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five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years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of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high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growth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period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as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shown below.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We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then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calculate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the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present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values</a:t>
            </a:r>
            <a:r>
              <a:rPr sz="1100" spc="4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of</a:t>
            </a:r>
            <a:r>
              <a:rPr sz="1100" spc="5" dirty="0">
                <a:latin typeface="Times New Roman"/>
                <a:cs typeface="Times New Roman"/>
              </a:rPr>
              <a:t> FCFE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AND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FCFF </a:t>
            </a:r>
            <a:r>
              <a:rPr sz="1100" spc="-5" dirty="0">
                <a:latin typeface="Times New Roman"/>
                <a:cs typeface="Times New Roman"/>
              </a:rPr>
              <a:t>using</a:t>
            </a:r>
            <a:r>
              <a:rPr sz="1100" spc="-10" dirty="0">
                <a:latin typeface="Times New Roman"/>
                <a:cs typeface="Times New Roman"/>
              </a:rPr>
              <a:t> cost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of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equity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and</a:t>
            </a:r>
            <a:r>
              <a:rPr sz="1100" spc="-5" dirty="0">
                <a:latin typeface="Times New Roman"/>
                <a:cs typeface="Times New Roman"/>
              </a:rPr>
              <a:t> cost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of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capital </a:t>
            </a:r>
            <a:r>
              <a:rPr sz="1100" spc="-10" dirty="0">
                <a:latin typeface="Times New Roman"/>
                <a:cs typeface="Times New Roman"/>
              </a:rPr>
              <a:t>values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respectively.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We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obtained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the 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present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value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of </a:t>
            </a:r>
            <a:r>
              <a:rPr sz="1100" spc="5" dirty="0">
                <a:latin typeface="Times New Roman"/>
                <a:cs typeface="Times New Roman"/>
              </a:rPr>
              <a:t>FCFE</a:t>
            </a:r>
            <a:r>
              <a:rPr sz="1100" spc="-4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as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-21121.6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dollars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and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present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value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of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FCFF</a:t>
            </a:r>
            <a:r>
              <a:rPr sz="1100" spc="-5" dirty="0">
                <a:latin typeface="Times New Roman"/>
                <a:cs typeface="Times New Roman"/>
              </a:rPr>
              <a:t> as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31156.3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dollars </a:t>
            </a:r>
            <a:r>
              <a:rPr sz="1100" spc="-15" dirty="0">
                <a:latin typeface="Times New Roman"/>
                <a:cs typeface="Times New Roman"/>
              </a:rPr>
              <a:t>for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the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high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growth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period.</a:t>
            </a:r>
            <a:endParaRPr sz="11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66437" y="2755900"/>
            <a:ext cx="11372850" cy="673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285"/>
              </a:lnSpc>
              <a:spcBef>
                <a:spcPts val="100"/>
              </a:spcBef>
            </a:pPr>
            <a:r>
              <a:rPr sz="1100" b="1" spc="-5" dirty="0">
                <a:latin typeface="Times New Roman"/>
                <a:cs typeface="Times New Roman"/>
              </a:rPr>
              <a:t>Transition</a:t>
            </a:r>
            <a:r>
              <a:rPr sz="1100" b="1" spc="-40" dirty="0">
                <a:latin typeface="Times New Roman"/>
                <a:cs typeface="Times New Roman"/>
              </a:rPr>
              <a:t> </a:t>
            </a:r>
            <a:r>
              <a:rPr sz="1100" b="1" spc="-5" dirty="0">
                <a:latin typeface="Times New Roman"/>
                <a:cs typeface="Times New Roman"/>
              </a:rPr>
              <a:t>period</a:t>
            </a:r>
            <a:r>
              <a:rPr sz="1100" b="1" spc="-10" dirty="0">
                <a:latin typeface="Times New Roman"/>
                <a:cs typeface="Times New Roman"/>
              </a:rPr>
              <a:t> </a:t>
            </a:r>
            <a:r>
              <a:rPr sz="1100" b="1" spc="10" dirty="0">
                <a:latin typeface="Times New Roman"/>
                <a:cs typeface="Times New Roman"/>
              </a:rPr>
              <a:t>of</a:t>
            </a:r>
            <a:r>
              <a:rPr sz="1100" b="1" spc="-25" dirty="0">
                <a:latin typeface="Times New Roman"/>
                <a:cs typeface="Times New Roman"/>
              </a:rPr>
              <a:t> </a:t>
            </a:r>
            <a:r>
              <a:rPr sz="1100" b="1" spc="-5" dirty="0">
                <a:latin typeface="Times New Roman"/>
                <a:cs typeface="Times New Roman"/>
              </a:rPr>
              <a:t>Nissan:</a:t>
            </a:r>
            <a:endParaRPr sz="1100" dirty="0">
              <a:latin typeface="Times New Roman"/>
              <a:cs typeface="Times New Roman"/>
            </a:endParaRPr>
          </a:p>
          <a:p>
            <a:pPr marL="12700" marR="5080">
              <a:lnSpc>
                <a:spcPct val="95600"/>
              </a:lnSpc>
              <a:spcBef>
                <a:spcPts val="25"/>
              </a:spcBef>
            </a:pPr>
            <a:r>
              <a:rPr sz="1100" dirty="0">
                <a:latin typeface="Times New Roman"/>
                <a:cs typeface="Times New Roman"/>
              </a:rPr>
              <a:t>From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sixth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year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</a:t>
            </a:r>
            <a:r>
              <a:rPr sz="1100" spc="-10" dirty="0">
                <a:latin typeface="Times New Roman"/>
                <a:cs typeface="Times New Roman"/>
              </a:rPr>
              <a:t> tenth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year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there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is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transition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period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where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the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growth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rate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decreases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linearly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as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shown </a:t>
            </a:r>
            <a:r>
              <a:rPr sz="1100" spc="-5" dirty="0">
                <a:latin typeface="Times New Roman"/>
                <a:cs typeface="Times New Roman"/>
              </a:rPr>
              <a:t>below.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Using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15" dirty="0">
                <a:latin typeface="Times New Roman"/>
                <a:cs typeface="Times New Roman"/>
              </a:rPr>
              <a:t>these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growth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values,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we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calculate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FCFE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and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FCFF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values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till tenth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year. 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Similarly,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the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cost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of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equity </a:t>
            </a:r>
            <a:r>
              <a:rPr sz="1100" spc="5" dirty="0">
                <a:latin typeface="Times New Roman"/>
                <a:cs typeface="Times New Roman"/>
              </a:rPr>
              <a:t>and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cost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of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capital </a:t>
            </a:r>
            <a:r>
              <a:rPr sz="1100" spc="-5" dirty="0">
                <a:latin typeface="Times New Roman"/>
                <a:cs typeface="Times New Roman"/>
              </a:rPr>
              <a:t>also</a:t>
            </a:r>
            <a:r>
              <a:rPr sz="1100" dirty="0">
                <a:latin typeface="Times New Roman"/>
                <a:cs typeface="Times New Roman"/>
              </a:rPr>
              <a:t> change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linearly.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Using these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values,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we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calculate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present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values</a:t>
            </a:r>
            <a:r>
              <a:rPr sz="1100" spc="4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of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FCFE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and </a:t>
            </a:r>
            <a:r>
              <a:rPr sz="1100" spc="15" dirty="0">
                <a:latin typeface="Times New Roman"/>
                <a:cs typeface="Times New Roman"/>
              </a:rPr>
              <a:t>FCFE</a:t>
            </a:r>
            <a:r>
              <a:rPr sz="1100" spc="-5" dirty="0">
                <a:latin typeface="Times New Roman"/>
                <a:cs typeface="Times New Roman"/>
              </a:rPr>
              <a:t> respectively </a:t>
            </a:r>
            <a:r>
              <a:rPr sz="1100" spc="5" dirty="0">
                <a:latin typeface="Times New Roman"/>
                <a:cs typeface="Times New Roman"/>
              </a:rPr>
              <a:t>as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shown </a:t>
            </a:r>
            <a:r>
              <a:rPr sz="1100" spc="-10" dirty="0">
                <a:latin typeface="Times New Roman"/>
                <a:cs typeface="Times New Roman"/>
              </a:rPr>
              <a:t>below.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We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obtained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present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value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of 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FCFE</a:t>
            </a:r>
            <a:r>
              <a:rPr sz="1100" spc="-4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as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-22636.2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dollars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and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present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value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of</a:t>
            </a:r>
            <a:r>
              <a:rPr sz="1100" dirty="0">
                <a:latin typeface="Times New Roman"/>
                <a:cs typeface="Times New Roman"/>
              </a:rPr>
              <a:t> FCFF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as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34054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dollars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for</a:t>
            </a:r>
            <a:r>
              <a:rPr sz="1100" dirty="0">
                <a:latin typeface="Times New Roman"/>
                <a:cs typeface="Times New Roman"/>
              </a:rPr>
              <a:t> the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transition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period.</a:t>
            </a:r>
            <a:endParaRPr sz="11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6557" y="5324282"/>
            <a:ext cx="11398885" cy="6724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285"/>
              </a:lnSpc>
              <a:spcBef>
                <a:spcPts val="100"/>
              </a:spcBef>
            </a:pPr>
            <a:r>
              <a:rPr sz="1100" b="1" spc="-10" dirty="0">
                <a:latin typeface="Times New Roman"/>
                <a:cs typeface="Times New Roman"/>
              </a:rPr>
              <a:t>Stable</a:t>
            </a:r>
            <a:r>
              <a:rPr sz="1100" b="1" spc="-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growth</a:t>
            </a:r>
            <a:r>
              <a:rPr sz="1100" b="1" spc="-5" dirty="0">
                <a:latin typeface="Times New Roman"/>
                <a:cs typeface="Times New Roman"/>
              </a:rPr>
              <a:t> period </a:t>
            </a:r>
            <a:r>
              <a:rPr sz="1100" b="1" spc="10" dirty="0">
                <a:latin typeface="Times New Roman"/>
                <a:cs typeface="Times New Roman"/>
              </a:rPr>
              <a:t>of</a:t>
            </a:r>
            <a:r>
              <a:rPr sz="1100" b="1" spc="-25" dirty="0">
                <a:latin typeface="Times New Roman"/>
                <a:cs typeface="Times New Roman"/>
              </a:rPr>
              <a:t> </a:t>
            </a:r>
            <a:r>
              <a:rPr sz="1100" b="1" spc="-5" dirty="0">
                <a:latin typeface="Times New Roman"/>
                <a:cs typeface="Times New Roman"/>
              </a:rPr>
              <a:t>Nissan:</a:t>
            </a:r>
            <a:r>
              <a:rPr sz="1100" b="1" dirty="0">
                <a:latin typeface="Times New Roman"/>
                <a:cs typeface="Times New Roman"/>
              </a:rPr>
              <a:t> </a:t>
            </a:r>
            <a:r>
              <a:rPr sz="1100" b="1" spc="-10" dirty="0">
                <a:latin typeface="Times New Roman"/>
                <a:cs typeface="Times New Roman"/>
              </a:rPr>
              <a:t>(FCFE)</a:t>
            </a:r>
            <a:endParaRPr sz="1100" dirty="0">
              <a:latin typeface="Times New Roman"/>
              <a:cs typeface="Times New Roman"/>
            </a:endParaRPr>
          </a:p>
          <a:p>
            <a:pPr marL="12700" marR="5080">
              <a:lnSpc>
                <a:spcPct val="95500"/>
              </a:lnSpc>
              <a:spcBef>
                <a:spcPts val="25"/>
              </a:spcBef>
            </a:pPr>
            <a:r>
              <a:rPr sz="1100" dirty="0">
                <a:latin typeface="Times New Roman"/>
                <a:cs typeface="Times New Roman"/>
              </a:rPr>
              <a:t>From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eleventh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year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there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is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stable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growth period.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Since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Nissan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is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Japanese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company</a:t>
            </a:r>
            <a:r>
              <a:rPr sz="1100" spc="7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we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have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taken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economic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growth </a:t>
            </a:r>
            <a:r>
              <a:rPr sz="1100" spc="5" dirty="0">
                <a:latin typeface="Times New Roman"/>
                <a:cs typeface="Times New Roman"/>
              </a:rPr>
              <a:t>rate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of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Japan.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We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then calculate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the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terminal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value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of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FCFE</a:t>
            </a:r>
            <a:r>
              <a:rPr sz="1100" spc="-10" dirty="0">
                <a:latin typeface="Times New Roman"/>
                <a:cs typeface="Times New Roman"/>
              </a:rPr>
              <a:t> in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stable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growth 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using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FCFE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of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eleventh-year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along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with </a:t>
            </a:r>
            <a:r>
              <a:rPr sz="1100" spc="-5" dirty="0">
                <a:latin typeface="Times New Roman"/>
                <a:cs typeface="Times New Roman"/>
              </a:rPr>
              <a:t>cost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of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equity </a:t>
            </a:r>
            <a:r>
              <a:rPr sz="1100" spc="5" dirty="0">
                <a:latin typeface="Times New Roman"/>
                <a:cs typeface="Times New Roman"/>
              </a:rPr>
              <a:t>and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growth </a:t>
            </a:r>
            <a:r>
              <a:rPr sz="1100" spc="5" dirty="0">
                <a:latin typeface="Times New Roman"/>
                <a:cs typeface="Times New Roman"/>
              </a:rPr>
              <a:t>rate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of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stable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growth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period.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Using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this</a:t>
            </a:r>
            <a:r>
              <a:rPr sz="1100" spc="4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value,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we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calculate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present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15" dirty="0">
                <a:latin typeface="Times New Roman"/>
                <a:cs typeface="Times New Roman"/>
              </a:rPr>
              <a:t>value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of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terminal </a:t>
            </a:r>
            <a:r>
              <a:rPr sz="1100" spc="-5" dirty="0">
                <a:latin typeface="Times New Roman"/>
                <a:cs typeface="Times New Roman"/>
              </a:rPr>
              <a:t>value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with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the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cumulative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value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of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cost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of 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equity</a:t>
            </a:r>
            <a:r>
              <a:rPr sz="1100" spc="-15" dirty="0">
                <a:latin typeface="Times New Roman"/>
                <a:cs typeface="Times New Roman"/>
              </a:rPr>
              <a:t> of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tenth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year. We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obtained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Present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value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of</a:t>
            </a:r>
            <a:r>
              <a:rPr sz="1100" dirty="0">
                <a:latin typeface="Times New Roman"/>
                <a:cs typeface="Times New Roman"/>
              </a:rPr>
              <a:t> terminal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value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of</a:t>
            </a:r>
            <a:r>
              <a:rPr sz="1100" spc="5" dirty="0">
                <a:latin typeface="Times New Roman"/>
                <a:cs typeface="Times New Roman"/>
              </a:rPr>
              <a:t> FCFE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as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-13981.00655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dollars.</a:t>
            </a:r>
            <a:endParaRPr sz="1100" dirty="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6376" y="1380849"/>
            <a:ext cx="5720080" cy="97688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6437" y="3910384"/>
            <a:ext cx="5741670" cy="97739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06755" y="0"/>
            <a:ext cx="11485245" cy="6858000"/>
          </a:xfrm>
          <a:custGeom>
            <a:avLst/>
            <a:gdLst/>
            <a:ahLst/>
            <a:cxnLst/>
            <a:rect l="l" t="t" r="r" b="b"/>
            <a:pathLst>
              <a:path w="11485245" h="6858000">
                <a:moveTo>
                  <a:pt x="0" y="6858000"/>
                </a:moveTo>
                <a:lnTo>
                  <a:pt x="11485245" y="6858000"/>
                </a:lnTo>
                <a:lnTo>
                  <a:pt x="11485245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EDEB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478155" cy="6858000"/>
          </a:xfrm>
          <a:custGeom>
            <a:avLst/>
            <a:gdLst/>
            <a:ahLst/>
            <a:cxnLst/>
            <a:rect l="l" t="t" r="r" b="b"/>
            <a:pathLst>
              <a:path w="478155" h="6858000">
                <a:moveTo>
                  <a:pt x="0" y="6858000"/>
                </a:moveTo>
                <a:lnTo>
                  <a:pt x="478155" y="6858000"/>
                </a:lnTo>
                <a:lnTo>
                  <a:pt x="478155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EDEB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78155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228600" y="0"/>
                </a:moveTo>
                <a:lnTo>
                  <a:pt x="0" y="0"/>
                </a:lnTo>
                <a:lnTo>
                  <a:pt x="0" y="6858000"/>
                </a:lnTo>
                <a:lnTo>
                  <a:pt x="228600" y="6858000"/>
                </a:lnTo>
                <a:lnTo>
                  <a:pt x="228600" y="0"/>
                </a:lnTo>
                <a:close/>
              </a:path>
            </a:pathLst>
          </a:custGeom>
          <a:solidFill>
            <a:srgbClr val="171B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011472" y="1600200"/>
            <a:ext cx="10902315" cy="33159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6675" algn="ctr">
              <a:lnSpc>
                <a:spcPct val="100000"/>
              </a:lnSpc>
              <a:spcBef>
                <a:spcPts val="100"/>
              </a:spcBef>
            </a:pPr>
            <a:r>
              <a:rPr sz="1800" u="sng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ACKNOWLEDGEMENT</a:t>
            </a:r>
            <a:endParaRPr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850" dirty="0">
              <a:latin typeface="Times New Roman"/>
              <a:cs typeface="Times New Roman"/>
            </a:endParaRPr>
          </a:p>
          <a:p>
            <a:pPr marL="50800" marR="17780">
              <a:lnSpc>
                <a:spcPct val="99400"/>
              </a:lnSpc>
            </a:pPr>
            <a:r>
              <a:rPr sz="1800" spc="-10" dirty="0">
                <a:latin typeface="Times New Roman"/>
                <a:cs typeface="Times New Roman"/>
              </a:rPr>
              <a:t>We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express </a:t>
            </a:r>
            <a:r>
              <a:rPr sz="1800" spc="5" dirty="0">
                <a:latin typeface="Times New Roman"/>
                <a:cs typeface="Times New Roman"/>
              </a:rPr>
              <a:t>our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sincere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gratitude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to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Dr.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Niranjan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Swain,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Professor,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Department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Times New Roman"/>
                <a:cs typeface="Times New Roman"/>
              </a:rPr>
              <a:t>of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Economics</a:t>
            </a:r>
            <a:r>
              <a:rPr sz="1800" dirty="0">
                <a:latin typeface="Times New Roman"/>
                <a:cs typeface="Times New Roman"/>
              </a:rPr>
              <a:t> &amp;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Finance and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Dean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Times New Roman"/>
                <a:cs typeface="Times New Roman"/>
              </a:rPr>
              <a:t>of 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Administration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section,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BITS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Pilani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Hyderabad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Campus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for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allowing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us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work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under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him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for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this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assignment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for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taking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his </a:t>
            </a:r>
            <a:r>
              <a:rPr sz="1800" spc="-5" dirty="0">
                <a:latin typeface="Times New Roman"/>
                <a:cs typeface="Times New Roman"/>
              </a:rPr>
              <a:t>valuable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time</a:t>
            </a:r>
            <a:r>
              <a:rPr sz="1800" dirty="0">
                <a:latin typeface="Times New Roman"/>
                <a:cs typeface="Times New Roman"/>
              </a:rPr>
              <a:t> to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provide </a:t>
            </a:r>
            <a:r>
              <a:rPr sz="1800" dirty="0">
                <a:latin typeface="Times New Roman"/>
                <a:cs typeface="Times New Roman"/>
              </a:rPr>
              <a:t>us </a:t>
            </a:r>
            <a:r>
              <a:rPr sz="1800" spc="-10" dirty="0">
                <a:latin typeface="Times New Roman"/>
                <a:cs typeface="Times New Roman"/>
              </a:rPr>
              <a:t>with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necessary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guidance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wherever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required.</a:t>
            </a:r>
          </a:p>
          <a:p>
            <a:pPr marL="50800" marR="244475" indent="54610">
              <a:lnSpc>
                <a:spcPct val="99000"/>
              </a:lnSpc>
              <a:spcBef>
                <a:spcPts val="75"/>
              </a:spcBef>
            </a:pPr>
            <a:r>
              <a:rPr sz="1800" spc="-5" dirty="0">
                <a:latin typeface="Times New Roman"/>
                <a:cs typeface="Times New Roman"/>
              </a:rPr>
              <a:t>His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input</a:t>
            </a:r>
            <a:r>
              <a:rPr sz="1800" spc="-5" dirty="0">
                <a:latin typeface="Times New Roman"/>
                <a:cs typeface="Times New Roman"/>
              </a:rPr>
              <a:t> proved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to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Times New Roman"/>
                <a:cs typeface="Times New Roman"/>
              </a:rPr>
              <a:t>be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very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vital </a:t>
            </a:r>
            <a:r>
              <a:rPr sz="1800" dirty="0">
                <a:latin typeface="Times New Roman"/>
                <a:cs typeface="Times New Roman"/>
              </a:rPr>
              <a:t>for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the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assignment.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We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want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thank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him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for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giving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us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an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excellent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opportunity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apply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Times New Roman"/>
                <a:cs typeface="Times New Roman"/>
              </a:rPr>
              <a:t>our </a:t>
            </a:r>
            <a:r>
              <a:rPr sz="1800" spc="-5" dirty="0">
                <a:latin typeface="Times New Roman"/>
                <a:cs typeface="Times New Roman"/>
              </a:rPr>
              <a:t>course knowledge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real-life </a:t>
            </a:r>
            <a:r>
              <a:rPr sz="1800" dirty="0">
                <a:latin typeface="Times New Roman"/>
                <a:cs typeface="Times New Roman"/>
              </a:rPr>
              <a:t>data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get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hands-on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experience.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We</a:t>
            </a:r>
            <a:r>
              <a:rPr sz="1800" spc="-5" dirty="0">
                <a:latin typeface="Times New Roman"/>
                <a:cs typeface="Times New Roman"/>
              </a:rPr>
              <a:t> are</a:t>
            </a:r>
            <a:r>
              <a:rPr sz="1800" dirty="0">
                <a:latin typeface="Times New Roman"/>
                <a:cs typeface="Times New Roman"/>
              </a:rPr>
              <a:t> indebted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for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all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his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help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and </a:t>
            </a:r>
            <a:r>
              <a:rPr sz="1800" spc="-5" dirty="0">
                <a:latin typeface="Times New Roman"/>
                <a:cs typeface="Times New Roman"/>
              </a:rPr>
              <a:t> guidance throughout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5" dirty="0">
                <a:latin typeface="Times New Roman"/>
                <a:cs typeface="Times New Roman"/>
              </a:rPr>
              <a:t> course</a:t>
            </a:r>
            <a:r>
              <a:rPr sz="1800" spc="-10" dirty="0">
                <a:latin typeface="Times New Roman"/>
                <a:cs typeface="Times New Roman"/>
              </a:rPr>
              <a:t> and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this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assignment.</a:t>
            </a:r>
            <a:endParaRPr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750" dirty="0">
              <a:latin typeface="Times New Roman"/>
              <a:cs typeface="Times New Roman"/>
            </a:endParaRPr>
          </a:p>
          <a:p>
            <a:pPr marL="50800" marR="8921750">
              <a:lnSpc>
                <a:spcPct val="100000"/>
              </a:lnSpc>
            </a:pPr>
            <a:r>
              <a:rPr sz="1800" spc="10" dirty="0">
                <a:latin typeface="Times New Roman"/>
                <a:cs typeface="Times New Roman"/>
              </a:rPr>
              <a:t>1</a:t>
            </a:r>
            <a:r>
              <a:rPr sz="1800" spc="-15" dirty="0">
                <a:latin typeface="Times New Roman"/>
                <a:cs typeface="Times New Roman"/>
              </a:rPr>
              <a:t>8</a:t>
            </a:r>
            <a:r>
              <a:rPr sz="1800" spc="37" baseline="25462" dirty="0">
                <a:latin typeface="Times New Roman"/>
                <a:cs typeface="Times New Roman"/>
              </a:rPr>
              <a:t>t</a:t>
            </a:r>
            <a:r>
              <a:rPr sz="1800" baseline="25462" dirty="0">
                <a:latin typeface="Times New Roman"/>
                <a:cs typeface="Times New Roman"/>
              </a:rPr>
              <a:t>h</a:t>
            </a:r>
            <a:r>
              <a:rPr sz="1800" spc="-22" baseline="25462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</a:t>
            </a:r>
            <a:r>
              <a:rPr sz="1800" spc="-10" dirty="0">
                <a:latin typeface="Times New Roman"/>
                <a:cs typeface="Times New Roman"/>
              </a:rPr>
              <a:t>e</a:t>
            </a:r>
            <a:r>
              <a:rPr sz="1800" spc="10" dirty="0">
                <a:latin typeface="Times New Roman"/>
                <a:cs typeface="Times New Roman"/>
              </a:rPr>
              <a:t>p</a:t>
            </a:r>
            <a:r>
              <a:rPr sz="1800" dirty="0">
                <a:latin typeface="Times New Roman"/>
                <a:cs typeface="Times New Roman"/>
              </a:rPr>
              <a:t>te</a:t>
            </a:r>
            <a:r>
              <a:rPr sz="1800" spc="-40" dirty="0">
                <a:latin typeface="Times New Roman"/>
                <a:cs typeface="Times New Roman"/>
              </a:rPr>
              <a:t>m</a:t>
            </a:r>
            <a:r>
              <a:rPr sz="1800" spc="10" dirty="0">
                <a:latin typeface="Times New Roman"/>
                <a:cs typeface="Times New Roman"/>
              </a:rPr>
              <a:t>b</a:t>
            </a:r>
            <a:r>
              <a:rPr sz="1800" spc="-10" dirty="0">
                <a:latin typeface="Times New Roman"/>
                <a:cs typeface="Times New Roman"/>
              </a:rPr>
              <a:t>e</a:t>
            </a:r>
            <a:r>
              <a:rPr sz="1800" dirty="0">
                <a:latin typeface="Times New Roman"/>
                <a:cs typeface="Times New Roman"/>
              </a:rPr>
              <a:t>r,</a:t>
            </a:r>
            <a:r>
              <a:rPr sz="1800" spc="-100" dirty="0">
                <a:latin typeface="Times New Roman"/>
                <a:cs typeface="Times New Roman"/>
              </a:rPr>
              <a:t> </a:t>
            </a:r>
            <a:r>
              <a:rPr sz="1800" spc="10" dirty="0">
                <a:latin typeface="Times New Roman"/>
                <a:cs typeface="Times New Roman"/>
              </a:rPr>
              <a:t>2</a:t>
            </a:r>
            <a:r>
              <a:rPr sz="1800" spc="-15" dirty="0">
                <a:latin typeface="Times New Roman"/>
                <a:cs typeface="Times New Roman"/>
              </a:rPr>
              <a:t>0</a:t>
            </a:r>
            <a:r>
              <a:rPr sz="1800" spc="10" dirty="0">
                <a:latin typeface="Times New Roman"/>
                <a:cs typeface="Times New Roman"/>
              </a:rPr>
              <a:t>2</a:t>
            </a:r>
            <a:r>
              <a:rPr sz="1800" dirty="0">
                <a:latin typeface="Times New Roman"/>
                <a:cs typeface="Times New Roman"/>
              </a:rPr>
              <a:t>2  </a:t>
            </a:r>
            <a:r>
              <a:rPr sz="1800" spc="-15" dirty="0">
                <a:latin typeface="Times New Roman"/>
                <a:cs typeface="Times New Roman"/>
              </a:rPr>
              <a:t>Hyderabad</a:t>
            </a:r>
            <a:endParaRPr sz="1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5657" y="2059291"/>
            <a:ext cx="11431270" cy="11576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spc="-5" dirty="0">
                <a:latin typeface="Times New Roman"/>
                <a:cs typeface="Times New Roman"/>
              </a:rPr>
              <a:t>Total value</a:t>
            </a:r>
            <a:r>
              <a:rPr sz="1100" b="1" spc="10" dirty="0">
                <a:latin typeface="Times New Roman"/>
                <a:cs typeface="Times New Roman"/>
              </a:rPr>
              <a:t> of</a:t>
            </a:r>
            <a:r>
              <a:rPr sz="1100" b="1" spc="-15" dirty="0">
                <a:latin typeface="Times New Roman"/>
                <a:cs typeface="Times New Roman"/>
              </a:rPr>
              <a:t> </a:t>
            </a:r>
            <a:r>
              <a:rPr sz="1100" b="1" spc="-10" dirty="0">
                <a:latin typeface="Times New Roman"/>
                <a:cs typeface="Times New Roman"/>
              </a:rPr>
              <a:t>FCFE:</a:t>
            </a:r>
            <a:r>
              <a:rPr sz="1100" b="1" spc="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2929.575541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dollars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is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obtained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by</a:t>
            </a:r>
            <a:r>
              <a:rPr sz="1100" spc="-5" dirty="0">
                <a:latin typeface="Times New Roman"/>
                <a:cs typeface="Times New Roman"/>
              </a:rPr>
              <a:t> taking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sum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of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present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values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of</a:t>
            </a:r>
            <a:r>
              <a:rPr sz="1100" spc="45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FCFE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in</a:t>
            </a:r>
            <a:r>
              <a:rPr sz="1100" spc="-5" dirty="0">
                <a:latin typeface="Times New Roman"/>
                <a:cs typeface="Times New Roman"/>
              </a:rPr>
              <a:t> high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growth period,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transition </a:t>
            </a:r>
            <a:r>
              <a:rPr sz="1100" dirty="0">
                <a:latin typeface="Times New Roman"/>
                <a:cs typeface="Times New Roman"/>
              </a:rPr>
              <a:t>period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and terminal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value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stable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growth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period.</a:t>
            </a:r>
            <a:endParaRPr sz="11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950" dirty="0">
              <a:latin typeface="Times New Roman"/>
              <a:cs typeface="Times New Roman"/>
            </a:endParaRPr>
          </a:p>
          <a:p>
            <a:pPr marL="12700">
              <a:lnSpc>
                <a:spcPts val="1285"/>
              </a:lnSpc>
              <a:spcBef>
                <a:spcPts val="5"/>
              </a:spcBef>
            </a:pPr>
            <a:r>
              <a:rPr sz="1100" b="1" spc="-10" dirty="0">
                <a:latin typeface="Times New Roman"/>
                <a:cs typeface="Times New Roman"/>
              </a:rPr>
              <a:t>Stable</a:t>
            </a:r>
            <a:r>
              <a:rPr sz="1100" b="1" spc="-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growth</a:t>
            </a:r>
            <a:r>
              <a:rPr sz="1100" b="1" spc="-10" dirty="0">
                <a:latin typeface="Times New Roman"/>
                <a:cs typeface="Times New Roman"/>
              </a:rPr>
              <a:t> </a:t>
            </a:r>
            <a:r>
              <a:rPr sz="1100" b="1" spc="-5" dirty="0">
                <a:latin typeface="Times New Roman"/>
                <a:cs typeface="Times New Roman"/>
              </a:rPr>
              <a:t>period </a:t>
            </a:r>
            <a:r>
              <a:rPr sz="1100" b="1" spc="10" dirty="0">
                <a:latin typeface="Times New Roman"/>
                <a:cs typeface="Times New Roman"/>
              </a:rPr>
              <a:t>of</a:t>
            </a:r>
            <a:r>
              <a:rPr sz="1100" b="1" spc="-2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Nissan</a:t>
            </a:r>
            <a:r>
              <a:rPr sz="1100" b="1" spc="-30" dirty="0">
                <a:latin typeface="Times New Roman"/>
                <a:cs typeface="Times New Roman"/>
              </a:rPr>
              <a:t> </a:t>
            </a:r>
            <a:r>
              <a:rPr sz="1100" b="1" spc="-5" dirty="0">
                <a:latin typeface="Times New Roman"/>
                <a:cs typeface="Times New Roman"/>
              </a:rPr>
              <a:t>(FCFF):</a:t>
            </a:r>
            <a:endParaRPr sz="1100" dirty="0">
              <a:latin typeface="Times New Roman"/>
              <a:cs typeface="Times New Roman"/>
            </a:endParaRPr>
          </a:p>
          <a:p>
            <a:pPr marL="12700" marR="5080">
              <a:lnSpc>
                <a:spcPct val="95500"/>
              </a:lnSpc>
              <a:spcBef>
                <a:spcPts val="20"/>
              </a:spcBef>
            </a:pPr>
            <a:r>
              <a:rPr sz="1100" dirty="0">
                <a:latin typeface="Times New Roman"/>
                <a:cs typeface="Times New Roman"/>
              </a:rPr>
              <a:t>From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eleventh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year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there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is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stable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growth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period.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Since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Nissan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is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Japanese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company,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we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have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taken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economic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growth</a:t>
            </a:r>
            <a:r>
              <a:rPr sz="1100" spc="65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rate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of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Japan.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We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then </a:t>
            </a:r>
            <a:r>
              <a:rPr sz="1100" dirty="0">
                <a:latin typeface="Times New Roman"/>
                <a:cs typeface="Times New Roman"/>
              </a:rPr>
              <a:t>calculate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terminal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value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of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FCFF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in </a:t>
            </a:r>
            <a:r>
              <a:rPr sz="1100" dirty="0">
                <a:latin typeface="Times New Roman"/>
                <a:cs typeface="Times New Roman"/>
              </a:rPr>
              <a:t>stable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growth 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using </a:t>
            </a:r>
            <a:r>
              <a:rPr sz="1100" dirty="0">
                <a:latin typeface="Times New Roman"/>
                <a:cs typeface="Times New Roman"/>
              </a:rPr>
              <a:t>the </a:t>
            </a:r>
            <a:r>
              <a:rPr sz="1100" spc="5" dirty="0">
                <a:latin typeface="Times New Roman"/>
                <a:cs typeface="Times New Roman"/>
              </a:rPr>
              <a:t>FCFF </a:t>
            </a:r>
            <a:r>
              <a:rPr sz="1100" spc="-15" dirty="0">
                <a:latin typeface="Times New Roman"/>
                <a:cs typeface="Times New Roman"/>
              </a:rPr>
              <a:t>of </a:t>
            </a:r>
            <a:r>
              <a:rPr sz="1100" spc="-5" dirty="0">
                <a:latin typeface="Times New Roman"/>
                <a:cs typeface="Times New Roman"/>
              </a:rPr>
              <a:t>eleventh-year along </a:t>
            </a:r>
            <a:r>
              <a:rPr sz="1100" dirty="0">
                <a:latin typeface="Times New Roman"/>
                <a:cs typeface="Times New Roman"/>
              </a:rPr>
              <a:t>with </a:t>
            </a:r>
            <a:r>
              <a:rPr sz="1100" spc="-5" dirty="0">
                <a:latin typeface="Times New Roman"/>
                <a:cs typeface="Times New Roman"/>
              </a:rPr>
              <a:t>cost </a:t>
            </a:r>
            <a:r>
              <a:rPr sz="1100" spc="-15" dirty="0">
                <a:latin typeface="Times New Roman"/>
                <a:cs typeface="Times New Roman"/>
              </a:rPr>
              <a:t>of </a:t>
            </a:r>
            <a:r>
              <a:rPr sz="1100" dirty="0">
                <a:latin typeface="Times New Roman"/>
                <a:cs typeface="Times New Roman"/>
              </a:rPr>
              <a:t>capital </a:t>
            </a:r>
            <a:r>
              <a:rPr sz="1100" spc="-5" dirty="0">
                <a:latin typeface="Times New Roman"/>
                <a:cs typeface="Times New Roman"/>
              </a:rPr>
              <a:t>and growth </a:t>
            </a:r>
            <a:r>
              <a:rPr sz="1100" spc="5" dirty="0">
                <a:latin typeface="Times New Roman"/>
                <a:cs typeface="Times New Roman"/>
              </a:rPr>
              <a:t>rate </a:t>
            </a:r>
            <a:r>
              <a:rPr sz="1100" spc="-15" dirty="0">
                <a:latin typeface="Times New Roman"/>
                <a:cs typeface="Times New Roman"/>
              </a:rPr>
              <a:t>of </a:t>
            </a:r>
            <a:r>
              <a:rPr sz="1100" dirty="0">
                <a:latin typeface="Times New Roman"/>
                <a:cs typeface="Times New Roman"/>
              </a:rPr>
              <a:t>stable </a:t>
            </a:r>
            <a:r>
              <a:rPr sz="1100" spc="-5" dirty="0">
                <a:latin typeface="Times New Roman"/>
                <a:cs typeface="Times New Roman"/>
              </a:rPr>
              <a:t>growth period. </a:t>
            </a:r>
            <a:r>
              <a:rPr sz="1100" dirty="0">
                <a:latin typeface="Times New Roman"/>
                <a:cs typeface="Times New Roman"/>
              </a:rPr>
              <a:t>Using </a:t>
            </a:r>
            <a:r>
              <a:rPr sz="1100" spc="-5" dirty="0">
                <a:latin typeface="Times New Roman"/>
                <a:cs typeface="Times New Roman"/>
              </a:rPr>
              <a:t>this </a:t>
            </a:r>
            <a:r>
              <a:rPr sz="1100" spc="-10" dirty="0">
                <a:latin typeface="Times New Roman"/>
                <a:cs typeface="Times New Roman"/>
              </a:rPr>
              <a:t>value, </a:t>
            </a:r>
            <a:r>
              <a:rPr sz="1100" spc="-5" dirty="0">
                <a:latin typeface="Times New Roman"/>
                <a:cs typeface="Times New Roman"/>
              </a:rPr>
              <a:t>we </a:t>
            </a:r>
            <a:r>
              <a:rPr sz="1100" dirty="0">
                <a:latin typeface="Times New Roman"/>
                <a:cs typeface="Times New Roman"/>
              </a:rPr>
              <a:t>calculate the </a:t>
            </a:r>
            <a:r>
              <a:rPr sz="1100" spc="-5" dirty="0">
                <a:latin typeface="Times New Roman"/>
                <a:cs typeface="Times New Roman"/>
              </a:rPr>
              <a:t>present </a:t>
            </a:r>
            <a:r>
              <a:rPr sz="1100" dirty="0">
                <a:latin typeface="Times New Roman"/>
                <a:cs typeface="Times New Roman"/>
              </a:rPr>
              <a:t>value </a:t>
            </a:r>
            <a:r>
              <a:rPr sz="1100" spc="-15" dirty="0">
                <a:latin typeface="Times New Roman"/>
                <a:cs typeface="Times New Roman"/>
              </a:rPr>
              <a:t>of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terminal </a:t>
            </a:r>
            <a:r>
              <a:rPr sz="1100" spc="-5" dirty="0">
                <a:latin typeface="Times New Roman"/>
                <a:cs typeface="Times New Roman"/>
              </a:rPr>
              <a:t>value </a:t>
            </a:r>
            <a:r>
              <a:rPr sz="1100" spc="-10" dirty="0">
                <a:latin typeface="Times New Roman"/>
                <a:cs typeface="Times New Roman"/>
              </a:rPr>
              <a:t>with </a:t>
            </a:r>
            <a:r>
              <a:rPr sz="1100" spc="10" dirty="0">
                <a:latin typeface="Times New Roman"/>
                <a:cs typeface="Times New Roman"/>
              </a:rPr>
              <a:t>the </a:t>
            </a:r>
            <a:r>
              <a:rPr sz="1100" dirty="0">
                <a:latin typeface="Times New Roman"/>
                <a:cs typeface="Times New Roman"/>
              </a:rPr>
              <a:t>cumulative </a:t>
            </a:r>
            <a:r>
              <a:rPr sz="1100" spc="-5" dirty="0">
                <a:latin typeface="Times New Roman"/>
                <a:cs typeface="Times New Roman"/>
              </a:rPr>
              <a:t>value </a:t>
            </a:r>
            <a:r>
              <a:rPr sz="1100" spc="-15" dirty="0">
                <a:latin typeface="Times New Roman"/>
                <a:cs typeface="Times New Roman"/>
              </a:rPr>
              <a:t>of </a:t>
            </a:r>
            <a:r>
              <a:rPr sz="1100" spc="-5" dirty="0">
                <a:latin typeface="Times New Roman"/>
                <a:cs typeface="Times New Roman"/>
              </a:rPr>
              <a:t>cost </a:t>
            </a:r>
            <a:r>
              <a:rPr sz="1100" spc="-15" dirty="0">
                <a:latin typeface="Times New Roman"/>
                <a:cs typeface="Times New Roman"/>
              </a:rPr>
              <a:t>of 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capital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of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tenth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year.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We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obtained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Present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value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of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terminal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value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of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FCFE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as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34592.94692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dollars.</a:t>
            </a:r>
            <a:endParaRPr sz="11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3400" y="5562600"/>
            <a:ext cx="1031557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spc="-5" dirty="0">
                <a:latin typeface="Times New Roman"/>
                <a:cs typeface="Times New Roman"/>
              </a:rPr>
              <a:t>Total value</a:t>
            </a:r>
            <a:r>
              <a:rPr sz="1100" b="1" spc="10" dirty="0">
                <a:latin typeface="Times New Roman"/>
                <a:cs typeface="Times New Roman"/>
              </a:rPr>
              <a:t> of</a:t>
            </a:r>
            <a:r>
              <a:rPr sz="1100" b="1" spc="-15" dirty="0">
                <a:latin typeface="Times New Roman"/>
                <a:cs typeface="Times New Roman"/>
              </a:rPr>
              <a:t> </a:t>
            </a:r>
            <a:r>
              <a:rPr sz="1100" b="1" spc="-5" dirty="0">
                <a:latin typeface="Times New Roman"/>
                <a:cs typeface="Times New Roman"/>
              </a:rPr>
              <a:t>FCFF:</a:t>
            </a:r>
            <a:r>
              <a:rPr sz="1100" b="1" spc="2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Calibri"/>
                <a:cs typeface="Calibri"/>
              </a:rPr>
              <a:t>55544.23507</a:t>
            </a:r>
            <a:r>
              <a:rPr sz="1100" spc="10" dirty="0">
                <a:latin typeface="Calibri"/>
                <a:cs typeface="Calibri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dollars </a:t>
            </a:r>
            <a:r>
              <a:rPr sz="1100" spc="-10" dirty="0">
                <a:latin typeface="Times New Roman"/>
                <a:cs typeface="Times New Roman"/>
              </a:rPr>
              <a:t>is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obtained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by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taking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sum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of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present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values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of</a:t>
            </a:r>
            <a:r>
              <a:rPr sz="1100" spc="5" dirty="0">
                <a:latin typeface="Times New Roman"/>
                <a:cs typeface="Times New Roman"/>
              </a:rPr>
              <a:t> FCFF </a:t>
            </a:r>
            <a:r>
              <a:rPr sz="1100" spc="-10" dirty="0">
                <a:latin typeface="Times New Roman"/>
                <a:cs typeface="Times New Roman"/>
              </a:rPr>
              <a:t>in </a:t>
            </a:r>
            <a:r>
              <a:rPr sz="1100" dirty="0">
                <a:latin typeface="Times New Roman"/>
                <a:cs typeface="Times New Roman"/>
              </a:rPr>
              <a:t>high</a:t>
            </a:r>
            <a:r>
              <a:rPr sz="1100" spc="-5" dirty="0">
                <a:latin typeface="Times New Roman"/>
                <a:cs typeface="Times New Roman"/>
              </a:rPr>
              <a:t> growth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period,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transition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period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and terminal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value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stable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growth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period.</a:t>
            </a:r>
            <a:endParaRPr sz="11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2161" y="381000"/>
            <a:ext cx="2934335" cy="108457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85596" y="3641105"/>
            <a:ext cx="2764154" cy="114808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5596" y="0"/>
            <a:ext cx="11482070" cy="6724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270"/>
              </a:lnSpc>
              <a:spcBef>
                <a:spcPts val="100"/>
              </a:spcBef>
            </a:pPr>
            <a:r>
              <a:rPr sz="1100" b="1" dirty="0">
                <a:latin typeface="Times New Roman"/>
                <a:cs typeface="Times New Roman"/>
              </a:rPr>
              <a:t>High</a:t>
            </a:r>
            <a:r>
              <a:rPr sz="1100" b="1" spc="-4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growth</a:t>
            </a:r>
            <a:r>
              <a:rPr sz="1100" b="1" spc="-40" dirty="0">
                <a:latin typeface="Times New Roman"/>
                <a:cs typeface="Times New Roman"/>
              </a:rPr>
              <a:t> </a:t>
            </a:r>
            <a:r>
              <a:rPr sz="1100" b="1" spc="-5" dirty="0">
                <a:latin typeface="Times New Roman"/>
                <a:cs typeface="Times New Roman"/>
              </a:rPr>
              <a:t>period</a:t>
            </a:r>
            <a:r>
              <a:rPr sz="1100" b="1" spc="-10" dirty="0">
                <a:latin typeface="Times New Roman"/>
                <a:cs typeface="Times New Roman"/>
              </a:rPr>
              <a:t> </a:t>
            </a:r>
            <a:r>
              <a:rPr sz="1100" b="1" spc="10" dirty="0">
                <a:latin typeface="Times New Roman"/>
                <a:cs typeface="Times New Roman"/>
              </a:rPr>
              <a:t>of</a:t>
            </a:r>
            <a:r>
              <a:rPr sz="1100" b="1" spc="-30" dirty="0">
                <a:latin typeface="Times New Roman"/>
                <a:cs typeface="Times New Roman"/>
              </a:rPr>
              <a:t> </a:t>
            </a:r>
            <a:r>
              <a:rPr sz="1100" b="1" spc="-5" dirty="0">
                <a:latin typeface="Times New Roman"/>
                <a:cs typeface="Times New Roman"/>
              </a:rPr>
              <a:t>Yamaha:</a:t>
            </a:r>
            <a:endParaRPr sz="1100">
              <a:latin typeface="Times New Roman"/>
              <a:cs typeface="Times New Roman"/>
            </a:endParaRPr>
          </a:p>
          <a:p>
            <a:pPr marL="12700" marR="5080">
              <a:lnSpc>
                <a:spcPts val="1270"/>
              </a:lnSpc>
              <a:spcBef>
                <a:spcPts val="40"/>
              </a:spcBef>
            </a:pP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company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experiences</a:t>
            </a:r>
            <a:r>
              <a:rPr sz="1100" spc="4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high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growth period for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the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first </a:t>
            </a:r>
            <a:r>
              <a:rPr sz="1100" spc="-10" dirty="0">
                <a:latin typeface="Times New Roman"/>
                <a:cs typeface="Times New Roman"/>
              </a:rPr>
              <a:t>five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years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after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current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year.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By</a:t>
            </a:r>
            <a:r>
              <a:rPr sz="1100" spc="-5" dirty="0">
                <a:latin typeface="Times New Roman"/>
                <a:cs typeface="Times New Roman"/>
              </a:rPr>
              <a:t> taking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the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FCFE</a:t>
            </a:r>
            <a:r>
              <a:rPr sz="1100" spc="-10" dirty="0">
                <a:latin typeface="Times New Roman"/>
                <a:cs typeface="Times New Roman"/>
              </a:rPr>
              <a:t> values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of</a:t>
            </a:r>
            <a:r>
              <a:rPr sz="1100" spc="10" dirty="0">
                <a:latin typeface="Times New Roman"/>
                <a:cs typeface="Times New Roman"/>
              </a:rPr>
              <a:t> current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year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and </a:t>
            </a:r>
            <a:r>
              <a:rPr sz="1100" dirty="0">
                <a:latin typeface="Times New Roman"/>
                <a:cs typeface="Times New Roman"/>
              </a:rPr>
              <a:t>using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high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growth </a:t>
            </a:r>
            <a:r>
              <a:rPr sz="1100" spc="5" dirty="0">
                <a:latin typeface="Times New Roman"/>
                <a:cs typeface="Times New Roman"/>
              </a:rPr>
              <a:t>rate</a:t>
            </a:r>
            <a:r>
              <a:rPr sz="1100" spc="-4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we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have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calculated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FCFE</a:t>
            </a:r>
            <a:r>
              <a:rPr sz="1100" spc="-5" dirty="0">
                <a:latin typeface="Times New Roman"/>
                <a:cs typeface="Times New Roman"/>
              </a:rPr>
              <a:t> and </a:t>
            </a:r>
            <a:r>
              <a:rPr sz="1100" dirty="0">
                <a:latin typeface="Times New Roman"/>
                <a:cs typeface="Times New Roman"/>
              </a:rPr>
              <a:t>FCFF 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values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for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the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five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years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of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high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growth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period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as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shown</a:t>
            </a:r>
            <a:r>
              <a:rPr sz="1100" spc="-10" dirty="0">
                <a:latin typeface="Times New Roman"/>
                <a:cs typeface="Times New Roman"/>
              </a:rPr>
              <a:t> below.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We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then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calculate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the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present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values</a:t>
            </a:r>
            <a:r>
              <a:rPr sz="1100" spc="4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of</a:t>
            </a:r>
            <a:r>
              <a:rPr sz="1100" spc="5" dirty="0">
                <a:latin typeface="Times New Roman"/>
                <a:cs typeface="Times New Roman"/>
              </a:rPr>
              <a:t> FCFE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AND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FCFF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using</a:t>
            </a:r>
            <a:r>
              <a:rPr sz="1100" spc="-10" dirty="0">
                <a:latin typeface="Times New Roman"/>
                <a:cs typeface="Times New Roman"/>
              </a:rPr>
              <a:t> cost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of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equity </a:t>
            </a:r>
            <a:r>
              <a:rPr sz="1100" spc="5" dirty="0">
                <a:latin typeface="Times New Roman"/>
                <a:cs typeface="Times New Roman"/>
              </a:rPr>
              <a:t>and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cost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of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capital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values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respectively.</a:t>
            </a:r>
            <a:r>
              <a:rPr sz="1100" spc="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We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obtained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the 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present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value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of </a:t>
            </a:r>
            <a:r>
              <a:rPr sz="1100" spc="5" dirty="0">
                <a:latin typeface="Times New Roman"/>
                <a:cs typeface="Times New Roman"/>
              </a:rPr>
              <a:t>FCFE</a:t>
            </a:r>
            <a:r>
              <a:rPr sz="1100" spc="-4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as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4951.16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dollars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and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present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value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of</a:t>
            </a:r>
            <a:r>
              <a:rPr sz="1100" dirty="0">
                <a:latin typeface="Times New Roman"/>
                <a:cs typeface="Times New Roman"/>
              </a:rPr>
              <a:t> FCFF </a:t>
            </a:r>
            <a:r>
              <a:rPr sz="1100" spc="5" dirty="0">
                <a:latin typeface="Times New Roman"/>
                <a:cs typeface="Times New Roman"/>
              </a:rPr>
              <a:t>as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1060.992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dollars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for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the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high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growth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period.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5596" y="1554861"/>
            <a:ext cx="11373485" cy="6756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1285"/>
              </a:lnSpc>
              <a:spcBef>
                <a:spcPts val="105"/>
              </a:spcBef>
            </a:pPr>
            <a:r>
              <a:rPr sz="1100" b="1" spc="-5" dirty="0">
                <a:latin typeface="Times New Roman"/>
                <a:cs typeface="Times New Roman"/>
              </a:rPr>
              <a:t>Transition</a:t>
            </a:r>
            <a:r>
              <a:rPr sz="1100" b="1" spc="-35" dirty="0">
                <a:latin typeface="Times New Roman"/>
                <a:cs typeface="Times New Roman"/>
              </a:rPr>
              <a:t> </a:t>
            </a:r>
            <a:r>
              <a:rPr sz="1100" b="1" spc="-5" dirty="0">
                <a:latin typeface="Times New Roman"/>
                <a:cs typeface="Times New Roman"/>
              </a:rPr>
              <a:t>period</a:t>
            </a:r>
            <a:r>
              <a:rPr sz="1100" b="1" spc="-10" dirty="0">
                <a:latin typeface="Times New Roman"/>
                <a:cs typeface="Times New Roman"/>
              </a:rPr>
              <a:t> </a:t>
            </a:r>
            <a:r>
              <a:rPr sz="1100" b="1" spc="10" dirty="0">
                <a:latin typeface="Times New Roman"/>
                <a:cs typeface="Times New Roman"/>
              </a:rPr>
              <a:t>of</a:t>
            </a:r>
            <a:r>
              <a:rPr sz="1100" b="1" spc="-25" dirty="0">
                <a:latin typeface="Times New Roman"/>
                <a:cs typeface="Times New Roman"/>
              </a:rPr>
              <a:t> </a:t>
            </a:r>
            <a:r>
              <a:rPr sz="1100" b="1" spc="-5" dirty="0">
                <a:latin typeface="Times New Roman"/>
                <a:cs typeface="Times New Roman"/>
              </a:rPr>
              <a:t>Yamaha:</a:t>
            </a:r>
            <a:endParaRPr sz="1100" dirty="0">
              <a:latin typeface="Times New Roman"/>
              <a:cs typeface="Times New Roman"/>
            </a:endParaRPr>
          </a:p>
          <a:p>
            <a:pPr marL="12700" marR="5080">
              <a:lnSpc>
                <a:spcPts val="1270"/>
              </a:lnSpc>
              <a:spcBef>
                <a:spcPts val="45"/>
              </a:spcBef>
            </a:pPr>
            <a:r>
              <a:rPr sz="1100" dirty="0">
                <a:latin typeface="Times New Roman"/>
                <a:cs typeface="Times New Roman"/>
              </a:rPr>
              <a:t>From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sixth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year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</a:t>
            </a:r>
            <a:r>
              <a:rPr sz="1100" spc="-10" dirty="0">
                <a:latin typeface="Times New Roman"/>
                <a:cs typeface="Times New Roman"/>
              </a:rPr>
              <a:t> tenth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year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there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is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transition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period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where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the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growth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rate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decreases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linearly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as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shown </a:t>
            </a:r>
            <a:r>
              <a:rPr sz="1100" spc="-5" dirty="0">
                <a:latin typeface="Times New Roman"/>
                <a:cs typeface="Times New Roman"/>
              </a:rPr>
              <a:t>below.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Using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15" dirty="0">
                <a:latin typeface="Times New Roman"/>
                <a:cs typeface="Times New Roman"/>
              </a:rPr>
              <a:t>these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growth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values,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we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calculate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FCFE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and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FCFF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values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till tenth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year. 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Similarly,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the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cost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of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equity </a:t>
            </a:r>
            <a:r>
              <a:rPr sz="1100" spc="5" dirty="0">
                <a:latin typeface="Times New Roman"/>
                <a:cs typeface="Times New Roman"/>
              </a:rPr>
              <a:t>and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cost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of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capital </a:t>
            </a:r>
            <a:r>
              <a:rPr sz="1100" spc="-5" dirty="0">
                <a:latin typeface="Times New Roman"/>
                <a:cs typeface="Times New Roman"/>
              </a:rPr>
              <a:t>also</a:t>
            </a:r>
            <a:r>
              <a:rPr sz="1100" dirty="0">
                <a:latin typeface="Times New Roman"/>
                <a:cs typeface="Times New Roman"/>
              </a:rPr>
              <a:t> change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linearly.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Using these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values,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we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calculate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present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values</a:t>
            </a:r>
            <a:r>
              <a:rPr sz="1100" spc="4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of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FCFE</a:t>
            </a:r>
            <a:r>
              <a:rPr sz="1100" spc="-5" dirty="0">
                <a:latin typeface="Times New Roman"/>
                <a:cs typeface="Times New Roman"/>
              </a:rPr>
              <a:t> and FCFE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respectively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as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shown </a:t>
            </a:r>
            <a:r>
              <a:rPr sz="1100" spc="-10" dirty="0">
                <a:latin typeface="Times New Roman"/>
                <a:cs typeface="Times New Roman"/>
              </a:rPr>
              <a:t>below.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We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obtained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present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value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of 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FCFE</a:t>
            </a:r>
            <a:r>
              <a:rPr sz="1100" spc="-4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as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7273.716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dollars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and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present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value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of</a:t>
            </a:r>
            <a:r>
              <a:rPr sz="1100" dirty="0">
                <a:latin typeface="Times New Roman"/>
                <a:cs typeface="Times New Roman"/>
              </a:rPr>
              <a:t> FCFF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as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1581.44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dollars</a:t>
            </a:r>
            <a:r>
              <a:rPr sz="1100" spc="5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for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the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transition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period.</a:t>
            </a:r>
            <a:endParaRPr sz="11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43852" y="3250440"/>
            <a:ext cx="11291570" cy="6724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1285"/>
              </a:lnSpc>
              <a:spcBef>
                <a:spcPts val="105"/>
              </a:spcBef>
            </a:pPr>
            <a:r>
              <a:rPr sz="1100" b="1" spc="-10" dirty="0">
                <a:latin typeface="Times New Roman"/>
                <a:cs typeface="Times New Roman"/>
              </a:rPr>
              <a:t>Stable</a:t>
            </a:r>
            <a:r>
              <a:rPr sz="1100" b="1" spc="-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growth</a:t>
            </a:r>
            <a:r>
              <a:rPr sz="1100" b="1" spc="-10" dirty="0">
                <a:latin typeface="Times New Roman"/>
                <a:cs typeface="Times New Roman"/>
              </a:rPr>
              <a:t> </a:t>
            </a:r>
            <a:r>
              <a:rPr sz="1100" b="1" spc="-5" dirty="0">
                <a:latin typeface="Times New Roman"/>
                <a:cs typeface="Times New Roman"/>
              </a:rPr>
              <a:t>period</a:t>
            </a:r>
            <a:r>
              <a:rPr sz="1100" b="1" spc="-10" dirty="0">
                <a:latin typeface="Times New Roman"/>
                <a:cs typeface="Times New Roman"/>
              </a:rPr>
              <a:t> </a:t>
            </a:r>
            <a:r>
              <a:rPr sz="1100" b="1" spc="10" dirty="0">
                <a:latin typeface="Times New Roman"/>
                <a:cs typeface="Times New Roman"/>
              </a:rPr>
              <a:t>of</a:t>
            </a:r>
            <a:r>
              <a:rPr sz="1100" b="1" spc="-25" dirty="0">
                <a:latin typeface="Times New Roman"/>
                <a:cs typeface="Times New Roman"/>
              </a:rPr>
              <a:t> </a:t>
            </a:r>
            <a:r>
              <a:rPr sz="1100" b="1" spc="-5" dirty="0">
                <a:latin typeface="Times New Roman"/>
                <a:cs typeface="Times New Roman"/>
              </a:rPr>
              <a:t>Yamaha:</a:t>
            </a:r>
            <a:r>
              <a:rPr sz="1100" b="1" dirty="0">
                <a:latin typeface="Times New Roman"/>
                <a:cs typeface="Times New Roman"/>
              </a:rPr>
              <a:t> </a:t>
            </a:r>
            <a:r>
              <a:rPr sz="1100" b="1" spc="-5" dirty="0">
                <a:latin typeface="Times New Roman"/>
                <a:cs typeface="Times New Roman"/>
              </a:rPr>
              <a:t>(FCFE)</a:t>
            </a:r>
            <a:endParaRPr sz="1100" dirty="0">
              <a:latin typeface="Times New Roman"/>
              <a:cs typeface="Times New Roman"/>
            </a:endParaRPr>
          </a:p>
          <a:p>
            <a:pPr marL="12700" marR="5080">
              <a:lnSpc>
                <a:spcPct val="95500"/>
              </a:lnSpc>
              <a:spcBef>
                <a:spcPts val="20"/>
              </a:spcBef>
            </a:pPr>
            <a:r>
              <a:rPr sz="1100" dirty="0">
                <a:latin typeface="Times New Roman"/>
                <a:cs typeface="Times New Roman"/>
              </a:rPr>
              <a:t>From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eleventh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year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there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is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stable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growth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period.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Since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Yamaha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is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Japanese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company,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we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have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taken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economic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growth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25" dirty="0">
                <a:latin typeface="Times New Roman"/>
                <a:cs typeface="Times New Roman"/>
              </a:rPr>
              <a:t>rate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of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Japan.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We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then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calculate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terminal</a:t>
            </a:r>
            <a:r>
              <a:rPr sz="1100" spc="-5" dirty="0">
                <a:latin typeface="Times New Roman"/>
                <a:cs typeface="Times New Roman"/>
              </a:rPr>
              <a:t> value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of</a:t>
            </a:r>
            <a:r>
              <a:rPr sz="1100" spc="5" dirty="0">
                <a:latin typeface="Times New Roman"/>
                <a:cs typeface="Times New Roman"/>
              </a:rPr>
              <a:t> FCFE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in </a:t>
            </a:r>
            <a:r>
              <a:rPr sz="1100" spc="5" dirty="0">
                <a:latin typeface="Times New Roman"/>
                <a:cs typeface="Times New Roman"/>
              </a:rPr>
              <a:t>stable 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growth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using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FCFE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of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eleventh-year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along </a:t>
            </a:r>
            <a:r>
              <a:rPr sz="1100" dirty="0">
                <a:latin typeface="Times New Roman"/>
                <a:cs typeface="Times New Roman"/>
              </a:rPr>
              <a:t>with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cost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of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equity </a:t>
            </a:r>
            <a:r>
              <a:rPr sz="1100" spc="5" dirty="0">
                <a:latin typeface="Times New Roman"/>
                <a:cs typeface="Times New Roman"/>
              </a:rPr>
              <a:t>and</a:t>
            </a:r>
            <a:r>
              <a:rPr sz="1100" spc="-5" dirty="0">
                <a:latin typeface="Times New Roman"/>
                <a:cs typeface="Times New Roman"/>
              </a:rPr>
              <a:t> growth </a:t>
            </a:r>
            <a:r>
              <a:rPr sz="1100" spc="5" dirty="0">
                <a:latin typeface="Times New Roman"/>
                <a:cs typeface="Times New Roman"/>
              </a:rPr>
              <a:t>rate</a:t>
            </a:r>
            <a:r>
              <a:rPr sz="1100" spc="-15" dirty="0">
                <a:latin typeface="Times New Roman"/>
                <a:cs typeface="Times New Roman"/>
              </a:rPr>
              <a:t> of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stable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growth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period.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Using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this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value,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we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calculate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present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value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of</a:t>
            </a:r>
            <a:r>
              <a:rPr sz="1100" spc="10" dirty="0">
                <a:latin typeface="Times New Roman"/>
                <a:cs typeface="Times New Roman"/>
              </a:rPr>
              <a:t> terminal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value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with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cumulative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value</a:t>
            </a:r>
            <a:r>
              <a:rPr sz="1100" spc="-15" dirty="0">
                <a:latin typeface="Times New Roman"/>
                <a:cs typeface="Times New Roman"/>
              </a:rPr>
              <a:t> of </a:t>
            </a:r>
            <a:r>
              <a:rPr sz="1100" spc="-10" dirty="0">
                <a:latin typeface="Times New Roman"/>
                <a:cs typeface="Times New Roman"/>
              </a:rPr>
              <a:t> cost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of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equity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of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tenth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year. We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obtained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Present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value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of </a:t>
            </a:r>
            <a:r>
              <a:rPr sz="1100" spc="-5" dirty="0">
                <a:latin typeface="Times New Roman"/>
                <a:cs typeface="Times New Roman"/>
              </a:rPr>
              <a:t>terminal value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of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FCFE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as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4901.326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dollars.</a:t>
            </a:r>
            <a:endParaRPr sz="11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67043" y="5410200"/>
            <a:ext cx="11306810" cy="11607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5" dirty="0">
                <a:latin typeface="Times New Roman"/>
                <a:cs typeface="Times New Roman"/>
              </a:rPr>
              <a:t>Total value</a:t>
            </a:r>
            <a:r>
              <a:rPr sz="1100" b="1" spc="10" dirty="0">
                <a:latin typeface="Times New Roman"/>
                <a:cs typeface="Times New Roman"/>
              </a:rPr>
              <a:t> of</a:t>
            </a:r>
            <a:r>
              <a:rPr sz="1100" b="1" spc="-15" dirty="0">
                <a:latin typeface="Times New Roman"/>
                <a:cs typeface="Times New Roman"/>
              </a:rPr>
              <a:t> </a:t>
            </a:r>
            <a:r>
              <a:rPr sz="1100" b="1" spc="-10" dirty="0">
                <a:latin typeface="Times New Roman"/>
                <a:cs typeface="Times New Roman"/>
              </a:rPr>
              <a:t>FCFE:</a:t>
            </a:r>
            <a:r>
              <a:rPr sz="1100" b="1" spc="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21811.91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dollars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is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obtained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by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taking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sum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of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present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values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of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FCFE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in </a:t>
            </a:r>
            <a:r>
              <a:rPr sz="1100" spc="-5" dirty="0">
                <a:latin typeface="Times New Roman"/>
                <a:cs typeface="Times New Roman"/>
              </a:rPr>
              <a:t>high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growth</a:t>
            </a:r>
            <a:r>
              <a:rPr sz="1100" spc="-10" dirty="0">
                <a:latin typeface="Times New Roman"/>
                <a:cs typeface="Times New Roman"/>
              </a:rPr>
              <a:t> period,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transition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period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and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terminal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value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stable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growth period.</a:t>
            </a:r>
            <a:endParaRPr sz="11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950" dirty="0">
              <a:latin typeface="Times New Roman"/>
              <a:cs typeface="Times New Roman"/>
            </a:endParaRPr>
          </a:p>
          <a:p>
            <a:pPr marL="12700">
              <a:lnSpc>
                <a:spcPts val="1285"/>
              </a:lnSpc>
            </a:pPr>
            <a:r>
              <a:rPr sz="1100" b="1" spc="-10" dirty="0">
                <a:latin typeface="Times New Roman"/>
                <a:cs typeface="Times New Roman"/>
              </a:rPr>
              <a:t>Stable </a:t>
            </a:r>
            <a:r>
              <a:rPr sz="1100" b="1" dirty="0">
                <a:latin typeface="Times New Roman"/>
                <a:cs typeface="Times New Roman"/>
              </a:rPr>
              <a:t>growth</a:t>
            </a:r>
            <a:r>
              <a:rPr sz="1100" b="1" spc="-5" dirty="0">
                <a:latin typeface="Times New Roman"/>
                <a:cs typeface="Times New Roman"/>
              </a:rPr>
              <a:t> period</a:t>
            </a:r>
            <a:r>
              <a:rPr sz="1100" b="1" spc="-10" dirty="0">
                <a:latin typeface="Times New Roman"/>
                <a:cs typeface="Times New Roman"/>
              </a:rPr>
              <a:t> </a:t>
            </a:r>
            <a:r>
              <a:rPr sz="1100" b="1" spc="10" dirty="0">
                <a:latin typeface="Times New Roman"/>
                <a:cs typeface="Times New Roman"/>
              </a:rPr>
              <a:t>of</a:t>
            </a:r>
            <a:r>
              <a:rPr sz="1100" b="1" spc="-30" dirty="0">
                <a:latin typeface="Times New Roman"/>
                <a:cs typeface="Times New Roman"/>
              </a:rPr>
              <a:t> </a:t>
            </a:r>
            <a:r>
              <a:rPr sz="1100" b="1" spc="-5" dirty="0">
                <a:latin typeface="Times New Roman"/>
                <a:cs typeface="Times New Roman"/>
              </a:rPr>
              <a:t>Yamaha</a:t>
            </a:r>
            <a:r>
              <a:rPr sz="1100" b="1" spc="5" dirty="0">
                <a:latin typeface="Times New Roman"/>
                <a:cs typeface="Times New Roman"/>
              </a:rPr>
              <a:t> </a:t>
            </a:r>
            <a:r>
              <a:rPr sz="1100" b="1" spc="-5" dirty="0">
                <a:latin typeface="Times New Roman"/>
                <a:cs typeface="Times New Roman"/>
              </a:rPr>
              <a:t>(FCFF):</a:t>
            </a:r>
            <a:endParaRPr sz="1100" dirty="0">
              <a:latin typeface="Times New Roman"/>
              <a:cs typeface="Times New Roman"/>
            </a:endParaRPr>
          </a:p>
          <a:p>
            <a:pPr marL="12700" marR="5080">
              <a:lnSpc>
                <a:spcPct val="96500"/>
              </a:lnSpc>
              <a:spcBef>
                <a:spcPts val="10"/>
              </a:spcBef>
            </a:pPr>
            <a:r>
              <a:rPr sz="1100" dirty="0">
                <a:latin typeface="Times New Roman"/>
                <a:cs typeface="Times New Roman"/>
              </a:rPr>
              <a:t>From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eleventh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year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there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is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stable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growth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period.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Since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Yamaha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is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Japanese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company,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we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have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taken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economic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growth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25" dirty="0">
                <a:latin typeface="Times New Roman"/>
                <a:cs typeface="Times New Roman"/>
              </a:rPr>
              <a:t>rate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of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Japan.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We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then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calculate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terminal</a:t>
            </a:r>
            <a:r>
              <a:rPr sz="1100" spc="-5" dirty="0">
                <a:latin typeface="Times New Roman"/>
                <a:cs typeface="Times New Roman"/>
              </a:rPr>
              <a:t> value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of</a:t>
            </a:r>
            <a:r>
              <a:rPr sz="1100" spc="5" dirty="0">
                <a:latin typeface="Times New Roman"/>
                <a:cs typeface="Times New Roman"/>
              </a:rPr>
              <a:t> FCFF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in </a:t>
            </a:r>
            <a:r>
              <a:rPr sz="1100" dirty="0">
                <a:latin typeface="Times New Roman"/>
                <a:cs typeface="Times New Roman"/>
              </a:rPr>
              <a:t>stable 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growth </a:t>
            </a:r>
            <a:r>
              <a:rPr sz="1100" dirty="0">
                <a:latin typeface="Times New Roman"/>
                <a:cs typeface="Times New Roman"/>
              </a:rPr>
              <a:t>using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FCFF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of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eleventh-year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along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with </a:t>
            </a:r>
            <a:r>
              <a:rPr sz="1100" dirty="0">
                <a:latin typeface="Times New Roman"/>
                <a:cs typeface="Times New Roman"/>
              </a:rPr>
              <a:t>cost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of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capital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and growth </a:t>
            </a:r>
            <a:r>
              <a:rPr sz="1100" spc="5" dirty="0">
                <a:latin typeface="Times New Roman"/>
                <a:cs typeface="Times New Roman"/>
              </a:rPr>
              <a:t>rate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of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stable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growth period.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Using this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value,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we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calculate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present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value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of</a:t>
            </a:r>
            <a:r>
              <a:rPr sz="1100" spc="10" dirty="0">
                <a:latin typeface="Times New Roman"/>
                <a:cs typeface="Times New Roman"/>
              </a:rPr>
              <a:t> terminal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value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with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cumulative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value</a:t>
            </a:r>
            <a:r>
              <a:rPr sz="1100" spc="-15" dirty="0">
                <a:latin typeface="Times New Roman"/>
                <a:cs typeface="Times New Roman"/>
              </a:rPr>
              <a:t> of </a:t>
            </a:r>
            <a:r>
              <a:rPr sz="1100" spc="-10" dirty="0">
                <a:latin typeface="Times New Roman"/>
                <a:cs typeface="Times New Roman"/>
              </a:rPr>
              <a:t> cost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of</a:t>
            </a:r>
            <a:r>
              <a:rPr sz="1100" dirty="0">
                <a:latin typeface="Times New Roman"/>
                <a:cs typeface="Times New Roman"/>
              </a:rPr>
              <a:t> capital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of </a:t>
            </a:r>
            <a:r>
              <a:rPr sz="1100" spc="-5" dirty="0">
                <a:latin typeface="Times New Roman"/>
                <a:cs typeface="Times New Roman"/>
              </a:rPr>
              <a:t>tenth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year.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We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obtained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Present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value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of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terminal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value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of</a:t>
            </a:r>
            <a:r>
              <a:rPr sz="1100" spc="5" dirty="0">
                <a:latin typeface="Times New Roman"/>
                <a:cs typeface="Times New Roman"/>
              </a:rPr>
              <a:t> FCFF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as</a:t>
            </a:r>
            <a:r>
              <a:rPr sz="1100" spc="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1765.057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dollars.</a:t>
            </a:r>
            <a:endParaRPr sz="1100" dirty="0">
              <a:latin typeface="Times New Roman"/>
              <a:cs typeface="Times New Roman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8500" y="643127"/>
            <a:ext cx="5720080" cy="934847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98500" y="2221992"/>
            <a:ext cx="5741670" cy="97536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85596" y="3942334"/>
            <a:ext cx="2594610" cy="1360805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33425" y="1752600"/>
            <a:ext cx="1010158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spc="-5" dirty="0">
                <a:latin typeface="Times New Roman"/>
                <a:cs typeface="Times New Roman"/>
              </a:rPr>
              <a:t>Total value</a:t>
            </a:r>
            <a:r>
              <a:rPr sz="1100" b="1" spc="10" dirty="0">
                <a:latin typeface="Times New Roman"/>
                <a:cs typeface="Times New Roman"/>
              </a:rPr>
              <a:t> of</a:t>
            </a:r>
            <a:r>
              <a:rPr sz="1100" b="1" spc="-15" dirty="0">
                <a:latin typeface="Times New Roman"/>
                <a:cs typeface="Times New Roman"/>
              </a:rPr>
              <a:t> </a:t>
            </a:r>
            <a:r>
              <a:rPr sz="1100" b="1" spc="-5" dirty="0">
                <a:latin typeface="Times New Roman"/>
                <a:cs typeface="Times New Roman"/>
              </a:rPr>
              <a:t>FCFF:</a:t>
            </a:r>
            <a:r>
              <a:rPr sz="1100" b="1" spc="2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Calibri"/>
                <a:cs typeface="Calibri"/>
              </a:rPr>
              <a:t>22716.34</a:t>
            </a:r>
            <a:r>
              <a:rPr sz="1100" spc="35" dirty="0">
                <a:latin typeface="Calibri"/>
                <a:cs typeface="Calibri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dollars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is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obtained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by</a:t>
            </a:r>
            <a:r>
              <a:rPr sz="1100" spc="-5" dirty="0">
                <a:latin typeface="Times New Roman"/>
                <a:cs typeface="Times New Roman"/>
              </a:rPr>
              <a:t> taking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sum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of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present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values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of</a:t>
            </a:r>
            <a:r>
              <a:rPr sz="1100" spc="5" dirty="0">
                <a:latin typeface="Times New Roman"/>
                <a:cs typeface="Times New Roman"/>
              </a:rPr>
              <a:t> FCFF </a:t>
            </a:r>
            <a:r>
              <a:rPr sz="1100" spc="-10" dirty="0">
                <a:latin typeface="Times New Roman"/>
                <a:cs typeface="Times New Roman"/>
              </a:rPr>
              <a:t>in </a:t>
            </a:r>
            <a:r>
              <a:rPr sz="1100" dirty="0">
                <a:latin typeface="Times New Roman"/>
                <a:cs typeface="Times New Roman"/>
              </a:rPr>
              <a:t>high</a:t>
            </a:r>
            <a:r>
              <a:rPr sz="1100" spc="-5" dirty="0">
                <a:latin typeface="Times New Roman"/>
                <a:cs typeface="Times New Roman"/>
              </a:rPr>
              <a:t> growth</a:t>
            </a:r>
            <a:r>
              <a:rPr sz="1100" spc="-10" dirty="0">
                <a:latin typeface="Times New Roman"/>
                <a:cs typeface="Times New Roman"/>
              </a:rPr>
              <a:t> period,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transition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period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and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terminal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value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40" dirty="0">
                <a:latin typeface="Times New Roman"/>
                <a:cs typeface="Times New Roman"/>
              </a:rPr>
              <a:t>in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stable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growth period.</a:t>
            </a:r>
            <a:endParaRPr sz="1100" dirty="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6921" y="228600"/>
            <a:ext cx="2785745" cy="138239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74509" y="787019"/>
            <a:ext cx="5075809" cy="3259454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813612" y="767918"/>
            <a:ext cx="2910205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800" b="1" spc="-35" dirty="0">
                <a:latin typeface="Times New Roman"/>
                <a:cs typeface="Times New Roman"/>
              </a:rPr>
              <a:t>Y</a:t>
            </a:r>
            <a:r>
              <a:rPr sz="2800" b="1" spc="-10" dirty="0">
                <a:latin typeface="Times New Roman"/>
                <a:cs typeface="Times New Roman"/>
              </a:rPr>
              <a:t>a</a:t>
            </a:r>
            <a:r>
              <a:rPr sz="2800" b="1" spc="-60" dirty="0">
                <a:latin typeface="Times New Roman"/>
                <a:cs typeface="Times New Roman"/>
              </a:rPr>
              <a:t>m</a:t>
            </a:r>
            <a:r>
              <a:rPr sz="2800" b="1" spc="-10" dirty="0">
                <a:latin typeface="Times New Roman"/>
                <a:cs typeface="Times New Roman"/>
              </a:rPr>
              <a:t>a</a:t>
            </a:r>
            <a:r>
              <a:rPr sz="2800" b="1" spc="-25" dirty="0">
                <a:latin typeface="Times New Roman"/>
                <a:cs typeface="Times New Roman"/>
              </a:rPr>
              <a:t>h</a:t>
            </a:r>
            <a:r>
              <a:rPr sz="2800" b="1" spc="5" dirty="0">
                <a:latin typeface="Times New Roman"/>
                <a:cs typeface="Times New Roman"/>
              </a:rPr>
              <a:t>a</a:t>
            </a:r>
            <a:r>
              <a:rPr sz="2800" b="1" spc="-135" dirty="0">
                <a:latin typeface="Times New Roman"/>
                <a:cs typeface="Times New Roman"/>
              </a:rPr>
              <a:t> </a:t>
            </a:r>
            <a:r>
              <a:rPr sz="2800" b="1" spc="-35" dirty="0">
                <a:latin typeface="Times New Roman"/>
                <a:cs typeface="Times New Roman"/>
              </a:rPr>
              <a:t>M</a:t>
            </a:r>
            <a:r>
              <a:rPr sz="2800" b="1" spc="-10" dirty="0">
                <a:latin typeface="Times New Roman"/>
                <a:cs typeface="Times New Roman"/>
              </a:rPr>
              <a:t>o</a:t>
            </a:r>
            <a:r>
              <a:rPr sz="2800" b="1" spc="-25" dirty="0">
                <a:latin typeface="Times New Roman"/>
                <a:cs typeface="Times New Roman"/>
              </a:rPr>
              <a:t>t</a:t>
            </a:r>
            <a:r>
              <a:rPr sz="2800" b="1" spc="-10" dirty="0">
                <a:latin typeface="Times New Roman"/>
                <a:cs typeface="Times New Roman"/>
              </a:rPr>
              <a:t>o</a:t>
            </a:r>
            <a:r>
              <a:rPr sz="2800" b="1" dirty="0">
                <a:latin typeface="Times New Roman"/>
                <a:cs typeface="Times New Roman"/>
              </a:rPr>
              <a:t>r</a:t>
            </a:r>
            <a:r>
              <a:rPr sz="2800" b="1" spc="-170" dirty="0">
                <a:latin typeface="Times New Roman"/>
                <a:cs typeface="Times New Roman"/>
              </a:rPr>
              <a:t> </a:t>
            </a:r>
            <a:r>
              <a:rPr sz="2800" b="1" spc="-60" dirty="0">
                <a:latin typeface="Times New Roman"/>
                <a:cs typeface="Times New Roman"/>
              </a:rPr>
              <a:t>C</a:t>
            </a:r>
            <a:r>
              <a:rPr sz="2800" b="1" spc="-10" dirty="0">
                <a:latin typeface="Times New Roman"/>
                <a:cs typeface="Times New Roman"/>
              </a:rPr>
              <a:t>o</a:t>
            </a:r>
            <a:r>
              <a:rPr sz="2800" b="1" dirty="0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575808" y="124714"/>
            <a:ext cx="15189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60" dirty="0"/>
              <a:t>I</a:t>
            </a:r>
            <a:r>
              <a:rPr sz="2400" dirty="0"/>
              <a:t>ntrodu</a:t>
            </a:r>
            <a:r>
              <a:rPr sz="2400" spc="-15" dirty="0"/>
              <a:t>c</a:t>
            </a:r>
            <a:r>
              <a:rPr sz="2400" spc="-20" dirty="0"/>
              <a:t>t</a:t>
            </a:r>
            <a:r>
              <a:rPr sz="2400" dirty="0"/>
              <a:t>i</a:t>
            </a:r>
            <a:r>
              <a:rPr sz="2400" spc="-20" dirty="0"/>
              <a:t>o</a:t>
            </a:r>
            <a:r>
              <a:rPr sz="2400" dirty="0"/>
              <a:t>n</a:t>
            </a:r>
            <a:endParaRPr sz="2400"/>
          </a:p>
        </p:txBody>
      </p:sp>
      <p:sp>
        <p:nvSpPr>
          <p:cNvPr id="5" name="object 5"/>
          <p:cNvSpPr txBox="1"/>
          <p:nvPr/>
        </p:nvSpPr>
        <p:spPr>
          <a:xfrm>
            <a:off x="887603" y="4402869"/>
            <a:ext cx="10895330" cy="246507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5080">
              <a:lnSpc>
                <a:spcPct val="99100"/>
              </a:lnSpc>
              <a:spcBef>
                <a:spcPts val="125"/>
              </a:spcBef>
            </a:pPr>
            <a:r>
              <a:rPr sz="2400" spc="-5" dirty="0">
                <a:solidFill>
                  <a:srgbClr val="0D0E1A"/>
                </a:solidFill>
                <a:latin typeface="Times New Roman"/>
                <a:cs typeface="Times New Roman"/>
              </a:rPr>
              <a:t>Yamaha</a:t>
            </a:r>
            <a:r>
              <a:rPr sz="2400" spc="-15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E1A"/>
                </a:solidFill>
                <a:latin typeface="Times New Roman"/>
                <a:cs typeface="Times New Roman"/>
              </a:rPr>
              <a:t>Motor Co.,</a:t>
            </a:r>
            <a:r>
              <a:rPr sz="2400" spc="20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0D0E1A"/>
                </a:solidFill>
                <a:latin typeface="Times New Roman"/>
                <a:cs typeface="Times New Roman"/>
              </a:rPr>
              <a:t>Ltd.</a:t>
            </a:r>
            <a:r>
              <a:rPr sz="2400" spc="25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D0E1A"/>
                </a:solidFill>
                <a:latin typeface="Times New Roman"/>
                <a:cs typeface="Times New Roman"/>
              </a:rPr>
              <a:t>is</a:t>
            </a:r>
            <a:r>
              <a:rPr sz="2400" dirty="0">
                <a:solidFill>
                  <a:srgbClr val="0D0E1A"/>
                </a:solidFill>
                <a:latin typeface="Times New Roman"/>
                <a:cs typeface="Times New Roman"/>
              </a:rPr>
              <a:t> a </a:t>
            </a:r>
            <a:r>
              <a:rPr sz="2400" spc="-5" dirty="0">
                <a:solidFill>
                  <a:srgbClr val="0D0E1A"/>
                </a:solidFill>
                <a:latin typeface="Times New Roman"/>
                <a:cs typeface="Times New Roman"/>
              </a:rPr>
              <a:t>global</a:t>
            </a:r>
            <a:r>
              <a:rPr sz="2400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D0E1A"/>
                </a:solidFill>
                <a:latin typeface="Times New Roman"/>
                <a:cs typeface="Times New Roman"/>
              </a:rPr>
              <a:t>Japanese</a:t>
            </a:r>
            <a:r>
              <a:rPr sz="2400" spc="10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E1A"/>
                </a:solidFill>
                <a:latin typeface="Times New Roman"/>
                <a:cs typeface="Times New Roman"/>
              </a:rPr>
              <a:t>company</a:t>
            </a:r>
            <a:r>
              <a:rPr sz="2400" spc="-45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E1A"/>
                </a:solidFill>
                <a:latin typeface="Times New Roman"/>
                <a:cs typeface="Times New Roman"/>
              </a:rPr>
              <a:t>that </a:t>
            </a:r>
            <a:r>
              <a:rPr sz="2400" spc="-5" dirty="0">
                <a:solidFill>
                  <a:srgbClr val="0D0E1A"/>
                </a:solidFill>
                <a:latin typeface="Times New Roman"/>
                <a:cs typeface="Times New Roman"/>
              </a:rPr>
              <a:t>produces</a:t>
            </a:r>
            <a:r>
              <a:rPr sz="2400" dirty="0">
                <a:solidFill>
                  <a:srgbClr val="0D0E1A"/>
                </a:solidFill>
                <a:latin typeface="Times New Roman"/>
                <a:cs typeface="Times New Roman"/>
              </a:rPr>
              <a:t> motorbikes, </a:t>
            </a:r>
            <a:r>
              <a:rPr sz="2400" spc="5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D0E1A"/>
                </a:solidFill>
                <a:latin typeface="Times New Roman"/>
                <a:cs typeface="Times New Roman"/>
              </a:rPr>
              <a:t>maritime</a:t>
            </a:r>
            <a:r>
              <a:rPr sz="2400" spc="-20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D0E1A"/>
                </a:solidFill>
                <a:latin typeface="Times New Roman"/>
                <a:cs typeface="Times New Roman"/>
              </a:rPr>
              <a:t>items,</a:t>
            </a:r>
            <a:r>
              <a:rPr sz="2400" spc="-35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D0E1A"/>
                </a:solidFill>
                <a:latin typeface="Times New Roman"/>
                <a:cs typeface="Times New Roman"/>
              </a:rPr>
              <a:t>and</a:t>
            </a:r>
            <a:r>
              <a:rPr sz="2400" spc="-20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E1A"/>
                </a:solidFill>
                <a:latin typeface="Times New Roman"/>
                <a:cs typeface="Times New Roman"/>
              </a:rPr>
              <a:t>other</a:t>
            </a:r>
            <a:r>
              <a:rPr sz="2400" spc="-55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E1A"/>
                </a:solidFill>
                <a:latin typeface="Times New Roman"/>
                <a:cs typeface="Times New Roman"/>
              </a:rPr>
              <a:t>motorized</a:t>
            </a:r>
            <a:r>
              <a:rPr sz="2400" spc="-35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D0E1A"/>
                </a:solidFill>
                <a:latin typeface="Times New Roman"/>
                <a:cs typeface="Times New Roman"/>
              </a:rPr>
              <a:t>goods.</a:t>
            </a:r>
            <a:r>
              <a:rPr sz="2400" spc="-140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D0E1A"/>
                </a:solidFill>
                <a:latin typeface="Times New Roman"/>
                <a:cs typeface="Times New Roman"/>
              </a:rPr>
              <a:t>After</a:t>
            </a:r>
            <a:r>
              <a:rPr sz="2400" spc="-25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E1A"/>
                </a:solidFill>
                <a:latin typeface="Times New Roman"/>
                <a:cs typeface="Times New Roman"/>
              </a:rPr>
              <a:t>splitting</a:t>
            </a:r>
            <a:r>
              <a:rPr sz="2400" spc="-80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D0E1A"/>
                </a:solidFill>
                <a:latin typeface="Times New Roman"/>
                <a:cs typeface="Times New Roman"/>
              </a:rPr>
              <a:t>from</a:t>
            </a:r>
            <a:r>
              <a:rPr sz="2400" spc="-110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D0E1A"/>
                </a:solidFill>
                <a:latin typeface="Times New Roman"/>
                <a:cs typeface="Times New Roman"/>
              </a:rPr>
              <a:t>Yamaha</a:t>
            </a:r>
            <a:r>
              <a:rPr sz="2400" spc="-25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D0E1A"/>
                </a:solidFill>
                <a:latin typeface="Times New Roman"/>
                <a:cs typeface="Times New Roman"/>
              </a:rPr>
              <a:t>Corporation,</a:t>
            </a:r>
            <a:r>
              <a:rPr sz="2400" spc="-35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E1A"/>
                </a:solidFill>
                <a:latin typeface="Times New Roman"/>
                <a:cs typeface="Times New Roman"/>
              </a:rPr>
              <a:t>the </a:t>
            </a:r>
            <a:r>
              <a:rPr sz="2400" spc="-585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D0E1A"/>
                </a:solidFill>
                <a:latin typeface="Times New Roman"/>
                <a:cs typeface="Times New Roman"/>
              </a:rPr>
              <a:t>firm</a:t>
            </a:r>
            <a:r>
              <a:rPr sz="2400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D0E1A"/>
                </a:solidFill>
                <a:latin typeface="Times New Roman"/>
                <a:cs typeface="Times New Roman"/>
              </a:rPr>
              <a:t>was</a:t>
            </a:r>
            <a:r>
              <a:rPr sz="2400" spc="5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D0E1A"/>
                </a:solidFill>
                <a:latin typeface="Times New Roman"/>
                <a:cs typeface="Times New Roman"/>
              </a:rPr>
              <a:t>founded</a:t>
            </a:r>
            <a:r>
              <a:rPr sz="2400" spc="5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E1A"/>
                </a:solidFill>
                <a:latin typeface="Times New Roman"/>
                <a:cs typeface="Times New Roman"/>
              </a:rPr>
              <a:t>in </a:t>
            </a:r>
            <a:r>
              <a:rPr sz="2400" spc="5" dirty="0">
                <a:solidFill>
                  <a:srgbClr val="0D0E1A"/>
                </a:solidFill>
                <a:latin typeface="Times New Roman"/>
                <a:cs typeface="Times New Roman"/>
              </a:rPr>
              <a:t>1955.</a:t>
            </a:r>
            <a:r>
              <a:rPr sz="2400" spc="35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2400" spc="-30" dirty="0">
                <a:solidFill>
                  <a:srgbClr val="0D0E1A"/>
                </a:solidFill>
                <a:latin typeface="Times New Roman"/>
                <a:cs typeface="Times New Roman"/>
              </a:rPr>
              <a:t>It</a:t>
            </a:r>
            <a:r>
              <a:rPr sz="2400" spc="5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D0E1A"/>
                </a:solidFill>
                <a:latin typeface="Times New Roman"/>
                <a:cs typeface="Times New Roman"/>
              </a:rPr>
              <a:t>has</a:t>
            </a:r>
            <a:r>
              <a:rPr sz="2400" spc="5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E1A"/>
                </a:solidFill>
                <a:latin typeface="Times New Roman"/>
                <a:cs typeface="Times New Roman"/>
              </a:rPr>
              <a:t>its</a:t>
            </a:r>
            <a:r>
              <a:rPr sz="2400" spc="-20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D0E1A"/>
                </a:solidFill>
                <a:latin typeface="Times New Roman"/>
                <a:cs typeface="Times New Roman"/>
              </a:rPr>
              <a:t>headquarters</a:t>
            </a:r>
            <a:r>
              <a:rPr sz="2400" spc="20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E1A"/>
                </a:solidFill>
                <a:latin typeface="Times New Roman"/>
                <a:cs typeface="Times New Roman"/>
              </a:rPr>
              <a:t>in</a:t>
            </a:r>
            <a:r>
              <a:rPr sz="2400" spc="30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0D0E1A"/>
                </a:solidFill>
                <a:latin typeface="Times New Roman"/>
                <a:cs typeface="Times New Roman"/>
              </a:rPr>
              <a:t>Iwata,</a:t>
            </a:r>
            <a:r>
              <a:rPr sz="2400" spc="5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E1A"/>
                </a:solidFill>
                <a:latin typeface="Times New Roman"/>
                <a:cs typeface="Times New Roman"/>
              </a:rPr>
              <a:t>Shizuoka, </a:t>
            </a:r>
            <a:r>
              <a:rPr sz="2400" spc="-5" dirty="0">
                <a:solidFill>
                  <a:srgbClr val="0D0E1A"/>
                </a:solidFill>
                <a:latin typeface="Times New Roman"/>
                <a:cs typeface="Times New Roman"/>
              </a:rPr>
              <a:t>Japan.</a:t>
            </a:r>
            <a:r>
              <a:rPr sz="2400" spc="25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2400" spc="-25" dirty="0">
                <a:solidFill>
                  <a:srgbClr val="0D0E1A"/>
                </a:solidFill>
                <a:latin typeface="Times New Roman"/>
                <a:cs typeface="Times New Roman"/>
              </a:rPr>
              <a:t>Its</a:t>
            </a:r>
            <a:r>
              <a:rPr sz="2400" spc="5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E1A"/>
                </a:solidFill>
                <a:latin typeface="Times New Roman"/>
                <a:cs typeface="Times New Roman"/>
              </a:rPr>
              <a:t>revenue </a:t>
            </a:r>
            <a:r>
              <a:rPr sz="2400" spc="5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E1A"/>
                </a:solidFill>
                <a:latin typeface="Times New Roman"/>
                <a:cs typeface="Times New Roman"/>
              </a:rPr>
              <a:t>for</a:t>
            </a:r>
            <a:r>
              <a:rPr sz="2400" spc="-15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E1A"/>
                </a:solidFill>
                <a:latin typeface="Times New Roman"/>
                <a:cs typeface="Times New Roman"/>
              </a:rPr>
              <a:t>the</a:t>
            </a:r>
            <a:r>
              <a:rPr sz="2400" spc="5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D0E1A"/>
                </a:solidFill>
                <a:latin typeface="Times New Roman"/>
                <a:cs typeface="Times New Roman"/>
              </a:rPr>
              <a:t>quarter</a:t>
            </a:r>
            <a:r>
              <a:rPr sz="2400" dirty="0">
                <a:solidFill>
                  <a:srgbClr val="0D0E1A"/>
                </a:solidFill>
                <a:latin typeface="Times New Roman"/>
                <a:cs typeface="Times New Roman"/>
              </a:rPr>
              <a:t> ending</a:t>
            </a:r>
            <a:r>
              <a:rPr sz="2400" spc="-20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E1A"/>
                </a:solidFill>
                <a:latin typeface="Times New Roman"/>
                <a:cs typeface="Times New Roman"/>
              </a:rPr>
              <a:t>June</a:t>
            </a:r>
            <a:r>
              <a:rPr sz="2400" spc="-10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E1A"/>
                </a:solidFill>
                <a:latin typeface="Times New Roman"/>
                <a:cs typeface="Times New Roman"/>
              </a:rPr>
              <a:t>30,</a:t>
            </a:r>
            <a:r>
              <a:rPr sz="2400" spc="5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E1A"/>
                </a:solidFill>
                <a:latin typeface="Times New Roman"/>
                <a:cs typeface="Times New Roman"/>
              </a:rPr>
              <a:t>2022, </a:t>
            </a:r>
            <a:r>
              <a:rPr sz="2400" spc="-10" dirty="0">
                <a:solidFill>
                  <a:srgbClr val="0D0E1A"/>
                </a:solidFill>
                <a:latin typeface="Times New Roman"/>
                <a:cs typeface="Times New Roman"/>
              </a:rPr>
              <a:t>was</a:t>
            </a:r>
            <a:r>
              <a:rPr sz="2400" spc="25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0D0E1A"/>
                </a:solidFill>
                <a:latin typeface="Times New Roman"/>
                <a:cs typeface="Times New Roman"/>
              </a:rPr>
              <a:t>$1M</a:t>
            </a:r>
            <a:r>
              <a:rPr sz="2400" spc="-5" dirty="0">
                <a:solidFill>
                  <a:srgbClr val="0D0E1A"/>
                </a:solidFill>
                <a:latin typeface="Times New Roman"/>
                <a:cs typeface="Times New Roman"/>
              </a:rPr>
              <a:t>,</a:t>
            </a:r>
            <a:r>
              <a:rPr sz="2400" spc="20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E1A"/>
                </a:solidFill>
                <a:latin typeface="Times New Roman"/>
                <a:cs typeface="Times New Roman"/>
              </a:rPr>
              <a:t>and</a:t>
            </a:r>
            <a:r>
              <a:rPr sz="2400" spc="5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D0E1A"/>
                </a:solidFill>
                <a:latin typeface="Times New Roman"/>
                <a:cs typeface="Times New Roman"/>
              </a:rPr>
              <a:t>for</a:t>
            </a:r>
            <a:r>
              <a:rPr sz="2400" dirty="0">
                <a:solidFill>
                  <a:srgbClr val="0D0E1A"/>
                </a:solidFill>
                <a:latin typeface="Times New Roman"/>
                <a:cs typeface="Times New Roman"/>
              </a:rPr>
              <a:t> the</a:t>
            </a:r>
            <a:r>
              <a:rPr sz="2400" spc="-10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D0E1A"/>
                </a:solidFill>
                <a:latin typeface="Times New Roman"/>
                <a:cs typeface="Times New Roman"/>
              </a:rPr>
              <a:t>twelve</a:t>
            </a:r>
            <a:r>
              <a:rPr sz="2400" dirty="0">
                <a:solidFill>
                  <a:srgbClr val="0D0E1A"/>
                </a:solidFill>
                <a:latin typeface="Times New Roman"/>
                <a:cs typeface="Times New Roman"/>
              </a:rPr>
              <a:t> months</a:t>
            </a:r>
            <a:r>
              <a:rPr sz="2400" spc="30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D0E1A"/>
                </a:solidFill>
                <a:latin typeface="Times New Roman"/>
                <a:cs typeface="Times New Roman"/>
              </a:rPr>
              <a:t>ending</a:t>
            </a:r>
            <a:r>
              <a:rPr sz="2400" spc="-20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E1A"/>
                </a:solidFill>
                <a:latin typeface="Times New Roman"/>
                <a:cs typeface="Times New Roman"/>
              </a:rPr>
              <a:t>June </a:t>
            </a:r>
            <a:r>
              <a:rPr sz="2400" spc="5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E1A"/>
                </a:solidFill>
                <a:latin typeface="Times New Roman"/>
                <a:cs typeface="Times New Roman"/>
              </a:rPr>
              <a:t>30,</a:t>
            </a:r>
            <a:r>
              <a:rPr sz="2400" spc="-5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E1A"/>
                </a:solidFill>
                <a:latin typeface="Times New Roman"/>
                <a:cs typeface="Times New Roman"/>
              </a:rPr>
              <a:t>2022, it</a:t>
            </a:r>
            <a:r>
              <a:rPr sz="2400" spc="5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0D0E1A"/>
                </a:solidFill>
                <a:latin typeface="Times New Roman"/>
                <a:cs typeface="Times New Roman"/>
              </a:rPr>
              <a:t>was</a:t>
            </a:r>
            <a:r>
              <a:rPr sz="2400" spc="5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D0E1A"/>
                </a:solidFill>
                <a:latin typeface="Times New Roman"/>
                <a:cs typeface="Times New Roman"/>
              </a:rPr>
              <a:t>$11.960B</a:t>
            </a:r>
            <a:r>
              <a:rPr sz="2400" dirty="0">
                <a:solidFill>
                  <a:srgbClr val="0D0E1A"/>
                </a:solidFill>
                <a:latin typeface="Times New Roman"/>
                <a:cs typeface="Times New Roman"/>
              </a:rPr>
              <a:t>, a</a:t>
            </a:r>
            <a:r>
              <a:rPr sz="2400" spc="-10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D0E1A"/>
                </a:solidFill>
                <a:latin typeface="Times New Roman"/>
                <a:cs typeface="Times New Roman"/>
              </a:rPr>
              <a:t>17.13%</a:t>
            </a:r>
            <a:r>
              <a:rPr sz="2400" b="1" spc="15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0D0E1A"/>
                </a:solidFill>
                <a:latin typeface="Times New Roman"/>
                <a:cs typeface="Times New Roman"/>
              </a:rPr>
              <a:t>decline</a:t>
            </a:r>
            <a:r>
              <a:rPr sz="2400" b="1" spc="5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0D0E1A"/>
                </a:solidFill>
                <a:latin typeface="Times New Roman"/>
                <a:cs typeface="Times New Roman"/>
              </a:rPr>
              <a:t>from</a:t>
            </a:r>
            <a:r>
              <a:rPr sz="2400" dirty="0">
                <a:solidFill>
                  <a:srgbClr val="0D0E1A"/>
                </a:solidFill>
                <a:latin typeface="Times New Roman"/>
                <a:cs typeface="Times New Roman"/>
              </a:rPr>
              <a:t> 2021</a:t>
            </a:r>
            <a:r>
              <a:rPr sz="2800" dirty="0">
                <a:solidFill>
                  <a:srgbClr val="0D0E1A"/>
                </a:solidFill>
                <a:latin typeface="Times New Roman"/>
                <a:cs typeface="Times New Roman"/>
              </a:rPr>
              <a:t>.</a:t>
            </a:r>
            <a:endParaRPr sz="2800" dirty="0">
              <a:latin typeface="Times New Roman"/>
              <a:cs typeface="Times New Roman"/>
            </a:endParaRPr>
          </a:p>
          <a:p>
            <a:pPr marL="168910" algn="ctr">
              <a:lnSpc>
                <a:spcPct val="100000"/>
              </a:lnSpc>
              <a:spcBef>
                <a:spcPts val="2275"/>
              </a:spcBef>
            </a:pPr>
            <a:r>
              <a:rPr sz="1800" dirty="0">
                <a:solidFill>
                  <a:srgbClr val="0D0E1A"/>
                </a:solidFill>
                <a:latin typeface="Times New Roman"/>
                <a:cs typeface="Times New Roman"/>
              </a:rPr>
              <a:t>.</a:t>
            </a:r>
            <a:endParaRPr sz="1800" dirty="0">
              <a:latin typeface="Times New Roman"/>
              <a:cs typeface="Times New Roman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19200" y="1758715"/>
            <a:ext cx="2347849" cy="204774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39164" y="804494"/>
            <a:ext cx="2669540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800" b="1" spc="-10" dirty="0">
                <a:solidFill>
                  <a:srgbClr val="0D0E1A"/>
                </a:solidFill>
                <a:latin typeface="Times New Roman"/>
                <a:cs typeface="Times New Roman"/>
              </a:rPr>
              <a:t>N</a:t>
            </a:r>
            <a:r>
              <a:rPr sz="2800" b="1" spc="5" dirty="0">
                <a:solidFill>
                  <a:srgbClr val="0D0E1A"/>
                </a:solidFill>
                <a:latin typeface="Times New Roman"/>
                <a:cs typeface="Times New Roman"/>
              </a:rPr>
              <a:t>i</a:t>
            </a:r>
            <a:r>
              <a:rPr sz="2800" b="1" spc="-15" dirty="0">
                <a:solidFill>
                  <a:srgbClr val="0D0E1A"/>
                </a:solidFill>
                <a:latin typeface="Times New Roman"/>
                <a:cs typeface="Times New Roman"/>
              </a:rPr>
              <a:t>s</a:t>
            </a:r>
            <a:r>
              <a:rPr sz="2800" b="1" spc="5" dirty="0">
                <a:solidFill>
                  <a:srgbClr val="0D0E1A"/>
                </a:solidFill>
                <a:latin typeface="Times New Roman"/>
                <a:cs typeface="Times New Roman"/>
              </a:rPr>
              <a:t>s</a:t>
            </a:r>
            <a:r>
              <a:rPr sz="2800" b="1" spc="10" dirty="0">
                <a:solidFill>
                  <a:srgbClr val="0D0E1A"/>
                </a:solidFill>
                <a:latin typeface="Times New Roman"/>
                <a:cs typeface="Times New Roman"/>
              </a:rPr>
              <a:t>a</a:t>
            </a:r>
            <a:r>
              <a:rPr sz="2800" b="1" spc="5" dirty="0">
                <a:solidFill>
                  <a:srgbClr val="0D0E1A"/>
                </a:solidFill>
                <a:latin typeface="Times New Roman"/>
                <a:cs typeface="Times New Roman"/>
              </a:rPr>
              <a:t>n</a:t>
            </a:r>
            <a:r>
              <a:rPr sz="2800" b="1" spc="-95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2800" b="1" spc="-10" dirty="0">
                <a:solidFill>
                  <a:srgbClr val="0D0E1A"/>
                </a:solidFill>
                <a:latin typeface="Times New Roman"/>
                <a:cs typeface="Times New Roman"/>
              </a:rPr>
              <a:t>M</a:t>
            </a:r>
            <a:r>
              <a:rPr sz="2800" b="1" spc="10" dirty="0">
                <a:solidFill>
                  <a:srgbClr val="0D0E1A"/>
                </a:solidFill>
                <a:latin typeface="Times New Roman"/>
                <a:cs typeface="Times New Roman"/>
              </a:rPr>
              <a:t>o</a:t>
            </a:r>
            <a:r>
              <a:rPr sz="2800" b="1" spc="-25" dirty="0">
                <a:solidFill>
                  <a:srgbClr val="0D0E1A"/>
                </a:solidFill>
                <a:latin typeface="Times New Roman"/>
                <a:cs typeface="Times New Roman"/>
              </a:rPr>
              <a:t>t</a:t>
            </a:r>
            <a:r>
              <a:rPr sz="2800" b="1" spc="10" dirty="0">
                <a:solidFill>
                  <a:srgbClr val="0D0E1A"/>
                </a:solidFill>
                <a:latin typeface="Times New Roman"/>
                <a:cs typeface="Times New Roman"/>
              </a:rPr>
              <a:t>o</a:t>
            </a:r>
            <a:r>
              <a:rPr sz="2800" b="1" dirty="0">
                <a:solidFill>
                  <a:srgbClr val="0D0E1A"/>
                </a:solidFill>
                <a:latin typeface="Times New Roman"/>
                <a:cs typeface="Times New Roman"/>
              </a:rPr>
              <a:t>r</a:t>
            </a:r>
            <a:r>
              <a:rPr sz="2800" b="1" spc="-145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2800" b="1" spc="-60" dirty="0">
                <a:solidFill>
                  <a:srgbClr val="0D0E1A"/>
                </a:solidFill>
                <a:latin typeface="Times New Roman"/>
                <a:cs typeface="Times New Roman"/>
              </a:rPr>
              <a:t>C</a:t>
            </a:r>
            <a:r>
              <a:rPr sz="2800" b="1" spc="-10" dirty="0">
                <a:solidFill>
                  <a:srgbClr val="0D0E1A"/>
                </a:solidFill>
                <a:latin typeface="Times New Roman"/>
                <a:cs typeface="Times New Roman"/>
              </a:rPr>
              <a:t>o</a:t>
            </a:r>
            <a:r>
              <a:rPr sz="2800" b="1" dirty="0">
                <a:solidFill>
                  <a:srgbClr val="0D0E1A"/>
                </a:solidFill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563615" y="267970"/>
            <a:ext cx="18427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0D0E1A"/>
                </a:solidFill>
                <a:latin typeface="Times New Roman"/>
                <a:cs typeface="Times New Roman"/>
              </a:rPr>
              <a:t>I</a:t>
            </a:r>
            <a:r>
              <a:rPr sz="1800" b="1" spc="-15" dirty="0">
                <a:solidFill>
                  <a:srgbClr val="0D0E1A"/>
                </a:solidFill>
                <a:latin typeface="Times New Roman"/>
                <a:cs typeface="Times New Roman"/>
              </a:rPr>
              <a:t>N</a:t>
            </a:r>
            <a:r>
              <a:rPr sz="1800" b="1" spc="-5" dirty="0">
                <a:solidFill>
                  <a:srgbClr val="0D0E1A"/>
                </a:solidFill>
                <a:latin typeface="Times New Roman"/>
                <a:cs typeface="Times New Roman"/>
              </a:rPr>
              <a:t>TR</a:t>
            </a:r>
            <a:r>
              <a:rPr sz="1800" b="1" spc="-45" dirty="0">
                <a:solidFill>
                  <a:srgbClr val="0D0E1A"/>
                </a:solidFill>
                <a:latin typeface="Times New Roman"/>
                <a:cs typeface="Times New Roman"/>
              </a:rPr>
              <a:t>O</a:t>
            </a:r>
            <a:r>
              <a:rPr sz="1800" b="1" spc="-5" dirty="0">
                <a:solidFill>
                  <a:srgbClr val="0D0E1A"/>
                </a:solidFill>
                <a:latin typeface="Times New Roman"/>
                <a:cs typeface="Times New Roman"/>
              </a:rPr>
              <a:t>D</a:t>
            </a:r>
            <a:r>
              <a:rPr sz="1800" b="1" spc="-15" dirty="0">
                <a:solidFill>
                  <a:srgbClr val="0D0E1A"/>
                </a:solidFill>
                <a:latin typeface="Times New Roman"/>
                <a:cs typeface="Times New Roman"/>
              </a:rPr>
              <a:t>U</a:t>
            </a:r>
            <a:r>
              <a:rPr sz="1800" b="1" spc="-5" dirty="0">
                <a:solidFill>
                  <a:srgbClr val="0D0E1A"/>
                </a:solidFill>
                <a:latin typeface="Times New Roman"/>
                <a:cs typeface="Times New Roman"/>
              </a:rPr>
              <a:t>C</a:t>
            </a:r>
            <a:r>
              <a:rPr sz="1800" b="1" spc="-35" dirty="0">
                <a:solidFill>
                  <a:srgbClr val="0D0E1A"/>
                </a:solidFill>
                <a:latin typeface="Times New Roman"/>
                <a:cs typeface="Times New Roman"/>
              </a:rPr>
              <a:t>T</a:t>
            </a:r>
            <a:r>
              <a:rPr sz="1800" b="1" spc="-5" dirty="0">
                <a:solidFill>
                  <a:srgbClr val="0D0E1A"/>
                </a:solidFill>
                <a:latin typeface="Times New Roman"/>
                <a:cs typeface="Times New Roman"/>
              </a:rPr>
              <a:t>I</a:t>
            </a:r>
            <a:r>
              <a:rPr sz="1800" b="1" spc="-20" dirty="0">
                <a:solidFill>
                  <a:srgbClr val="0D0E1A"/>
                </a:solidFill>
                <a:latin typeface="Times New Roman"/>
                <a:cs typeface="Times New Roman"/>
              </a:rPr>
              <a:t>O</a:t>
            </a:r>
            <a:r>
              <a:rPr sz="1800" b="1" spc="-5" dirty="0">
                <a:solidFill>
                  <a:srgbClr val="0D0E1A"/>
                </a:solidFill>
                <a:latin typeface="Times New Roman"/>
                <a:cs typeface="Times New Roman"/>
              </a:rPr>
              <a:t>N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62660" y="4274109"/>
            <a:ext cx="10840085" cy="221488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 marR="5080">
              <a:lnSpc>
                <a:spcPct val="99500"/>
              </a:lnSpc>
              <a:spcBef>
                <a:spcPts val="115"/>
              </a:spcBef>
            </a:pPr>
            <a:r>
              <a:rPr sz="2400" spc="-5" dirty="0">
                <a:solidFill>
                  <a:srgbClr val="0D0E1A"/>
                </a:solidFill>
                <a:latin typeface="Times New Roman"/>
                <a:cs typeface="Times New Roman"/>
              </a:rPr>
              <a:t>Nissan</a:t>
            </a:r>
            <a:r>
              <a:rPr sz="2400" spc="-25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E1A"/>
                </a:solidFill>
                <a:latin typeface="Times New Roman"/>
                <a:cs typeface="Times New Roman"/>
              </a:rPr>
              <a:t>Motor</a:t>
            </a:r>
            <a:r>
              <a:rPr sz="2400" spc="-25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E1A"/>
                </a:solidFill>
                <a:latin typeface="Times New Roman"/>
                <a:cs typeface="Times New Roman"/>
              </a:rPr>
              <a:t>Co.,</a:t>
            </a:r>
            <a:r>
              <a:rPr sz="2400" spc="5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0D0E1A"/>
                </a:solidFill>
                <a:latin typeface="Times New Roman"/>
                <a:cs typeface="Times New Roman"/>
              </a:rPr>
              <a:t>Ltd.</a:t>
            </a:r>
            <a:r>
              <a:rPr sz="2400" spc="-15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E1A"/>
                </a:solidFill>
                <a:latin typeface="Times New Roman"/>
                <a:cs typeface="Times New Roman"/>
              </a:rPr>
              <a:t>is</a:t>
            </a:r>
            <a:r>
              <a:rPr sz="2400" spc="-15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E1A"/>
                </a:solidFill>
                <a:latin typeface="Times New Roman"/>
                <a:cs typeface="Times New Roman"/>
              </a:rPr>
              <a:t>a</a:t>
            </a:r>
            <a:r>
              <a:rPr sz="2400" spc="-5" dirty="0">
                <a:solidFill>
                  <a:srgbClr val="0D0E1A"/>
                </a:solidFill>
                <a:latin typeface="Times New Roman"/>
                <a:cs typeface="Times New Roman"/>
              </a:rPr>
              <a:t> global</a:t>
            </a:r>
            <a:r>
              <a:rPr sz="2400" spc="-15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D0E1A"/>
                </a:solidFill>
                <a:latin typeface="Times New Roman"/>
                <a:cs typeface="Times New Roman"/>
              </a:rPr>
              <a:t>Japanese</a:t>
            </a:r>
            <a:r>
              <a:rPr sz="2400" spc="-25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D0E1A"/>
                </a:solidFill>
                <a:latin typeface="Times New Roman"/>
                <a:cs typeface="Times New Roman"/>
              </a:rPr>
              <a:t>automaker</a:t>
            </a:r>
            <a:r>
              <a:rPr sz="2400" spc="-20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E1A"/>
                </a:solidFill>
                <a:latin typeface="Times New Roman"/>
                <a:cs typeface="Times New Roman"/>
              </a:rPr>
              <a:t>with</a:t>
            </a:r>
            <a:r>
              <a:rPr sz="2400" spc="-15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E1A"/>
                </a:solidFill>
                <a:latin typeface="Times New Roman"/>
                <a:cs typeface="Times New Roman"/>
              </a:rPr>
              <a:t>its</a:t>
            </a:r>
            <a:r>
              <a:rPr sz="2400" spc="-20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E1A"/>
                </a:solidFill>
                <a:latin typeface="Times New Roman"/>
                <a:cs typeface="Times New Roman"/>
              </a:rPr>
              <a:t>main</a:t>
            </a:r>
            <a:r>
              <a:rPr sz="2400" spc="-20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D0E1A"/>
                </a:solidFill>
                <a:latin typeface="Times New Roman"/>
                <a:cs typeface="Times New Roman"/>
              </a:rPr>
              <a:t>offices</a:t>
            </a:r>
            <a:r>
              <a:rPr sz="2400" spc="10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E1A"/>
                </a:solidFill>
                <a:latin typeface="Times New Roman"/>
                <a:cs typeface="Times New Roman"/>
              </a:rPr>
              <a:t>in</a:t>
            </a:r>
            <a:r>
              <a:rPr sz="2400" spc="-15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D0E1A"/>
                </a:solidFill>
                <a:latin typeface="Times New Roman"/>
                <a:cs typeface="Times New Roman"/>
              </a:rPr>
              <a:t>Nishi-Ku, </a:t>
            </a:r>
            <a:r>
              <a:rPr sz="2400" spc="-585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D0E1A"/>
                </a:solidFill>
                <a:latin typeface="Times New Roman"/>
                <a:cs typeface="Times New Roman"/>
              </a:rPr>
              <a:t>Yokohama,</a:t>
            </a:r>
            <a:r>
              <a:rPr sz="2400" spc="5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D0E1A"/>
                </a:solidFill>
                <a:latin typeface="Times New Roman"/>
                <a:cs typeface="Times New Roman"/>
              </a:rPr>
              <a:t>Japan.</a:t>
            </a:r>
            <a:r>
              <a:rPr sz="2400" spc="-10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E1A"/>
                </a:solidFill>
                <a:latin typeface="Times New Roman"/>
                <a:cs typeface="Times New Roman"/>
              </a:rPr>
              <a:t>The</a:t>
            </a:r>
            <a:r>
              <a:rPr sz="2400" spc="-10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E1A"/>
                </a:solidFill>
                <a:latin typeface="Times New Roman"/>
                <a:cs typeface="Times New Roman"/>
              </a:rPr>
              <a:t>firm</a:t>
            </a:r>
            <a:r>
              <a:rPr sz="2400" spc="10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0D0E1A"/>
                </a:solidFill>
                <a:latin typeface="Times New Roman"/>
                <a:cs typeface="Times New Roman"/>
              </a:rPr>
              <a:t>offers</a:t>
            </a:r>
            <a:r>
              <a:rPr sz="2400" spc="5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D0E1A"/>
                </a:solidFill>
                <a:latin typeface="Times New Roman"/>
                <a:cs typeface="Times New Roman"/>
              </a:rPr>
              <a:t>its</a:t>
            </a:r>
            <a:r>
              <a:rPr sz="2400" spc="15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D0E1A"/>
                </a:solidFill>
                <a:latin typeface="Times New Roman"/>
                <a:cs typeface="Times New Roman"/>
              </a:rPr>
              <a:t>cars</a:t>
            </a:r>
            <a:r>
              <a:rPr sz="2400" spc="10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D0E1A"/>
                </a:solidFill>
                <a:latin typeface="Times New Roman"/>
                <a:cs typeface="Times New Roman"/>
              </a:rPr>
              <a:t>under</a:t>
            </a:r>
            <a:r>
              <a:rPr sz="2400" spc="5" dirty="0">
                <a:solidFill>
                  <a:srgbClr val="0D0E1A"/>
                </a:solidFill>
                <a:latin typeface="Times New Roman"/>
                <a:cs typeface="Times New Roman"/>
              </a:rPr>
              <a:t> the</a:t>
            </a:r>
            <a:r>
              <a:rPr sz="2400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D0E1A"/>
                </a:solidFill>
                <a:latin typeface="Times New Roman"/>
                <a:cs typeface="Times New Roman"/>
              </a:rPr>
              <a:t>Nissan,</a:t>
            </a:r>
            <a:r>
              <a:rPr sz="2400" spc="25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D0E1A"/>
                </a:solidFill>
                <a:latin typeface="Times New Roman"/>
                <a:cs typeface="Times New Roman"/>
              </a:rPr>
              <a:t>Infiniti,</a:t>
            </a:r>
            <a:r>
              <a:rPr sz="2400" spc="40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D0E1A"/>
                </a:solidFill>
                <a:latin typeface="Times New Roman"/>
                <a:cs typeface="Times New Roman"/>
              </a:rPr>
              <a:t>and</a:t>
            </a:r>
            <a:r>
              <a:rPr sz="2400" spc="10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E1A"/>
                </a:solidFill>
                <a:latin typeface="Times New Roman"/>
                <a:cs typeface="Times New Roman"/>
              </a:rPr>
              <a:t>Datsun</a:t>
            </a:r>
            <a:r>
              <a:rPr sz="2400" spc="10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D0E1A"/>
                </a:solidFill>
                <a:latin typeface="Times New Roman"/>
                <a:cs typeface="Times New Roman"/>
              </a:rPr>
              <a:t>names, </a:t>
            </a:r>
            <a:r>
              <a:rPr sz="2400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D0E1A"/>
                </a:solidFill>
                <a:latin typeface="Times New Roman"/>
                <a:cs typeface="Times New Roman"/>
              </a:rPr>
              <a:t>along</a:t>
            </a:r>
            <a:r>
              <a:rPr sz="2400" spc="-20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E1A"/>
                </a:solidFill>
                <a:latin typeface="Times New Roman"/>
                <a:cs typeface="Times New Roman"/>
              </a:rPr>
              <a:t>with</a:t>
            </a:r>
            <a:r>
              <a:rPr sz="2400" spc="5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E1A"/>
                </a:solidFill>
                <a:latin typeface="Times New Roman"/>
                <a:cs typeface="Times New Roman"/>
              </a:rPr>
              <a:t>its</a:t>
            </a:r>
            <a:r>
              <a:rPr sz="2400" spc="5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E1A"/>
                </a:solidFill>
                <a:latin typeface="Times New Roman"/>
                <a:cs typeface="Times New Roman"/>
              </a:rPr>
              <a:t>line</a:t>
            </a:r>
            <a:r>
              <a:rPr sz="2400" spc="5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E1A"/>
                </a:solidFill>
                <a:latin typeface="Times New Roman"/>
                <a:cs typeface="Times New Roman"/>
              </a:rPr>
              <a:t>of </a:t>
            </a:r>
            <a:r>
              <a:rPr sz="2400" spc="-5" dirty="0">
                <a:solidFill>
                  <a:srgbClr val="0D0E1A"/>
                </a:solidFill>
                <a:latin typeface="Times New Roman"/>
                <a:cs typeface="Times New Roman"/>
              </a:rPr>
              <a:t>Nismo</a:t>
            </a:r>
            <a:r>
              <a:rPr sz="2400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D0E1A"/>
                </a:solidFill>
                <a:latin typeface="Times New Roman"/>
                <a:cs typeface="Times New Roman"/>
              </a:rPr>
              <a:t>performance </a:t>
            </a:r>
            <a:r>
              <a:rPr sz="2400" dirty="0">
                <a:solidFill>
                  <a:srgbClr val="0D0E1A"/>
                </a:solidFill>
                <a:latin typeface="Times New Roman"/>
                <a:cs typeface="Times New Roman"/>
              </a:rPr>
              <a:t>modification</a:t>
            </a:r>
            <a:r>
              <a:rPr sz="2400" spc="5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D0E1A"/>
                </a:solidFill>
                <a:latin typeface="Times New Roman"/>
                <a:cs typeface="Times New Roman"/>
              </a:rPr>
              <a:t>goods.</a:t>
            </a:r>
            <a:r>
              <a:rPr sz="2400" spc="5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D0E1A"/>
                </a:solidFill>
                <a:latin typeface="Times New Roman"/>
                <a:cs typeface="Times New Roman"/>
              </a:rPr>
              <a:t>Nissan</a:t>
            </a:r>
            <a:r>
              <a:rPr sz="2400" spc="5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D0E1A"/>
                </a:solidFill>
                <a:latin typeface="Times New Roman"/>
                <a:cs typeface="Times New Roman"/>
              </a:rPr>
              <a:t>Motor's</a:t>
            </a:r>
            <a:r>
              <a:rPr sz="2400" spc="20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D0E1A"/>
                </a:solidFill>
                <a:latin typeface="Times New Roman"/>
                <a:cs typeface="Times New Roman"/>
              </a:rPr>
              <a:t>revenue </a:t>
            </a:r>
            <a:r>
              <a:rPr sz="2400" dirty="0">
                <a:solidFill>
                  <a:srgbClr val="0D0E1A"/>
                </a:solidFill>
                <a:latin typeface="Times New Roman"/>
                <a:cs typeface="Times New Roman"/>
              </a:rPr>
              <a:t> for</a:t>
            </a:r>
            <a:r>
              <a:rPr sz="2400" spc="-20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E1A"/>
                </a:solidFill>
                <a:latin typeface="Times New Roman"/>
                <a:cs typeface="Times New Roman"/>
              </a:rPr>
              <a:t>the three</a:t>
            </a:r>
            <a:r>
              <a:rPr sz="2400" spc="-10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D0E1A"/>
                </a:solidFill>
                <a:latin typeface="Times New Roman"/>
                <a:cs typeface="Times New Roman"/>
              </a:rPr>
              <a:t>and</a:t>
            </a:r>
            <a:r>
              <a:rPr sz="2400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D0E1A"/>
                </a:solidFill>
                <a:latin typeface="Times New Roman"/>
                <a:cs typeface="Times New Roman"/>
              </a:rPr>
              <a:t>twelve</a:t>
            </a:r>
            <a:r>
              <a:rPr sz="2400" spc="15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E1A"/>
                </a:solidFill>
                <a:latin typeface="Times New Roman"/>
                <a:cs typeface="Times New Roman"/>
              </a:rPr>
              <a:t>months</a:t>
            </a:r>
            <a:r>
              <a:rPr sz="2400" spc="-5" dirty="0">
                <a:solidFill>
                  <a:srgbClr val="0D0E1A"/>
                </a:solidFill>
                <a:latin typeface="Times New Roman"/>
                <a:cs typeface="Times New Roman"/>
              </a:rPr>
              <a:t> ended</a:t>
            </a:r>
            <a:r>
              <a:rPr sz="2400" dirty="0">
                <a:solidFill>
                  <a:srgbClr val="0D0E1A"/>
                </a:solidFill>
                <a:latin typeface="Times New Roman"/>
                <a:cs typeface="Times New Roman"/>
              </a:rPr>
              <a:t> June</a:t>
            </a:r>
            <a:r>
              <a:rPr sz="2400" spc="-10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E1A"/>
                </a:solidFill>
                <a:latin typeface="Times New Roman"/>
                <a:cs typeface="Times New Roman"/>
              </a:rPr>
              <a:t>30, </a:t>
            </a:r>
            <a:r>
              <a:rPr sz="2400" spc="-5" dirty="0">
                <a:solidFill>
                  <a:srgbClr val="0D0E1A"/>
                </a:solidFill>
                <a:latin typeface="Times New Roman"/>
                <a:cs typeface="Times New Roman"/>
              </a:rPr>
              <a:t>2022,</a:t>
            </a:r>
            <a:r>
              <a:rPr sz="2400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D0E1A"/>
                </a:solidFill>
                <a:latin typeface="Times New Roman"/>
                <a:cs typeface="Times New Roman"/>
              </a:rPr>
              <a:t>respectively, </a:t>
            </a:r>
            <a:r>
              <a:rPr sz="2400" dirty="0">
                <a:solidFill>
                  <a:srgbClr val="0D0E1A"/>
                </a:solidFill>
                <a:latin typeface="Times New Roman"/>
                <a:cs typeface="Times New Roman"/>
              </a:rPr>
              <a:t>was $16.457B</a:t>
            </a:r>
            <a:r>
              <a:rPr sz="2400" spc="-15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D0E1A"/>
                </a:solidFill>
                <a:latin typeface="Times New Roman"/>
                <a:cs typeface="Times New Roman"/>
              </a:rPr>
              <a:t>and</a:t>
            </a:r>
            <a:endParaRPr sz="2400" dirty="0">
              <a:latin typeface="Times New Roman"/>
              <a:cs typeface="Times New Roman"/>
            </a:endParaRPr>
          </a:p>
          <a:p>
            <a:pPr marL="12700" marR="73025">
              <a:lnSpc>
                <a:spcPts val="2860"/>
              </a:lnSpc>
              <a:spcBef>
                <a:spcPts val="135"/>
              </a:spcBef>
            </a:pPr>
            <a:r>
              <a:rPr sz="2400" spc="-5" dirty="0">
                <a:solidFill>
                  <a:srgbClr val="0D0E1A"/>
                </a:solidFill>
                <a:latin typeface="Times New Roman"/>
                <a:cs typeface="Times New Roman"/>
              </a:rPr>
              <a:t>$73.161B,</a:t>
            </a:r>
            <a:r>
              <a:rPr sz="2400" spc="-25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E1A"/>
                </a:solidFill>
                <a:latin typeface="Times New Roman"/>
                <a:cs typeface="Times New Roman"/>
              </a:rPr>
              <a:t>a</a:t>
            </a:r>
            <a:r>
              <a:rPr sz="2400" spc="-35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E1A"/>
                </a:solidFill>
                <a:latin typeface="Times New Roman"/>
                <a:cs typeface="Times New Roman"/>
              </a:rPr>
              <a:t>9.97%</a:t>
            </a:r>
            <a:r>
              <a:rPr sz="2400" spc="20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D0E1A"/>
                </a:solidFill>
                <a:latin typeface="Times New Roman"/>
                <a:cs typeface="Times New Roman"/>
              </a:rPr>
              <a:t>year-over-year</a:t>
            </a:r>
            <a:r>
              <a:rPr sz="2400" spc="-55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E1A"/>
                </a:solidFill>
                <a:latin typeface="Times New Roman"/>
                <a:cs typeface="Times New Roman"/>
              </a:rPr>
              <a:t>fall.</a:t>
            </a:r>
            <a:r>
              <a:rPr sz="2400" spc="-20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D0E1A"/>
                </a:solidFill>
                <a:latin typeface="Times New Roman"/>
                <a:cs typeface="Times New Roman"/>
              </a:rPr>
              <a:t>Its</a:t>
            </a:r>
            <a:r>
              <a:rPr sz="2400" spc="5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D0E1A"/>
                </a:solidFill>
                <a:latin typeface="Times New Roman"/>
                <a:cs typeface="Times New Roman"/>
              </a:rPr>
              <a:t>yearly</a:t>
            </a:r>
            <a:r>
              <a:rPr sz="2400" spc="-90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E1A"/>
                </a:solidFill>
                <a:latin typeface="Times New Roman"/>
                <a:cs typeface="Times New Roman"/>
              </a:rPr>
              <a:t>sales</a:t>
            </a:r>
            <a:r>
              <a:rPr sz="2400" spc="-25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E1A"/>
                </a:solidFill>
                <a:latin typeface="Times New Roman"/>
                <a:cs typeface="Times New Roman"/>
              </a:rPr>
              <a:t>in</a:t>
            </a:r>
            <a:r>
              <a:rPr sz="2400" spc="-25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E1A"/>
                </a:solidFill>
                <a:latin typeface="Times New Roman"/>
                <a:cs typeface="Times New Roman"/>
              </a:rPr>
              <a:t>2022</a:t>
            </a:r>
            <a:r>
              <a:rPr sz="2400" spc="-25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D0E1A"/>
                </a:solidFill>
                <a:latin typeface="Times New Roman"/>
                <a:cs typeface="Times New Roman"/>
              </a:rPr>
              <a:t>increased</a:t>
            </a:r>
            <a:r>
              <a:rPr sz="2400" spc="-50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2400" spc="20" dirty="0">
                <a:solidFill>
                  <a:srgbClr val="0D0E1A"/>
                </a:solidFill>
                <a:latin typeface="Times New Roman"/>
                <a:cs typeface="Times New Roman"/>
              </a:rPr>
              <a:t>by</a:t>
            </a:r>
            <a:r>
              <a:rPr sz="2400" spc="-45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E1A"/>
                </a:solidFill>
                <a:latin typeface="Times New Roman"/>
                <a:cs typeface="Times New Roman"/>
              </a:rPr>
              <a:t>1.45%</a:t>
            </a:r>
            <a:r>
              <a:rPr sz="2400" spc="-30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D0E1A"/>
                </a:solidFill>
                <a:latin typeface="Times New Roman"/>
                <a:cs typeface="Times New Roman"/>
              </a:rPr>
              <a:t>from </a:t>
            </a:r>
            <a:r>
              <a:rPr sz="2400" spc="-585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E1A"/>
                </a:solidFill>
                <a:latin typeface="Times New Roman"/>
                <a:cs typeface="Times New Roman"/>
              </a:rPr>
              <a:t>2021</a:t>
            </a:r>
            <a:r>
              <a:rPr sz="2400" spc="-5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E1A"/>
                </a:solidFill>
                <a:latin typeface="Times New Roman"/>
                <a:cs typeface="Times New Roman"/>
              </a:rPr>
              <a:t>to $74.979 billion</a:t>
            </a:r>
            <a:endParaRPr sz="2400" dirty="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2660" y="1621663"/>
            <a:ext cx="2361565" cy="193230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858000" y="672592"/>
            <a:ext cx="5170805" cy="323837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44" y="688975"/>
            <a:ext cx="20466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35" dirty="0">
                <a:latin typeface="Franklin Gothic Medium"/>
                <a:cs typeface="Franklin Gothic Medium"/>
              </a:rPr>
              <a:t>K</a:t>
            </a:r>
            <a:r>
              <a:rPr sz="2400" spc="-20" dirty="0">
                <a:latin typeface="Franklin Gothic Medium"/>
                <a:cs typeface="Franklin Gothic Medium"/>
              </a:rPr>
              <a:t>I</a:t>
            </a:r>
            <a:r>
              <a:rPr sz="2400" dirty="0">
                <a:latin typeface="Franklin Gothic Medium"/>
                <a:cs typeface="Franklin Gothic Medium"/>
              </a:rPr>
              <a:t>A</a:t>
            </a:r>
            <a:r>
              <a:rPr sz="2400" spc="-130" dirty="0">
                <a:latin typeface="Franklin Gothic Medium"/>
                <a:cs typeface="Franklin Gothic Medium"/>
              </a:rPr>
              <a:t> </a:t>
            </a:r>
            <a:r>
              <a:rPr sz="2400" spc="-25" dirty="0">
                <a:latin typeface="Franklin Gothic Medium"/>
                <a:cs typeface="Franklin Gothic Medium"/>
              </a:rPr>
              <a:t>C</a:t>
            </a:r>
            <a:r>
              <a:rPr sz="2400" dirty="0">
                <a:latin typeface="Franklin Gothic Medium"/>
                <a:cs typeface="Franklin Gothic Medium"/>
              </a:rPr>
              <a:t>o</a:t>
            </a:r>
            <a:r>
              <a:rPr sz="2400" spc="-30" dirty="0">
                <a:latin typeface="Franklin Gothic Medium"/>
                <a:cs typeface="Franklin Gothic Medium"/>
              </a:rPr>
              <a:t>r</a:t>
            </a:r>
            <a:r>
              <a:rPr sz="2400" dirty="0">
                <a:latin typeface="Franklin Gothic Medium"/>
                <a:cs typeface="Franklin Gothic Medium"/>
              </a:rPr>
              <a:t>p</a:t>
            </a:r>
            <a:r>
              <a:rPr sz="2400" spc="-20" dirty="0">
                <a:latin typeface="Franklin Gothic Medium"/>
                <a:cs typeface="Franklin Gothic Medium"/>
              </a:rPr>
              <a:t>o</a:t>
            </a:r>
            <a:r>
              <a:rPr sz="2400" dirty="0">
                <a:latin typeface="Franklin Gothic Medium"/>
                <a:cs typeface="Franklin Gothic Medium"/>
              </a:rPr>
              <a:t>r</a:t>
            </a:r>
            <a:r>
              <a:rPr sz="2400" spc="-10" dirty="0">
                <a:latin typeface="Franklin Gothic Medium"/>
                <a:cs typeface="Franklin Gothic Medium"/>
              </a:rPr>
              <a:t>a</a:t>
            </a:r>
            <a:r>
              <a:rPr sz="2400" spc="-5" dirty="0">
                <a:latin typeface="Franklin Gothic Medium"/>
                <a:cs typeface="Franklin Gothic Medium"/>
              </a:rPr>
              <a:t>t</a:t>
            </a:r>
            <a:r>
              <a:rPr sz="2400" spc="-45" dirty="0">
                <a:latin typeface="Franklin Gothic Medium"/>
                <a:cs typeface="Franklin Gothic Medium"/>
              </a:rPr>
              <a:t>i</a:t>
            </a:r>
            <a:r>
              <a:rPr sz="2400" dirty="0">
                <a:latin typeface="Franklin Gothic Medium"/>
                <a:cs typeface="Franklin Gothic Medium"/>
              </a:rPr>
              <a:t>on</a:t>
            </a:r>
            <a:endParaRPr sz="2400">
              <a:latin typeface="Franklin Gothic Medium"/>
              <a:cs typeface="Franklin Gothic Medium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719064" y="152146"/>
            <a:ext cx="15119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Franklin Gothic Medium"/>
                <a:cs typeface="Franklin Gothic Medium"/>
              </a:rPr>
              <a:t>INTRODUCTION</a:t>
            </a:r>
            <a:endParaRPr sz="1800">
              <a:latin typeface="Franklin Gothic Medium"/>
              <a:cs typeface="Franklin Gothic Medium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3444" y="3796029"/>
            <a:ext cx="10768330" cy="2574925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 marR="5080">
              <a:lnSpc>
                <a:spcPct val="99500"/>
              </a:lnSpc>
              <a:spcBef>
                <a:spcPts val="115"/>
              </a:spcBef>
            </a:pPr>
            <a:r>
              <a:rPr sz="2400" spc="-5" dirty="0">
                <a:latin typeface="Times New Roman"/>
                <a:cs typeface="Times New Roman"/>
              </a:rPr>
              <a:t>Kia Corporation,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sometimes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known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simply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as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Kia,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is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global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South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Korean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automaker </a:t>
            </a:r>
            <a:r>
              <a:rPr sz="2400" dirty="0">
                <a:latin typeface="Times New Roman"/>
                <a:cs typeface="Times New Roman"/>
              </a:rPr>
              <a:t> with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its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headquarters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Seoul.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-30" dirty="0">
                <a:latin typeface="Times New Roman"/>
                <a:cs typeface="Times New Roman"/>
              </a:rPr>
              <a:t>It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second-largest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automaker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South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Korea,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selling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more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than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2.8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million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vehicles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2019.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Currently,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Kia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produces</a:t>
            </a:r>
            <a:r>
              <a:rPr sz="2400" dirty="0">
                <a:latin typeface="Times New Roman"/>
                <a:cs typeface="Times New Roman"/>
              </a:rPr>
              <a:t> 1.4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million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automobiles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annually.</a:t>
            </a:r>
            <a:r>
              <a:rPr sz="2400" spc="45" dirty="0">
                <a:latin typeface="Times New Roman"/>
                <a:cs typeface="Times New Roman"/>
              </a:rPr>
              <a:t> </a:t>
            </a:r>
            <a:r>
              <a:rPr sz="2400" spc="-30" dirty="0">
                <a:latin typeface="Times New Roman"/>
                <a:cs typeface="Times New Roman"/>
              </a:rPr>
              <a:t>It</a:t>
            </a:r>
            <a:r>
              <a:rPr sz="2400" dirty="0">
                <a:latin typeface="Times New Roman"/>
                <a:cs typeface="Times New Roman"/>
              </a:rPr>
              <a:t> has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14 production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facilities,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and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assembly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work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is</a:t>
            </a:r>
            <a:r>
              <a:rPr sz="2400" dirty="0">
                <a:latin typeface="Times New Roman"/>
                <a:cs typeface="Times New Roman"/>
              </a:rPr>
              <a:t> done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eight nations.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 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global</a:t>
            </a:r>
            <a:r>
              <a:rPr sz="2400" dirty="0">
                <a:latin typeface="Times New Roman"/>
                <a:cs typeface="Times New Roman"/>
              </a:rPr>
              <a:t> network of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3,000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distributors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and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dealers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serving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172 nations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sells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and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maintains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automobiles. </a:t>
            </a:r>
            <a:r>
              <a:rPr sz="2400" dirty="0">
                <a:latin typeface="Times New Roman"/>
                <a:cs typeface="Times New Roman"/>
              </a:rPr>
              <a:t>The company </a:t>
            </a:r>
            <a:r>
              <a:rPr sz="2400" spc="-5" dirty="0">
                <a:latin typeface="Times New Roman"/>
                <a:cs typeface="Times New Roman"/>
              </a:rPr>
              <a:t>has </a:t>
            </a:r>
            <a:r>
              <a:rPr sz="2400" spc="5" dirty="0">
                <a:latin typeface="Times New Roman"/>
                <a:cs typeface="Times New Roman"/>
              </a:rPr>
              <a:t>more </a:t>
            </a:r>
            <a:r>
              <a:rPr sz="2400" dirty="0">
                <a:latin typeface="Times New Roman"/>
                <a:cs typeface="Times New Roman"/>
              </a:rPr>
              <a:t>than 40,000 </a:t>
            </a:r>
            <a:r>
              <a:rPr sz="2400" spc="-5" dirty="0">
                <a:latin typeface="Times New Roman"/>
                <a:cs typeface="Times New Roman"/>
              </a:rPr>
              <a:t>workers and generates </a:t>
            </a:r>
            <a:r>
              <a:rPr sz="2400" spc="5" dirty="0">
                <a:latin typeface="Times New Roman"/>
                <a:cs typeface="Times New Roman"/>
              </a:rPr>
              <a:t>more </a:t>
            </a:r>
            <a:r>
              <a:rPr sz="2400" dirty="0">
                <a:latin typeface="Times New Roman"/>
                <a:cs typeface="Times New Roman"/>
              </a:rPr>
              <a:t>than 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US$17 </a:t>
            </a:r>
            <a:r>
              <a:rPr sz="2400" dirty="0">
                <a:latin typeface="Times New Roman"/>
                <a:cs typeface="Times New Roman"/>
              </a:rPr>
              <a:t>billion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yearly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revenue.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1667636"/>
            <a:ext cx="3018154" cy="1514348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51750" y="1085469"/>
            <a:ext cx="4138929" cy="267906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9436" y="224993"/>
            <a:ext cx="591502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160" dirty="0"/>
              <a:t>I</a:t>
            </a:r>
            <a:r>
              <a:rPr sz="4800" spc="-380" dirty="0"/>
              <a:t>ND</a:t>
            </a:r>
            <a:r>
              <a:rPr sz="4800" spc="-350" dirty="0"/>
              <a:t>U</a:t>
            </a:r>
            <a:r>
              <a:rPr sz="4800" spc="-300" dirty="0"/>
              <a:t>S</a:t>
            </a:r>
            <a:r>
              <a:rPr sz="4800" spc="-295" dirty="0"/>
              <a:t>T</a:t>
            </a:r>
            <a:r>
              <a:rPr sz="4800" spc="-350" dirty="0"/>
              <a:t>RY</a:t>
            </a:r>
            <a:r>
              <a:rPr sz="4800" spc="-240" dirty="0"/>
              <a:t> </a:t>
            </a:r>
            <a:r>
              <a:rPr sz="4800" dirty="0"/>
              <a:t>A</a:t>
            </a:r>
            <a:r>
              <a:rPr sz="4800" spc="-25" dirty="0"/>
              <a:t>N</a:t>
            </a:r>
            <a:r>
              <a:rPr sz="4800" dirty="0"/>
              <a:t>A</a:t>
            </a:r>
            <a:r>
              <a:rPr sz="4800" spc="-20" dirty="0"/>
              <a:t>L</a:t>
            </a:r>
            <a:r>
              <a:rPr sz="4800" dirty="0"/>
              <a:t>Y</a:t>
            </a:r>
            <a:r>
              <a:rPr sz="4800" spc="-20" dirty="0"/>
              <a:t>S</a:t>
            </a:r>
            <a:r>
              <a:rPr sz="4800" spc="-15" dirty="0"/>
              <a:t>I</a:t>
            </a:r>
            <a:r>
              <a:rPr sz="4800" dirty="0"/>
              <a:t>S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929436" y="959941"/>
            <a:ext cx="10288905" cy="5695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60" dirty="0">
                <a:latin typeface="Times New Roman"/>
                <a:cs typeface="Times New Roman"/>
              </a:rPr>
              <a:t>P</a:t>
            </a:r>
            <a:r>
              <a:rPr sz="3600" spc="-155" dirty="0">
                <a:latin typeface="Times New Roman"/>
                <a:cs typeface="Times New Roman"/>
              </a:rPr>
              <a:t>O</a:t>
            </a:r>
            <a:r>
              <a:rPr sz="3600" spc="-150" dirty="0">
                <a:latin typeface="Times New Roman"/>
                <a:cs typeface="Times New Roman"/>
              </a:rPr>
              <a:t>R</a:t>
            </a:r>
            <a:r>
              <a:rPr sz="3600" spc="-140" dirty="0">
                <a:latin typeface="Times New Roman"/>
                <a:cs typeface="Times New Roman"/>
              </a:rPr>
              <a:t>TE</a:t>
            </a:r>
            <a:r>
              <a:rPr sz="3600" spc="-150" dirty="0">
                <a:latin typeface="Times New Roman"/>
                <a:cs typeface="Times New Roman"/>
              </a:rPr>
              <a:t>R</a:t>
            </a:r>
            <a:r>
              <a:rPr sz="3600" spc="-120" dirty="0">
                <a:latin typeface="Times New Roman"/>
                <a:cs typeface="Times New Roman"/>
              </a:rPr>
              <a:t>’</a:t>
            </a:r>
            <a:r>
              <a:rPr sz="3600" dirty="0">
                <a:latin typeface="Times New Roman"/>
                <a:cs typeface="Times New Roman"/>
              </a:rPr>
              <a:t>S</a:t>
            </a:r>
            <a:r>
              <a:rPr sz="3600" spc="-19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5</a:t>
            </a:r>
            <a:r>
              <a:rPr sz="3600" spc="-185" dirty="0">
                <a:latin typeface="Times New Roman"/>
                <a:cs typeface="Times New Roman"/>
              </a:rPr>
              <a:t> </a:t>
            </a:r>
            <a:r>
              <a:rPr sz="3600" spc="-155" dirty="0">
                <a:latin typeface="Times New Roman"/>
                <a:cs typeface="Times New Roman"/>
              </a:rPr>
              <a:t>F</a:t>
            </a:r>
            <a:r>
              <a:rPr sz="3600" spc="-130" dirty="0">
                <a:latin typeface="Times New Roman"/>
                <a:cs typeface="Times New Roman"/>
              </a:rPr>
              <a:t>O</a:t>
            </a:r>
            <a:r>
              <a:rPr sz="3600" spc="-150" dirty="0">
                <a:latin typeface="Times New Roman"/>
                <a:cs typeface="Times New Roman"/>
              </a:rPr>
              <a:t>RC</a:t>
            </a:r>
            <a:r>
              <a:rPr sz="3600" spc="-140" dirty="0">
                <a:latin typeface="Times New Roman"/>
                <a:cs typeface="Times New Roman"/>
              </a:rPr>
              <a:t>E</a:t>
            </a:r>
            <a:r>
              <a:rPr sz="3600" dirty="0">
                <a:latin typeface="Times New Roman"/>
                <a:cs typeface="Times New Roman"/>
              </a:rPr>
              <a:t>S</a:t>
            </a:r>
            <a:r>
              <a:rPr sz="3600" spc="-190" dirty="0">
                <a:latin typeface="Times New Roman"/>
                <a:cs typeface="Times New Roman"/>
              </a:rPr>
              <a:t> </a:t>
            </a:r>
            <a:r>
              <a:rPr sz="3600" spc="-130" dirty="0">
                <a:latin typeface="Times New Roman"/>
                <a:cs typeface="Times New Roman"/>
              </a:rPr>
              <a:t>F</a:t>
            </a:r>
            <a:r>
              <a:rPr sz="3600" spc="-155" dirty="0">
                <a:latin typeface="Times New Roman"/>
                <a:cs typeface="Times New Roman"/>
              </a:rPr>
              <a:t>O</a:t>
            </a:r>
            <a:r>
              <a:rPr sz="3600" dirty="0">
                <a:latin typeface="Times New Roman"/>
                <a:cs typeface="Times New Roman"/>
              </a:rPr>
              <a:t>R</a:t>
            </a:r>
            <a:r>
              <a:rPr sz="3600" spc="-185" dirty="0">
                <a:latin typeface="Times New Roman"/>
                <a:cs typeface="Times New Roman"/>
              </a:rPr>
              <a:t> </a:t>
            </a:r>
            <a:r>
              <a:rPr sz="3600" spc="-155" dirty="0">
                <a:latin typeface="Times New Roman"/>
                <a:cs typeface="Times New Roman"/>
              </a:rPr>
              <a:t>AU</a:t>
            </a:r>
            <a:r>
              <a:rPr sz="3600" spc="-114" dirty="0">
                <a:latin typeface="Times New Roman"/>
                <a:cs typeface="Times New Roman"/>
              </a:rPr>
              <a:t>T</a:t>
            </a:r>
            <a:r>
              <a:rPr sz="3600" spc="-155" dirty="0">
                <a:latin typeface="Times New Roman"/>
                <a:cs typeface="Times New Roman"/>
              </a:rPr>
              <a:t>OM</a:t>
            </a:r>
            <a:r>
              <a:rPr sz="3600" spc="-130" dirty="0">
                <a:latin typeface="Times New Roman"/>
                <a:cs typeface="Times New Roman"/>
              </a:rPr>
              <a:t>O</a:t>
            </a:r>
            <a:r>
              <a:rPr sz="3600" spc="-150" dirty="0">
                <a:latin typeface="Times New Roman"/>
                <a:cs typeface="Times New Roman"/>
              </a:rPr>
              <a:t>B</a:t>
            </a:r>
            <a:r>
              <a:rPr sz="3600" spc="-145" dirty="0">
                <a:latin typeface="Times New Roman"/>
                <a:cs typeface="Times New Roman"/>
              </a:rPr>
              <a:t>I</a:t>
            </a:r>
            <a:r>
              <a:rPr sz="3600" spc="-140" dirty="0">
                <a:latin typeface="Times New Roman"/>
                <a:cs typeface="Times New Roman"/>
              </a:rPr>
              <a:t>L</a:t>
            </a:r>
            <a:r>
              <a:rPr sz="3600" dirty="0">
                <a:latin typeface="Times New Roman"/>
                <a:cs typeface="Times New Roman"/>
              </a:rPr>
              <a:t>E</a:t>
            </a:r>
            <a:r>
              <a:rPr sz="3600" spc="-145" dirty="0">
                <a:latin typeface="Times New Roman"/>
                <a:cs typeface="Times New Roman"/>
              </a:rPr>
              <a:t> I</a:t>
            </a:r>
            <a:r>
              <a:rPr sz="3600" spc="-155" dirty="0">
                <a:latin typeface="Times New Roman"/>
                <a:cs typeface="Times New Roman"/>
              </a:rPr>
              <a:t>N</a:t>
            </a:r>
            <a:r>
              <a:rPr sz="3600" spc="-130" dirty="0">
                <a:latin typeface="Times New Roman"/>
                <a:cs typeface="Times New Roman"/>
              </a:rPr>
              <a:t>D</a:t>
            </a:r>
            <a:r>
              <a:rPr sz="3600" spc="-155" dirty="0">
                <a:latin typeface="Times New Roman"/>
                <a:cs typeface="Times New Roman"/>
              </a:rPr>
              <a:t>US</a:t>
            </a:r>
            <a:r>
              <a:rPr sz="3600" spc="-140" dirty="0">
                <a:latin typeface="Times New Roman"/>
                <a:cs typeface="Times New Roman"/>
              </a:rPr>
              <a:t>T</a:t>
            </a:r>
            <a:r>
              <a:rPr sz="3600" spc="-125" dirty="0">
                <a:latin typeface="Times New Roman"/>
                <a:cs typeface="Times New Roman"/>
              </a:rPr>
              <a:t>R</a:t>
            </a:r>
            <a:r>
              <a:rPr sz="3600" dirty="0">
                <a:latin typeface="Times New Roman"/>
                <a:cs typeface="Times New Roman"/>
              </a:rPr>
              <a:t>Y</a:t>
            </a:r>
            <a:endParaRPr sz="3600">
              <a:latin typeface="Times New Roman"/>
              <a:cs typeface="Times New Roman"/>
            </a:endParaRPr>
          </a:p>
          <a:p>
            <a:pPr marL="12700" marR="4368165">
              <a:lnSpc>
                <a:spcPct val="99500"/>
              </a:lnSpc>
              <a:spcBef>
                <a:spcPts val="3440"/>
              </a:spcBef>
            </a:pPr>
            <a:r>
              <a:rPr sz="2800" spc="-5" dirty="0">
                <a:latin typeface="Times New Roman"/>
                <a:cs typeface="Times New Roman"/>
              </a:rPr>
              <a:t>Porter's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Five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Forces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is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business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analysis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framework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that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aids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in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illuminating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why 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different </a:t>
            </a:r>
            <a:r>
              <a:rPr sz="2800" spc="-5" dirty="0">
                <a:latin typeface="Times New Roman"/>
                <a:cs typeface="Times New Roman"/>
              </a:rPr>
              <a:t>sectors </a:t>
            </a:r>
            <a:r>
              <a:rPr sz="2800" spc="-10" dirty="0">
                <a:latin typeface="Times New Roman"/>
                <a:cs typeface="Times New Roman"/>
              </a:rPr>
              <a:t>are </a:t>
            </a:r>
            <a:r>
              <a:rPr sz="2800" spc="-5" dirty="0">
                <a:latin typeface="Times New Roman"/>
                <a:cs typeface="Times New Roman"/>
              </a:rPr>
              <a:t>able to maintain 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varying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levels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Times New Roman"/>
                <a:cs typeface="Times New Roman"/>
              </a:rPr>
              <a:t>of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profitability.</a:t>
            </a:r>
            <a:endParaRPr sz="2800">
              <a:latin typeface="Times New Roman"/>
              <a:cs typeface="Times New Roman"/>
            </a:endParaRPr>
          </a:p>
          <a:p>
            <a:pPr marL="12700" marR="4787265">
              <a:lnSpc>
                <a:spcPct val="99500"/>
              </a:lnSpc>
              <a:spcBef>
                <a:spcPts val="40"/>
              </a:spcBef>
            </a:pPr>
            <a:r>
              <a:rPr sz="2800" spc="-5" dirty="0">
                <a:latin typeface="Times New Roman"/>
                <a:cs typeface="Times New Roman"/>
              </a:rPr>
              <a:t>Competitive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Strategy: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Techniques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for 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Analyzing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Industries</a:t>
            </a:r>
            <a:r>
              <a:rPr sz="2800" spc="-1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and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Competitors,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written </a:t>
            </a:r>
            <a:r>
              <a:rPr sz="2800" spc="5" dirty="0">
                <a:latin typeface="Times New Roman"/>
                <a:cs typeface="Times New Roman"/>
              </a:rPr>
              <a:t>by </a:t>
            </a:r>
            <a:r>
              <a:rPr sz="2800" dirty="0">
                <a:latin typeface="Times New Roman"/>
                <a:cs typeface="Times New Roman"/>
              </a:rPr>
              <a:t>Michael </a:t>
            </a:r>
            <a:r>
              <a:rPr sz="2800" spc="-10" dirty="0">
                <a:latin typeface="Times New Roman"/>
                <a:cs typeface="Times New Roman"/>
              </a:rPr>
              <a:t>E. </a:t>
            </a:r>
            <a:r>
              <a:rPr sz="2800" dirty="0">
                <a:latin typeface="Times New Roman"/>
                <a:cs typeface="Times New Roman"/>
              </a:rPr>
              <a:t>Porter, released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Times New Roman"/>
                <a:cs typeface="Times New Roman"/>
              </a:rPr>
              <a:t>the </a:t>
            </a:r>
            <a:r>
              <a:rPr sz="2800" spc="-5" dirty="0">
                <a:latin typeface="Times New Roman"/>
                <a:cs typeface="Times New Roman"/>
              </a:rPr>
              <a:t>concept </a:t>
            </a:r>
            <a:r>
              <a:rPr sz="2800" spc="-10" dirty="0">
                <a:latin typeface="Times New Roman"/>
                <a:cs typeface="Times New Roman"/>
              </a:rPr>
              <a:t>in </a:t>
            </a:r>
            <a:r>
              <a:rPr sz="2800" spc="-5" dirty="0">
                <a:latin typeface="Times New Roman"/>
                <a:cs typeface="Times New Roman"/>
              </a:rPr>
              <a:t>1979. </a:t>
            </a: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spc="-10" dirty="0">
                <a:latin typeface="Times New Roman"/>
                <a:cs typeface="Times New Roman"/>
              </a:rPr>
              <a:t>intensity, </a:t>
            </a:r>
            <a:r>
              <a:rPr sz="2800" spc="-5" dirty="0">
                <a:latin typeface="Times New Roman"/>
                <a:cs typeface="Times New Roman"/>
              </a:rPr>
              <a:t> attractiveness,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and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profitability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of</a:t>
            </a:r>
            <a:endParaRPr sz="2800">
              <a:latin typeface="Times New Roman"/>
              <a:cs typeface="Times New Roman"/>
            </a:endParaRPr>
          </a:p>
          <a:p>
            <a:pPr marL="12700" marR="4392930" indent="88265">
              <a:lnSpc>
                <a:spcPts val="3340"/>
              </a:lnSpc>
              <a:spcBef>
                <a:spcPts val="170"/>
              </a:spcBef>
            </a:pPr>
            <a:r>
              <a:rPr sz="2800" dirty="0">
                <a:latin typeface="Times New Roman"/>
                <a:cs typeface="Times New Roman"/>
              </a:rPr>
              <a:t>rivalry</a:t>
            </a:r>
            <a:r>
              <a:rPr sz="2800" spc="-80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Times New Roman"/>
                <a:cs typeface="Times New Roman"/>
              </a:rPr>
              <a:t>in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market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Times New Roman"/>
                <a:cs typeface="Times New Roman"/>
              </a:rPr>
              <a:t>or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sector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are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typically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assessed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using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the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Five</a:t>
            </a:r>
            <a:r>
              <a:rPr sz="2800" spc="-5" dirty="0">
                <a:latin typeface="Times New Roman"/>
                <a:cs typeface="Times New Roman"/>
              </a:rPr>
              <a:t> Forces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model.</a:t>
            </a:r>
            <a:endParaRPr sz="28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46265" y="1651571"/>
            <a:ext cx="5021199" cy="463105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00708" y="148793"/>
            <a:ext cx="3177540" cy="1123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-135" dirty="0"/>
              <a:t>PO</a:t>
            </a:r>
            <a:r>
              <a:rPr spc="-125" dirty="0"/>
              <a:t>R</a:t>
            </a:r>
            <a:r>
              <a:rPr spc="-114" dirty="0"/>
              <a:t>TE</a:t>
            </a:r>
            <a:r>
              <a:rPr spc="-125" dirty="0"/>
              <a:t>R</a:t>
            </a:r>
            <a:r>
              <a:rPr spc="-120" dirty="0"/>
              <a:t>’</a:t>
            </a:r>
            <a:r>
              <a:rPr dirty="0"/>
              <a:t>S</a:t>
            </a:r>
            <a:r>
              <a:rPr spc="-195" dirty="0"/>
              <a:t> </a:t>
            </a:r>
            <a:r>
              <a:rPr spc="-40" dirty="0"/>
              <a:t>F</a:t>
            </a:r>
            <a:r>
              <a:rPr spc="-30" dirty="0"/>
              <a:t>I</a:t>
            </a:r>
            <a:r>
              <a:rPr dirty="0"/>
              <a:t>VE  </a:t>
            </a:r>
            <a:r>
              <a:rPr spc="-10" dirty="0"/>
              <a:t>FORCES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00708" y="1255903"/>
            <a:ext cx="10598150" cy="52997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b="1" i="1" u="heavy" spc="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1.</a:t>
            </a:r>
            <a:r>
              <a:rPr sz="2400" b="1" i="1" u="heavy" spc="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Rivalry</a:t>
            </a:r>
            <a:r>
              <a:rPr sz="2400" b="1" i="1" u="heavy" spc="-7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400" b="1" i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between</a:t>
            </a:r>
            <a:r>
              <a:rPr sz="2400" b="1" i="1" u="heavy" spc="-7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400" b="1" i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existing</a:t>
            </a:r>
            <a:r>
              <a:rPr sz="2400" b="1" i="1" u="heavy" spc="-8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400" b="1" i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firms:</a:t>
            </a:r>
            <a:r>
              <a:rPr sz="2400" b="1" i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400" b="1" i="1" spc="-20" dirty="0">
                <a:latin typeface="Calibri"/>
                <a:cs typeface="Calibri"/>
              </a:rPr>
              <a:t>High</a:t>
            </a:r>
            <a:endParaRPr sz="2400">
              <a:latin typeface="Calibri"/>
              <a:cs typeface="Calibri"/>
            </a:endParaRPr>
          </a:p>
          <a:p>
            <a:pPr marL="12700" marR="135255">
              <a:lnSpc>
                <a:spcPct val="99600"/>
              </a:lnSpc>
              <a:spcBef>
                <a:spcPts val="1750"/>
              </a:spcBef>
            </a:pPr>
            <a:r>
              <a:rPr sz="1400" spc="-10" dirty="0">
                <a:solidFill>
                  <a:srgbClr val="0D0E1A"/>
                </a:solidFill>
                <a:latin typeface="Times New Roman"/>
                <a:cs typeface="Times New Roman"/>
              </a:rPr>
              <a:t>The</a:t>
            </a:r>
            <a:r>
              <a:rPr sz="1400" spc="25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0D0E1A"/>
                </a:solidFill>
                <a:latin typeface="Times New Roman"/>
                <a:cs typeface="Times New Roman"/>
              </a:rPr>
              <a:t>competitive</a:t>
            </a:r>
            <a:r>
              <a:rPr sz="1400" spc="15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E1A"/>
                </a:solidFill>
                <a:latin typeface="Times New Roman"/>
                <a:cs typeface="Times New Roman"/>
              </a:rPr>
              <a:t>environment</a:t>
            </a:r>
            <a:r>
              <a:rPr sz="1400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E1A"/>
                </a:solidFill>
                <a:latin typeface="Times New Roman"/>
                <a:cs typeface="Times New Roman"/>
              </a:rPr>
              <a:t>among</a:t>
            </a:r>
            <a:r>
              <a:rPr sz="1400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E1A"/>
                </a:solidFill>
                <a:latin typeface="Times New Roman"/>
                <a:cs typeface="Times New Roman"/>
              </a:rPr>
              <a:t>existing</a:t>
            </a:r>
            <a:r>
              <a:rPr sz="1400" spc="-25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E1A"/>
                </a:solidFill>
                <a:latin typeface="Times New Roman"/>
                <a:cs typeface="Times New Roman"/>
              </a:rPr>
              <a:t>enterprises</a:t>
            </a:r>
            <a:r>
              <a:rPr sz="1400" spc="30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E1A"/>
                </a:solidFill>
                <a:latin typeface="Times New Roman"/>
                <a:cs typeface="Times New Roman"/>
              </a:rPr>
              <a:t>in</a:t>
            </a:r>
            <a:r>
              <a:rPr sz="1400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0D0E1A"/>
                </a:solidFill>
                <a:latin typeface="Times New Roman"/>
                <a:cs typeface="Times New Roman"/>
              </a:rPr>
              <a:t>most</a:t>
            </a:r>
            <a:r>
              <a:rPr sz="1400" spc="20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0D0E1A"/>
                </a:solidFill>
                <a:latin typeface="Times New Roman"/>
                <a:cs typeface="Times New Roman"/>
              </a:rPr>
              <a:t>industries</a:t>
            </a:r>
            <a:r>
              <a:rPr sz="1400" spc="15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E1A"/>
                </a:solidFill>
                <a:latin typeface="Times New Roman"/>
                <a:cs typeface="Times New Roman"/>
              </a:rPr>
              <a:t>significantly</a:t>
            </a:r>
            <a:r>
              <a:rPr sz="1400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0D0E1A"/>
                </a:solidFill>
                <a:latin typeface="Times New Roman"/>
                <a:cs typeface="Times New Roman"/>
              </a:rPr>
              <a:t>impacts</a:t>
            </a:r>
            <a:r>
              <a:rPr sz="1400" spc="35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0D0E1A"/>
                </a:solidFill>
                <a:latin typeface="Times New Roman"/>
                <a:cs typeface="Times New Roman"/>
              </a:rPr>
              <a:t>the</a:t>
            </a:r>
            <a:r>
              <a:rPr sz="1400" spc="30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E1A"/>
                </a:solidFill>
                <a:latin typeface="Times New Roman"/>
                <a:cs typeface="Times New Roman"/>
              </a:rPr>
              <a:t>average</a:t>
            </a:r>
            <a:r>
              <a:rPr sz="1400" spc="35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E1A"/>
                </a:solidFill>
                <a:latin typeface="Times New Roman"/>
                <a:cs typeface="Times New Roman"/>
              </a:rPr>
              <a:t>profitability</a:t>
            </a:r>
            <a:r>
              <a:rPr sz="1400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0D0E1A"/>
                </a:solidFill>
                <a:latin typeface="Times New Roman"/>
                <a:cs typeface="Times New Roman"/>
              </a:rPr>
              <a:t>level.</a:t>
            </a:r>
            <a:r>
              <a:rPr sz="1400" spc="40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D0E1A"/>
                </a:solidFill>
                <a:latin typeface="Times New Roman"/>
                <a:cs typeface="Times New Roman"/>
              </a:rPr>
              <a:t>In</a:t>
            </a:r>
            <a:r>
              <a:rPr sz="1400" spc="20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0D0E1A"/>
                </a:solidFill>
                <a:latin typeface="Times New Roman"/>
                <a:cs typeface="Times New Roman"/>
              </a:rPr>
              <a:t>some</a:t>
            </a:r>
            <a:r>
              <a:rPr sz="1400" spc="20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E1A"/>
                </a:solidFill>
                <a:latin typeface="Times New Roman"/>
                <a:cs typeface="Times New Roman"/>
              </a:rPr>
              <a:t>industries, </a:t>
            </a:r>
            <a:r>
              <a:rPr sz="1400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E1A"/>
                </a:solidFill>
                <a:latin typeface="Times New Roman"/>
                <a:cs typeface="Times New Roman"/>
              </a:rPr>
              <a:t>businesses</a:t>
            </a:r>
            <a:r>
              <a:rPr sz="1400" spc="15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0D0E1A"/>
                </a:solidFill>
                <a:latin typeface="Times New Roman"/>
                <a:cs typeface="Times New Roman"/>
              </a:rPr>
              <a:t>compete</a:t>
            </a:r>
            <a:r>
              <a:rPr sz="1400" spc="15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0D0E1A"/>
                </a:solidFill>
                <a:latin typeface="Times New Roman"/>
                <a:cs typeface="Times New Roman"/>
              </a:rPr>
              <a:t>fiercely,</a:t>
            </a:r>
            <a:r>
              <a:rPr sz="1400" spc="25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E1A"/>
                </a:solidFill>
                <a:latin typeface="Times New Roman"/>
                <a:cs typeface="Times New Roman"/>
              </a:rPr>
              <a:t>driving</a:t>
            </a:r>
            <a:r>
              <a:rPr sz="1400" spc="-10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E1A"/>
                </a:solidFill>
                <a:latin typeface="Times New Roman"/>
                <a:cs typeface="Times New Roman"/>
              </a:rPr>
              <a:t>prices</a:t>
            </a:r>
            <a:r>
              <a:rPr sz="1400" spc="20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E1A"/>
                </a:solidFill>
                <a:latin typeface="Times New Roman"/>
                <a:cs typeface="Times New Roman"/>
              </a:rPr>
              <a:t>to</a:t>
            </a:r>
            <a:r>
              <a:rPr sz="1400" spc="5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0D0E1A"/>
                </a:solidFill>
                <a:latin typeface="Times New Roman"/>
                <a:cs typeface="Times New Roman"/>
              </a:rPr>
              <a:t>(and</a:t>
            </a:r>
            <a:r>
              <a:rPr sz="1400" spc="10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E1A"/>
                </a:solidFill>
                <a:latin typeface="Times New Roman"/>
                <a:cs typeface="Times New Roman"/>
              </a:rPr>
              <a:t>occasionally</a:t>
            </a:r>
            <a:r>
              <a:rPr sz="1400" spc="-10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D0E1A"/>
                </a:solidFill>
                <a:latin typeface="Times New Roman"/>
                <a:cs typeface="Times New Roman"/>
              </a:rPr>
              <a:t>below)</a:t>
            </a:r>
            <a:r>
              <a:rPr sz="1400" spc="5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0D0E1A"/>
                </a:solidFill>
                <a:latin typeface="Times New Roman"/>
                <a:cs typeface="Times New Roman"/>
              </a:rPr>
              <a:t>the</a:t>
            </a:r>
            <a:r>
              <a:rPr sz="1400" spc="40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E1A"/>
                </a:solidFill>
                <a:latin typeface="Times New Roman"/>
                <a:cs typeface="Times New Roman"/>
              </a:rPr>
              <a:t>marginal</a:t>
            </a:r>
            <a:r>
              <a:rPr sz="1400" spc="-20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E1A"/>
                </a:solidFill>
                <a:latin typeface="Times New Roman"/>
                <a:cs typeface="Times New Roman"/>
              </a:rPr>
              <a:t>cost.</a:t>
            </a:r>
            <a:r>
              <a:rPr sz="1400" spc="20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0D0E1A"/>
                </a:solidFill>
                <a:latin typeface="Times New Roman"/>
                <a:cs typeface="Times New Roman"/>
              </a:rPr>
              <a:t>Other</a:t>
            </a:r>
            <a:r>
              <a:rPr sz="1400" spc="5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D0E1A"/>
                </a:solidFill>
                <a:latin typeface="Times New Roman"/>
                <a:cs typeface="Times New Roman"/>
              </a:rPr>
              <a:t>than</a:t>
            </a:r>
            <a:r>
              <a:rPr sz="1400" spc="-10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E1A"/>
                </a:solidFill>
                <a:latin typeface="Times New Roman"/>
                <a:cs typeface="Times New Roman"/>
              </a:rPr>
              <a:t>that,</a:t>
            </a:r>
            <a:r>
              <a:rPr sz="1400" spc="40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20" dirty="0">
                <a:solidFill>
                  <a:srgbClr val="0D0E1A"/>
                </a:solidFill>
                <a:latin typeface="Times New Roman"/>
                <a:cs typeface="Times New Roman"/>
              </a:rPr>
              <a:t>firms</a:t>
            </a:r>
            <a:r>
              <a:rPr sz="1400" spc="45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E1A"/>
                </a:solidFill>
                <a:latin typeface="Times New Roman"/>
                <a:cs typeface="Times New Roman"/>
              </a:rPr>
              <a:t>in</a:t>
            </a:r>
            <a:r>
              <a:rPr sz="1400" spc="-20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E1A"/>
                </a:solidFill>
                <a:latin typeface="Times New Roman"/>
                <a:cs typeface="Times New Roman"/>
              </a:rPr>
              <a:t>specific</a:t>
            </a:r>
            <a:r>
              <a:rPr sz="1400" spc="110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E1A"/>
                </a:solidFill>
                <a:latin typeface="Times New Roman"/>
                <a:cs typeface="Times New Roman"/>
              </a:rPr>
              <a:t>sectors</a:t>
            </a:r>
            <a:r>
              <a:rPr sz="1400" spc="20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E1A"/>
                </a:solidFill>
                <a:latin typeface="Times New Roman"/>
                <a:cs typeface="Times New Roman"/>
              </a:rPr>
              <a:t>do</a:t>
            </a:r>
            <a:r>
              <a:rPr sz="1400" spc="10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0D0E1A"/>
                </a:solidFill>
                <a:latin typeface="Times New Roman"/>
                <a:cs typeface="Times New Roman"/>
              </a:rPr>
              <a:t>not </a:t>
            </a:r>
            <a:r>
              <a:rPr sz="1400" spc="-10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E1A"/>
                </a:solidFill>
                <a:latin typeface="Times New Roman"/>
                <a:cs typeface="Times New Roman"/>
              </a:rPr>
              <a:t>aggressively</a:t>
            </a:r>
            <a:r>
              <a:rPr sz="1400" spc="-15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E1A"/>
                </a:solidFill>
                <a:latin typeface="Times New Roman"/>
                <a:cs typeface="Times New Roman"/>
              </a:rPr>
              <a:t>compete</a:t>
            </a:r>
            <a:r>
              <a:rPr sz="1400" spc="20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5" dirty="0">
                <a:solidFill>
                  <a:srgbClr val="0D0E1A"/>
                </a:solidFill>
                <a:latin typeface="Times New Roman"/>
                <a:cs typeface="Times New Roman"/>
              </a:rPr>
              <a:t>on</a:t>
            </a:r>
            <a:r>
              <a:rPr sz="1400" spc="-10" dirty="0">
                <a:solidFill>
                  <a:srgbClr val="0D0E1A"/>
                </a:solidFill>
                <a:latin typeface="Times New Roman"/>
                <a:cs typeface="Times New Roman"/>
              </a:rPr>
              <a:t> pricing.</a:t>
            </a:r>
            <a:r>
              <a:rPr sz="1400" spc="40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E1A"/>
                </a:solidFill>
                <a:latin typeface="Times New Roman"/>
                <a:cs typeface="Times New Roman"/>
              </a:rPr>
              <a:t>They</a:t>
            </a:r>
            <a:r>
              <a:rPr sz="1400" spc="15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E1A"/>
                </a:solidFill>
                <a:latin typeface="Times New Roman"/>
                <a:cs typeface="Times New Roman"/>
              </a:rPr>
              <a:t>instead</a:t>
            </a:r>
            <a:r>
              <a:rPr sz="1400" spc="15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0D0E1A"/>
                </a:solidFill>
                <a:latin typeface="Times New Roman"/>
                <a:cs typeface="Times New Roman"/>
              </a:rPr>
              <a:t>discover</a:t>
            </a:r>
            <a:r>
              <a:rPr sz="1400" spc="30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0D0E1A"/>
                </a:solidFill>
                <a:latin typeface="Times New Roman"/>
                <a:cs typeface="Times New Roman"/>
              </a:rPr>
              <a:t>methods</a:t>
            </a:r>
            <a:r>
              <a:rPr sz="1400" spc="25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0D0E1A"/>
                </a:solidFill>
                <a:latin typeface="Times New Roman"/>
                <a:cs typeface="Times New Roman"/>
              </a:rPr>
              <a:t>for</a:t>
            </a:r>
            <a:r>
              <a:rPr sz="1400" spc="10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E1A"/>
                </a:solidFill>
                <a:latin typeface="Times New Roman"/>
                <a:cs typeface="Times New Roman"/>
              </a:rPr>
              <a:t>pricing</a:t>
            </a:r>
            <a:r>
              <a:rPr sz="1400" spc="-15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D0E1A"/>
                </a:solidFill>
                <a:latin typeface="Times New Roman"/>
                <a:cs typeface="Times New Roman"/>
              </a:rPr>
              <a:t>coordination</a:t>
            </a:r>
            <a:r>
              <a:rPr sz="1400" spc="-10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E1A"/>
                </a:solidFill>
                <a:latin typeface="Times New Roman"/>
                <a:cs typeface="Times New Roman"/>
              </a:rPr>
              <a:t>or</a:t>
            </a:r>
            <a:r>
              <a:rPr sz="1400" spc="10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D0E1A"/>
                </a:solidFill>
                <a:latin typeface="Times New Roman"/>
                <a:cs typeface="Times New Roman"/>
              </a:rPr>
              <a:t>rivalry</a:t>
            </a:r>
            <a:r>
              <a:rPr sz="1400" spc="-10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E1A"/>
                </a:solidFill>
                <a:latin typeface="Times New Roman"/>
                <a:cs typeface="Times New Roman"/>
              </a:rPr>
              <a:t>based</a:t>
            </a:r>
            <a:r>
              <a:rPr sz="1400" spc="15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5" dirty="0">
                <a:solidFill>
                  <a:srgbClr val="0D0E1A"/>
                </a:solidFill>
                <a:latin typeface="Times New Roman"/>
                <a:cs typeface="Times New Roman"/>
              </a:rPr>
              <a:t>on</a:t>
            </a:r>
            <a:r>
              <a:rPr sz="1400" spc="15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E1A"/>
                </a:solidFill>
                <a:latin typeface="Times New Roman"/>
                <a:cs typeface="Times New Roman"/>
              </a:rPr>
              <a:t>non-price</a:t>
            </a:r>
            <a:r>
              <a:rPr sz="1400" spc="45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0D0E1A"/>
                </a:solidFill>
                <a:latin typeface="Times New Roman"/>
                <a:cs typeface="Times New Roman"/>
              </a:rPr>
              <a:t>factors</a:t>
            </a:r>
            <a:r>
              <a:rPr sz="1400" spc="45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0D0E1A"/>
                </a:solidFill>
                <a:latin typeface="Times New Roman"/>
                <a:cs typeface="Times New Roman"/>
              </a:rPr>
              <a:t>like</a:t>
            </a:r>
            <a:r>
              <a:rPr sz="1400" spc="20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0D0E1A"/>
                </a:solidFill>
                <a:latin typeface="Times New Roman"/>
                <a:cs typeface="Times New Roman"/>
              </a:rPr>
              <a:t>innovation, </a:t>
            </a:r>
            <a:r>
              <a:rPr sz="1400" spc="-5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0D0E1A"/>
                </a:solidFill>
                <a:latin typeface="Times New Roman"/>
                <a:cs typeface="Times New Roman"/>
              </a:rPr>
              <a:t>service,</a:t>
            </a:r>
            <a:r>
              <a:rPr sz="1400" spc="15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E1A"/>
                </a:solidFill>
                <a:latin typeface="Times New Roman"/>
                <a:cs typeface="Times New Roman"/>
              </a:rPr>
              <a:t>or</a:t>
            </a:r>
            <a:r>
              <a:rPr sz="1400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0D0E1A"/>
                </a:solidFill>
                <a:latin typeface="Times New Roman"/>
                <a:cs typeface="Times New Roman"/>
              </a:rPr>
              <a:t>brand</a:t>
            </a:r>
            <a:r>
              <a:rPr sz="1400" spc="5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E1A"/>
                </a:solidFill>
                <a:latin typeface="Times New Roman"/>
                <a:cs typeface="Times New Roman"/>
              </a:rPr>
              <a:t>perception.</a:t>
            </a:r>
            <a:endParaRPr sz="1400">
              <a:latin typeface="Times New Roman"/>
              <a:cs typeface="Times New Roman"/>
            </a:endParaRPr>
          </a:p>
          <a:p>
            <a:pPr marL="12700" marR="274955">
              <a:lnSpc>
                <a:spcPct val="100000"/>
              </a:lnSpc>
              <a:spcBef>
                <a:spcPts val="25"/>
              </a:spcBef>
            </a:pPr>
            <a:r>
              <a:rPr sz="1400" spc="-5" dirty="0">
                <a:solidFill>
                  <a:srgbClr val="0D0E1A"/>
                </a:solidFill>
                <a:latin typeface="Times New Roman"/>
                <a:cs typeface="Times New Roman"/>
              </a:rPr>
              <a:t>Rivalry</a:t>
            </a:r>
            <a:r>
              <a:rPr sz="1400" spc="-30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E1A"/>
                </a:solidFill>
                <a:latin typeface="Times New Roman"/>
                <a:cs typeface="Times New Roman"/>
              </a:rPr>
              <a:t>among</a:t>
            </a:r>
            <a:r>
              <a:rPr sz="1400" spc="15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0D0E1A"/>
                </a:solidFill>
                <a:latin typeface="Times New Roman"/>
                <a:cs typeface="Times New Roman"/>
              </a:rPr>
              <a:t>firms</a:t>
            </a:r>
            <a:r>
              <a:rPr sz="1400" spc="20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E1A"/>
                </a:solidFill>
                <a:latin typeface="Times New Roman"/>
                <a:cs typeface="Times New Roman"/>
              </a:rPr>
              <a:t>in </a:t>
            </a:r>
            <a:r>
              <a:rPr sz="1400" spc="-10" dirty="0">
                <a:solidFill>
                  <a:srgbClr val="0D0E1A"/>
                </a:solidFill>
                <a:latin typeface="Times New Roman"/>
                <a:cs typeface="Times New Roman"/>
              </a:rPr>
              <a:t>the</a:t>
            </a:r>
            <a:r>
              <a:rPr sz="1400" spc="25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E1A"/>
                </a:solidFill>
                <a:latin typeface="Times New Roman"/>
                <a:cs typeface="Times New Roman"/>
              </a:rPr>
              <a:t>automobile</a:t>
            </a:r>
            <a:r>
              <a:rPr sz="1400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0D0E1A"/>
                </a:solidFill>
                <a:latin typeface="Times New Roman"/>
                <a:cs typeface="Times New Roman"/>
              </a:rPr>
              <a:t>industry</a:t>
            </a:r>
            <a:r>
              <a:rPr sz="1400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20" dirty="0">
                <a:solidFill>
                  <a:srgbClr val="0D0E1A"/>
                </a:solidFill>
                <a:latin typeface="Times New Roman"/>
                <a:cs typeface="Times New Roman"/>
              </a:rPr>
              <a:t>is</a:t>
            </a:r>
            <a:r>
              <a:rPr sz="1400" spc="25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E1A"/>
                </a:solidFill>
                <a:latin typeface="Times New Roman"/>
                <a:cs typeface="Times New Roman"/>
              </a:rPr>
              <a:t>high</a:t>
            </a:r>
            <a:r>
              <a:rPr sz="1400" spc="-15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0D0E1A"/>
                </a:solidFill>
                <a:latin typeface="Times New Roman"/>
                <a:cs typeface="Times New Roman"/>
              </a:rPr>
              <a:t>for</a:t>
            </a:r>
            <a:r>
              <a:rPr sz="1400" spc="10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E1A"/>
                </a:solidFill>
                <a:latin typeface="Times New Roman"/>
                <a:cs typeface="Times New Roman"/>
              </a:rPr>
              <a:t>several </a:t>
            </a:r>
            <a:r>
              <a:rPr sz="1400" spc="-10" dirty="0">
                <a:solidFill>
                  <a:srgbClr val="0D0E1A"/>
                </a:solidFill>
                <a:latin typeface="Times New Roman"/>
                <a:cs typeface="Times New Roman"/>
              </a:rPr>
              <a:t>reasons.</a:t>
            </a:r>
            <a:r>
              <a:rPr sz="1400" spc="-15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0D0E1A"/>
                </a:solidFill>
                <a:latin typeface="Times New Roman"/>
                <a:cs typeface="Times New Roman"/>
              </a:rPr>
              <a:t>This</a:t>
            </a:r>
            <a:r>
              <a:rPr sz="1400" spc="30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E1A"/>
                </a:solidFill>
                <a:latin typeface="Times New Roman"/>
                <a:cs typeface="Times New Roman"/>
              </a:rPr>
              <a:t>industry</a:t>
            </a:r>
            <a:r>
              <a:rPr sz="1400" spc="-35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20" dirty="0">
                <a:solidFill>
                  <a:srgbClr val="0D0E1A"/>
                </a:solidFill>
                <a:latin typeface="Times New Roman"/>
                <a:cs typeface="Times New Roman"/>
              </a:rPr>
              <a:t>is</a:t>
            </a:r>
            <a:r>
              <a:rPr sz="1400" spc="30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E1A"/>
                </a:solidFill>
                <a:latin typeface="Times New Roman"/>
                <a:cs typeface="Times New Roman"/>
              </a:rPr>
              <a:t>saturated</a:t>
            </a:r>
            <a:r>
              <a:rPr sz="1400" spc="20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E1A"/>
                </a:solidFill>
                <a:latin typeface="Times New Roman"/>
                <a:cs typeface="Times New Roman"/>
              </a:rPr>
              <a:t>with</a:t>
            </a:r>
            <a:r>
              <a:rPr sz="1400" spc="-50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D0E1A"/>
                </a:solidFill>
                <a:latin typeface="Times New Roman"/>
                <a:cs typeface="Times New Roman"/>
              </a:rPr>
              <a:t>key</a:t>
            </a:r>
            <a:r>
              <a:rPr sz="1400" spc="-5" dirty="0">
                <a:solidFill>
                  <a:srgbClr val="0D0E1A"/>
                </a:solidFill>
                <a:latin typeface="Times New Roman"/>
                <a:cs typeface="Times New Roman"/>
              </a:rPr>
              <a:t> and</a:t>
            </a:r>
            <a:r>
              <a:rPr sz="1400" spc="20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0D0E1A"/>
                </a:solidFill>
                <a:latin typeface="Times New Roman"/>
                <a:cs typeface="Times New Roman"/>
              </a:rPr>
              <a:t>strategic</a:t>
            </a:r>
            <a:r>
              <a:rPr sz="1400" spc="15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E1A"/>
                </a:solidFill>
                <a:latin typeface="Times New Roman"/>
                <a:cs typeface="Times New Roman"/>
              </a:rPr>
              <a:t>players</a:t>
            </a:r>
            <a:r>
              <a:rPr sz="1400" spc="25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0D0E1A"/>
                </a:solidFill>
                <a:latin typeface="Times New Roman"/>
                <a:cs typeface="Times New Roman"/>
              </a:rPr>
              <a:t>who</a:t>
            </a:r>
            <a:r>
              <a:rPr sz="1400" spc="30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E1A"/>
                </a:solidFill>
                <a:latin typeface="Times New Roman"/>
                <a:cs typeface="Times New Roman"/>
              </a:rPr>
              <a:t>enjoy</a:t>
            </a:r>
            <a:r>
              <a:rPr sz="1400" spc="-30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5" dirty="0">
                <a:solidFill>
                  <a:srgbClr val="0D0E1A"/>
                </a:solidFill>
                <a:latin typeface="Times New Roman"/>
                <a:cs typeface="Times New Roman"/>
              </a:rPr>
              <a:t>an </a:t>
            </a:r>
            <a:r>
              <a:rPr sz="1400" spc="-335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E1A"/>
                </a:solidFill>
                <a:latin typeface="Times New Roman"/>
                <a:cs typeface="Times New Roman"/>
              </a:rPr>
              <a:t>equally</a:t>
            </a:r>
            <a:r>
              <a:rPr sz="1400" spc="-15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E1A"/>
                </a:solidFill>
                <a:latin typeface="Times New Roman"/>
                <a:cs typeface="Times New Roman"/>
              </a:rPr>
              <a:t>distributed</a:t>
            </a:r>
            <a:r>
              <a:rPr sz="1400" spc="35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0D0E1A"/>
                </a:solidFill>
                <a:latin typeface="Times New Roman"/>
                <a:cs typeface="Times New Roman"/>
              </a:rPr>
              <a:t>market</a:t>
            </a:r>
            <a:r>
              <a:rPr sz="1400" spc="5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E1A"/>
                </a:solidFill>
                <a:latin typeface="Times New Roman"/>
                <a:cs typeface="Times New Roman"/>
              </a:rPr>
              <a:t>share.</a:t>
            </a:r>
            <a:r>
              <a:rPr sz="1400" spc="20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0D0E1A"/>
                </a:solidFill>
                <a:latin typeface="Times New Roman"/>
                <a:cs typeface="Times New Roman"/>
              </a:rPr>
              <a:t>For</a:t>
            </a:r>
            <a:r>
              <a:rPr sz="1400" spc="25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E1A"/>
                </a:solidFill>
                <a:latin typeface="Times New Roman"/>
                <a:cs typeface="Times New Roman"/>
              </a:rPr>
              <a:t>instance,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400">
              <a:latin typeface="Times New Roman"/>
              <a:cs typeface="Times New Roman"/>
            </a:endParaRPr>
          </a:p>
          <a:p>
            <a:pPr marL="12700" marR="280670">
              <a:lnSpc>
                <a:spcPct val="100000"/>
              </a:lnSpc>
              <a:spcBef>
                <a:spcPts val="5"/>
              </a:spcBef>
              <a:buSzPct val="92857"/>
              <a:buFont typeface="Arial MT"/>
              <a:buChar char="•"/>
              <a:tabLst>
                <a:tab pos="76835" algn="l"/>
              </a:tabLst>
            </a:pPr>
            <a:r>
              <a:rPr sz="1400" spc="-10" dirty="0">
                <a:solidFill>
                  <a:srgbClr val="0D0E1A"/>
                </a:solidFill>
                <a:latin typeface="Times New Roman"/>
                <a:cs typeface="Times New Roman"/>
              </a:rPr>
              <a:t>Yamaha</a:t>
            </a:r>
            <a:r>
              <a:rPr sz="1400" spc="45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0D0E1A"/>
                </a:solidFill>
                <a:latin typeface="Times New Roman"/>
                <a:cs typeface="Times New Roman"/>
              </a:rPr>
              <a:t>competes</a:t>
            </a:r>
            <a:r>
              <a:rPr sz="1400" spc="55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E1A"/>
                </a:solidFill>
                <a:latin typeface="Times New Roman"/>
                <a:cs typeface="Times New Roman"/>
              </a:rPr>
              <a:t>in</a:t>
            </a:r>
            <a:r>
              <a:rPr sz="1400" spc="5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E1A"/>
                </a:solidFill>
                <a:latin typeface="Times New Roman"/>
                <a:cs typeface="Times New Roman"/>
              </a:rPr>
              <a:t>a</a:t>
            </a:r>
            <a:r>
              <a:rPr sz="1400" spc="50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E1A"/>
                </a:solidFill>
                <a:latin typeface="Times New Roman"/>
                <a:cs typeface="Times New Roman"/>
              </a:rPr>
              <a:t>crowded</a:t>
            </a:r>
            <a:r>
              <a:rPr sz="1400" spc="50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0D0E1A"/>
                </a:solidFill>
                <a:latin typeface="Times New Roman"/>
                <a:cs typeface="Times New Roman"/>
              </a:rPr>
              <a:t>market</a:t>
            </a:r>
            <a:r>
              <a:rPr sz="1400" spc="40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0D0E1A"/>
                </a:solidFill>
                <a:latin typeface="Times New Roman"/>
                <a:cs typeface="Times New Roman"/>
              </a:rPr>
              <a:t>with</a:t>
            </a:r>
            <a:r>
              <a:rPr sz="1400" spc="5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E1A"/>
                </a:solidFill>
                <a:latin typeface="Times New Roman"/>
                <a:cs typeface="Times New Roman"/>
              </a:rPr>
              <a:t>several </a:t>
            </a:r>
            <a:r>
              <a:rPr sz="1400" spc="-10" dirty="0">
                <a:solidFill>
                  <a:srgbClr val="0D0E1A"/>
                </a:solidFill>
                <a:latin typeface="Times New Roman"/>
                <a:cs typeface="Times New Roman"/>
              </a:rPr>
              <a:t>established</a:t>
            </a:r>
            <a:r>
              <a:rPr sz="1400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E1A"/>
                </a:solidFill>
                <a:latin typeface="Times New Roman"/>
                <a:cs typeface="Times New Roman"/>
              </a:rPr>
              <a:t>brands,</a:t>
            </a:r>
            <a:r>
              <a:rPr sz="1400" spc="30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20" dirty="0">
                <a:solidFill>
                  <a:srgbClr val="0D0E1A"/>
                </a:solidFill>
                <a:latin typeface="Times New Roman"/>
                <a:cs typeface="Times New Roman"/>
              </a:rPr>
              <a:t>like</a:t>
            </a:r>
            <a:r>
              <a:rPr sz="1400" spc="25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E1A"/>
                </a:solidFill>
                <a:latin typeface="Times New Roman"/>
                <a:cs typeface="Times New Roman"/>
              </a:rPr>
              <a:t>Royal</a:t>
            </a:r>
            <a:r>
              <a:rPr sz="1400" spc="15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E1A"/>
                </a:solidFill>
                <a:latin typeface="Times New Roman"/>
                <a:cs typeface="Times New Roman"/>
              </a:rPr>
              <a:t>Enfield,</a:t>
            </a:r>
            <a:r>
              <a:rPr sz="1400" spc="40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0D0E1A"/>
                </a:solidFill>
                <a:latin typeface="Times New Roman"/>
                <a:cs typeface="Times New Roman"/>
              </a:rPr>
              <a:t>Honda,</a:t>
            </a:r>
            <a:r>
              <a:rPr sz="1400" spc="40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0D0E1A"/>
                </a:solidFill>
                <a:latin typeface="Times New Roman"/>
                <a:cs typeface="Times New Roman"/>
              </a:rPr>
              <a:t>KTM,</a:t>
            </a:r>
            <a:r>
              <a:rPr sz="1400" spc="50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0D0E1A"/>
                </a:solidFill>
                <a:latin typeface="Times New Roman"/>
                <a:cs typeface="Times New Roman"/>
              </a:rPr>
              <a:t>Bajaj,</a:t>
            </a:r>
            <a:r>
              <a:rPr sz="1400" spc="50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0D0E1A"/>
                </a:solidFill>
                <a:latin typeface="Times New Roman"/>
                <a:cs typeface="Times New Roman"/>
              </a:rPr>
              <a:t>Suzuki,</a:t>
            </a:r>
            <a:r>
              <a:rPr sz="1400" spc="40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0D0E1A"/>
                </a:solidFill>
                <a:latin typeface="Times New Roman"/>
                <a:cs typeface="Times New Roman"/>
              </a:rPr>
              <a:t>Hero,</a:t>
            </a:r>
            <a:r>
              <a:rPr sz="1400" spc="40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E1A"/>
                </a:solidFill>
                <a:latin typeface="Times New Roman"/>
                <a:cs typeface="Times New Roman"/>
              </a:rPr>
              <a:t>and</a:t>
            </a:r>
            <a:r>
              <a:rPr sz="1400" spc="65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0D0E1A"/>
                </a:solidFill>
                <a:latin typeface="Times New Roman"/>
                <a:cs typeface="Times New Roman"/>
              </a:rPr>
              <a:t>many</a:t>
            </a:r>
            <a:r>
              <a:rPr sz="1400" spc="40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0D0E1A"/>
                </a:solidFill>
                <a:latin typeface="Times New Roman"/>
                <a:cs typeface="Times New Roman"/>
              </a:rPr>
              <a:t>more. </a:t>
            </a:r>
            <a:r>
              <a:rPr sz="1400" spc="-335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E1A"/>
                </a:solidFill>
                <a:latin typeface="Times New Roman"/>
                <a:cs typeface="Times New Roman"/>
              </a:rPr>
              <a:t>Most</a:t>
            </a:r>
            <a:r>
              <a:rPr sz="1400" spc="5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E1A"/>
                </a:solidFill>
                <a:latin typeface="Times New Roman"/>
                <a:cs typeface="Times New Roman"/>
              </a:rPr>
              <a:t>of</a:t>
            </a:r>
            <a:r>
              <a:rPr sz="1400" spc="-25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E1A"/>
                </a:solidFill>
                <a:latin typeface="Times New Roman"/>
                <a:cs typeface="Times New Roman"/>
              </a:rPr>
              <a:t>these</a:t>
            </a:r>
            <a:r>
              <a:rPr sz="1400" spc="30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0D0E1A"/>
                </a:solidFill>
                <a:latin typeface="Times New Roman"/>
                <a:cs typeface="Times New Roman"/>
              </a:rPr>
              <a:t>rivals</a:t>
            </a:r>
            <a:r>
              <a:rPr sz="1400" spc="15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0D0E1A"/>
                </a:solidFill>
                <a:latin typeface="Times New Roman"/>
                <a:cs typeface="Times New Roman"/>
              </a:rPr>
              <a:t>have</a:t>
            </a:r>
            <a:r>
              <a:rPr sz="1400" spc="10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E1A"/>
                </a:solidFill>
                <a:latin typeface="Times New Roman"/>
                <a:cs typeface="Times New Roman"/>
              </a:rPr>
              <a:t>a</a:t>
            </a:r>
            <a:r>
              <a:rPr sz="1400" spc="15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E1A"/>
                </a:solidFill>
                <a:latin typeface="Times New Roman"/>
                <a:cs typeface="Times New Roman"/>
              </a:rPr>
              <a:t>strong</a:t>
            </a:r>
            <a:r>
              <a:rPr sz="1400" spc="-15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0D0E1A"/>
                </a:solidFill>
                <a:latin typeface="Times New Roman"/>
                <a:cs typeface="Times New Roman"/>
              </a:rPr>
              <a:t>track</a:t>
            </a:r>
            <a:r>
              <a:rPr sz="1400" spc="5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E1A"/>
                </a:solidFill>
                <a:latin typeface="Times New Roman"/>
                <a:cs typeface="Times New Roman"/>
              </a:rPr>
              <a:t>record</a:t>
            </a:r>
            <a:r>
              <a:rPr sz="1400" spc="10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E1A"/>
                </a:solidFill>
                <a:latin typeface="Times New Roman"/>
                <a:cs typeface="Times New Roman"/>
              </a:rPr>
              <a:t>and</a:t>
            </a:r>
            <a:r>
              <a:rPr sz="1400" spc="5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0D0E1A"/>
                </a:solidFill>
                <a:latin typeface="Times New Roman"/>
                <a:cs typeface="Times New Roman"/>
              </a:rPr>
              <a:t>provide</a:t>
            </a:r>
            <a:r>
              <a:rPr sz="1400" spc="70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0D0E1A"/>
                </a:solidFill>
                <a:latin typeface="Times New Roman"/>
                <a:cs typeface="Times New Roman"/>
              </a:rPr>
              <a:t>goods</a:t>
            </a:r>
            <a:r>
              <a:rPr sz="1400" spc="45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E1A"/>
                </a:solidFill>
                <a:latin typeface="Times New Roman"/>
                <a:cs typeface="Times New Roman"/>
              </a:rPr>
              <a:t>in</a:t>
            </a:r>
            <a:r>
              <a:rPr sz="1400" spc="5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0D0E1A"/>
                </a:solidFill>
                <a:latin typeface="Times New Roman"/>
                <a:cs typeface="Times New Roman"/>
              </a:rPr>
              <a:t>markets</a:t>
            </a:r>
            <a:r>
              <a:rPr sz="1400" spc="10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0D0E1A"/>
                </a:solidFill>
                <a:latin typeface="Times New Roman"/>
                <a:cs typeface="Times New Roman"/>
              </a:rPr>
              <a:t>where</a:t>
            </a:r>
            <a:r>
              <a:rPr sz="1400" spc="15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D0E1A"/>
                </a:solidFill>
                <a:latin typeface="Times New Roman"/>
                <a:cs typeface="Times New Roman"/>
              </a:rPr>
              <a:t>even</a:t>
            </a:r>
            <a:r>
              <a:rPr sz="1400" spc="-20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E1A"/>
                </a:solidFill>
                <a:latin typeface="Times New Roman"/>
                <a:cs typeface="Times New Roman"/>
              </a:rPr>
              <a:t>Yamaha</a:t>
            </a:r>
            <a:r>
              <a:rPr sz="1400" spc="10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E1A"/>
                </a:solidFill>
                <a:latin typeface="Times New Roman"/>
                <a:cs typeface="Times New Roman"/>
              </a:rPr>
              <a:t>does</a:t>
            </a:r>
            <a:r>
              <a:rPr sz="1400" spc="20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0D0E1A"/>
                </a:solidFill>
                <a:latin typeface="Times New Roman"/>
                <a:cs typeface="Times New Roman"/>
              </a:rPr>
              <a:t>not</a:t>
            </a:r>
            <a:r>
              <a:rPr sz="1400" spc="5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E1A"/>
                </a:solidFill>
                <a:latin typeface="Times New Roman"/>
                <a:cs typeface="Times New Roman"/>
              </a:rPr>
              <a:t>compete.</a:t>
            </a:r>
            <a:endParaRPr sz="1400">
              <a:latin typeface="Times New Roman"/>
              <a:cs typeface="Times New Roman"/>
            </a:endParaRPr>
          </a:p>
          <a:p>
            <a:pPr marL="12700" marR="537210">
              <a:lnSpc>
                <a:spcPct val="100000"/>
              </a:lnSpc>
              <a:buSzPct val="92857"/>
              <a:buFont typeface="Arial MT"/>
              <a:buChar char="•"/>
              <a:tabLst>
                <a:tab pos="76835" algn="l"/>
              </a:tabLst>
            </a:pPr>
            <a:r>
              <a:rPr sz="1400" spc="-15" dirty="0">
                <a:solidFill>
                  <a:srgbClr val="0D0E1A"/>
                </a:solidFill>
                <a:latin typeface="Times New Roman"/>
                <a:cs typeface="Times New Roman"/>
              </a:rPr>
              <a:t>One </a:t>
            </a:r>
            <a:r>
              <a:rPr sz="1400" spc="5" dirty="0">
                <a:solidFill>
                  <a:srgbClr val="0D0E1A"/>
                </a:solidFill>
                <a:latin typeface="Times New Roman"/>
                <a:cs typeface="Times New Roman"/>
              </a:rPr>
              <a:t>of </a:t>
            </a:r>
            <a:r>
              <a:rPr sz="1400" spc="-10" dirty="0">
                <a:solidFill>
                  <a:srgbClr val="0D0E1A"/>
                </a:solidFill>
                <a:latin typeface="Times New Roman"/>
                <a:cs typeface="Times New Roman"/>
              </a:rPr>
              <a:t>the </a:t>
            </a:r>
            <a:r>
              <a:rPr sz="1400" spc="-5" dirty="0">
                <a:solidFill>
                  <a:srgbClr val="0D0E1A"/>
                </a:solidFill>
                <a:latin typeface="Times New Roman"/>
                <a:cs typeface="Times New Roman"/>
              </a:rPr>
              <a:t>automakers facing </a:t>
            </a:r>
            <a:r>
              <a:rPr sz="1400" spc="-10" dirty="0">
                <a:solidFill>
                  <a:srgbClr val="0D0E1A"/>
                </a:solidFill>
                <a:latin typeface="Times New Roman"/>
                <a:cs typeface="Times New Roman"/>
              </a:rPr>
              <a:t>intense </a:t>
            </a:r>
            <a:r>
              <a:rPr sz="1400" spc="-5" dirty="0">
                <a:solidFill>
                  <a:srgbClr val="0D0E1A"/>
                </a:solidFill>
                <a:latin typeface="Times New Roman"/>
                <a:cs typeface="Times New Roman"/>
              </a:rPr>
              <a:t>competition </a:t>
            </a:r>
            <a:r>
              <a:rPr sz="1400" spc="5" dirty="0">
                <a:solidFill>
                  <a:srgbClr val="0D0E1A"/>
                </a:solidFill>
                <a:latin typeface="Times New Roman"/>
                <a:cs typeface="Times New Roman"/>
              </a:rPr>
              <a:t>on </a:t>
            </a:r>
            <a:r>
              <a:rPr sz="1400" spc="-5" dirty="0">
                <a:solidFill>
                  <a:srgbClr val="0D0E1A"/>
                </a:solidFill>
                <a:latin typeface="Times New Roman"/>
                <a:cs typeface="Times New Roman"/>
              </a:rPr>
              <a:t>a global </a:t>
            </a:r>
            <a:r>
              <a:rPr sz="1400" spc="-10" dirty="0">
                <a:solidFill>
                  <a:srgbClr val="0D0E1A"/>
                </a:solidFill>
                <a:latin typeface="Times New Roman"/>
                <a:cs typeface="Times New Roman"/>
              </a:rPr>
              <a:t>scale </a:t>
            </a:r>
            <a:r>
              <a:rPr sz="1400" spc="-20" dirty="0">
                <a:solidFill>
                  <a:srgbClr val="0D0E1A"/>
                </a:solidFill>
                <a:latin typeface="Times New Roman"/>
                <a:cs typeface="Times New Roman"/>
              </a:rPr>
              <a:t>is </a:t>
            </a:r>
            <a:r>
              <a:rPr sz="1400" spc="-10" dirty="0">
                <a:solidFill>
                  <a:srgbClr val="0D0E1A"/>
                </a:solidFill>
                <a:latin typeface="Times New Roman"/>
                <a:cs typeface="Times New Roman"/>
              </a:rPr>
              <a:t>Nissan. </a:t>
            </a:r>
            <a:r>
              <a:rPr sz="1400" spc="-5" dirty="0">
                <a:solidFill>
                  <a:srgbClr val="0D0E1A"/>
                </a:solidFill>
                <a:latin typeface="Times New Roman"/>
                <a:cs typeface="Times New Roman"/>
              </a:rPr>
              <a:t>Local and international </a:t>
            </a:r>
            <a:r>
              <a:rPr sz="1400" spc="-10" dirty="0">
                <a:solidFill>
                  <a:srgbClr val="0D0E1A"/>
                </a:solidFill>
                <a:latin typeface="Times New Roman"/>
                <a:cs typeface="Times New Roman"/>
              </a:rPr>
              <a:t>rivals include Toyota,</a:t>
            </a:r>
            <a:r>
              <a:rPr sz="1400" spc="-5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0D0E1A"/>
                </a:solidFill>
                <a:latin typeface="Times New Roman"/>
                <a:cs typeface="Times New Roman"/>
              </a:rPr>
              <a:t>Honda, </a:t>
            </a:r>
            <a:r>
              <a:rPr sz="1400" spc="-15" dirty="0">
                <a:solidFill>
                  <a:srgbClr val="0D0E1A"/>
                </a:solidFill>
                <a:latin typeface="Times New Roman"/>
                <a:cs typeface="Times New Roman"/>
              </a:rPr>
              <a:t>GM, </a:t>
            </a:r>
            <a:r>
              <a:rPr sz="1400" spc="-30" dirty="0">
                <a:solidFill>
                  <a:srgbClr val="0D0E1A"/>
                </a:solidFill>
                <a:latin typeface="Times New Roman"/>
                <a:cs typeface="Times New Roman"/>
              </a:rPr>
              <a:t>and </a:t>
            </a:r>
            <a:r>
              <a:rPr sz="1400" spc="-335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0D0E1A"/>
                </a:solidFill>
                <a:latin typeface="Times New Roman"/>
                <a:cs typeface="Times New Roman"/>
              </a:rPr>
              <a:t>Daimler</a:t>
            </a:r>
            <a:r>
              <a:rPr sz="1400" spc="-45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0D0E1A"/>
                </a:solidFill>
                <a:latin typeface="Times New Roman"/>
                <a:cs typeface="Times New Roman"/>
              </a:rPr>
              <a:t>Chrysler.</a:t>
            </a:r>
            <a:endParaRPr sz="1400">
              <a:latin typeface="Times New Roman"/>
              <a:cs typeface="Times New Roman"/>
            </a:endParaRPr>
          </a:p>
          <a:p>
            <a:pPr marL="76200" indent="-64135">
              <a:lnSpc>
                <a:spcPts val="1670"/>
              </a:lnSpc>
              <a:spcBef>
                <a:spcPts val="5"/>
              </a:spcBef>
              <a:buSzPct val="92857"/>
              <a:buFont typeface="Arial MT"/>
              <a:buChar char="•"/>
              <a:tabLst>
                <a:tab pos="76835" algn="l"/>
              </a:tabLst>
            </a:pPr>
            <a:r>
              <a:rPr sz="1400" spc="-10" dirty="0">
                <a:solidFill>
                  <a:srgbClr val="0D0E1A"/>
                </a:solidFill>
                <a:latin typeface="Times New Roman"/>
                <a:cs typeface="Times New Roman"/>
              </a:rPr>
              <a:t>There</a:t>
            </a:r>
            <a:r>
              <a:rPr sz="1400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0D0E1A"/>
                </a:solidFill>
                <a:latin typeface="Times New Roman"/>
                <a:cs typeface="Times New Roman"/>
              </a:rPr>
              <a:t>are</a:t>
            </a:r>
            <a:r>
              <a:rPr sz="1400" spc="20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0D0E1A"/>
                </a:solidFill>
                <a:latin typeface="Times New Roman"/>
                <a:cs typeface="Times New Roman"/>
              </a:rPr>
              <a:t>not</a:t>
            </a:r>
            <a:r>
              <a:rPr sz="1400" spc="15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0D0E1A"/>
                </a:solidFill>
                <a:latin typeface="Times New Roman"/>
                <a:cs typeface="Times New Roman"/>
              </a:rPr>
              <a:t>many</a:t>
            </a:r>
            <a:r>
              <a:rPr sz="1400" spc="15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0D0E1A"/>
                </a:solidFill>
                <a:latin typeface="Times New Roman"/>
                <a:cs typeface="Times New Roman"/>
              </a:rPr>
              <a:t>rivals</a:t>
            </a:r>
            <a:r>
              <a:rPr sz="1400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0D0E1A"/>
                </a:solidFill>
                <a:latin typeface="Times New Roman"/>
                <a:cs typeface="Times New Roman"/>
              </a:rPr>
              <a:t>in</a:t>
            </a:r>
            <a:r>
              <a:rPr sz="1400" spc="-30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0D0E1A"/>
                </a:solidFill>
                <a:latin typeface="Times New Roman"/>
                <a:cs typeface="Times New Roman"/>
              </a:rPr>
              <a:t>that</a:t>
            </a:r>
            <a:r>
              <a:rPr sz="1400" spc="15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0D0E1A"/>
                </a:solidFill>
                <a:latin typeface="Times New Roman"/>
                <a:cs typeface="Times New Roman"/>
              </a:rPr>
              <a:t>frame</a:t>
            </a:r>
            <a:r>
              <a:rPr sz="1400" spc="15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5" dirty="0">
                <a:solidFill>
                  <a:srgbClr val="0D0E1A"/>
                </a:solidFill>
                <a:latin typeface="Times New Roman"/>
                <a:cs typeface="Times New Roman"/>
              </a:rPr>
              <a:t>of</a:t>
            </a:r>
            <a:r>
              <a:rPr sz="1400" spc="-5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0D0E1A"/>
                </a:solidFill>
                <a:latin typeface="Times New Roman"/>
                <a:cs typeface="Times New Roman"/>
              </a:rPr>
              <a:t>mind</a:t>
            </a:r>
            <a:r>
              <a:rPr sz="1400" spc="10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0D0E1A"/>
                </a:solidFill>
                <a:latin typeface="Times New Roman"/>
                <a:cs typeface="Times New Roman"/>
              </a:rPr>
              <a:t>in </a:t>
            </a:r>
            <a:r>
              <a:rPr sz="1400" dirty="0">
                <a:solidFill>
                  <a:srgbClr val="0D0E1A"/>
                </a:solidFill>
                <a:latin typeface="Times New Roman"/>
                <a:cs typeface="Times New Roman"/>
              </a:rPr>
              <a:t>which </a:t>
            </a:r>
            <a:r>
              <a:rPr sz="1400" spc="-15" dirty="0">
                <a:solidFill>
                  <a:srgbClr val="0D0E1A"/>
                </a:solidFill>
                <a:latin typeface="Times New Roman"/>
                <a:cs typeface="Times New Roman"/>
              </a:rPr>
              <a:t>Kia</a:t>
            </a:r>
            <a:r>
              <a:rPr sz="1400" spc="20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E1A"/>
                </a:solidFill>
                <a:latin typeface="Times New Roman"/>
                <a:cs typeface="Times New Roman"/>
              </a:rPr>
              <a:t>works,</a:t>
            </a:r>
            <a:r>
              <a:rPr sz="1400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0D0E1A"/>
                </a:solidFill>
                <a:latin typeface="Times New Roman"/>
                <a:cs typeface="Times New Roman"/>
              </a:rPr>
              <a:t>yet</a:t>
            </a:r>
            <a:r>
              <a:rPr sz="1400" spc="15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0D0E1A"/>
                </a:solidFill>
                <a:latin typeface="Times New Roman"/>
                <a:cs typeface="Times New Roman"/>
              </a:rPr>
              <a:t>the</a:t>
            </a:r>
            <a:r>
              <a:rPr sz="1400" spc="20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0D0E1A"/>
                </a:solidFill>
                <a:latin typeface="Times New Roman"/>
                <a:cs typeface="Times New Roman"/>
              </a:rPr>
              <a:t>more</a:t>
            </a:r>
            <a:r>
              <a:rPr sz="1400" spc="25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E1A"/>
                </a:solidFill>
                <a:latin typeface="Times New Roman"/>
                <a:cs typeface="Times New Roman"/>
              </a:rPr>
              <a:t>significant</a:t>
            </a:r>
            <a:r>
              <a:rPr sz="1400" spc="-35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0D0E1A"/>
                </a:solidFill>
                <a:latin typeface="Times New Roman"/>
                <a:cs typeface="Times New Roman"/>
              </a:rPr>
              <a:t>part</a:t>
            </a:r>
            <a:r>
              <a:rPr sz="1400" spc="10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0D0E1A"/>
                </a:solidFill>
                <a:latin typeface="Times New Roman"/>
                <a:cs typeface="Times New Roman"/>
              </a:rPr>
              <a:t>has</a:t>
            </a:r>
            <a:r>
              <a:rPr sz="1400" spc="5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E1A"/>
                </a:solidFill>
                <a:latin typeface="Times New Roman"/>
                <a:cs typeface="Times New Roman"/>
              </a:rPr>
              <a:t>a</a:t>
            </a:r>
            <a:r>
              <a:rPr sz="1400" spc="45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0D0E1A"/>
                </a:solidFill>
                <a:latin typeface="Times New Roman"/>
                <a:cs typeface="Times New Roman"/>
              </a:rPr>
              <a:t>massive</a:t>
            </a:r>
            <a:r>
              <a:rPr sz="1400" spc="45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0D0E1A"/>
                </a:solidFill>
                <a:latin typeface="Times New Roman"/>
                <a:cs typeface="Times New Roman"/>
              </a:rPr>
              <a:t>measure</a:t>
            </a:r>
            <a:r>
              <a:rPr sz="1400" spc="30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E1A"/>
                </a:solidFill>
                <a:latin typeface="Times New Roman"/>
                <a:cs typeface="Times New Roman"/>
              </a:rPr>
              <a:t>of</a:t>
            </a:r>
            <a:r>
              <a:rPr sz="1400" spc="-40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E1A"/>
                </a:solidFill>
                <a:latin typeface="Times New Roman"/>
                <a:cs typeface="Times New Roman"/>
              </a:rPr>
              <a:t>a</a:t>
            </a:r>
            <a:r>
              <a:rPr sz="1400" spc="120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E1A"/>
                </a:solidFill>
                <a:latin typeface="Times New Roman"/>
                <a:cs typeface="Times New Roman"/>
              </a:rPr>
              <a:t>piece</a:t>
            </a:r>
            <a:r>
              <a:rPr sz="1400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E1A"/>
                </a:solidFill>
                <a:latin typeface="Times New Roman"/>
                <a:cs typeface="Times New Roman"/>
              </a:rPr>
              <a:t>of</a:t>
            </a:r>
            <a:r>
              <a:rPr sz="1400" spc="-40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0D0E1A"/>
                </a:solidFill>
                <a:latin typeface="Times New Roman"/>
                <a:cs typeface="Times New Roman"/>
              </a:rPr>
              <a:t>the</a:t>
            </a:r>
            <a:r>
              <a:rPr sz="1400" spc="-5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20" dirty="0">
                <a:solidFill>
                  <a:srgbClr val="0D0E1A"/>
                </a:solidFill>
                <a:latin typeface="Times New Roman"/>
                <a:cs typeface="Times New Roman"/>
              </a:rPr>
              <a:t>pie.</a:t>
            </a:r>
            <a:endParaRPr sz="1400">
              <a:latin typeface="Times New Roman"/>
              <a:cs typeface="Times New Roman"/>
            </a:endParaRPr>
          </a:p>
          <a:p>
            <a:pPr marL="12700" marR="139700" algn="just">
              <a:lnSpc>
                <a:spcPct val="99300"/>
              </a:lnSpc>
              <a:buSzPct val="92857"/>
              <a:buFont typeface="Arial MT"/>
              <a:buChar char="•"/>
              <a:tabLst>
                <a:tab pos="76835" algn="l"/>
              </a:tabLst>
            </a:pPr>
            <a:r>
              <a:rPr sz="1400" spc="-10" dirty="0">
                <a:solidFill>
                  <a:srgbClr val="0D0E1A"/>
                </a:solidFill>
                <a:latin typeface="Times New Roman"/>
                <a:cs typeface="Times New Roman"/>
              </a:rPr>
              <a:t>There </a:t>
            </a:r>
            <a:r>
              <a:rPr sz="1400" spc="-20" dirty="0">
                <a:solidFill>
                  <a:srgbClr val="0D0E1A"/>
                </a:solidFill>
                <a:latin typeface="Times New Roman"/>
                <a:cs typeface="Times New Roman"/>
              </a:rPr>
              <a:t>is </a:t>
            </a:r>
            <a:r>
              <a:rPr sz="1400" spc="-5" dirty="0">
                <a:solidFill>
                  <a:srgbClr val="0D0E1A"/>
                </a:solidFill>
                <a:latin typeface="Times New Roman"/>
                <a:cs typeface="Times New Roman"/>
              </a:rPr>
              <a:t>high item separation </a:t>
            </a:r>
            <a:r>
              <a:rPr sz="1400" dirty="0">
                <a:solidFill>
                  <a:srgbClr val="0D0E1A"/>
                </a:solidFill>
                <a:latin typeface="Times New Roman"/>
                <a:cs typeface="Times New Roman"/>
              </a:rPr>
              <a:t>which </a:t>
            </a:r>
            <a:r>
              <a:rPr sz="1400" spc="-5" dirty="0">
                <a:solidFill>
                  <a:srgbClr val="0D0E1A"/>
                </a:solidFill>
                <a:latin typeface="Times New Roman"/>
                <a:cs typeface="Times New Roman"/>
              </a:rPr>
              <a:t>helps </a:t>
            </a:r>
            <a:r>
              <a:rPr sz="1400" spc="-20" dirty="0">
                <a:solidFill>
                  <a:srgbClr val="0D0E1A"/>
                </a:solidFill>
                <a:latin typeface="Times New Roman"/>
                <a:cs typeface="Times New Roman"/>
              </a:rPr>
              <a:t>in </a:t>
            </a:r>
            <a:r>
              <a:rPr sz="1400" spc="-5" dirty="0">
                <a:solidFill>
                  <a:srgbClr val="0D0E1A"/>
                </a:solidFill>
                <a:latin typeface="Times New Roman"/>
                <a:cs typeface="Times New Roman"/>
              </a:rPr>
              <a:t>diminishing </a:t>
            </a:r>
            <a:r>
              <a:rPr sz="1400" spc="-10" dirty="0">
                <a:solidFill>
                  <a:srgbClr val="0D0E1A"/>
                </a:solidFill>
                <a:latin typeface="Times New Roman"/>
                <a:cs typeface="Times New Roman"/>
              </a:rPr>
              <a:t>the opposition. </a:t>
            </a:r>
            <a:r>
              <a:rPr sz="1400" spc="-5" dirty="0">
                <a:solidFill>
                  <a:srgbClr val="0D0E1A"/>
                </a:solidFill>
                <a:latin typeface="Times New Roman"/>
                <a:cs typeface="Times New Roman"/>
              </a:rPr>
              <a:t>However, </a:t>
            </a:r>
            <a:r>
              <a:rPr sz="1400" spc="-15" dirty="0">
                <a:solidFill>
                  <a:srgbClr val="0D0E1A"/>
                </a:solidFill>
                <a:latin typeface="Times New Roman"/>
                <a:cs typeface="Times New Roman"/>
              </a:rPr>
              <a:t>the </a:t>
            </a:r>
            <a:r>
              <a:rPr sz="1400" spc="-10" dirty="0">
                <a:solidFill>
                  <a:srgbClr val="0D0E1A"/>
                </a:solidFill>
                <a:latin typeface="Times New Roman"/>
                <a:cs typeface="Times New Roman"/>
              </a:rPr>
              <a:t>exchange </a:t>
            </a:r>
            <a:r>
              <a:rPr sz="1400" spc="-5" dirty="0">
                <a:solidFill>
                  <a:srgbClr val="0D0E1A"/>
                </a:solidFill>
                <a:latin typeface="Times New Roman"/>
                <a:cs typeface="Times New Roman"/>
              </a:rPr>
              <a:t>costs </a:t>
            </a:r>
            <a:r>
              <a:rPr sz="1400" spc="-10" dirty="0">
                <a:solidFill>
                  <a:srgbClr val="0D0E1A"/>
                </a:solidFill>
                <a:latin typeface="Times New Roman"/>
                <a:cs typeface="Times New Roman"/>
              </a:rPr>
              <a:t>are </a:t>
            </a:r>
            <a:r>
              <a:rPr sz="1400" spc="-15" dirty="0">
                <a:solidFill>
                  <a:srgbClr val="0D0E1A"/>
                </a:solidFill>
                <a:latin typeface="Times New Roman"/>
                <a:cs typeface="Times New Roman"/>
              </a:rPr>
              <a:t>low. This </a:t>
            </a:r>
            <a:r>
              <a:rPr sz="1400" spc="-10" dirty="0">
                <a:solidFill>
                  <a:srgbClr val="0D0E1A"/>
                </a:solidFill>
                <a:latin typeface="Times New Roman"/>
                <a:cs typeface="Times New Roman"/>
              </a:rPr>
              <a:t>intends that </a:t>
            </a:r>
            <a:r>
              <a:rPr sz="1400" spc="-15" dirty="0">
                <a:solidFill>
                  <a:srgbClr val="0D0E1A"/>
                </a:solidFill>
                <a:latin typeface="Times New Roman"/>
                <a:cs typeface="Times New Roman"/>
              </a:rPr>
              <a:t>there </a:t>
            </a:r>
            <a:r>
              <a:rPr sz="1400" dirty="0">
                <a:solidFill>
                  <a:srgbClr val="0D0E1A"/>
                </a:solidFill>
                <a:latin typeface="Times New Roman"/>
                <a:cs typeface="Times New Roman"/>
              </a:rPr>
              <a:t>will </a:t>
            </a:r>
            <a:r>
              <a:rPr sz="1400" spc="-5" dirty="0">
                <a:solidFill>
                  <a:srgbClr val="0D0E1A"/>
                </a:solidFill>
                <a:latin typeface="Times New Roman"/>
                <a:cs typeface="Times New Roman"/>
              </a:rPr>
              <a:t>be </a:t>
            </a:r>
            <a:r>
              <a:rPr sz="1400" spc="-10" dirty="0">
                <a:solidFill>
                  <a:srgbClr val="0D0E1A"/>
                </a:solidFill>
                <a:latin typeface="Times New Roman"/>
                <a:cs typeface="Times New Roman"/>
              </a:rPr>
              <a:t>less </a:t>
            </a:r>
            <a:r>
              <a:rPr sz="1400" spc="-5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0D0E1A"/>
                </a:solidFill>
                <a:latin typeface="Times New Roman"/>
                <a:cs typeface="Times New Roman"/>
              </a:rPr>
              <a:t>battle for </a:t>
            </a:r>
            <a:r>
              <a:rPr sz="1400" spc="-5" dirty="0">
                <a:solidFill>
                  <a:srgbClr val="0D0E1A"/>
                </a:solidFill>
                <a:latin typeface="Times New Roman"/>
                <a:cs typeface="Times New Roman"/>
              </a:rPr>
              <a:t>a </a:t>
            </a:r>
            <a:r>
              <a:rPr sz="1400" spc="-10" dirty="0">
                <a:solidFill>
                  <a:srgbClr val="0D0E1A"/>
                </a:solidFill>
                <a:latin typeface="Times New Roman"/>
                <a:cs typeface="Times New Roman"/>
              </a:rPr>
              <a:t>piece </a:t>
            </a:r>
            <a:r>
              <a:rPr sz="1400" spc="-5" dirty="0">
                <a:solidFill>
                  <a:srgbClr val="0D0E1A"/>
                </a:solidFill>
                <a:latin typeface="Times New Roman"/>
                <a:cs typeface="Times New Roman"/>
              </a:rPr>
              <a:t>of </a:t>
            </a:r>
            <a:r>
              <a:rPr sz="1400" spc="-10" dirty="0">
                <a:solidFill>
                  <a:srgbClr val="0D0E1A"/>
                </a:solidFill>
                <a:latin typeface="Times New Roman"/>
                <a:cs typeface="Times New Roman"/>
              </a:rPr>
              <a:t>the </a:t>
            </a:r>
            <a:r>
              <a:rPr sz="1400" spc="-15" dirty="0">
                <a:solidFill>
                  <a:srgbClr val="0D0E1A"/>
                </a:solidFill>
                <a:latin typeface="Times New Roman"/>
                <a:cs typeface="Times New Roman"/>
              </a:rPr>
              <a:t>pie, yet </a:t>
            </a:r>
            <a:r>
              <a:rPr sz="1400" spc="-5" dirty="0">
                <a:solidFill>
                  <a:srgbClr val="0D0E1A"/>
                </a:solidFill>
                <a:latin typeface="Times New Roman"/>
                <a:cs typeface="Times New Roman"/>
              </a:rPr>
              <a:t>everybody will attempt to catch </a:t>
            </a:r>
            <a:r>
              <a:rPr sz="1400" spc="-15" dirty="0">
                <a:solidFill>
                  <a:srgbClr val="0D0E1A"/>
                </a:solidFill>
                <a:latin typeface="Times New Roman"/>
                <a:cs typeface="Times New Roman"/>
              </a:rPr>
              <a:t>the new </a:t>
            </a:r>
            <a:r>
              <a:rPr sz="1400" spc="-5" dirty="0">
                <a:solidFill>
                  <a:srgbClr val="0D0E1A"/>
                </a:solidFill>
                <a:latin typeface="Times New Roman"/>
                <a:cs typeface="Times New Roman"/>
              </a:rPr>
              <a:t>clients. </a:t>
            </a:r>
            <a:r>
              <a:rPr sz="1400" spc="-10" dirty="0">
                <a:solidFill>
                  <a:srgbClr val="0D0E1A"/>
                </a:solidFill>
                <a:latin typeface="Times New Roman"/>
                <a:cs typeface="Times New Roman"/>
              </a:rPr>
              <a:t>This </a:t>
            </a:r>
            <a:r>
              <a:rPr sz="1400" spc="-5" dirty="0">
                <a:solidFill>
                  <a:srgbClr val="0D0E1A"/>
                </a:solidFill>
                <a:latin typeface="Times New Roman"/>
                <a:cs typeface="Times New Roman"/>
              </a:rPr>
              <a:t>multitude </a:t>
            </a:r>
            <a:r>
              <a:rPr sz="1400" spc="5" dirty="0">
                <a:solidFill>
                  <a:srgbClr val="0D0E1A"/>
                </a:solidFill>
                <a:latin typeface="Times New Roman"/>
                <a:cs typeface="Times New Roman"/>
              </a:rPr>
              <a:t>of </a:t>
            </a:r>
            <a:r>
              <a:rPr sz="1400" spc="-5" dirty="0">
                <a:solidFill>
                  <a:srgbClr val="0D0E1A"/>
                </a:solidFill>
                <a:latin typeface="Times New Roman"/>
                <a:cs typeface="Times New Roman"/>
              </a:rPr>
              <a:t>variables shows </a:t>
            </a:r>
            <a:r>
              <a:rPr sz="1400" spc="-15" dirty="0">
                <a:solidFill>
                  <a:srgbClr val="0D0E1A"/>
                </a:solidFill>
                <a:latin typeface="Times New Roman"/>
                <a:cs typeface="Times New Roman"/>
              </a:rPr>
              <a:t>that </a:t>
            </a:r>
            <a:r>
              <a:rPr sz="1400" spc="-10" dirty="0">
                <a:solidFill>
                  <a:srgbClr val="0D0E1A"/>
                </a:solidFill>
                <a:latin typeface="Times New Roman"/>
                <a:cs typeface="Times New Roman"/>
              </a:rPr>
              <a:t>the </a:t>
            </a:r>
            <a:r>
              <a:rPr sz="1400" spc="-5" dirty="0">
                <a:solidFill>
                  <a:srgbClr val="0D0E1A"/>
                </a:solidFill>
                <a:latin typeface="Times New Roman"/>
                <a:cs typeface="Times New Roman"/>
              </a:rPr>
              <a:t>cutthroat competition </a:t>
            </a:r>
            <a:r>
              <a:rPr sz="1400" spc="-20" dirty="0">
                <a:solidFill>
                  <a:srgbClr val="0D0E1A"/>
                </a:solidFill>
                <a:latin typeface="Times New Roman"/>
                <a:cs typeface="Times New Roman"/>
              </a:rPr>
              <a:t>is </a:t>
            </a:r>
            <a:r>
              <a:rPr sz="1400" spc="-15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E1A"/>
                </a:solidFill>
                <a:latin typeface="Times New Roman"/>
                <a:cs typeface="Times New Roman"/>
              </a:rPr>
              <a:t>high</a:t>
            </a:r>
            <a:r>
              <a:rPr sz="1400" spc="5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E1A"/>
                </a:solidFill>
                <a:latin typeface="Times New Roman"/>
                <a:cs typeface="Times New Roman"/>
              </a:rPr>
              <a:t>in</a:t>
            </a:r>
            <a:r>
              <a:rPr sz="1400" spc="-20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0D0E1A"/>
                </a:solidFill>
                <a:latin typeface="Times New Roman"/>
                <a:cs typeface="Times New Roman"/>
              </a:rPr>
              <a:t>the</a:t>
            </a:r>
            <a:r>
              <a:rPr sz="1400" spc="10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E1A"/>
                </a:solidFill>
                <a:latin typeface="Times New Roman"/>
                <a:cs typeface="Times New Roman"/>
              </a:rPr>
              <a:t>business,</a:t>
            </a:r>
            <a:r>
              <a:rPr sz="1400" spc="20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0D0E1A"/>
                </a:solidFill>
                <a:latin typeface="Times New Roman"/>
                <a:cs typeface="Times New Roman"/>
              </a:rPr>
              <a:t>and</a:t>
            </a:r>
            <a:r>
              <a:rPr sz="1400" spc="30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0D0E1A"/>
                </a:solidFill>
                <a:latin typeface="Times New Roman"/>
                <a:cs typeface="Times New Roman"/>
              </a:rPr>
              <a:t>Kia</a:t>
            </a:r>
            <a:r>
              <a:rPr sz="1400" spc="10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E1A"/>
                </a:solidFill>
                <a:latin typeface="Times New Roman"/>
                <a:cs typeface="Times New Roman"/>
              </a:rPr>
              <a:t>should</a:t>
            </a:r>
            <a:r>
              <a:rPr sz="1400" spc="5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E1A"/>
                </a:solidFill>
                <a:latin typeface="Times New Roman"/>
                <a:cs typeface="Times New Roman"/>
              </a:rPr>
              <a:t>be</a:t>
            </a:r>
            <a:r>
              <a:rPr sz="1400" spc="10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0D0E1A"/>
                </a:solidFill>
                <a:latin typeface="Times New Roman"/>
                <a:cs typeface="Times New Roman"/>
              </a:rPr>
              <a:t>ready</a:t>
            </a:r>
            <a:r>
              <a:rPr sz="1400" spc="5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0D0E1A"/>
                </a:solidFill>
                <a:latin typeface="Times New Roman"/>
                <a:cs typeface="Times New Roman"/>
              </a:rPr>
              <a:t>for</a:t>
            </a:r>
            <a:r>
              <a:rPr sz="1400" dirty="0">
                <a:solidFill>
                  <a:srgbClr val="0D0E1A"/>
                </a:solidFill>
                <a:latin typeface="Times New Roman"/>
                <a:cs typeface="Times New Roman"/>
              </a:rPr>
              <a:t> any</a:t>
            </a:r>
            <a:r>
              <a:rPr sz="1400" spc="-15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E1A"/>
                </a:solidFill>
                <a:latin typeface="Times New Roman"/>
                <a:cs typeface="Times New Roman"/>
              </a:rPr>
              <a:t>challenge.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50">
              <a:latin typeface="Times New Roman"/>
              <a:cs typeface="Times New Roman"/>
            </a:endParaRPr>
          </a:p>
          <a:p>
            <a:pPr marL="12700" marR="5080">
              <a:lnSpc>
                <a:spcPct val="99600"/>
              </a:lnSpc>
            </a:pPr>
            <a:r>
              <a:rPr sz="1400" spc="-10" dirty="0">
                <a:solidFill>
                  <a:srgbClr val="0D0E1A"/>
                </a:solidFill>
                <a:latin typeface="Times New Roman"/>
                <a:cs typeface="Times New Roman"/>
              </a:rPr>
              <a:t>After</a:t>
            </a:r>
            <a:r>
              <a:rPr sz="1400" spc="10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5" dirty="0">
                <a:solidFill>
                  <a:srgbClr val="0D0E1A"/>
                </a:solidFill>
                <a:latin typeface="Times New Roman"/>
                <a:cs typeface="Times New Roman"/>
              </a:rPr>
              <a:t>all</a:t>
            </a:r>
            <a:r>
              <a:rPr sz="1400" spc="-20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E1A"/>
                </a:solidFill>
                <a:latin typeface="Times New Roman"/>
                <a:cs typeface="Times New Roman"/>
              </a:rPr>
              <a:t>this,</a:t>
            </a:r>
            <a:r>
              <a:rPr sz="1400" spc="25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0D0E1A"/>
                </a:solidFill>
                <a:latin typeface="Times New Roman"/>
                <a:cs typeface="Times New Roman"/>
              </a:rPr>
              <a:t>the</a:t>
            </a:r>
            <a:r>
              <a:rPr sz="1400" spc="15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0D0E1A"/>
                </a:solidFill>
                <a:latin typeface="Times New Roman"/>
                <a:cs typeface="Times New Roman"/>
              </a:rPr>
              <a:t>companies</a:t>
            </a:r>
            <a:r>
              <a:rPr sz="1400" spc="20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0D0E1A"/>
                </a:solidFill>
                <a:latin typeface="Times New Roman"/>
                <a:cs typeface="Times New Roman"/>
              </a:rPr>
              <a:t>are</a:t>
            </a:r>
            <a:r>
              <a:rPr sz="1400" spc="15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0D0E1A"/>
                </a:solidFill>
                <a:latin typeface="Times New Roman"/>
                <a:cs typeface="Times New Roman"/>
              </a:rPr>
              <a:t>the</a:t>
            </a:r>
            <a:r>
              <a:rPr sz="1400" spc="45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0D0E1A"/>
                </a:solidFill>
                <a:latin typeface="Times New Roman"/>
                <a:cs typeface="Times New Roman"/>
              </a:rPr>
              <a:t>most</a:t>
            </a:r>
            <a:r>
              <a:rPr sz="1400" spc="35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0D0E1A"/>
                </a:solidFill>
                <a:latin typeface="Times New Roman"/>
                <a:cs typeface="Times New Roman"/>
              </a:rPr>
              <a:t>lucrative</a:t>
            </a:r>
            <a:r>
              <a:rPr sz="1400" spc="55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0D0E1A"/>
                </a:solidFill>
                <a:latin typeface="Times New Roman"/>
                <a:cs typeface="Times New Roman"/>
              </a:rPr>
              <a:t>vehicle</a:t>
            </a:r>
            <a:r>
              <a:rPr sz="1400" spc="15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E1A"/>
                </a:solidFill>
                <a:latin typeface="Times New Roman"/>
                <a:cs typeface="Times New Roman"/>
              </a:rPr>
              <a:t>companies</a:t>
            </a:r>
            <a:r>
              <a:rPr sz="1400" spc="30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E1A"/>
                </a:solidFill>
                <a:latin typeface="Times New Roman"/>
                <a:cs typeface="Times New Roman"/>
              </a:rPr>
              <a:t>globally.</a:t>
            </a:r>
            <a:r>
              <a:rPr sz="1400" spc="40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0D0E1A"/>
                </a:solidFill>
                <a:latin typeface="Times New Roman"/>
                <a:cs typeface="Times New Roman"/>
              </a:rPr>
              <a:t>The</a:t>
            </a:r>
            <a:r>
              <a:rPr sz="1400" spc="15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E1A"/>
                </a:solidFill>
                <a:latin typeface="Times New Roman"/>
                <a:cs typeface="Times New Roman"/>
              </a:rPr>
              <a:t>companies</a:t>
            </a:r>
            <a:r>
              <a:rPr sz="1400" spc="25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E1A"/>
                </a:solidFill>
                <a:latin typeface="Times New Roman"/>
                <a:cs typeface="Times New Roman"/>
              </a:rPr>
              <a:t>differentiate</a:t>
            </a:r>
            <a:r>
              <a:rPr sz="1400" spc="15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0D0E1A"/>
                </a:solidFill>
                <a:latin typeface="Times New Roman"/>
                <a:cs typeface="Times New Roman"/>
              </a:rPr>
              <a:t>themselves</a:t>
            </a:r>
            <a:r>
              <a:rPr sz="1400" spc="20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E1A"/>
                </a:solidFill>
                <a:latin typeface="Times New Roman"/>
                <a:cs typeface="Times New Roman"/>
              </a:rPr>
              <a:t>based</a:t>
            </a:r>
            <a:r>
              <a:rPr sz="1400" spc="15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E1A"/>
                </a:solidFill>
                <a:latin typeface="Times New Roman"/>
                <a:cs typeface="Times New Roman"/>
              </a:rPr>
              <a:t>on</a:t>
            </a:r>
            <a:r>
              <a:rPr sz="1400" spc="-10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D0E1A"/>
                </a:solidFill>
                <a:latin typeface="Times New Roman"/>
                <a:cs typeface="Times New Roman"/>
              </a:rPr>
              <a:t>their </a:t>
            </a:r>
            <a:r>
              <a:rPr sz="1400" spc="-10" dirty="0">
                <a:solidFill>
                  <a:srgbClr val="0D0E1A"/>
                </a:solidFill>
                <a:latin typeface="Times New Roman"/>
                <a:cs typeface="Times New Roman"/>
              </a:rPr>
              <a:t>brand </a:t>
            </a:r>
            <a:r>
              <a:rPr sz="1400" spc="-5" dirty="0">
                <a:solidFill>
                  <a:srgbClr val="0D0E1A"/>
                </a:solidFill>
                <a:latin typeface="Times New Roman"/>
                <a:cs typeface="Times New Roman"/>
              </a:rPr>
              <a:t> positioning</a:t>
            </a:r>
            <a:r>
              <a:rPr sz="1400" spc="-25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E1A"/>
                </a:solidFill>
                <a:latin typeface="Times New Roman"/>
                <a:cs typeface="Times New Roman"/>
              </a:rPr>
              <a:t>and</a:t>
            </a:r>
            <a:r>
              <a:rPr sz="1400" spc="15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0D0E1A"/>
                </a:solidFill>
                <a:latin typeface="Times New Roman"/>
                <a:cs typeface="Times New Roman"/>
              </a:rPr>
              <a:t>brand</a:t>
            </a:r>
            <a:r>
              <a:rPr sz="1400" spc="50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0D0E1A"/>
                </a:solidFill>
                <a:latin typeface="Times New Roman"/>
                <a:cs typeface="Times New Roman"/>
              </a:rPr>
              <a:t>values.</a:t>
            </a:r>
            <a:r>
              <a:rPr sz="1400" spc="-60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0D0E1A"/>
                </a:solidFill>
                <a:latin typeface="Times New Roman"/>
                <a:cs typeface="Times New Roman"/>
              </a:rPr>
              <a:t>A</a:t>
            </a:r>
            <a:r>
              <a:rPr sz="1400" spc="-75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E1A"/>
                </a:solidFill>
                <a:latin typeface="Times New Roman"/>
                <a:cs typeface="Times New Roman"/>
              </a:rPr>
              <a:t>differentiating</a:t>
            </a:r>
            <a:r>
              <a:rPr sz="1400" spc="15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0D0E1A"/>
                </a:solidFill>
                <a:latin typeface="Times New Roman"/>
                <a:cs typeface="Times New Roman"/>
              </a:rPr>
              <a:t>feature</a:t>
            </a:r>
            <a:r>
              <a:rPr sz="1400" spc="45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20" dirty="0">
                <a:solidFill>
                  <a:srgbClr val="0D0E1A"/>
                </a:solidFill>
                <a:latin typeface="Times New Roman"/>
                <a:cs typeface="Times New Roman"/>
              </a:rPr>
              <a:t>is</a:t>
            </a:r>
            <a:r>
              <a:rPr sz="1400" spc="25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0D0E1A"/>
                </a:solidFill>
                <a:latin typeface="Times New Roman"/>
                <a:cs typeface="Times New Roman"/>
              </a:rPr>
              <a:t>the</a:t>
            </a:r>
            <a:r>
              <a:rPr sz="1400" spc="25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0D0E1A"/>
                </a:solidFill>
                <a:latin typeface="Times New Roman"/>
                <a:cs typeface="Times New Roman"/>
              </a:rPr>
              <a:t>business's</a:t>
            </a:r>
            <a:r>
              <a:rPr sz="1400" spc="25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E1A"/>
                </a:solidFill>
                <a:latin typeface="Times New Roman"/>
                <a:cs typeface="Times New Roman"/>
              </a:rPr>
              <a:t>attempt</a:t>
            </a:r>
            <a:r>
              <a:rPr sz="1400" spc="40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E1A"/>
                </a:solidFill>
                <a:latin typeface="Times New Roman"/>
                <a:cs typeface="Times New Roman"/>
              </a:rPr>
              <a:t>to</a:t>
            </a:r>
            <a:r>
              <a:rPr sz="1400" spc="15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E1A"/>
                </a:solidFill>
                <a:latin typeface="Times New Roman"/>
                <a:cs typeface="Times New Roman"/>
              </a:rPr>
              <a:t>increase</a:t>
            </a:r>
            <a:r>
              <a:rPr sz="1400" spc="15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0D0E1A"/>
                </a:solidFill>
                <a:latin typeface="Times New Roman"/>
                <a:cs typeface="Times New Roman"/>
              </a:rPr>
              <a:t>its</a:t>
            </a:r>
            <a:r>
              <a:rPr sz="1400" spc="45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0D0E1A"/>
                </a:solidFill>
                <a:latin typeface="Times New Roman"/>
                <a:cs typeface="Times New Roman"/>
              </a:rPr>
              <a:t>market</a:t>
            </a:r>
            <a:r>
              <a:rPr sz="1400" spc="20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E1A"/>
                </a:solidFill>
                <a:latin typeface="Times New Roman"/>
                <a:cs typeface="Times New Roman"/>
              </a:rPr>
              <a:t>share</a:t>
            </a:r>
            <a:r>
              <a:rPr sz="1400" spc="35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E1A"/>
                </a:solidFill>
                <a:latin typeface="Times New Roman"/>
                <a:cs typeface="Times New Roman"/>
              </a:rPr>
              <a:t>through</a:t>
            </a:r>
            <a:r>
              <a:rPr sz="1400" spc="-25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E1A"/>
                </a:solidFill>
                <a:latin typeface="Times New Roman"/>
                <a:cs typeface="Times New Roman"/>
              </a:rPr>
              <a:t>strategic</a:t>
            </a:r>
            <a:r>
              <a:rPr sz="1400" spc="5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E1A"/>
                </a:solidFill>
                <a:latin typeface="Times New Roman"/>
                <a:cs typeface="Times New Roman"/>
              </a:rPr>
              <a:t>alliances</a:t>
            </a:r>
            <a:r>
              <a:rPr sz="1400" spc="40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0D0E1A"/>
                </a:solidFill>
                <a:latin typeface="Times New Roman"/>
                <a:cs typeface="Times New Roman"/>
              </a:rPr>
              <a:t>that</a:t>
            </a:r>
            <a:r>
              <a:rPr sz="1400" spc="15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0D0E1A"/>
                </a:solidFill>
                <a:latin typeface="Times New Roman"/>
                <a:cs typeface="Times New Roman"/>
              </a:rPr>
              <a:t>benefit</a:t>
            </a:r>
            <a:r>
              <a:rPr sz="1400" spc="-5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0D0E1A"/>
                </a:solidFill>
                <a:latin typeface="Times New Roman"/>
                <a:cs typeface="Times New Roman"/>
              </a:rPr>
              <a:t>the </a:t>
            </a:r>
            <a:r>
              <a:rPr sz="1400" spc="-5" dirty="0">
                <a:solidFill>
                  <a:srgbClr val="0D0E1A"/>
                </a:solidFill>
                <a:latin typeface="Times New Roman"/>
                <a:cs typeface="Times New Roman"/>
              </a:rPr>
              <a:t> company</a:t>
            </a:r>
            <a:r>
              <a:rPr sz="1400" spc="-10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E1A"/>
                </a:solidFill>
                <a:latin typeface="Times New Roman"/>
                <a:cs typeface="Times New Roman"/>
              </a:rPr>
              <a:t>or</a:t>
            </a:r>
            <a:r>
              <a:rPr sz="1400" spc="10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E1A"/>
                </a:solidFill>
                <a:latin typeface="Times New Roman"/>
                <a:cs typeface="Times New Roman"/>
              </a:rPr>
              <a:t>devoted</a:t>
            </a:r>
            <a:r>
              <a:rPr sz="1400" spc="20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E1A"/>
                </a:solidFill>
                <a:latin typeface="Times New Roman"/>
                <a:cs typeface="Times New Roman"/>
              </a:rPr>
              <a:t>consumers.</a:t>
            </a:r>
            <a:r>
              <a:rPr sz="1400" spc="25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E1A"/>
                </a:solidFill>
                <a:latin typeface="Times New Roman"/>
                <a:cs typeface="Times New Roman"/>
              </a:rPr>
              <a:t>Companies</a:t>
            </a:r>
            <a:r>
              <a:rPr sz="1400" spc="25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0D0E1A"/>
                </a:solidFill>
                <a:latin typeface="Times New Roman"/>
                <a:cs typeface="Times New Roman"/>
              </a:rPr>
              <a:t>should</a:t>
            </a:r>
            <a:r>
              <a:rPr sz="1400" spc="40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0D0E1A"/>
                </a:solidFill>
                <a:latin typeface="Times New Roman"/>
                <a:cs typeface="Times New Roman"/>
              </a:rPr>
              <a:t>use</a:t>
            </a:r>
            <a:r>
              <a:rPr sz="1400" spc="20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E1A"/>
                </a:solidFill>
                <a:latin typeface="Times New Roman"/>
                <a:cs typeface="Times New Roman"/>
              </a:rPr>
              <a:t>unconventional</a:t>
            </a:r>
            <a:r>
              <a:rPr sz="1400" spc="15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E1A"/>
                </a:solidFill>
                <a:latin typeface="Times New Roman"/>
                <a:cs typeface="Times New Roman"/>
              </a:rPr>
              <a:t>marketing</a:t>
            </a:r>
            <a:r>
              <a:rPr sz="1400" spc="-15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E1A"/>
                </a:solidFill>
                <a:latin typeface="Times New Roman"/>
                <a:cs typeface="Times New Roman"/>
              </a:rPr>
              <a:t>techniques</a:t>
            </a:r>
            <a:r>
              <a:rPr sz="1400" spc="25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E1A"/>
                </a:solidFill>
                <a:latin typeface="Times New Roman"/>
                <a:cs typeface="Times New Roman"/>
              </a:rPr>
              <a:t>to</a:t>
            </a:r>
            <a:r>
              <a:rPr sz="1400" spc="15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0D0E1A"/>
                </a:solidFill>
                <a:latin typeface="Times New Roman"/>
                <a:cs typeface="Times New Roman"/>
              </a:rPr>
              <a:t>stand</a:t>
            </a:r>
            <a:r>
              <a:rPr sz="1400" spc="10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0D0E1A"/>
                </a:solidFill>
                <a:latin typeface="Times New Roman"/>
                <a:cs typeface="Times New Roman"/>
              </a:rPr>
              <a:t>apart</a:t>
            </a:r>
            <a:r>
              <a:rPr sz="1400" spc="15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E1A"/>
                </a:solidFill>
                <a:latin typeface="Times New Roman"/>
                <a:cs typeface="Times New Roman"/>
              </a:rPr>
              <a:t>since</a:t>
            </a:r>
            <a:r>
              <a:rPr sz="1400" spc="20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0D0E1A"/>
                </a:solidFill>
                <a:latin typeface="Times New Roman"/>
                <a:cs typeface="Times New Roman"/>
              </a:rPr>
              <a:t>new</a:t>
            </a:r>
            <a:r>
              <a:rPr sz="1400" spc="45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0D0E1A"/>
                </a:solidFill>
                <a:latin typeface="Times New Roman"/>
                <a:cs typeface="Times New Roman"/>
              </a:rPr>
              <a:t>inventions</a:t>
            </a:r>
            <a:r>
              <a:rPr sz="1400" spc="25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15" dirty="0">
                <a:solidFill>
                  <a:srgbClr val="0D0E1A"/>
                </a:solidFill>
                <a:latin typeface="Times New Roman"/>
                <a:cs typeface="Times New Roman"/>
              </a:rPr>
              <a:t>will</a:t>
            </a:r>
            <a:r>
              <a:rPr sz="1400" spc="-20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E1A"/>
                </a:solidFill>
                <a:latin typeface="Times New Roman"/>
                <a:cs typeface="Times New Roman"/>
              </a:rPr>
              <a:t>be</a:t>
            </a:r>
            <a:r>
              <a:rPr sz="1400" spc="20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0D0E1A"/>
                </a:solidFill>
                <a:latin typeface="Times New Roman"/>
                <a:cs typeface="Times New Roman"/>
              </a:rPr>
              <a:t>simple</a:t>
            </a:r>
            <a:r>
              <a:rPr sz="1400" spc="20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E1A"/>
                </a:solidFill>
                <a:latin typeface="Times New Roman"/>
                <a:cs typeface="Times New Roman"/>
              </a:rPr>
              <a:t>to </a:t>
            </a:r>
            <a:r>
              <a:rPr sz="1400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0D0E1A"/>
                </a:solidFill>
                <a:latin typeface="Times New Roman"/>
                <a:cs typeface="Times New Roman"/>
              </a:rPr>
              <a:t>replicate</a:t>
            </a:r>
            <a:r>
              <a:rPr sz="1400" spc="5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E1A"/>
                </a:solidFill>
                <a:latin typeface="Times New Roman"/>
                <a:cs typeface="Times New Roman"/>
              </a:rPr>
              <a:t>and</a:t>
            </a:r>
            <a:r>
              <a:rPr sz="1400" spc="30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0D0E1A"/>
                </a:solidFill>
                <a:latin typeface="Times New Roman"/>
                <a:cs typeface="Times New Roman"/>
              </a:rPr>
              <a:t>modify.</a:t>
            </a:r>
            <a:endParaRPr sz="1400">
              <a:latin typeface="Times New Roman"/>
              <a:cs typeface="Times New Roman"/>
            </a:endParaRPr>
          </a:p>
          <a:p>
            <a:pPr marL="12700" marR="539115">
              <a:lnSpc>
                <a:spcPct val="100000"/>
              </a:lnSpc>
              <a:spcBef>
                <a:spcPts val="5"/>
              </a:spcBef>
            </a:pPr>
            <a:r>
              <a:rPr sz="1400" spc="-5" dirty="0">
                <a:solidFill>
                  <a:srgbClr val="0D0E1A"/>
                </a:solidFill>
                <a:latin typeface="Times New Roman"/>
                <a:cs typeface="Times New Roman"/>
              </a:rPr>
              <a:t>Considering</a:t>
            </a:r>
            <a:r>
              <a:rPr sz="1400" spc="-30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5" dirty="0">
                <a:solidFill>
                  <a:srgbClr val="0D0E1A"/>
                </a:solidFill>
                <a:latin typeface="Times New Roman"/>
                <a:cs typeface="Times New Roman"/>
              </a:rPr>
              <a:t>all</a:t>
            </a:r>
            <a:r>
              <a:rPr sz="1400" spc="-15" dirty="0">
                <a:solidFill>
                  <a:srgbClr val="0D0E1A"/>
                </a:solidFill>
                <a:latin typeface="Times New Roman"/>
                <a:cs typeface="Times New Roman"/>
              </a:rPr>
              <a:t> the</a:t>
            </a:r>
            <a:r>
              <a:rPr sz="1400" spc="20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E1A"/>
                </a:solidFill>
                <a:latin typeface="Times New Roman"/>
                <a:cs typeface="Times New Roman"/>
              </a:rPr>
              <a:t>elements</a:t>
            </a:r>
            <a:r>
              <a:rPr sz="1400" spc="45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0D0E1A"/>
                </a:solidFill>
                <a:latin typeface="Times New Roman"/>
                <a:cs typeface="Times New Roman"/>
              </a:rPr>
              <a:t>mentioned</a:t>
            </a:r>
            <a:r>
              <a:rPr sz="1400" spc="5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E1A"/>
                </a:solidFill>
                <a:latin typeface="Times New Roman"/>
                <a:cs typeface="Times New Roman"/>
              </a:rPr>
              <a:t>above,</a:t>
            </a:r>
            <a:r>
              <a:rPr sz="1400" spc="15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E1A"/>
                </a:solidFill>
                <a:latin typeface="Times New Roman"/>
                <a:cs typeface="Times New Roman"/>
              </a:rPr>
              <a:t>we</a:t>
            </a:r>
            <a:r>
              <a:rPr sz="1400" spc="20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E1A"/>
                </a:solidFill>
                <a:latin typeface="Times New Roman"/>
                <a:cs typeface="Times New Roman"/>
              </a:rPr>
              <a:t>can</a:t>
            </a:r>
            <a:r>
              <a:rPr sz="1400" spc="-10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E1A"/>
                </a:solidFill>
                <a:latin typeface="Times New Roman"/>
                <a:cs typeface="Times New Roman"/>
              </a:rPr>
              <a:t>say </a:t>
            </a:r>
            <a:r>
              <a:rPr sz="1400" spc="-10" dirty="0">
                <a:solidFill>
                  <a:srgbClr val="0D0E1A"/>
                </a:solidFill>
                <a:latin typeface="Times New Roman"/>
                <a:cs typeface="Times New Roman"/>
              </a:rPr>
              <a:t>that</a:t>
            </a:r>
            <a:r>
              <a:rPr sz="1400" spc="-5" dirty="0">
                <a:solidFill>
                  <a:srgbClr val="0D0E1A"/>
                </a:solidFill>
                <a:latin typeface="Times New Roman"/>
                <a:cs typeface="Times New Roman"/>
              </a:rPr>
              <a:t> competitive</a:t>
            </a:r>
            <a:r>
              <a:rPr sz="1400" spc="5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E1A"/>
                </a:solidFill>
                <a:latin typeface="Times New Roman"/>
                <a:cs typeface="Times New Roman"/>
              </a:rPr>
              <a:t>rivalry</a:t>
            </a:r>
            <a:r>
              <a:rPr sz="1400" spc="-35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20" dirty="0">
                <a:solidFill>
                  <a:srgbClr val="0D0E1A"/>
                </a:solidFill>
                <a:latin typeface="Times New Roman"/>
                <a:cs typeface="Times New Roman"/>
              </a:rPr>
              <a:t>is</a:t>
            </a:r>
            <a:r>
              <a:rPr sz="1400" spc="30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E1A"/>
                </a:solidFill>
                <a:latin typeface="Times New Roman"/>
                <a:cs typeface="Times New Roman"/>
              </a:rPr>
              <a:t>a</a:t>
            </a:r>
            <a:r>
              <a:rPr sz="1400" spc="15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E1A"/>
                </a:solidFill>
                <a:latin typeface="Times New Roman"/>
                <a:cs typeface="Times New Roman"/>
              </a:rPr>
              <a:t>strong</a:t>
            </a:r>
            <a:r>
              <a:rPr sz="1400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0D0E1A"/>
                </a:solidFill>
                <a:latin typeface="Times New Roman"/>
                <a:cs typeface="Times New Roman"/>
              </a:rPr>
              <a:t>force</a:t>
            </a:r>
            <a:r>
              <a:rPr sz="1400" spc="20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E1A"/>
                </a:solidFill>
                <a:latin typeface="Times New Roman"/>
                <a:cs typeface="Times New Roman"/>
              </a:rPr>
              <a:t>affecting</a:t>
            </a:r>
            <a:r>
              <a:rPr sz="1400" spc="-55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0D0E1A"/>
                </a:solidFill>
                <a:latin typeface="Times New Roman"/>
                <a:cs typeface="Times New Roman"/>
              </a:rPr>
              <a:t>the</a:t>
            </a:r>
            <a:r>
              <a:rPr sz="1400" spc="25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E1A"/>
                </a:solidFill>
                <a:latin typeface="Times New Roman"/>
                <a:cs typeface="Times New Roman"/>
              </a:rPr>
              <a:t>operations</a:t>
            </a:r>
            <a:r>
              <a:rPr sz="1400" spc="20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5" dirty="0">
                <a:solidFill>
                  <a:srgbClr val="0D0E1A"/>
                </a:solidFill>
                <a:latin typeface="Times New Roman"/>
                <a:cs typeface="Times New Roman"/>
              </a:rPr>
              <a:t>of</a:t>
            </a:r>
            <a:r>
              <a:rPr sz="1400" spc="-5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0D0E1A"/>
                </a:solidFill>
                <a:latin typeface="Times New Roman"/>
                <a:cs typeface="Times New Roman"/>
              </a:rPr>
              <a:t>the</a:t>
            </a:r>
            <a:r>
              <a:rPr sz="1400" spc="25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0D0E1A"/>
                </a:solidFill>
                <a:latin typeface="Times New Roman"/>
                <a:cs typeface="Times New Roman"/>
              </a:rPr>
              <a:t>automobile </a:t>
            </a:r>
            <a:r>
              <a:rPr sz="1400" spc="-335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0D0E1A"/>
                </a:solidFill>
                <a:latin typeface="Times New Roman"/>
                <a:cs typeface="Times New Roman"/>
              </a:rPr>
              <a:t>industry.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-135" dirty="0"/>
              <a:t>PO</a:t>
            </a:r>
            <a:r>
              <a:rPr spc="-125" dirty="0"/>
              <a:t>R</a:t>
            </a:r>
            <a:r>
              <a:rPr spc="-114" dirty="0"/>
              <a:t>TE</a:t>
            </a:r>
            <a:r>
              <a:rPr spc="-125" dirty="0"/>
              <a:t>R</a:t>
            </a:r>
            <a:r>
              <a:rPr spc="-120" dirty="0"/>
              <a:t>’</a:t>
            </a:r>
            <a:r>
              <a:rPr dirty="0"/>
              <a:t>S</a:t>
            </a:r>
            <a:r>
              <a:rPr spc="-195" dirty="0"/>
              <a:t> </a:t>
            </a:r>
            <a:r>
              <a:rPr spc="-40" dirty="0"/>
              <a:t>F</a:t>
            </a:r>
            <a:r>
              <a:rPr spc="-30" dirty="0"/>
              <a:t>I</a:t>
            </a:r>
            <a:r>
              <a:rPr dirty="0"/>
              <a:t>VE  </a:t>
            </a:r>
            <a:r>
              <a:rPr spc="-10" dirty="0"/>
              <a:t>FORCES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39164" y="1271142"/>
            <a:ext cx="10830560" cy="52971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b="1" i="1" u="heavy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2.</a:t>
            </a:r>
            <a:r>
              <a:rPr sz="2400" b="1" i="1" u="heavy" spc="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Threat</a:t>
            </a:r>
            <a:r>
              <a:rPr sz="2400" b="1" i="1" u="heavy" spc="-3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400" b="1" i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of</a:t>
            </a:r>
            <a:r>
              <a:rPr sz="2400" b="1" i="1" u="heavy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400" b="1" i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entry</a:t>
            </a:r>
            <a:r>
              <a:rPr sz="2400" b="1" i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of</a:t>
            </a:r>
            <a:r>
              <a:rPr sz="2400" b="1" i="1" u="heavy" spc="-3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400" b="1" i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new</a:t>
            </a:r>
            <a:r>
              <a:rPr sz="2400" b="1" i="1" u="heavy" spc="-2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400" b="1" i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firms:</a:t>
            </a:r>
            <a:r>
              <a:rPr sz="2400" b="1" i="1" spc="-40" dirty="0">
                <a:latin typeface="Calibri"/>
                <a:cs typeface="Calibri"/>
              </a:rPr>
              <a:t> </a:t>
            </a:r>
            <a:r>
              <a:rPr sz="2400" b="1" i="1" spc="-20" dirty="0">
                <a:latin typeface="Calibri"/>
                <a:cs typeface="Calibri"/>
              </a:rPr>
              <a:t>Weak</a:t>
            </a:r>
            <a:endParaRPr sz="2400">
              <a:latin typeface="Calibri"/>
              <a:cs typeface="Calibri"/>
            </a:endParaRPr>
          </a:p>
          <a:p>
            <a:pPr marL="12700" marR="316230">
              <a:lnSpc>
                <a:spcPct val="100000"/>
              </a:lnSpc>
              <a:spcBef>
                <a:spcPts val="65"/>
              </a:spcBef>
            </a:pPr>
            <a:r>
              <a:rPr sz="1400" spc="-10" dirty="0">
                <a:solidFill>
                  <a:srgbClr val="0D0E1A"/>
                </a:solidFill>
                <a:latin typeface="Times New Roman"/>
                <a:cs typeface="Times New Roman"/>
              </a:rPr>
              <a:t>The</a:t>
            </a:r>
            <a:r>
              <a:rPr sz="1400" spc="20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0D0E1A"/>
                </a:solidFill>
                <a:latin typeface="Times New Roman"/>
                <a:cs typeface="Times New Roman"/>
              </a:rPr>
              <a:t>threat</a:t>
            </a:r>
            <a:r>
              <a:rPr sz="1400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5" dirty="0">
                <a:solidFill>
                  <a:srgbClr val="0D0E1A"/>
                </a:solidFill>
                <a:latin typeface="Times New Roman"/>
                <a:cs typeface="Times New Roman"/>
              </a:rPr>
              <a:t>of</a:t>
            </a:r>
            <a:r>
              <a:rPr sz="1400" spc="-15" dirty="0">
                <a:solidFill>
                  <a:srgbClr val="0D0E1A"/>
                </a:solidFill>
                <a:latin typeface="Times New Roman"/>
                <a:cs typeface="Times New Roman"/>
              </a:rPr>
              <a:t> new</a:t>
            </a:r>
            <a:r>
              <a:rPr sz="1400" spc="20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E1A"/>
                </a:solidFill>
                <a:latin typeface="Times New Roman"/>
                <a:cs typeface="Times New Roman"/>
              </a:rPr>
              <a:t>entrants,</a:t>
            </a:r>
            <a:r>
              <a:rPr sz="1400" spc="-10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0D0E1A"/>
                </a:solidFill>
                <a:latin typeface="Times New Roman"/>
                <a:cs typeface="Times New Roman"/>
              </a:rPr>
              <a:t>one</a:t>
            </a:r>
            <a:r>
              <a:rPr sz="1400" spc="25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5" dirty="0">
                <a:solidFill>
                  <a:srgbClr val="0D0E1A"/>
                </a:solidFill>
                <a:latin typeface="Times New Roman"/>
                <a:cs typeface="Times New Roman"/>
              </a:rPr>
              <a:t>of</a:t>
            </a:r>
            <a:r>
              <a:rPr sz="1400" spc="-20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0D0E1A"/>
                </a:solidFill>
                <a:latin typeface="Times New Roman"/>
                <a:cs typeface="Times New Roman"/>
              </a:rPr>
              <a:t>the</a:t>
            </a:r>
            <a:r>
              <a:rPr sz="1400" spc="25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E1A"/>
                </a:solidFill>
                <a:latin typeface="Times New Roman"/>
                <a:cs typeface="Times New Roman"/>
              </a:rPr>
              <a:t>5</a:t>
            </a:r>
            <a:r>
              <a:rPr sz="1400" spc="15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E1A"/>
                </a:solidFill>
                <a:latin typeface="Times New Roman"/>
                <a:cs typeface="Times New Roman"/>
              </a:rPr>
              <a:t>Porter's</a:t>
            </a:r>
            <a:r>
              <a:rPr sz="1400" spc="10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0D0E1A"/>
                </a:solidFill>
                <a:latin typeface="Times New Roman"/>
                <a:cs typeface="Times New Roman"/>
              </a:rPr>
              <a:t>forces,</a:t>
            </a:r>
            <a:r>
              <a:rPr sz="1400" spc="10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0D0E1A"/>
                </a:solidFill>
                <a:latin typeface="Times New Roman"/>
                <a:cs typeface="Times New Roman"/>
              </a:rPr>
              <a:t>plays</a:t>
            </a:r>
            <a:r>
              <a:rPr sz="1400" spc="25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E1A"/>
                </a:solidFill>
                <a:latin typeface="Times New Roman"/>
                <a:cs typeface="Times New Roman"/>
              </a:rPr>
              <a:t>a</a:t>
            </a:r>
            <a:r>
              <a:rPr sz="1400" spc="20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E1A"/>
                </a:solidFill>
                <a:latin typeface="Times New Roman"/>
                <a:cs typeface="Times New Roman"/>
              </a:rPr>
              <a:t>crucial</a:t>
            </a:r>
            <a:r>
              <a:rPr sz="1400" spc="-30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0D0E1A"/>
                </a:solidFill>
                <a:latin typeface="Times New Roman"/>
                <a:cs typeface="Times New Roman"/>
              </a:rPr>
              <a:t>role</a:t>
            </a:r>
            <a:r>
              <a:rPr sz="1400" spc="25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0D0E1A"/>
                </a:solidFill>
                <a:latin typeface="Times New Roman"/>
                <a:cs typeface="Times New Roman"/>
              </a:rPr>
              <a:t>in</a:t>
            </a:r>
            <a:r>
              <a:rPr sz="1400" spc="-5" dirty="0">
                <a:solidFill>
                  <a:srgbClr val="0D0E1A"/>
                </a:solidFill>
                <a:latin typeface="Times New Roman"/>
                <a:cs typeface="Times New Roman"/>
              </a:rPr>
              <a:t> determining</a:t>
            </a:r>
            <a:r>
              <a:rPr sz="1400" spc="-25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0D0E1A"/>
                </a:solidFill>
                <a:latin typeface="Times New Roman"/>
                <a:cs typeface="Times New Roman"/>
              </a:rPr>
              <a:t>the</a:t>
            </a:r>
            <a:r>
              <a:rPr sz="1400" spc="30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0D0E1A"/>
                </a:solidFill>
                <a:latin typeface="Times New Roman"/>
                <a:cs typeface="Times New Roman"/>
              </a:rPr>
              <a:t>attractiveness</a:t>
            </a:r>
            <a:r>
              <a:rPr sz="1400" spc="15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E1A"/>
                </a:solidFill>
                <a:latin typeface="Times New Roman"/>
                <a:cs typeface="Times New Roman"/>
              </a:rPr>
              <a:t>of</a:t>
            </a:r>
            <a:r>
              <a:rPr sz="1400" spc="-10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E1A"/>
                </a:solidFill>
                <a:latin typeface="Times New Roman"/>
                <a:cs typeface="Times New Roman"/>
              </a:rPr>
              <a:t>a</a:t>
            </a:r>
            <a:r>
              <a:rPr sz="1400" spc="15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E1A"/>
                </a:solidFill>
                <a:latin typeface="Times New Roman"/>
                <a:cs typeface="Times New Roman"/>
              </a:rPr>
              <a:t>sector.</a:t>
            </a:r>
            <a:r>
              <a:rPr sz="1400" spc="30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0D0E1A"/>
                </a:solidFill>
                <a:latin typeface="Times New Roman"/>
                <a:cs typeface="Times New Roman"/>
              </a:rPr>
              <a:t>It</a:t>
            </a:r>
            <a:r>
              <a:rPr sz="1400" spc="25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0D0E1A"/>
                </a:solidFill>
                <a:latin typeface="Times New Roman"/>
                <a:cs typeface="Times New Roman"/>
              </a:rPr>
              <a:t>also</a:t>
            </a:r>
            <a:r>
              <a:rPr sz="1400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E1A"/>
                </a:solidFill>
                <a:latin typeface="Times New Roman"/>
                <a:cs typeface="Times New Roman"/>
              </a:rPr>
              <a:t>significantly</a:t>
            </a:r>
            <a:r>
              <a:rPr sz="1400" spc="-30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0D0E1A"/>
                </a:solidFill>
                <a:latin typeface="Times New Roman"/>
                <a:cs typeface="Times New Roman"/>
              </a:rPr>
              <a:t>affects</a:t>
            </a:r>
            <a:r>
              <a:rPr sz="1400" spc="10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E1A"/>
                </a:solidFill>
                <a:latin typeface="Times New Roman"/>
                <a:cs typeface="Times New Roman"/>
              </a:rPr>
              <a:t>a </a:t>
            </a:r>
            <a:r>
              <a:rPr sz="1400" spc="-335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0D0E1A"/>
                </a:solidFill>
                <a:latin typeface="Times New Roman"/>
                <a:cs typeface="Times New Roman"/>
              </a:rPr>
              <a:t>firm's</a:t>
            </a:r>
            <a:r>
              <a:rPr sz="1400" spc="15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E1A"/>
                </a:solidFill>
                <a:latin typeface="Times New Roman"/>
                <a:cs typeface="Times New Roman"/>
              </a:rPr>
              <a:t>ability</a:t>
            </a:r>
            <a:r>
              <a:rPr sz="1400" spc="-15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E1A"/>
                </a:solidFill>
                <a:latin typeface="Times New Roman"/>
                <a:cs typeface="Times New Roman"/>
              </a:rPr>
              <a:t>to</a:t>
            </a:r>
            <a:r>
              <a:rPr sz="1400" spc="35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0D0E1A"/>
                </a:solidFill>
                <a:latin typeface="Times New Roman"/>
                <a:cs typeface="Times New Roman"/>
              </a:rPr>
              <a:t>make</a:t>
            </a:r>
            <a:r>
              <a:rPr sz="1400" spc="10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E1A"/>
                </a:solidFill>
                <a:latin typeface="Times New Roman"/>
                <a:cs typeface="Times New Roman"/>
              </a:rPr>
              <a:t>abnormal</a:t>
            </a:r>
            <a:r>
              <a:rPr sz="1400" spc="-20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E1A"/>
                </a:solidFill>
                <a:latin typeface="Times New Roman"/>
                <a:cs typeface="Times New Roman"/>
              </a:rPr>
              <a:t>profits</a:t>
            </a:r>
            <a:r>
              <a:rPr sz="1400" spc="45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E1A"/>
                </a:solidFill>
                <a:latin typeface="Times New Roman"/>
                <a:cs typeface="Times New Roman"/>
              </a:rPr>
              <a:t>in</a:t>
            </a:r>
            <a:r>
              <a:rPr sz="1400" spc="-20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E1A"/>
                </a:solidFill>
                <a:latin typeface="Times New Roman"/>
                <a:cs typeface="Times New Roman"/>
              </a:rPr>
              <a:t>an</a:t>
            </a:r>
            <a:r>
              <a:rPr sz="1400" spc="5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0D0E1A"/>
                </a:solidFill>
                <a:latin typeface="Times New Roman"/>
                <a:cs typeface="Times New Roman"/>
              </a:rPr>
              <a:t>industry.</a:t>
            </a:r>
            <a:r>
              <a:rPr sz="1400" spc="25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0D0E1A"/>
                </a:solidFill>
                <a:latin typeface="Times New Roman"/>
                <a:cs typeface="Times New Roman"/>
              </a:rPr>
              <a:t>Some</a:t>
            </a:r>
            <a:r>
              <a:rPr sz="1400" spc="10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D0E1A"/>
                </a:solidFill>
                <a:latin typeface="Times New Roman"/>
                <a:cs typeface="Times New Roman"/>
              </a:rPr>
              <a:t>key</a:t>
            </a:r>
            <a:r>
              <a:rPr sz="1400" spc="5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0D0E1A"/>
                </a:solidFill>
                <a:latin typeface="Times New Roman"/>
                <a:cs typeface="Times New Roman"/>
              </a:rPr>
              <a:t>factors</a:t>
            </a:r>
            <a:r>
              <a:rPr sz="1400" spc="20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D0E1A"/>
                </a:solidFill>
                <a:latin typeface="Times New Roman"/>
                <a:cs typeface="Times New Roman"/>
              </a:rPr>
              <a:t>which</a:t>
            </a:r>
            <a:r>
              <a:rPr sz="1400" spc="-15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E1A"/>
                </a:solidFill>
                <a:latin typeface="Times New Roman"/>
                <a:cs typeface="Times New Roman"/>
              </a:rPr>
              <a:t>dictate</a:t>
            </a:r>
            <a:r>
              <a:rPr sz="1400" spc="70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0D0E1A"/>
                </a:solidFill>
                <a:latin typeface="Times New Roman"/>
                <a:cs typeface="Times New Roman"/>
              </a:rPr>
              <a:t>terms</a:t>
            </a:r>
            <a:r>
              <a:rPr sz="1400" spc="20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5" dirty="0">
                <a:solidFill>
                  <a:srgbClr val="0D0E1A"/>
                </a:solidFill>
                <a:latin typeface="Times New Roman"/>
                <a:cs typeface="Times New Roman"/>
              </a:rPr>
              <a:t>of</a:t>
            </a:r>
            <a:r>
              <a:rPr sz="1400" spc="-25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E1A"/>
                </a:solidFill>
                <a:latin typeface="Times New Roman"/>
                <a:cs typeface="Times New Roman"/>
              </a:rPr>
              <a:t>entry</a:t>
            </a:r>
            <a:r>
              <a:rPr sz="1400" spc="-15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0D0E1A"/>
                </a:solidFill>
                <a:latin typeface="Times New Roman"/>
                <a:cs typeface="Times New Roman"/>
              </a:rPr>
              <a:t>are</a:t>
            </a:r>
            <a:endParaRPr sz="1400">
              <a:latin typeface="Times New Roman"/>
              <a:cs typeface="Times New Roman"/>
            </a:endParaRPr>
          </a:p>
          <a:p>
            <a:pPr marL="76200" indent="-64135">
              <a:lnSpc>
                <a:spcPct val="100000"/>
              </a:lnSpc>
              <a:buSzPct val="92857"/>
              <a:buFont typeface="Arial MT"/>
              <a:buChar char="•"/>
              <a:tabLst>
                <a:tab pos="76835" algn="l"/>
              </a:tabLst>
            </a:pPr>
            <a:r>
              <a:rPr sz="1400" spc="-10" dirty="0">
                <a:solidFill>
                  <a:srgbClr val="0D0E1A"/>
                </a:solidFill>
                <a:latin typeface="Times New Roman"/>
                <a:cs typeface="Times New Roman"/>
              </a:rPr>
              <a:t>Economies</a:t>
            </a:r>
            <a:r>
              <a:rPr sz="1400" spc="-15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5" dirty="0">
                <a:solidFill>
                  <a:srgbClr val="0D0E1A"/>
                </a:solidFill>
                <a:latin typeface="Times New Roman"/>
                <a:cs typeface="Times New Roman"/>
              </a:rPr>
              <a:t>of</a:t>
            </a:r>
            <a:r>
              <a:rPr sz="1400" spc="-65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25" dirty="0">
                <a:solidFill>
                  <a:srgbClr val="0D0E1A"/>
                </a:solidFill>
                <a:latin typeface="Times New Roman"/>
                <a:cs typeface="Times New Roman"/>
              </a:rPr>
              <a:t>scale</a:t>
            </a:r>
            <a:endParaRPr sz="1400">
              <a:latin typeface="Times New Roman"/>
              <a:cs typeface="Times New Roman"/>
            </a:endParaRPr>
          </a:p>
          <a:p>
            <a:pPr marL="76200" indent="-64135">
              <a:lnSpc>
                <a:spcPct val="100000"/>
              </a:lnSpc>
              <a:spcBef>
                <a:spcPts val="5"/>
              </a:spcBef>
              <a:buSzPct val="92857"/>
              <a:buFont typeface="Arial MT"/>
              <a:buChar char="•"/>
              <a:tabLst>
                <a:tab pos="76835" algn="l"/>
              </a:tabLst>
            </a:pPr>
            <a:r>
              <a:rPr sz="1400" spc="-10" dirty="0">
                <a:solidFill>
                  <a:srgbClr val="0D0E1A"/>
                </a:solidFill>
                <a:latin typeface="Times New Roman"/>
                <a:cs typeface="Times New Roman"/>
              </a:rPr>
              <a:t>Barriers</a:t>
            </a:r>
            <a:r>
              <a:rPr sz="1400" spc="-15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0D0E1A"/>
                </a:solidFill>
                <a:latin typeface="Times New Roman"/>
                <a:cs typeface="Times New Roman"/>
              </a:rPr>
              <a:t>to</a:t>
            </a:r>
            <a:r>
              <a:rPr sz="1400" spc="-5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0D0E1A"/>
                </a:solidFill>
                <a:latin typeface="Times New Roman"/>
                <a:cs typeface="Times New Roman"/>
              </a:rPr>
              <a:t>entry</a:t>
            </a:r>
            <a:endParaRPr sz="1400">
              <a:latin typeface="Times New Roman"/>
              <a:cs typeface="Times New Roman"/>
            </a:endParaRPr>
          </a:p>
          <a:p>
            <a:pPr marL="76200" indent="-64135">
              <a:lnSpc>
                <a:spcPct val="100000"/>
              </a:lnSpc>
              <a:buSzPct val="92857"/>
              <a:buFont typeface="Arial MT"/>
              <a:buChar char="•"/>
              <a:tabLst>
                <a:tab pos="76835" algn="l"/>
              </a:tabLst>
            </a:pPr>
            <a:r>
              <a:rPr sz="1400" spc="-5" dirty="0">
                <a:solidFill>
                  <a:srgbClr val="0D0E1A"/>
                </a:solidFill>
                <a:latin typeface="Times New Roman"/>
                <a:cs typeface="Times New Roman"/>
              </a:rPr>
              <a:t>Legal</a:t>
            </a:r>
            <a:r>
              <a:rPr sz="1400" spc="-65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E1A"/>
                </a:solidFill>
                <a:latin typeface="Times New Roman"/>
                <a:cs typeface="Times New Roman"/>
              </a:rPr>
              <a:t>Barriers(Government</a:t>
            </a:r>
            <a:r>
              <a:rPr sz="1400" spc="-50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0D0E1A"/>
                </a:solidFill>
                <a:latin typeface="Times New Roman"/>
                <a:cs typeface="Times New Roman"/>
              </a:rPr>
              <a:t>regulations)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0D0E1A"/>
              </a:buClr>
              <a:buFont typeface="Arial MT"/>
              <a:buChar char="•"/>
            </a:pPr>
            <a:endParaRPr sz="1450">
              <a:latin typeface="Times New Roman"/>
              <a:cs typeface="Times New Roman"/>
            </a:endParaRPr>
          </a:p>
          <a:p>
            <a:pPr marL="12700" marR="330835">
              <a:lnSpc>
                <a:spcPct val="100000"/>
              </a:lnSpc>
            </a:pPr>
            <a:r>
              <a:rPr sz="1400" spc="-10" dirty="0">
                <a:solidFill>
                  <a:srgbClr val="0D0E1A"/>
                </a:solidFill>
                <a:latin typeface="Times New Roman"/>
                <a:cs typeface="Times New Roman"/>
              </a:rPr>
              <a:t>It </a:t>
            </a:r>
            <a:r>
              <a:rPr sz="1400" spc="-20" dirty="0">
                <a:solidFill>
                  <a:srgbClr val="0D0E1A"/>
                </a:solidFill>
                <a:latin typeface="Times New Roman"/>
                <a:cs typeface="Times New Roman"/>
              </a:rPr>
              <a:t>is </a:t>
            </a:r>
            <a:r>
              <a:rPr sz="1400" spc="-5" dirty="0">
                <a:solidFill>
                  <a:srgbClr val="0D0E1A"/>
                </a:solidFill>
                <a:latin typeface="Times New Roman"/>
                <a:cs typeface="Times New Roman"/>
              </a:rPr>
              <a:t>appropriate </a:t>
            </a:r>
            <a:r>
              <a:rPr sz="1400" spc="-10" dirty="0">
                <a:solidFill>
                  <a:srgbClr val="0D0E1A"/>
                </a:solidFill>
                <a:latin typeface="Times New Roman"/>
                <a:cs typeface="Times New Roman"/>
              </a:rPr>
              <a:t>for </a:t>
            </a:r>
            <a:r>
              <a:rPr sz="1400" spc="-5" dirty="0">
                <a:solidFill>
                  <a:srgbClr val="0D0E1A"/>
                </a:solidFill>
                <a:latin typeface="Times New Roman"/>
                <a:cs typeface="Times New Roman"/>
              </a:rPr>
              <a:t>existing enterprises inside an industry with significant entry </a:t>
            </a:r>
            <a:r>
              <a:rPr sz="1400" dirty="0">
                <a:solidFill>
                  <a:srgbClr val="0D0E1A"/>
                </a:solidFill>
                <a:latin typeface="Times New Roman"/>
                <a:cs typeface="Times New Roman"/>
              </a:rPr>
              <a:t>barriers </a:t>
            </a:r>
            <a:r>
              <a:rPr sz="1400" spc="-15" dirty="0">
                <a:solidFill>
                  <a:srgbClr val="0D0E1A"/>
                </a:solidFill>
                <a:latin typeface="Times New Roman"/>
                <a:cs typeface="Times New Roman"/>
              </a:rPr>
              <a:t>since </a:t>
            </a:r>
            <a:r>
              <a:rPr sz="1400" spc="-10" dirty="0">
                <a:solidFill>
                  <a:srgbClr val="0D0E1A"/>
                </a:solidFill>
                <a:latin typeface="Times New Roman"/>
                <a:cs typeface="Times New Roman"/>
              </a:rPr>
              <a:t>the </a:t>
            </a:r>
            <a:r>
              <a:rPr sz="1400" spc="-5" dirty="0">
                <a:solidFill>
                  <a:srgbClr val="0D0E1A"/>
                </a:solidFill>
                <a:latin typeface="Times New Roman"/>
                <a:cs typeface="Times New Roman"/>
              </a:rPr>
              <a:t>company </a:t>
            </a:r>
            <a:r>
              <a:rPr sz="1400" dirty="0">
                <a:solidFill>
                  <a:srgbClr val="0D0E1A"/>
                </a:solidFill>
                <a:latin typeface="Times New Roman"/>
                <a:cs typeface="Times New Roman"/>
              </a:rPr>
              <a:t>would </a:t>
            </a:r>
            <a:r>
              <a:rPr sz="1400" spc="-5" dirty="0">
                <a:solidFill>
                  <a:srgbClr val="0D0E1A"/>
                </a:solidFill>
                <a:latin typeface="Times New Roman"/>
                <a:cs typeface="Times New Roman"/>
              </a:rPr>
              <a:t>be </a:t>
            </a:r>
            <a:r>
              <a:rPr sz="1400" spc="-15" dirty="0">
                <a:solidFill>
                  <a:srgbClr val="0D0E1A"/>
                </a:solidFill>
                <a:latin typeface="Times New Roman"/>
                <a:cs typeface="Times New Roman"/>
              </a:rPr>
              <a:t>able</a:t>
            </a:r>
            <a:r>
              <a:rPr sz="1400" spc="-10" dirty="0">
                <a:solidFill>
                  <a:srgbClr val="0D0E1A"/>
                </a:solidFill>
                <a:latin typeface="Times New Roman"/>
                <a:cs typeface="Times New Roman"/>
              </a:rPr>
              <a:t> to charge higher rates </a:t>
            </a:r>
            <a:r>
              <a:rPr sz="1400" spc="-30" dirty="0">
                <a:solidFill>
                  <a:srgbClr val="0D0E1A"/>
                </a:solidFill>
                <a:latin typeface="Times New Roman"/>
                <a:cs typeface="Times New Roman"/>
              </a:rPr>
              <a:t>and </a:t>
            </a:r>
            <a:r>
              <a:rPr sz="1400" spc="-335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0D0E1A"/>
                </a:solidFill>
                <a:latin typeface="Times New Roman"/>
                <a:cs typeface="Times New Roman"/>
              </a:rPr>
              <a:t>negotiate</a:t>
            </a:r>
            <a:r>
              <a:rPr sz="1400" spc="-35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E1A"/>
                </a:solidFill>
                <a:latin typeface="Times New Roman"/>
                <a:cs typeface="Times New Roman"/>
              </a:rPr>
              <a:t>better</a:t>
            </a:r>
            <a:r>
              <a:rPr sz="1400" spc="-20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0D0E1A"/>
                </a:solidFill>
                <a:latin typeface="Times New Roman"/>
                <a:cs typeface="Times New Roman"/>
              </a:rPr>
              <a:t>conditions.</a:t>
            </a:r>
            <a:endParaRPr sz="1400">
              <a:latin typeface="Times New Roman"/>
              <a:cs typeface="Times New Roman"/>
            </a:endParaRPr>
          </a:p>
          <a:p>
            <a:pPr marL="301625" marR="131445" indent="-289560">
              <a:lnSpc>
                <a:spcPts val="1680"/>
              </a:lnSpc>
              <a:spcBef>
                <a:spcPts val="35"/>
              </a:spcBef>
              <a:buClr>
                <a:srgbClr val="0D0E1A"/>
              </a:buClr>
              <a:buSzPct val="92857"/>
              <a:buFont typeface="Arial MT"/>
              <a:buChar char="•"/>
              <a:tabLst>
                <a:tab pos="344805" algn="l"/>
                <a:tab pos="345440" algn="l"/>
              </a:tabLst>
            </a:pPr>
            <a:r>
              <a:rPr dirty="0"/>
              <a:t>	</a:t>
            </a:r>
            <a:r>
              <a:rPr sz="1400" dirty="0">
                <a:solidFill>
                  <a:srgbClr val="0D0E1A"/>
                </a:solidFill>
                <a:latin typeface="Times New Roman"/>
                <a:cs typeface="Times New Roman"/>
              </a:rPr>
              <a:t>In</a:t>
            </a:r>
            <a:r>
              <a:rPr sz="1400" spc="-10" dirty="0">
                <a:solidFill>
                  <a:srgbClr val="0D0E1A"/>
                </a:solidFill>
                <a:latin typeface="Times New Roman"/>
                <a:cs typeface="Times New Roman"/>
              </a:rPr>
              <a:t> the</a:t>
            </a:r>
            <a:r>
              <a:rPr sz="1400" spc="30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E1A"/>
                </a:solidFill>
                <a:latin typeface="Times New Roman"/>
                <a:cs typeface="Times New Roman"/>
              </a:rPr>
              <a:t>case</a:t>
            </a:r>
            <a:r>
              <a:rPr sz="1400" spc="30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E1A"/>
                </a:solidFill>
                <a:latin typeface="Times New Roman"/>
                <a:cs typeface="Times New Roman"/>
              </a:rPr>
              <a:t>of</a:t>
            </a:r>
            <a:r>
              <a:rPr sz="1400" spc="-65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E1A"/>
                </a:solidFill>
                <a:latin typeface="Times New Roman"/>
                <a:cs typeface="Times New Roman"/>
              </a:rPr>
              <a:t>Yamaha</a:t>
            </a:r>
            <a:r>
              <a:rPr sz="1400" spc="45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0D0E1A"/>
                </a:solidFill>
                <a:latin typeface="Times New Roman"/>
                <a:cs typeface="Times New Roman"/>
              </a:rPr>
              <a:t>this</a:t>
            </a:r>
            <a:r>
              <a:rPr sz="1400" spc="35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0D0E1A"/>
                </a:solidFill>
                <a:latin typeface="Times New Roman"/>
                <a:cs typeface="Times New Roman"/>
              </a:rPr>
              <a:t>approach,</a:t>
            </a:r>
            <a:r>
              <a:rPr sz="1400" spc="35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0D0E1A"/>
                </a:solidFill>
                <a:latin typeface="Times New Roman"/>
                <a:cs typeface="Times New Roman"/>
              </a:rPr>
              <a:t>the</a:t>
            </a:r>
            <a:r>
              <a:rPr sz="1400" spc="50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0D0E1A"/>
                </a:solidFill>
                <a:latin typeface="Times New Roman"/>
                <a:cs typeface="Times New Roman"/>
              </a:rPr>
              <a:t>motorcycle</a:t>
            </a:r>
            <a:r>
              <a:rPr sz="1400" spc="45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E1A"/>
                </a:solidFill>
                <a:latin typeface="Times New Roman"/>
                <a:cs typeface="Times New Roman"/>
              </a:rPr>
              <a:t>sector</a:t>
            </a:r>
            <a:r>
              <a:rPr sz="1400" spc="20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0D0E1A"/>
                </a:solidFill>
                <a:latin typeface="Times New Roman"/>
                <a:cs typeface="Times New Roman"/>
              </a:rPr>
              <a:t>has</a:t>
            </a:r>
            <a:r>
              <a:rPr sz="1400" spc="30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0D0E1A"/>
                </a:solidFill>
                <a:latin typeface="Times New Roman"/>
                <a:cs typeface="Times New Roman"/>
              </a:rPr>
              <a:t>very</a:t>
            </a:r>
            <a:r>
              <a:rPr sz="1400" spc="20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E1A"/>
                </a:solidFill>
                <a:latin typeface="Times New Roman"/>
                <a:cs typeface="Times New Roman"/>
              </a:rPr>
              <a:t>high</a:t>
            </a:r>
            <a:r>
              <a:rPr sz="1400" spc="-35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D0E1A"/>
                </a:solidFill>
                <a:latin typeface="Times New Roman"/>
                <a:cs typeface="Times New Roman"/>
              </a:rPr>
              <a:t>entry</a:t>
            </a:r>
            <a:r>
              <a:rPr sz="1400" spc="-5" dirty="0">
                <a:solidFill>
                  <a:srgbClr val="0D0E1A"/>
                </a:solidFill>
                <a:latin typeface="Times New Roman"/>
                <a:cs typeface="Times New Roman"/>
              </a:rPr>
              <a:t> barriers,</a:t>
            </a:r>
            <a:r>
              <a:rPr sz="1400" spc="15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0D0E1A"/>
                </a:solidFill>
                <a:latin typeface="Times New Roman"/>
                <a:cs typeface="Times New Roman"/>
              </a:rPr>
              <a:t>making</a:t>
            </a:r>
            <a:r>
              <a:rPr sz="1400" spc="20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20" dirty="0">
                <a:solidFill>
                  <a:srgbClr val="0D0E1A"/>
                </a:solidFill>
                <a:latin typeface="Times New Roman"/>
                <a:cs typeface="Times New Roman"/>
              </a:rPr>
              <a:t>it</a:t>
            </a:r>
            <a:r>
              <a:rPr sz="1400" spc="10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E1A"/>
                </a:solidFill>
                <a:latin typeface="Times New Roman"/>
                <a:cs typeface="Times New Roman"/>
              </a:rPr>
              <a:t>challenging </a:t>
            </a:r>
            <a:r>
              <a:rPr sz="1400" spc="-10" dirty="0">
                <a:solidFill>
                  <a:srgbClr val="0D0E1A"/>
                </a:solidFill>
                <a:latin typeface="Times New Roman"/>
                <a:cs typeface="Times New Roman"/>
              </a:rPr>
              <a:t>for</a:t>
            </a:r>
            <a:r>
              <a:rPr sz="1400" spc="35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0D0E1A"/>
                </a:solidFill>
                <a:latin typeface="Times New Roman"/>
                <a:cs typeface="Times New Roman"/>
              </a:rPr>
              <a:t>new</a:t>
            </a:r>
            <a:r>
              <a:rPr sz="1400" spc="45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0D0E1A"/>
                </a:solidFill>
                <a:latin typeface="Times New Roman"/>
                <a:cs typeface="Times New Roman"/>
              </a:rPr>
              <a:t>brands</a:t>
            </a:r>
            <a:r>
              <a:rPr sz="1400" spc="50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E1A"/>
                </a:solidFill>
                <a:latin typeface="Times New Roman"/>
                <a:cs typeface="Times New Roman"/>
              </a:rPr>
              <a:t>to</a:t>
            </a:r>
            <a:r>
              <a:rPr sz="1400" spc="20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0D0E1A"/>
                </a:solidFill>
                <a:latin typeface="Times New Roman"/>
                <a:cs typeface="Times New Roman"/>
              </a:rPr>
              <a:t>enter.</a:t>
            </a:r>
            <a:r>
              <a:rPr sz="1400" spc="5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0D0E1A"/>
                </a:solidFill>
                <a:latin typeface="Times New Roman"/>
                <a:cs typeface="Times New Roman"/>
              </a:rPr>
              <a:t>Therefore, </a:t>
            </a:r>
            <a:r>
              <a:rPr sz="1400" spc="-335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E1A"/>
                </a:solidFill>
                <a:latin typeface="Times New Roman"/>
                <a:cs typeface="Times New Roman"/>
              </a:rPr>
              <a:t>any</a:t>
            </a:r>
            <a:r>
              <a:rPr sz="1400" spc="-15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E1A"/>
                </a:solidFill>
                <a:latin typeface="Times New Roman"/>
                <a:cs typeface="Times New Roman"/>
              </a:rPr>
              <a:t>threat</a:t>
            </a:r>
            <a:r>
              <a:rPr sz="1400" spc="30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E1A"/>
                </a:solidFill>
                <a:latin typeface="Times New Roman"/>
                <a:cs typeface="Times New Roman"/>
              </a:rPr>
              <a:t>from</a:t>
            </a:r>
            <a:r>
              <a:rPr sz="1400" spc="-45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E1A"/>
                </a:solidFill>
                <a:latin typeface="Times New Roman"/>
                <a:cs typeface="Times New Roman"/>
              </a:rPr>
              <a:t>a</a:t>
            </a:r>
            <a:r>
              <a:rPr sz="1400" spc="35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0D0E1A"/>
                </a:solidFill>
                <a:latin typeface="Times New Roman"/>
                <a:cs typeface="Times New Roman"/>
              </a:rPr>
              <a:t>new</a:t>
            </a:r>
            <a:r>
              <a:rPr sz="1400" spc="15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0D0E1A"/>
                </a:solidFill>
                <a:latin typeface="Times New Roman"/>
                <a:cs typeface="Times New Roman"/>
              </a:rPr>
              <a:t>brand</a:t>
            </a:r>
            <a:r>
              <a:rPr sz="1400" spc="30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20" dirty="0">
                <a:solidFill>
                  <a:srgbClr val="0D0E1A"/>
                </a:solidFill>
                <a:latin typeface="Times New Roman"/>
                <a:cs typeface="Times New Roman"/>
              </a:rPr>
              <a:t>is</a:t>
            </a:r>
            <a:r>
              <a:rPr sz="1400" spc="15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E1A"/>
                </a:solidFill>
                <a:latin typeface="Times New Roman"/>
                <a:cs typeface="Times New Roman"/>
              </a:rPr>
              <a:t>still</a:t>
            </a:r>
            <a:r>
              <a:rPr sz="1400" spc="25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0D0E1A"/>
                </a:solidFill>
                <a:latin typeface="Times New Roman"/>
                <a:cs typeface="Times New Roman"/>
              </a:rPr>
              <a:t>minimal.</a:t>
            </a:r>
            <a:r>
              <a:rPr sz="1400" spc="25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E1A"/>
                </a:solidFill>
                <a:latin typeface="Times New Roman"/>
                <a:cs typeface="Times New Roman"/>
              </a:rPr>
              <a:t>By</a:t>
            </a:r>
            <a:r>
              <a:rPr sz="1400" spc="-15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D0E1A"/>
                </a:solidFill>
                <a:latin typeface="Times New Roman"/>
                <a:cs typeface="Times New Roman"/>
              </a:rPr>
              <a:t>doing</a:t>
            </a:r>
            <a:r>
              <a:rPr sz="1400" spc="5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E1A"/>
                </a:solidFill>
                <a:latin typeface="Times New Roman"/>
                <a:cs typeface="Times New Roman"/>
              </a:rPr>
              <a:t>this,</a:t>
            </a:r>
            <a:r>
              <a:rPr sz="1400" spc="20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0D0E1A"/>
                </a:solidFill>
                <a:latin typeface="Times New Roman"/>
                <a:cs typeface="Times New Roman"/>
              </a:rPr>
              <a:t>the</a:t>
            </a:r>
            <a:r>
              <a:rPr sz="1400" spc="15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E1A"/>
                </a:solidFill>
                <a:latin typeface="Times New Roman"/>
                <a:cs typeface="Times New Roman"/>
              </a:rPr>
              <a:t>overall</a:t>
            </a:r>
            <a:r>
              <a:rPr sz="1400" spc="-25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E1A"/>
                </a:solidFill>
                <a:latin typeface="Times New Roman"/>
                <a:cs typeface="Times New Roman"/>
              </a:rPr>
              <a:t>threat</a:t>
            </a:r>
            <a:r>
              <a:rPr sz="1400" spc="5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E1A"/>
                </a:solidFill>
                <a:latin typeface="Times New Roman"/>
                <a:cs typeface="Times New Roman"/>
              </a:rPr>
              <a:t>posed</a:t>
            </a:r>
            <a:r>
              <a:rPr sz="1400" spc="5" dirty="0">
                <a:solidFill>
                  <a:srgbClr val="0D0E1A"/>
                </a:solidFill>
                <a:latin typeface="Times New Roman"/>
                <a:cs typeface="Times New Roman"/>
              </a:rPr>
              <a:t> by</a:t>
            </a:r>
            <a:r>
              <a:rPr sz="1400" spc="-15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E1A"/>
                </a:solidFill>
                <a:latin typeface="Times New Roman"/>
                <a:cs typeface="Times New Roman"/>
              </a:rPr>
              <a:t>a</a:t>
            </a:r>
            <a:r>
              <a:rPr sz="1400" spc="15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0D0E1A"/>
                </a:solidFill>
                <a:latin typeface="Times New Roman"/>
                <a:cs typeface="Times New Roman"/>
              </a:rPr>
              <a:t>new</a:t>
            </a:r>
            <a:r>
              <a:rPr sz="1400" spc="10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0D0E1A"/>
                </a:solidFill>
                <a:latin typeface="Times New Roman"/>
                <a:cs typeface="Times New Roman"/>
              </a:rPr>
              <a:t>brand</a:t>
            </a:r>
            <a:r>
              <a:rPr sz="1400" spc="30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20" dirty="0">
                <a:solidFill>
                  <a:srgbClr val="0D0E1A"/>
                </a:solidFill>
                <a:latin typeface="Times New Roman"/>
                <a:cs typeface="Times New Roman"/>
              </a:rPr>
              <a:t>is</a:t>
            </a:r>
            <a:r>
              <a:rPr sz="1400" spc="15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E1A"/>
                </a:solidFill>
                <a:latin typeface="Times New Roman"/>
                <a:cs typeface="Times New Roman"/>
              </a:rPr>
              <a:t>kept</a:t>
            </a:r>
            <a:r>
              <a:rPr sz="1400" spc="10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0D0E1A"/>
                </a:solidFill>
                <a:latin typeface="Times New Roman"/>
                <a:cs typeface="Times New Roman"/>
              </a:rPr>
              <a:t>low.</a:t>
            </a:r>
            <a:endParaRPr sz="1400">
              <a:latin typeface="Times New Roman"/>
              <a:cs typeface="Times New Roman"/>
            </a:endParaRPr>
          </a:p>
          <a:p>
            <a:pPr marL="301625" marR="357505" indent="-289560">
              <a:lnSpc>
                <a:spcPts val="1660"/>
              </a:lnSpc>
              <a:spcBef>
                <a:spcPts val="15"/>
              </a:spcBef>
              <a:buSzPct val="92857"/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400" spc="-15" dirty="0">
                <a:solidFill>
                  <a:srgbClr val="0D0E1A"/>
                </a:solidFill>
                <a:latin typeface="Times New Roman"/>
                <a:cs typeface="Times New Roman"/>
              </a:rPr>
              <a:t>One</a:t>
            </a:r>
            <a:r>
              <a:rPr sz="1400" spc="45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5" dirty="0">
                <a:solidFill>
                  <a:srgbClr val="0D0E1A"/>
                </a:solidFill>
                <a:latin typeface="Times New Roman"/>
                <a:cs typeface="Times New Roman"/>
              </a:rPr>
              <a:t>of </a:t>
            </a:r>
            <a:r>
              <a:rPr sz="1400" spc="-15" dirty="0">
                <a:solidFill>
                  <a:srgbClr val="0D0E1A"/>
                </a:solidFill>
                <a:latin typeface="Times New Roman"/>
                <a:cs typeface="Times New Roman"/>
              </a:rPr>
              <a:t>the</a:t>
            </a:r>
            <a:r>
              <a:rPr sz="1400" spc="45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E1A"/>
                </a:solidFill>
                <a:latin typeface="Times New Roman"/>
                <a:cs typeface="Times New Roman"/>
              </a:rPr>
              <a:t>top</a:t>
            </a:r>
            <a:r>
              <a:rPr sz="1400" spc="50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0D0E1A"/>
                </a:solidFill>
                <a:latin typeface="Times New Roman"/>
                <a:cs typeface="Times New Roman"/>
              </a:rPr>
              <a:t>automakers</a:t>
            </a:r>
            <a:r>
              <a:rPr sz="1400" spc="55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0D0E1A"/>
                </a:solidFill>
                <a:latin typeface="Times New Roman"/>
                <a:cs typeface="Times New Roman"/>
              </a:rPr>
              <a:t>around</a:t>
            </a:r>
            <a:r>
              <a:rPr sz="1400" spc="25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0D0E1A"/>
                </a:solidFill>
                <a:latin typeface="Times New Roman"/>
                <a:cs typeface="Times New Roman"/>
              </a:rPr>
              <a:t>the</a:t>
            </a:r>
            <a:r>
              <a:rPr sz="1400" spc="45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0D0E1A"/>
                </a:solidFill>
                <a:latin typeface="Times New Roman"/>
                <a:cs typeface="Times New Roman"/>
              </a:rPr>
              <a:t>globe</a:t>
            </a:r>
            <a:r>
              <a:rPr sz="1400" spc="35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20" dirty="0">
                <a:solidFill>
                  <a:srgbClr val="0D0E1A"/>
                </a:solidFill>
                <a:latin typeface="Times New Roman"/>
                <a:cs typeface="Times New Roman"/>
              </a:rPr>
              <a:t>is</a:t>
            </a:r>
            <a:r>
              <a:rPr sz="1400" spc="55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0D0E1A"/>
                </a:solidFill>
                <a:latin typeface="Times New Roman"/>
                <a:cs typeface="Times New Roman"/>
              </a:rPr>
              <a:t>Nissan.</a:t>
            </a:r>
            <a:r>
              <a:rPr sz="1400" spc="60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0D0E1A"/>
                </a:solidFill>
                <a:latin typeface="Times New Roman"/>
                <a:cs typeface="Times New Roman"/>
              </a:rPr>
              <a:t>Since</a:t>
            </a:r>
            <a:r>
              <a:rPr sz="1400" spc="50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0D0E1A"/>
                </a:solidFill>
                <a:latin typeface="Times New Roman"/>
                <a:cs typeface="Times New Roman"/>
              </a:rPr>
              <a:t>its</a:t>
            </a:r>
            <a:r>
              <a:rPr sz="1400" spc="45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0D0E1A"/>
                </a:solidFill>
                <a:latin typeface="Times New Roman"/>
                <a:cs typeface="Times New Roman"/>
              </a:rPr>
              <a:t>product</a:t>
            </a:r>
            <a:r>
              <a:rPr sz="1400" spc="20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0D0E1A"/>
                </a:solidFill>
                <a:latin typeface="Times New Roman"/>
                <a:cs typeface="Times New Roman"/>
              </a:rPr>
              <a:t>portfolio</a:t>
            </a:r>
            <a:r>
              <a:rPr sz="1400" spc="40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0D0E1A"/>
                </a:solidFill>
                <a:latin typeface="Times New Roman"/>
                <a:cs typeface="Times New Roman"/>
              </a:rPr>
              <a:t>has</a:t>
            </a:r>
            <a:r>
              <a:rPr sz="1400" spc="35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0D0E1A"/>
                </a:solidFill>
                <a:latin typeface="Times New Roman"/>
                <a:cs typeface="Times New Roman"/>
              </a:rPr>
              <a:t>established</a:t>
            </a:r>
            <a:r>
              <a:rPr sz="1400" spc="50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E1A"/>
                </a:solidFill>
                <a:latin typeface="Times New Roman"/>
                <a:cs typeface="Times New Roman"/>
              </a:rPr>
              <a:t>high</a:t>
            </a:r>
            <a:r>
              <a:rPr sz="1400" spc="-15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E1A"/>
                </a:solidFill>
                <a:latin typeface="Times New Roman"/>
                <a:cs typeface="Times New Roman"/>
              </a:rPr>
              <a:t>standards</a:t>
            </a:r>
            <a:r>
              <a:rPr sz="1400" spc="30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0D0E1A"/>
                </a:solidFill>
                <a:latin typeface="Times New Roman"/>
                <a:cs typeface="Times New Roman"/>
              </a:rPr>
              <a:t>and</a:t>
            </a:r>
            <a:r>
              <a:rPr sz="1400" spc="65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0D0E1A"/>
                </a:solidFill>
                <a:latin typeface="Times New Roman"/>
                <a:cs typeface="Times New Roman"/>
              </a:rPr>
              <a:t>makes,</a:t>
            </a:r>
            <a:r>
              <a:rPr sz="1400" spc="50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20" dirty="0">
                <a:solidFill>
                  <a:srgbClr val="0D0E1A"/>
                </a:solidFill>
                <a:latin typeface="Times New Roman"/>
                <a:cs typeface="Times New Roman"/>
              </a:rPr>
              <a:t>it</a:t>
            </a:r>
            <a:r>
              <a:rPr sz="1400" spc="55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20" dirty="0">
                <a:solidFill>
                  <a:srgbClr val="0D0E1A"/>
                </a:solidFill>
                <a:latin typeface="Times New Roman"/>
                <a:cs typeface="Times New Roman"/>
              </a:rPr>
              <a:t>is</a:t>
            </a:r>
            <a:r>
              <a:rPr sz="1400" spc="50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E1A"/>
                </a:solidFill>
                <a:latin typeface="Times New Roman"/>
                <a:cs typeface="Times New Roman"/>
              </a:rPr>
              <a:t>tough</a:t>
            </a:r>
            <a:r>
              <a:rPr sz="1400" spc="10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0D0E1A"/>
                </a:solidFill>
                <a:latin typeface="Times New Roman"/>
                <a:cs typeface="Times New Roman"/>
              </a:rPr>
              <a:t>for</a:t>
            </a:r>
            <a:r>
              <a:rPr sz="1400" spc="60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0D0E1A"/>
                </a:solidFill>
                <a:latin typeface="Times New Roman"/>
                <a:cs typeface="Times New Roman"/>
              </a:rPr>
              <a:t>new </a:t>
            </a:r>
            <a:r>
              <a:rPr sz="1400" spc="-335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0D0E1A"/>
                </a:solidFill>
                <a:latin typeface="Times New Roman"/>
                <a:cs typeface="Times New Roman"/>
              </a:rPr>
              <a:t>entrants</a:t>
            </a:r>
            <a:r>
              <a:rPr sz="1400" spc="25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E1A"/>
                </a:solidFill>
                <a:latin typeface="Times New Roman"/>
                <a:cs typeface="Times New Roman"/>
              </a:rPr>
              <a:t>to</a:t>
            </a:r>
            <a:r>
              <a:rPr sz="1400" spc="40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0D0E1A"/>
                </a:solidFill>
                <a:latin typeface="Times New Roman"/>
                <a:cs typeface="Times New Roman"/>
              </a:rPr>
              <a:t>compete.</a:t>
            </a:r>
            <a:r>
              <a:rPr sz="1400" spc="35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0D0E1A"/>
                </a:solidFill>
                <a:latin typeface="Times New Roman"/>
                <a:cs typeface="Times New Roman"/>
              </a:rPr>
              <a:t>The</a:t>
            </a:r>
            <a:r>
              <a:rPr sz="1400" spc="45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E1A"/>
                </a:solidFill>
                <a:latin typeface="Times New Roman"/>
                <a:cs typeface="Times New Roman"/>
              </a:rPr>
              <a:t>automobile</a:t>
            </a:r>
            <a:r>
              <a:rPr sz="1400" spc="30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E1A"/>
                </a:solidFill>
                <a:latin typeface="Times New Roman"/>
                <a:cs typeface="Times New Roman"/>
              </a:rPr>
              <a:t>industry</a:t>
            </a:r>
            <a:r>
              <a:rPr sz="1400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0D0E1A"/>
                </a:solidFill>
                <a:latin typeface="Times New Roman"/>
                <a:cs typeface="Times New Roman"/>
              </a:rPr>
              <a:t>also</a:t>
            </a:r>
            <a:r>
              <a:rPr sz="1400" spc="35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E1A"/>
                </a:solidFill>
                <a:latin typeface="Times New Roman"/>
                <a:cs typeface="Times New Roman"/>
              </a:rPr>
              <a:t>requires</a:t>
            </a:r>
            <a:r>
              <a:rPr sz="1400" spc="40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E1A"/>
                </a:solidFill>
                <a:latin typeface="Times New Roman"/>
                <a:cs typeface="Times New Roman"/>
              </a:rPr>
              <a:t>a</a:t>
            </a:r>
            <a:r>
              <a:rPr sz="1400" spc="45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0D0E1A"/>
                </a:solidFill>
                <a:latin typeface="Times New Roman"/>
                <a:cs typeface="Times New Roman"/>
              </a:rPr>
              <a:t>sizable</a:t>
            </a:r>
            <a:r>
              <a:rPr sz="1400" spc="50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E1A"/>
                </a:solidFill>
                <a:latin typeface="Times New Roman"/>
                <a:cs typeface="Times New Roman"/>
              </a:rPr>
              <a:t>sum</a:t>
            </a:r>
            <a:r>
              <a:rPr sz="1400" spc="-10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5" dirty="0">
                <a:solidFill>
                  <a:srgbClr val="0D0E1A"/>
                </a:solidFill>
                <a:latin typeface="Times New Roman"/>
                <a:cs typeface="Times New Roman"/>
              </a:rPr>
              <a:t>of</a:t>
            </a:r>
            <a:r>
              <a:rPr sz="1400" spc="25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0D0E1A"/>
                </a:solidFill>
                <a:latin typeface="Times New Roman"/>
                <a:cs typeface="Times New Roman"/>
              </a:rPr>
              <a:t>money</a:t>
            </a:r>
            <a:r>
              <a:rPr sz="1400" spc="40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0D0E1A"/>
                </a:solidFill>
                <a:latin typeface="Times New Roman"/>
                <a:cs typeface="Times New Roman"/>
              </a:rPr>
              <a:t>for</a:t>
            </a:r>
            <a:r>
              <a:rPr sz="1400" spc="55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0D0E1A"/>
                </a:solidFill>
                <a:latin typeface="Times New Roman"/>
                <a:cs typeface="Times New Roman"/>
              </a:rPr>
              <a:t>startup</a:t>
            </a:r>
            <a:r>
              <a:rPr sz="1400" spc="35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E1A"/>
                </a:solidFill>
                <a:latin typeface="Times New Roman"/>
                <a:cs typeface="Times New Roman"/>
              </a:rPr>
              <a:t>costs,</a:t>
            </a:r>
            <a:r>
              <a:rPr sz="1400" spc="30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0D0E1A"/>
                </a:solidFill>
                <a:latin typeface="Times New Roman"/>
                <a:cs typeface="Times New Roman"/>
              </a:rPr>
              <a:t>and</a:t>
            </a:r>
            <a:r>
              <a:rPr sz="1400" spc="35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0D0E1A"/>
                </a:solidFill>
                <a:latin typeface="Times New Roman"/>
                <a:cs typeface="Times New Roman"/>
              </a:rPr>
              <a:t>economies</a:t>
            </a:r>
            <a:r>
              <a:rPr sz="1400" spc="50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5" dirty="0">
                <a:solidFill>
                  <a:srgbClr val="0D0E1A"/>
                </a:solidFill>
                <a:latin typeface="Times New Roman"/>
                <a:cs typeface="Times New Roman"/>
              </a:rPr>
              <a:t>of </a:t>
            </a:r>
            <a:r>
              <a:rPr sz="1400" spc="-10" dirty="0">
                <a:solidFill>
                  <a:srgbClr val="0D0E1A"/>
                </a:solidFill>
                <a:latin typeface="Times New Roman"/>
                <a:cs typeface="Times New Roman"/>
              </a:rPr>
              <a:t>scale</a:t>
            </a:r>
            <a:r>
              <a:rPr sz="1400" spc="45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0D0E1A"/>
                </a:solidFill>
                <a:latin typeface="Times New Roman"/>
                <a:cs typeface="Times New Roman"/>
              </a:rPr>
              <a:t>are</a:t>
            </a:r>
            <a:r>
              <a:rPr sz="1400" spc="45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0D0E1A"/>
                </a:solidFill>
                <a:latin typeface="Times New Roman"/>
                <a:cs typeface="Times New Roman"/>
              </a:rPr>
              <a:t>challenging</a:t>
            </a:r>
            <a:r>
              <a:rPr sz="1400" spc="45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E1A"/>
                </a:solidFill>
                <a:latin typeface="Times New Roman"/>
                <a:cs typeface="Times New Roman"/>
              </a:rPr>
              <a:t>to</a:t>
            </a:r>
            <a:endParaRPr sz="1400">
              <a:latin typeface="Times New Roman"/>
              <a:cs typeface="Times New Roman"/>
            </a:endParaRPr>
          </a:p>
          <a:p>
            <a:pPr marL="301625">
              <a:lnSpc>
                <a:spcPts val="1625"/>
              </a:lnSpc>
            </a:pPr>
            <a:r>
              <a:rPr sz="1400" spc="-10" dirty="0">
                <a:solidFill>
                  <a:srgbClr val="0D0E1A"/>
                </a:solidFill>
                <a:latin typeface="Times New Roman"/>
                <a:cs typeface="Times New Roman"/>
              </a:rPr>
              <a:t>build</a:t>
            </a:r>
            <a:r>
              <a:rPr sz="1400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E1A"/>
                </a:solidFill>
                <a:latin typeface="Times New Roman"/>
                <a:cs typeface="Times New Roman"/>
              </a:rPr>
              <a:t>a</a:t>
            </a:r>
            <a:r>
              <a:rPr sz="1400" spc="10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E1A"/>
                </a:solidFill>
                <a:latin typeface="Times New Roman"/>
                <a:cs typeface="Times New Roman"/>
              </a:rPr>
              <a:t>customer</a:t>
            </a:r>
            <a:r>
              <a:rPr sz="1400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E1A"/>
                </a:solidFill>
                <a:latin typeface="Times New Roman"/>
                <a:cs typeface="Times New Roman"/>
              </a:rPr>
              <a:t>base</a:t>
            </a:r>
            <a:r>
              <a:rPr sz="1400" spc="10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E1A"/>
                </a:solidFill>
                <a:latin typeface="Times New Roman"/>
                <a:cs typeface="Times New Roman"/>
              </a:rPr>
              <a:t>since</a:t>
            </a:r>
            <a:r>
              <a:rPr sz="1400" spc="10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E1A"/>
                </a:solidFill>
                <a:latin typeface="Times New Roman"/>
                <a:cs typeface="Times New Roman"/>
              </a:rPr>
              <a:t>customer switching</a:t>
            </a:r>
            <a:r>
              <a:rPr sz="1400" spc="-15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E1A"/>
                </a:solidFill>
                <a:latin typeface="Times New Roman"/>
                <a:cs typeface="Times New Roman"/>
              </a:rPr>
              <a:t>costs</a:t>
            </a:r>
            <a:r>
              <a:rPr sz="1400" spc="10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0D0E1A"/>
                </a:solidFill>
                <a:latin typeface="Times New Roman"/>
                <a:cs typeface="Times New Roman"/>
              </a:rPr>
              <a:t>are</a:t>
            </a:r>
            <a:r>
              <a:rPr sz="1400" spc="10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E1A"/>
                </a:solidFill>
                <a:latin typeface="Times New Roman"/>
                <a:cs typeface="Times New Roman"/>
              </a:rPr>
              <a:t>high.</a:t>
            </a:r>
            <a:endParaRPr sz="1400">
              <a:latin typeface="Times New Roman"/>
              <a:cs typeface="Times New Roman"/>
            </a:endParaRPr>
          </a:p>
          <a:p>
            <a:pPr marL="301625" marR="5080" indent="-289560" algn="just">
              <a:lnSpc>
                <a:spcPct val="99300"/>
              </a:lnSpc>
              <a:spcBef>
                <a:spcPts val="15"/>
              </a:spcBef>
              <a:buSzPct val="92857"/>
              <a:buFont typeface="Arial MT"/>
              <a:buChar char="•"/>
              <a:tabLst>
                <a:tab pos="299720" algn="l"/>
              </a:tabLst>
            </a:pPr>
            <a:r>
              <a:rPr sz="1400" dirty="0">
                <a:solidFill>
                  <a:srgbClr val="0D0E1A"/>
                </a:solidFill>
                <a:latin typeface="Times New Roman"/>
                <a:cs typeface="Times New Roman"/>
              </a:rPr>
              <a:t>In</a:t>
            </a:r>
            <a:r>
              <a:rPr sz="1400" spc="10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0D0E1A"/>
                </a:solidFill>
                <a:latin typeface="Times New Roman"/>
                <a:cs typeface="Times New Roman"/>
              </a:rPr>
              <a:t>the</a:t>
            </a:r>
            <a:r>
              <a:rPr sz="1400" spc="45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E1A"/>
                </a:solidFill>
                <a:latin typeface="Times New Roman"/>
                <a:cs typeface="Times New Roman"/>
              </a:rPr>
              <a:t>sector</a:t>
            </a:r>
            <a:r>
              <a:rPr sz="1400" spc="40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0D0E1A"/>
                </a:solidFill>
                <a:latin typeface="Times New Roman"/>
                <a:cs typeface="Times New Roman"/>
              </a:rPr>
              <a:t>where</a:t>
            </a:r>
            <a:r>
              <a:rPr sz="1400" spc="70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0D0E1A"/>
                </a:solidFill>
                <a:latin typeface="Times New Roman"/>
                <a:cs typeface="Times New Roman"/>
              </a:rPr>
              <a:t>Kia</a:t>
            </a:r>
            <a:r>
              <a:rPr sz="1400" spc="45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0D0E1A"/>
                </a:solidFill>
                <a:latin typeface="Times New Roman"/>
                <a:cs typeface="Times New Roman"/>
              </a:rPr>
              <a:t>Motors</a:t>
            </a:r>
            <a:r>
              <a:rPr sz="1400" spc="35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E1A"/>
                </a:solidFill>
                <a:latin typeface="Times New Roman"/>
                <a:cs typeface="Times New Roman"/>
              </a:rPr>
              <a:t>competes,</a:t>
            </a:r>
            <a:r>
              <a:rPr sz="1400" spc="50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0D0E1A"/>
                </a:solidFill>
                <a:latin typeface="Times New Roman"/>
                <a:cs typeface="Times New Roman"/>
              </a:rPr>
              <a:t>achieving</a:t>
            </a:r>
            <a:r>
              <a:rPr sz="1400" spc="5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E1A"/>
                </a:solidFill>
                <a:latin typeface="Times New Roman"/>
                <a:cs typeface="Times New Roman"/>
              </a:rPr>
              <a:t>economies</a:t>
            </a:r>
            <a:r>
              <a:rPr sz="1400" spc="50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5" dirty="0">
                <a:solidFill>
                  <a:srgbClr val="0D0E1A"/>
                </a:solidFill>
                <a:latin typeface="Times New Roman"/>
                <a:cs typeface="Times New Roman"/>
              </a:rPr>
              <a:t>of</a:t>
            </a:r>
            <a:r>
              <a:rPr sz="1400" spc="10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0D0E1A"/>
                </a:solidFill>
                <a:latin typeface="Times New Roman"/>
                <a:cs typeface="Times New Roman"/>
              </a:rPr>
              <a:t>scale</a:t>
            </a:r>
            <a:r>
              <a:rPr sz="1400" spc="40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20" dirty="0">
                <a:solidFill>
                  <a:srgbClr val="0D0E1A"/>
                </a:solidFill>
                <a:latin typeface="Times New Roman"/>
                <a:cs typeface="Times New Roman"/>
              </a:rPr>
              <a:t>is</a:t>
            </a:r>
            <a:r>
              <a:rPr sz="1400" spc="50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E1A"/>
                </a:solidFill>
                <a:latin typeface="Times New Roman"/>
                <a:cs typeface="Times New Roman"/>
              </a:rPr>
              <a:t>challenging.</a:t>
            </a:r>
            <a:r>
              <a:rPr sz="1400" spc="80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0D0E1A"/>
                </a:solidFill>
                <a:latin typeface="Times New Roman"/>
                <a:cs typeface="Times New Roman"/>
              </a:rPr>
              <a:t>It</a:t>
            </a:r>
            <a:r>
              <a:rPr sz="1400" spc="40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0D0E1A"/>
                </a:solidFill>
                <a:latin typeface="Times New Roman"/>
                <a:cs typeface="Times New Roman"/>
              </a:rPr>
              <a:t>also</a:t>
            </a:r>
            <a:r>
              <a:rPr sz="1400" spc="35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0D0E1A"/>
                </a:solidFill>
                <a:latin typeface="Times New Roman"/>
                <a:cs typeface="Times New Roman"/>
              </a:rPr>
              <a:t>raises</a:t>
            </a:r>
            <a:r>
              <a:rPr sz="1400" spc="50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0D0E1A"/>
                </a:solidFill>
                <a:latin typeface="Times New Roman"/>
                <a:cs typeface="Times New Roman"/>
              </a:rPr>
              <a:t>the</a:t>
            </a:r>
            <a:r>
              <a:rPr sz="1400" spc="45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E1A"/>
                </a:solidFill>
                <a:latin typeface="Times New Roman"/>
                <a:cs typeface="Times New Roman"/>
              </a:rPr>
              <a:t>cost</a:t>
            </a:r>
            <a:r>
              <a:rPr sz="1400" spc="35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E1A"/>
                </a:solidFill>
                <a:latin typeface="Times New Roman"/>
                <a:cs typeface="Times New Roman"/>
              </a:rPr>
              <a:t>of</a:t>
            </a:r>
            <a:r>
              <a:rPr sz="1400" spc="10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E1A"/>
                </a:solidFill>
                <a:latin typeface="Times New Roman"/>
                <a:cs typeface="Times New Roman"/>
              </a:rPr>
              <a:t>production</a:t>
            </a:r>
            <a:r>
              <a:rPr sz="1400" spc="45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0D0E1A"/>
                </a:solidFill>
                <a:latin typeface="Times New Roman"/>
                <a:cs typeface="Times New Roman"/>
              </a:rPr>
              <a:t>for</a:t>
            </a:r>
            <a:r>
              <a:rPr sz="1400" spc="55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E1A"/>
                </a:solidFill>
                <a:latin typeface="Times New Roman"/>
                <a:cs typeface="Times New Roman"/>
              </a:rPr>
              <a:t>new</a:t>
            </a:r>
            <a:r>
              <a:rPr sz="1400" spc="45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0D0E1A"/>
                </a:solidFill>
                <a:latin typeface="Times New Roman"/>
                <a:cs typeface="Times New Roman"/>
              </a:rPr>
              <a:t>competitors.</a:t>
            </a:r>
            <a:r>
              <a:rPr sz="1400" spc="-35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20" dirty="0">
                <a:solidFill>
                  <a:srgbClr val="0D0E1A"/>
                </a:solidFill>
                <a:latin typeface="Times New Roman"/>
                <a:cs typeface="Times New Roman"/>
              </a:rPr>
              <a:t>As </a:t>
            </a:r>
            <a:r>
              <a:rPr sz="1400" spc="-15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E1A"/>
                </a:solidFill>
                <a:latin typeface="Times New Roman"/>
                <a:cs typeface="Times New Roman"/>
              </a:rPr>
              <a:t>a </a:t>
            </a:r>
            <a:r>
              <a:rPr sz="1400" spc="-10" dirty="0">
                <a:solidFill>
                  <a:srgbClr val="0D0E1A"/>
                </a:solidFill>
                <a:latin typeface="Times New Roman"/>
                <a:cs typeface="Times New Roman"/>
              </a:rPr>
              <a:t>result, </a:t>
            </a:r>
            <a:r>
              <a:rPr sz="1400" spc="-15" dirty="0">
                <a:solidFill>
                  <a:srgbClr val="0D0E1A"/>
                </a:solidFill>
                <a:latin typeface="Times New Roman"/>
                <a:cs typeface="Times New Roman"/>
              </a:rPr>
              <a:t>the </a:t>
            </a:r>
            <a:r>
              <a:rPr sz="1400" spc="-5" dirty="0">
                <a:solidFill>
                  <a:srgbClr val="0D0E1A"/>
                </a:solidFill>
                <a:latin typeface="Times New Roman"/>
                <a:cs typeface="Times New Roman"/>
              </a:rPr>
              <a:t>dangers posed by </a:t>
            </a:r>
            <a:r>
              <a:rPr sz="1400" spc="-15" dirty="0">
                <a:solidFill>
                  <a:srgbClr val="0D0E1A"/>
                </a:solidFill>
                <a:latin typeface="Times New Roman"/>
                <a:cs typeface="Times New Roman"/>
              </a:rPr>
              <a:t>new </a:t>
            </a:r>
            <a:r>
              <a:rPr sz="1400" spc="-10" dirty="0">
                <a:solidFill>
                  <a:srgbClr val="0D0E1A"/>
                </a:solidFill>
                <a:latin typeface="Times New Roman"/>
                <a:cs typeface="Times New Roman"/>
              </a:rPr>
              <a:t>competitors are less potent. Since </a:t>
            </a:r>
            <a:r>
              <a:rPr sz="1400" spc="-15" dirty="0">
                <a:solidFill>
                  <a:srgbClr val="0D0E1A"/>
                </a:solidFill>
                <a:latin typeface="Times New Roman"/>
                <a:cs typeface="Times New Roman"/>
              </a:rPr>
              <a:t>the </a:t>
            </a:r>
            <a:r>
              <a:rPr sz="1400" spc="-5" dirty="0">
                <a:solidFill>
                  <a:srgbClr val="0D0E1A"/>
                </a:solidFill>
                <a:latin typeface="Times New Roman"/>
                <a:cs typeface="Times New Roman"/>
              </a:rPr>
              <a:t>industry </a:t>
            </a:r>
            <a:r>
              <a:rPr sz="1400" spc="-15" dirty="0">
                <a:solidFill>
                  <a:srgbClr val="0D0E1A"/>
                </a:solidFill>
                <a:latin typeface="Times New Roman"/>
                <a:cs typeface="Times New Roman"/>
              </a:rPr>
              <a:t>has </a:t>
            </a:r>
            <a:r>
              <a:rPr sz="1400" spc="-5" dirty="0">
                <a:solidFill>
                  <a:srgbClr val="0D0E1A"/>
                </a:solidFill>
                <a:latin typeface="Times New Roman"/>
                <a:cs typeface="Times New Roman"/>
              </a:rPr>
              <a:t>high capital </a:t>
            </a:r>
            <a:r>
              <a:rPr sz="1400" spc="-10" dirty="0">
                <a:solidFill>
                  <a:srgbClr val="0D0E1A"/>
                </a:solidFill>
                <a:latin typeface="Times New Roman"/>
                <a:cs typeface="Times New Roman"/>
              </a:rPr>
              <a:t>needs, </a:t>
            </a:r>
            <a:r>
              <a:rPr sz="1400" spc="-20" dirty="0">
                <a:solidFill>
                  <a:srgbClr val="0D0E1A"/>
                </a:solidFill>
                <a:latin typeface="Times New Roman"/>
                <a:cs typeface="Times New Roman"/>
              </a:rPr>
              <a:t>it is </a:t>
            </a:r>
            <a:r>
              <a:rPr sz="1400" spc="-5" dirty="0">
                <a:solidFill>
                  <a:srgbClr val="0D0E1A"/>
                </a:solidFill>
                <a:latin typeface="Times New Roman"/>
                <a:cs typeface="Times New Roman"/>
              </a:rPr>
              <a:t>challenging </a:t>
            </a:r>
            <a:r>
              <a:rPr sz="1400" dirty="0">
                <a:solidFill>
                  <a:srgbClr val="0D0E1A"/>
                </a:solidFill>
                <a:latin typeface="Times New Roman"/>
                <a:cs typeface="Times New Roman"/>
              </a:rPr>
              <a:t>for </a:t>
            </a:r>
            <a:r>
              <a:rPr sz="1400" spc="-15" dirty="0">
                <a:solidFill>
                  <a:srgbClr val="0D0E1A"/>
                </a:solidFill>
                <a:latin typeface="Times New Roman"/>
                <a:cs typeface="Times New Roman"/>
              </a:rPr>
              <a:t>new </a:t>
            </a:r>
            <a:r>
              <a:rPr sz="1400" spc="-10" dirty="0">
                <a:solidFill>
                  <a:srgbClr val="0D0E1A"/>
                </a:solidFill>
                <a:latin typeface="Times New Roman"/>
                <a:cs typeface="Times New Roman"/>
              </a:rPr>
              <a:t>entrants </a:t>
            </a:r>
            <a:r>
              <a:rPr sz="1400" spc="-5" dirty="0">
                <a:solidFill>
                  <a:srgbClr val="0D0E1A"/>
                </a:solidFill>
                <a:latin typeface="Times New Roman"/>
                <a:cs typeface="Times New Roman"/>
              </a:rPr>
              <a:t>to launch </a:t>
            </a:r>
            <a:r>
              <a:rPr sz="1400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E1A"/>
                </a:solidFill>
                <a:latin typeface="Times New Roman"/>
                <a:cs typeface="Times New Roman"/>
              </a:rPr>
              <a:t>enterprises</a:t>
            </a:r>
            <a:r>
              <a:rPr sz="1400" spc="15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0D0E1A"/>
                </a:solidFill>
                <a:latin typeface="Times New Roman"/>
                <a:cs typeface="Times New Roman"/>
              </a:rPr>
              <a:t>because</a:t>
            </a:r>
            <a:r>
              <a:rPr sz="1400" spc="15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E1A"/>
                </a:solidFill>
                <a:latin typeface="Times New Roman"/>
                <a:cs typeface="Times New Roman"/>
              </a:rPr>
              <a:t>significant</a:t>
            </a:r>
            <a:r>
              <a:rPr sz="1400" spc="35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0D0E1A"/>
                </a:solidFill>
                <a:latin typeface="Times New Roman"/>
                <a:cs typeface="Times New Roman"/>
              </a:rPr>
              <a:t>expenses</a:t>
            </a:r>
            <a:r>
              <a:rPr sz="1400" spc="45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20" dirty="0">
                <a:solidFill>
                  <a:srgbClr val="0D0E1A"/>
                </a:solidFill>
                <a:latin typeface="Times New Roman"/>
                <a:cs typeface="Times New Roman"/>
              </a:rPr>
              <a:t>must</a:t>
            </a:r>
            <a:r>
              <a:rPr sz="1400" spc="10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E1A"/>
                </a:solidFill>
                <a:latin typeface="Times New Roman"/>
                <a:cs typeface="Times New Roman"/>
              </a:rPr>
              <a:t>be</a:t>
            </a:r>
            <a:r>
              <a:rPr sz="1400" spc="15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E1A"/>
                </a:solidFill>
                <a:latin typeface="Times New Roman"/>
                <a:cs typeface="Times New Roman"/>
              </a:rPr>
              <a:t>invested.</a:t>
            </a:r>
            <a:r>
              <a:rPr sz="1400" spc="45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0D0E1A"/>
                </a:solidFill>
                <a:latin typeface="Times New Roman"/>
                <a:cs typeface="Times New Roman"/>
              </a:rPr>
              <a:t>Due</a:t>
            </a:r>
            <a:r>
              <a:rPr sz="1400" spc="15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E1A"/>
                </a:solidFill>
                <a:latin typeface="Times New Roman"/>
                <a:cs typeface="Times New Roman"/>
              </a:rPr>
              <a:t>to</a:t>
            </a:r>
            <a:r>
              <a:rPr sz="1400" spc="10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E1A"/>
                </a:solidFill>
                <a:latin typeface="Times New Roman"/>
                <a:cs typeface="Times New Roman"/>
              </a:rPr>
              <a:t>all</a:t>
            </a:r>
            <a:r>
              <a:rPr sz="1400" spc="-20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5" dirty="0">
                <a:solidFill>
                  <a:srgbClr val="0D0E1A"/>
                </a:solidFill>
                <a:latin typeface="Times New Roman"/>
                <a:cs typeface="Times New Roman"/>
              </a:rPr>
              <a:t>of </a:t>
            </a:r>
            <a:r>
              <a:rPr sz="1400" spc="-5" dirty="0">
                <a:solidFill>
                  <a:srgbClr val="0D0E1A"/>
                </a:solidFill>
                <a:latin typeface="Times New Roman"/>
                <a:cs typeface="Times New Roman"/>
              </a:rPr>
              <a:t>these</a:t>
            </a:r>
            <a:r>
              <a:rPr sz="1400" spc="15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0D0E1A"/>
                </a:solidFill>
                <a:latin typeface="Times New Roman"/>
                <a:cs typeface="Times New Roman"/>
              </a:rPr>
              <a:t>elements,</a:t>
            </a:r>
            <a:r>
              <a:rPr sz="1400" spc="25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0D0E1A"/>
                </a:solidFill>
                <a:latin typeface="Times New Roman"/>
                <a:cs typeface="Times New Roman"/>
              </a:rPr>
              <a:t>the</a:t>
            </a:r>
            <a:r>
              <a:rPr sz="1400" spc="10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0D0E1A"/>
                </a:solidFill>
                <a:latin typeface="Times New Roman"/>
                <a:cs typeface="Times New Roman"/>
              </a:rPr>
              <a:t>threat</a:t>
            </a:r>
            <a:r>
              <a:rPr sz="1400" spc="10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5" dirty="0">
                <a:solidFill>
                  <a:srgbClr val="0D0E1A"/>
                </a:solidFill>
                <a:latin typeface="Times New Roman"/>
                <a:cs typeface="Times New Roman"/>
              </a:rPr>
              <a:t>of </a:t>
            </a:r>
            <a:r>
              <a:rPr sz="1400" spc="-15" dirty="0">
                <a:solidFill>
                  <a:srgbClr val="0D0E1A"/>
                </a:solidFill>
                <a:latin typeface="Times New Roman"/>
                <a:cs typeface="Times New Roman"/>
              </a:rPr>
              <a:t>new</a:t>
            </a:r>
            <a:r>
              <a:rPr sz="1400" spc="15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E1A"/>
                </a:solidFill>
                <a:latin typeface="Times New Roman"/>
                <a:cs typeface="Times New Roman"/>
              </a:rPr>
              <a:t>competitors</a:t>
            </a:r>
            <a:r>
              <a:rPr sz="1400" spc="20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20" dirty="0">
                <a:solidFill>
                  <a:srgbClr val="0D0E1A"/>
                </a:solidFill>
                <a:latin typeface="Times New Roman"/>
                <a:cs typeface="Times New Roman"/>
              </a:rPr>
              <a:t>is</a:t>
            </a:r>
            <a:r>
              <a:rPr sz="1400" spc="45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0D0E1A"/>
                </a:solidFill>
                <a:latin typeface="Times New Roman"/>
                <a:cs typeface="Times New Roman"/>
              </a:rPr>
              <a:t>less</a:t>
            </a:r>
            <a:r>
              <a:rPr sz="1400" spc="20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0D0E1A"/>
                </a:solidFill>
                <a:latin typeface="Times New Roman"/>
                <a:cs typeface="Times New Roman"/>
              </a:rPr>
              <a:t>potent</a:t>
            </a:r>
            <a:r>
              <a:rPr sz="1400" spc="35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E1A"/>
                </a:solidFill>
                <a:latin typeface="Times New Roman"/>
                <a:cs typeface="Times New Roman"/>
              </a:rPr>
              <a:t>in</a:t>
            </a:r>
            <a:r>
              <a:rPr sz="1400" spc="-15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0D0E1A"/>
                </a:solidFill>
                <a:latin typeface="Times New Roman"/>
                <a:cs typeface="Times New Roman"/>
              </a:rPr>
              <a:t>this</a:t>
            </a:r>
            <a:endParaRPr sz="1400">
              <a:latin typeface="Times New Roman"/>
              <a:cs typeface="Times New Roman"/>
            </a:endParaRPr>
          </a:p>
          <a:p>
            <a:pPr marL="301625">
              <a:lnSpc>
                <a:spcPct val="100000"/>
              </a:lnSpc>
              <a:spcBef>
                <a:spcPts val="25"/>
              </a:spcBef>
            </a:pPr>
            <a:r>
              <a:rPr sz="1400" spc="-15" dirty="0">
                <a:solidFill>
                  <a:srgbClr val="0D0E1A"/>
                </a:solidFill>
                <a:latin typeface="Times New Roman"/>
                <a:cs typeface="Times New Roman"/>
              </a:rPr>
              <a:t>market.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00">
              <a:latin typeface="Times New Roman"/>
              <a:cs typeface="Times New Roman"/>
            </a:endParaRPr>
          </a:p>
          <a:p>
            <a:pPr marL="12700" marR="52705">
              <a:lnSpc>
                <a:spcPct val="99100"/>
              </a:lnSpc>
            </a:pPr>
            <a:r>
              <a:rPr sz="1400" spc="-10" dirty="0">
                <a:solidFill>
                  <a:srgbClr val="0D0E1A"/>
                </a:solidFill>
                <a:latin typeface="Times New Roman"/>
                <a:cs typeface="Times New Roman"/>
              </a:rPr>
              <a:t>It</a:t>
            </a:r>
            <a:r>
              <a:rPr sz="1400" spc="10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20" dirty="0">
                <a:solidFill>
                  <a:srgbClr val="0D0E1A"/>
                </a:solidFill>
                <a:latin typeface="Times New Roman"/>
                <a:cs typeface="Times New Roman"/>
              </a:rPr>
              <a:t>is</a:t>
            </a:r>
            <a:r>
              <a:rPr sz="1400" spc="20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E1A"/>
                </a:solidFill>
                <a:latin typeface="Times New Roman"/>
                <a:cs typeface="Times New Roman"/>
              </a:rPr>
              <a:t>difficult</a:t>
            </a:r>
            <a:r>
              <a:rPr sz="1400" spc="15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0D0E1A"/>
                </a:solidFill>
                <a:latin typeface="Times New Roman"/>
                <a:cs typeface="Times New Roman"/>
              </a:rPr>
              <a:t>for</a:t>
            </a:r>
            <a:r>
              <a:rPr sz="1400" spc="35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0D0E1A"/>
                </a:solidFill>
                <a:latin typeface="Times New Roman"/>
                <a:cs typeface="Times New Roman"/>
              </a:rPr>
              <a:t>new</a:t>
            </a:r>
            <a:r>
              <a:rPr sz="1400" spc="15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0D0E1A"/>
                </a:solidFill>
                <a:latin typeface="Times New Roman"/>
                <a:cs typeface="Times New Roman"/>
              </a:rPr>
              <a:t>brands</a:t>
            </a:r>
            <a:r>
              <a:rPr sz="1400" spc="20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E1A"/>
                </a:solidFill>
                <a:latin typeface="Times New Roman"/>
                <a:cs typeface="Times New Roman"/>
              </a:rPr>
              <a:t>to</a:t>
            </a:r>
            <a:r>
              <a:rPr sz="1400" spc="15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E1A"/>
                </a:solidFill>
                <a:latin typeface="Times New Roman"/>
                <a:cs typeface="Times New Roman"/>
              </a:rPr>
              <a:t>enter</a:t>
            </a:r>
            <a:r>
              <a:rPr sz="1400" spc="10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0D0E1A"/>
                </a:solidFill>
                <a:latin typeface="Times New Roman"/>
                <a:cs typeface="Times New Roman"/>
              </a:rPr>
              <a:t>the</a:t>
            </a:r>
            <a:r>
              <a:rPr sz="1400" spc="15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E1A"/>
                </a:solidFill>
                <a:latin typeface="Times New Roman"/>
                <a:cs typeface="Times New Roman"/>
              </a:rPr>
              <a:t>automobile</a:t>
            </a:r>
            <a:r>
              <a:rPr sz="1400" spc="45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E1A"/>
                </a:solidFill>
                <a:latin typeface="Times New Roman"/>
                <a:cs typeface="Times New Roman"/>
              </a:rPr>
              <a:t>industry</a:t>
            </a:r>
            <a:r>
              <a:rPr sz="1400" spc="25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0D0E1A"/>
                </a:solidFill>
                <a:latin typeface="Times New Roman"/>
                <a:cs typeface="Times New Roman"/>
              </a:rPr>
              <a:t>because</a:t>
            </a:r>
            <a:r>
              <a:rPr sz="1400" spc="15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5" dirty="0">
                <a:solidFill>
                  <a:srgbClr val="0D0E1A"/>
                </a:solidFill>
                <a:latin typeface="Times New Roman"/>
                <a:cs typeface="Times New Roman"/>
              </a:rPr>
              <a:t>of</a:t>
            </a:r>
            <a:r>
              <a:rPr sz="1400" spc="-20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0D0E1A"/>
                </a:solidFill>
                <a:latin typeface="Times New Roman"/>
                <a:cs typeface="Times New Roman"/>
              </a:rPr>
              <a:t>the</a:t>
            </a:r>
            <a:r>
              <a:rPr sz="1400" spc="20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E1A"/>
                </a:solidFill>
                <a:latin typeface="Times New Roman"/>
                <a:cs typeface="Times New Roman"/>
              </a:rPr>
              <a:t>significant</a:t>
            </a:r>
            <a:r>
              <a:rPr sz="1400" spc="30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E1A"/>
                </a:solidFill>
                <a:latin typeface="Times New Roman"/>
                <a:cs typeface="Times New Roman"/>
              </a:rPr>
              <a:t>investment</a:t>
            </a:r>
            <a:r>
              <a:rPr sz="1400" spc="10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E1A"/>
                </a:solidFill>
                <a:latin typeface="Times New Roman"/>
                <a:cs typeface="Times New Roman"/>
              </a:rPr>
              <a:t>required</a:t>
            </a:r>
            <a:r>
              <a:rPr sz="1400" spc="55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0D0E1A"/>
                </a:solidFill>
                <a:latin typeface="Times New Roman"/>
                <a:cs typeface="Times New Roman"/>
              </a:rPr>
              <a:t>for</a:t>
            </a:r>
            <a:r>
              <a:rPr sz="1400" spc="5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E1A"/>
                </a:solidFill>
                <a:latin typeface="Times New Roman"/>
                <a:cs typeface="Times New Roman"/>
              </a:rPr>
              <a:t>establishing</a:t>
            </a:r>
            <a:r>
              <a:rPr sz="1400" spc="-15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0D0E1A"/>
                </a:solidFill>
                <a:latin typeface="Times New Roman"/>
                <a:cs typeface="Times New Roman"/>
              </a:rPr>
              <a:t>the</a:t>
            </a:r>
            <a:r>
              <a:rPr sz="1400" spc="20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E1A"/>
                </a:solidFill>
                <a:latin typeface="Times New Roman"/>
                <a:cs typeface="Times New Roman"/>
              </a:rPr>
              <a:t>brand.</a:t>
            </a:r>
            <a:r>
              <a:rPr sz="1400" spc="25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E1A"/>
                </a:solidFill>
                <a:latin typeface="Times New Roman"/>
                <a:cs typeface="Times New Roman"/>
              </a:rPr>
              <a:t>Unless</a:t>
            </a:r>
            <a:r>
              <a:rPr sz="1400" spc="20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E1A"/>
                </a:solidFill>
                <a:latin typeface="Times New Roman"/>
                <a:cs typeface="Times New Roman"/>
              </a:rPr>
              <a:t>a</a:t>
            </a:r>
            <a:r>
              <a:rPr sz="1400" spc="20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0D0E1A"/>
                </a:solidFill>
                <a:latin typeface="Times New Roman"/>
                <a:cs typeface="Times New Roman"/>
              </a:rPr>
              <a:t>new </a:t>
            </a:r>
            <a:r>
              <a:rPr sz="1400" spc="-10" dirty="0">
                <a:solidFill>
                  <a:srgbClr val="0D0E1A"/>
                </a:solidFill>
                <a:latin typeface="Times New Roman"/>
                <a:cs typeface="Times New Roman"/>
              </a:rPr>
              <a:t> brand</a:t>
            </a:r>
            <a:r>
              <a:rPr sz="1400" spc="10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0D0E1A"/>
                </a:solidFill>
                <a:latin typeface="Times New Roman"/>
                <a:cs typeface="Times New Roman"/>
              </a:rPr>
              <a:t>brings</a:t>
            </a:r>
            <a:r>
              <a:rPr sz="1400" spc="25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5" dirty="0">
                <a:solidFill>
                  <a:srgbClr val="0D0E1A"/>
                </a:solidFill>
                <a:latin typeface="Times New Roman"/>
                <a:cs typeface="Times New Roman"/>
              </a:rPr>
              <a:t>an</a:t>
            </a:r>
            <a:r>
              <a:rPr sz="1400" spc="10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0D0E1A"/>
                </a:solidFill>
                <a:latin typeface="Times New Roman"/>
                <a:cs typeface="Times New Roman"/>
              </a:rPr>
              <a:t>innovative</a:t>
            </a:r>
            <a:r>
              <a:rPr sz="1400" spc="35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0D0E1A"/>
                </a:solidFill>
                <a:latin typeface="Times New Roman"/>
                <a:cs typeface="Times New Roman"/>
              </a:rPr>
              <a:t>and</a:t>
            </a:r>
            <a:r>
              <a:rPr sz="1400" spc="10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E1A"/>
                </a:solidFill>
                <a:latin typeface="Times New Roman"/>
                <a:cs typeface="Times New Roman"/>
              </a:rPr>
              <a:t>differentiated</a:t>
            </a:r>
            <a:r>
              <a:rPr sz="1400" spc="30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0D0E1A"/>
                </a:solidFill>
                <a:latin typeface="Times New Roman"/>
                <a:cs typeface="Times New Roman"/>
              </a:rPr>
              <a:t>product</a:t>
            </a:r>
            <a:r>
              <a:rPr sz="1400" spc="15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E1A"/>
                </a:solidFill>
                <a:latin typeface="Times New Roman"/>
                <a:cs typeface="Times New Roman"/>
              </a:rPr>
              <a:t>to</a:t>
            </a:r>
            <a:r>
              <a:rPr sz="1400" spc="15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0D0E1A"/>
                </a:solidFill>
                <a:latin typeface="Times New Roman"/>
                <a:cs typeface="Times New Roman"/>
              </a:rPr>
              <a:t>the</a:t>
            </a:r>
            <a:r>
              <a:rPr sz="1400" spc="45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0D0E1A"/>
                </a:solidFill>
                <a:latin typeface="Times New Roman"/>
                <a:cs typeface="Times New Roman"/>
              </a:rPr>
              <a:t>market,</a:t>
            </a:r>
            <a:r>
              <a:rPr sz="1400" spc="20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0D0E1A"/>
                </a:solidFill>
                <a:latin typeface="Times New Roman"/>
                <a:cs typeface="Times New Roman"/>
              </a:rPr>
              <a:t>the</a:t>
            </a:r>
            <a:r>
              <a:rPr sz="1400" spc="20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0D0E1A"/>
                </a:solidFill>
                <a:latin typeface="Times New Roman"/>
                <a:cs typeface="Times New Roman"/>
              </a:rPr>
              <a:t>chances</a:t>
            </a:r>
            <a:r>
              <a:rPr sz="1400" spc="25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5" dirty="0">
                <a:solidFill>
                  <a:srgbClr val="0D0E1A"/>
                </a:solidFill>
                <a:latin typeface="Times New Roman"/>
                <a:cs typeface="Times New Roman"/>
              </a:rPr>
              <a:t>of </a:t>
            </a:r>
            <a:r>
              <a:rPr sz="1400" spc="-5" dirty="0">
                <a:solidFill>
                  <a:srgbClr val="0D0E1A"/>
                </a:solidFill>
                <a:latin typeface="Times New Roman"/>
                <a:cs typeface="Times New Roman"/>
              </a:rPr>
              <a:t>gaining</a:t>
            </a:r>
            <a:r>
              <a:rPr sz="1400" spc="-10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E1A"/>
                </a:solidFill>
                <a:latin typeface="Times New Roman"/>
                <a:cs typeface="Times New Roman"/>
              </a:rPr>
              <a:t>a</a:t>
            </a:r>
            <a:r>
              <a:rPr sz="1400" spc="20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E1A"/>
                </a:solidFill>
                <a:latin typeface="Times New Roman"/>
                <a:cs typeface="Times New Roman"/>
              </a:rPr>
              <a:t>significant</a:t>
            </a:r>
            <a:r>
              <a:rPr sz="1400" spc="40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0D0E1A"/>
                </a:solidFill>
                <a:latin typeface="Times New Roman"/>
                <a:cs typeface="Times New Roman"/>
              </a:rPr>
              <a:t>market</a:t>
            </a:r>
            <a:r>
              <a:rPr sz="1400" spc="10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E1A"/>
                </a:solidFill>
                <a:latin typeface="Times New Roman"/>
                <a:cs typeface="Times New Roman"/>
              </a:rPr>
              <a:t>share</a:t>
            </a:r>
            <a:r>
              <a:rPr sz="1400" spc="70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0D0E1A"/>
                </a:solidFill>
                <a:latin typeface="Times New Roman"/>
                <a:cs typeface="Times New Roman"/>
              </a:rPr>
              <a:t>are</a:t>
            </a:r>
            <a:r>
              <a:rPr sz="1400" spc="20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E1A"/>
                </a:solidFill>
                <a:latin typeface="Times New Roman"/>
                <a:cs typeface="Times New Roman"/>
              </a:rPr>
              <a:t>low.</a:t>
            </a:r>
            <a:r>
              <a:rPr sz="1400" spc="25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E1A"/>
                </a:solidFill>
                <a:latin typeface="Times New Roman"/>
                <a:cs typeface="Times New Roman"/>
              </a:rPr>
              <a:t>Gaining access</a:t>
            </a:r>
            <a:r>
              <a:rPr sz="1400" spc="20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E1A"/>
                </a:solidFill>
                <a:latin typeface="Times New Roman"/>
                <a:cs typeface="Times New Roman"/>
              </a:rPr>
              <a:t>to</a:t>
            </a:r>
            <a:r>
              <a:rPr sz="1400" spc="15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0D0E1A"/>
                </a:solidFill>
                <a:latin typeface="Times New Roman"/>
                <a:cs typeface="Times New Roman"/>
              </a:rPr>
              <a:t>the </a:t>
            </a:r>
            <a:r>
              <a:rPr sz="1400" spc="-10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E1A"/>
                </a:solidFill>
                <a:latin typeface="Times New Roman"/>
                <a:cs typeface="Times New Roman"/>
              </a:rPr>
              <a:t>distribution</a:t>
            </a:r>
            <a:r>
              <a:rPr sz="1400" spc="-10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D0E1A"/>
                </a:solidFill>
                <a:latin typeface="Times New Roman"/>
                <a:cs typeface="Times New Roman"/>
              </a:rPr>
              <a:t>channel</a:t>
            </a:r>
            <a:r>
              <a:rPr sz="1400" spc="-25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20" dirty="0">
                <a:solidFill>
                  <a:srgbClr val="0D0E1A"/>
                </a:solidFill>
                <a:latin typeface="Times New Roman"/>
                <a:cs typeface="Times New Roman"/>
              </a:rPr>
              <a:t>is</a:t>
            </a:r>
            <a:r>
              <a:rPr sz="1400" spc="20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E1A"/>
                </a:solidFill>
                <a:latin typeface="Times New Roman"/>
                <a:cs typeface="Times New Roman"/>
              </a:rPr>
              <a:t>difficult,</a:t>
            </a:r>
            <a:r>
              <a:rPr sz="1400" spc="10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E1A"/>
                </a:solidFill>
                <a:latin typeface="Times New Roman"/>
                <a:cs typeface="Times New Roman"/>
              </a:rPr>
              <a:t>which</a:t>
            </a:r>
            <a:r>
              <a:rPr sz="1400" spc="15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E1A"/>
                </a:solidFill>
                <a:latin typeface="Times New Roman"/>
                <a:cs typeface="Times New Roman"/>
              </a:rPr>
              <a:t>increases</a:t>
            </a:r>
            <a:r>
              <a:rPr sz="1400" spc="20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0D0E1A"/>
                </a:solidFill>
                <a:latin typeface="Times New Roman"/>
                <a:cs typeface="Times New Roman"/>
              </a:rPr>
              <a:t>the</a:t>
            </a:r>
            <a:r>
              <a:rPr sz="1400" spc="35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0D0E1A"/>
                </a:solidFill>
                <a:latin typeface="Times New Roman"/>
                <a:cs typeface="Times New Roman"/>
              </a:rPr>
              <a:t>threat </a:t>
            </a:r>
            <a:r>
              <a:rPr sz="1400" spc="5" dirty="0">
                <a:solidFill>
                  <a:srgbClr val="0D0E1A"/>
                </a:solidFill>
                <a:latin typeface="Times New Roman"/>
                <a:cs typeface="Times New Roman"/>
              </a:rPr>
              <a:t>of </a:t>
            </a:r>
            <a:r>
              <a:rPr sz="1400" spc="-15" dirty="0">
                <a:solidFill>
                  <a:srgbClr val="0D0E1A"/>
                </a:solidFill>
                <a:latin typeface="Times New Roman"/>
                <a:cs typeface="Times New Roman"/>
              </a:rPr>
              <a:t>new</a:t>
            </a:r>
            <a:r>
              <a:rPr sz="1400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E1A"/>
                </a:solidFill>
                <a:latin typeface="Times New Roman"/>
                <a:cs typeface="Times New Roman"/>
              </a:rPr>
              <a:t>entrants.</a:t>
            </a:r>
            <a:r>
              <a:rPr sz="1400" spc="-40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0D0E1A"/>
                </a:solidFill>
                <a:latin typeface="Times New Roman"/>
                <a:cs typeface="Times New Roman"/>
              </a:rPr>
              <a:t>The</a:t>
            </a:r>
            <a:r>
              <a:rPr sz="1400" spc="15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E1A"/>
                </a:solidFill>
                <a:latin typeface="Times New Roman"/>
                <a:cs typeface="Times New Roman"/>
              </a:rPr>
              <a:t>capital</a:t>
            </a:r>
            <a:r>
              <a:rPr sz="1400" spc="-25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E1A"/>
                </a:solidFill>
                <a:latin typeface="Times New Roman"/>
                <a:cs typeface="Times New Roman"/>
              </a:rPr>
              <a:t>required</a:t>
            </a:r>
            <a:r>
              <a:rPr sz="1400" spc="-25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0D0E1A"/>
                </a:solidFill>
                <a:latin typeface="Times New Roman"/>
                <a:cs typeface="Times New Roman"/>
              </a:rPr>
              <a:t>to</a:t>
            </a:r>
            <a:r>
              <a:rPr sz="1400" spc="20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E1A"/>
                </a:solidFill>
                <a:latin typeface="Times New Roman"/>
                <a:cs typeface="Times New Roman"/>
              </a:rPr>
              <a:t>enter</a:t>
            </a:r>
            <a:r>
              <a:rPr sz="1400" spc="10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0D0E1A"/>
                </a:solidFill>
                <a:latin typeface="Times New Roman"/>
                <a:cs typeface="Times New Roman"/>
              </a:rPr>
              <a:t>the</a:t>
            </a:r>
            <a:r>
              <a:rPr sz="1400" spc="-5" dirty="0">
                <a:solidFill>
                  <a:srgbClr val="0D0E1A"/>
                </a:solidFill>
                <a:latin typeface="Times New Roman"/>
                <a:cs typeface="Times New Roman"/>
              </a:rPr>
              <a:t> business</a:t>
            </a:r>
            <a:r>
              <a:rPr sz="1400" spc="5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20" dirty="0">
                <a:solidFill>
                  <a:srgbClr val="0D0E1A"/>
                </a:solidFill>
                <a:latin typeface="Times New Roman"/>
                <a:cs typeface="Times New Roman"/>
              </a:rPr>
              <a:t>is</a:t>
            </a:r>
            <a:r>
              <a:rPr sz="1400" spc="125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0D0E1A"/>
                </a:solidFill>
                <a:latin typeface="Times New Roman"/>
                <a:cs typeface="Times New Roman"/>
              </a:rPr>
              <a:t>also</a:t>
            </a:r>
            <a:r>
              <a:rPr sz="1400" spc="15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E1A"/>
                </a:solidFill>
                <a:latin typeface="Times New Roman"/>
                <a:cs typeface="Times New Roman"/>
              </a:rPr>
              <a:t>high,</a:t>
            </a:r>
            <a:r>
              <a:rPr sz="1400" spc="5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E1A"/>
                </a:solidFill>
                <a:latin typeface="Times New Roman"/>
                <a:cs typeface="Times New Roman"/>
              </a:rPr>
              <a:t>adding</a:t>
            </a:r>
            <a:r>
              <a:rPr sz="1400" spc="-35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0D0E1A"/>
                </a:solidFill>
                <a:latin typeface="Times New Roman"/>
                <a:cs typeface="Times New Roman"/>
              </a:rPr>
              <a:t>to</a:t>
            </a:r>
            <a:r>
              <a:rPr sz="1400" spc="15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0D0E1A"/>
                </a:solidFill>
                <a:latin typeface="Times New Roman"/>
                <a:cs typeface="Times New Roman"/>
              </a:rPr>
              <a:t>the</a:t>
            </a:r>
            <a:r>
              <a:rPr sz="1400" spc="20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E1A"/>
                </a:solidFill>
                <a:latin typeface="Times New Roman"/>
                <a:cs typeface="Times New Roman"/>
              </a:rPr>
              <a:t>threat </a:t>
            </a:r>
            <a:r>
              <a:rPr sz="1400" spc="5" dirty="0">
                <a:solidFill>
                  <a:srgbClr val="0D0E1A"/>
                </a:solidFill>
                <a:latin typeface="Times New Roman"/>
                <a:cs typeface="Times New Roman"/>
              </a:rPr>
              <a:t>of </a:t>
            </a:r>
            <a:r>
              <a:rPr sz="1400" spc="-335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0D0E1A"/>
                </a:solidFill>
                <a:latin typeface="Times New Roman"/>
                <a:cs typeface="Times New Roman"/>
              </a:rPr>
              <a:t>new</a:t>
            </a:r>
            <a:r>
              <a:rPr sz="1400" spc="5" dirty="0">
                <a:solidFill>
                  <a:srgbClr val="0D0E1A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E1A"/>
                </a:solidFill>
                <a:latin typeface="Times New Roman"/>
                <a:cs typeface="Times New Roman"/>
              </a:rPr>
              <a:t>entrants.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9</TotalTime>
  <Words>5811</Words>
  <Application>Microsoft Office PowerPoint</Application>
  <PresentationFormat>Widescreen</PresentationFormat>
  <Paragraphs>246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Arial MT</vt:lpstr>
      <vt:lpstr>Calibri</vt:lpstr>
      <vt:lpstr>Cambria</vt:lpstr>
      <vt:lpstr>Franklin Gothic Medium</vt:lpstr>
      <vt:lpstr>Times New Roman</vt:lpstr>
      <vt:lpstr>Office Theme</vt:lpstr>
      <vt:lpstr>PowerPoint Presentation</vt:lpstr>
      <vt:lpstr>PowerPoint Presentation</vt:lpstr>
      <vt:lpstr>PowerPoint Presentation</vt:lpstr>
      <vt:lpstr>Introduction</vt:lpstr>
      <vt:lpstr>Nissan Motor Co.</vt:lpstr>
      <vt:lpstr>KIA Corporation</vt:lpstr>
      <vt:lpstr>INDUSTRY ANALYSIS</vt:lpstr>
      <vt:lpstr>PORTER’S FIVE  FORCES</vt:lpstr>
      <vt:lpstr>PORTER’S FIVE  FORCES</vt:lpstr>
      <vt:lpstr>PORTER’S FIVE  FORCES 3 . Threat of Substitute Products: Low</vt:lpstr>
      <vt:lpstr>PORTER’S FIVE  FORCES 4 . Bargaining Power of Buyers: Moderately High</vt:lpstr>
      <vt:lpstr>PORTER’S FIVE  FORCES 5 .Bargaining power of suppliers: Low</vt:lpstr>
      <vt:lpstr>Systematic and Unsystematic Risk Analysis of (Nissan, KIA, Yamaha)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parimi naxith abhiram</dc:creator>
  <cp:lastModifiedBy>parimi naxith abhiram</cp:lastModifiedBy>
  <cp:revision>2</cp:revision>
  <dcterms:created xsi:type="dcterms:W3CDTF">2024-05-10T14:40:18Z</dcterms:created>
  <dcterms:modified xsi:type="dcterms:W3CDTF">2024-05-11T00:33:11Z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2023-12-28T00:00:00Z</vt:filetime>
  </property>
  <property fmtid="{D5CDD505-2E9C-101B-9397-08002B2CF9AE}" pid="3" name="Creator">
    <vt:lpwstr>Microsoft® Word 2016</vt:lpwstr>
  </property>
  <property fmtid="{D5CDD505-2E9C-101B-9397-08002B2CF9AE}" pid="4" name="LastSaved">
    <vt:filetime>2024-05-10T00:00:00Z</vt:filetime>
  </property>
</Properties>
</file>