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6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0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71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01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76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3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9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0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7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3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8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0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3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63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1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16-03-2016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smtClean="0"/>
              <a:t>09 </a:t>
            </a:r>
            <a:r>
              <a:rPr lang="es-CL" smtClean="0"/>
              <a:t>de marzo de 2016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 qué aprender JAVA?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ES_tradnl" altLang="es-CL" sz="2400" dirty="0" smtClean="0"/>
              <a:t>Simple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Seguro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Portable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Orientado a objetos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err="1" smtClean="0"/>
              <a:t>Multihilo</a:t>
            </a:r>
            <a:endParaRPr lang="es-ES_tradnl" altLang="es-CL" sz="24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s-CL" sz="2400" dirty="0" smtClean="0"/>
              <a:t>Independiente de la arquitectura(</a:t>
            </a:r>
            <a:r>
              <a:rPr lang="es-ES_tradnl" altLang="es-CL" sz="2400" dirty="0" err="1" smtClean="0"/>
              <a:t>paltaforma</a:t>
            </a:r>
            <a:r>
              <a:rPr lang="es-ES_tradnl" altLang="es-CL" sz="24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Compilado e Interpretado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De alto rendimiento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Distribuido</a:t>
            </a:r>
          </a:p>
        </p:txBody>
      </p:sp>
    </p:spTree>
    <p:extLst>
      <p:ext uri="{BB962C8B-B14F-4D97-AF65-F5344CB8AC3E}">
        <p14:creationId xmlns:p14="http://schemas.microsoft.com/office/powerpoint/2010/main" val="123315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 programa en java …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dirty="0" smtClean="0"/>
              <a:t>Entorno de desarrollo Java</a:t>
            </a:r>
          </a:p>
          <a:p>
            <a:pPr lvl="1"/>
            <a:r>
              <a:rPr lang="es-CL" sz="2000" dirty="0" err="1" smtClean="0"/>
              <a:t>Sun</a:t>
            </a:r>
            <a:r>
              <a:rPr lang="es-CL" sz="2000" dirty="0" smtClean="0"/>
              <a:t> </a:t>
            </a:r>
            <a:r>
              <a:rPr lang="es-CL" sz="2000" dirty="0" err="1" smtClean="0"/>
              <a:t>microsystems</a:t>
            </a:r>
            <a:r>
              <a:rPr lang="es-CL" sz="2000" dirty="0" smtClean="0"/>
              <a:t>( a partir del 2009 de Oracle), lo proporciona de forma gratuita, Java </a:t>
            </a:r>
            <a:r>
              <a:rPr lang="es-CL" sz="2000" dirty="0" err="1" smtClean="0"/>
              <a:t>Development</a:t>
            </a:r>
            <a:r>
              <a:rPr lang="es-CL" sz="2000" dirty="0" smtClean="0"/>
              <a:t> Kit (JDK), </a:t>
            </a:r>
            <a:r>
              <a:rPr lang="es-CL" sz="2000" dirty="0" smtClean="0">
                <a:hlinkClick r:id="rId2"/>
              </a:rPr>
              <a:t>http://www.Oracle.com</a:t>
            </a:r>
            <a:endParaRPr lang="es-CL" sz="2000" dirty="0" smtClean="0"/>
          </a:p>
          <a:p>
            <a:pPr lvl="1"/>
            <a:r>
              <a:rPr lang="es-CL" sz="2000" dirty="0" smtClean="0"/>
              <a:t>En internet se encuentran todas las versiones para las distintas plataformas , Windows, Macintosh, Linux, Solaris , entre otros</a:t>
            </a:r>
          </a:p>
          <a:p>
            <a:pPr lvl="1"/>
            <a:r>
              <a:rPr lang="es-CL" sz="2000" dirty="0" smtClean="0"/>
              <a:t>Entornos de desarrollo hay varios, dentro de los mas conocidos se encuentran </a:t>
            </a:r>
            <a:r>
              <a:rPr lang="es-CL" sz="2000" dirty="0" err="1" smtClean="0"/>
              <a:t>netbeans</a:t>
            </a:r>
            <a:r>
              <a:rPr lang="es-CL" sz="2000" dirty="0" smtClean="0"/>
              <a:t> , eclipse , </a:t>
            </a:r>
            <a:r>
              <a:rPr lang="es-CL" sz="2000" dirty="0" err="1" smtClean="0"/>
              <a:t>blueJ</a:t>
            </a:r>
            <a:r>
              <a:rPr lang="es-CL" sz="2000" dirty="0" smtClean="0"/>
              <a:t> , </a:t>
            </a:r>
            <a:r>
              <a:rPr lang="es-CL" sz="2000" dirty="0" err="1" smtClean="0"/>
              <a:t>Jbuilder</a:t>
            </a:r>
            <a:r>
              <a:rPr lang="es-CL" sz="2000" dirty="0" smtClean="0"/>
              <a:t> , </a:t>
            </a:r>
            <a:r>
              <a:rPr lang="es-CL" sz="2000" dirty="0" err="1" smtClean="0"/>
              <a:t>Jcreator</a:t>
            </a:r>
            <a:endParaRPr lang="es-CL" sz="2000" dirty="0" smtClean="0"/>
          </a:p>
          <a:p>
            <a:pPr marL="457200" lvl="1" indent="0">
              <a:buNone/>
            </a:pPr>
            <a:r>
              <a:rPr lang="es-C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02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Como crear un programa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4"/>
            <a:ext cx="8596668" cy="5230367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Abrir block de notas </a:t>
            </a:r>
          </a:p>
          <a:p>
            <a:r>
              <a:rPr lang="es-CL" dirty="0" smtClean="0"/>
              <a:t>Hagamos un </a:t>
            </a:r>
            <a:r>
              <a:rPr lang="es-CL" dirty="0" err="1" smtClean="0"/>
              <a:t>HolaMundo</a:t>
            </a:r>
            <a:r>
              <a:rPr lang="es-CL" dirty="0" smtClean="0"/>
              <a:t> </a:t>
            </a:r>
            <a:r>
              <a:rPr lang="es-C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s-CL" dirty="0" smtClean="0">
                <a:sym typeface="Wingdings" panose="05000000000000000000" pitchFamily="2" charset="2"/>
              </a:rPr>
              <a:t>Escribir tal cual el código, ojo es case </a:t>
            </a:r>
            <a:r>
              <a:rPr lang="es-CL" dirty="0" err="1" smtClean="0">
                <a:sym typeface="Wingdings" panose="05000000000000000000" pitchFamily="2" charset="2"/>
              </a:rPr>
              <a:t>sensitive</a:t>
            </a:r>
            <a:r>
              <a:rPr lang="es-CL" dirty="0" smtClean="0">
                <a:sym typeface="Wingdings" panose="05000000000000000000" pitchFamily="2" charset="2"/>
              </a:rPr>
              <a:t> …</a:t>
            </a:r>
          </a:p>
          <a:p>
            <a:r>
              <a:rPr lang="es-CL" dirty="0" smtClean="0">
                <a:sym typeface="Wingdings" panose="05000000000000000000" pitchFamily="2" charset="2"/>
              </a:rPr>
              <a:t>Dato : los comentarios de 1 línea //blablablá, mas de 1 línea /*</a:t>
            </a:r>
            <a:r>
              <a:rPr lang="es-CL" dirty="0">
                <a:sym typeface="Wingdings" panose="05000000000000000000" pitchFamily="2" charset="2"/>
              </a:rPr>
              <a:t> </a:t>
            </a:r>
            <a:r>
              <a:rPr lang="es-CL" dirty="0" smtClean="0">
                <a:sym typeface="Wingdings" panose="05000000000000000000" pitchFamily="2" charset="2"/>
              </a:rPr>
              <a:t>blablablá*/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class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HolaMundo</a:t>
            </a:r>
            <a:r>
              <a:rPr lang="es-CL" dirty="0" smtClean="0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/*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Punto de entrada a la aplicación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args</a:t>
            </a:r>
            <a:r>
              <a:rPr lang="es-CL" dirty="0" smtClean="0">
                <a:sym typeface="Wingdings" panose="05000000000000000000" pitchFamily="2" charset="2"/>
              </a:rPr>
              <a:t> : matriz de parámetros pasados a la aplicación mediante la línea de 		órdenes . Puede estar vacía.(generalmente)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*/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public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static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void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main</a:t>
            </a:r>
            <a:r>
              <a:rPr lang="es-CL" dirty="0" smtClean="0">
                <a:sym typeface="Wingdings" panose="05000000000000000000" pitchFamily="2" charset="2"/>
              </a:rPr>
              <a:t> (</a:t>
            </a:r>
            <a:r>
              <a:rPr lang="es-CL" dirty="0" err="1" smtClean="0">
                <a:sym typeface="Wingdings" panose="05000000000000000000" pitchFamily="2" charset="2"/>
              </a:rPr>
              <a:t>String</a:t>
            </a:r>
            <a:r>
              <a:rPr lang="es-CL" dirty="0" smtClean="0">
                <a:sym typeface="Wingdings" panose="05000000000000000000" pitchFamily="2" charset="2"/>
              </a:rPr>
              <a:t> [] </a:t>
            </a:r>
            <a:r>
              <a:rPr lang="es-CL" dirty="0" err="1" smtClean="0">
                <a:sym typeface="Wingdings" panose="05000000000000000000" pitchFamily="2" charset="2"/>
              </a:rPr>
              <a:t>args</a:t>
            </a:r>
            <a:r>
              <a:rPr lang="es-CL" dirty="0" smtClean="0">
                <a:sym typeface="Wingdings" panose="05000000000000000000" pitchFamily="2" charset="2"/>
              </a:rPr>
              <a:t>){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	</a:t>
            </a:r>
            <a:r>
              <a:rPr lang="es-CL" dirty="0" err="1" smtClean="0">
                <a:sym typeface="Wingdings" panose="05000000000000000000" pitchFamily="2" charset="2"/>
              </a:rPr>
              <a:t>System.out.println</a:t>
            </a:r>
            <a:r>
              <a:rPr lang="es-CL" dirty="0" smtClean="0">
                <a:sym typeface="Wingdings" panose="05000000000000000000" pitchFamily="2" charset="2"/>
              </a:rPr>
              <a:t>(“Bienvenidos al mundo de java”);</a:t>
            </a:r>
          </a:p>
          <a:p>
            <a:pPr marL="0" indent="0">
              <a:buNone/>
            </a:pPr>
            <a:r>
              <a:rPr lang="es-CL" dirty="0" smtClean="0">
                <a:sym typeface="Wingdings" panose="05000000000000000000" pitchFamily="2" charset="2"/>
              </a:rPr>
              <a:t>		}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5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Guardar ,compilar y ejecutar 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7697"/>
            <a:ext cx="8596668" cy="4663666"/>
          </a:xfrm>
        </p:spPr>
        <p:txBody>
          <a:bodyPr>
            <a:normAutofit/>
          </a:bodyPr>
          <a:lstStyle/>
          <a:p>
            <a:r>
              <a:rPr lang="es-CL" dirty="0" smtClean="0"/>
              <a:t>Guardar el archivo como HolaMundo.java</a:t>
            </a:r>
          </a:p>
          <a:p>
            <a:r>
              <a:rPr lang="es-CL" dirty="0" smtClean="0"/>
              <a:t>Abrir línea de comandos</a:t>
            </a:r>
          </a:p>
          <a:p>
            <a:r>
              <a:rPr lang="es-CL" dirty="0" smtClean="0"/>
              <a:t>Situarse en el directorio donde esta el archivo guardado</a:t>
            </a:r>
          </a:p>
          <a:p>
            <a:r>
              <a:rPr lang="es-CL" dirty="0" smtClean="0"/>
              <a:t>Añadir a la variable de entorno </a:t>
            </a:r>
            <a:r>
              <a:rPr lang="es-CL" dirty="0" err="1" smtClean="0"/>
              <a:t>path</a:t>
            </a:r>
            <a:r>
              <a:rPr lang="es-CL" dirty="0" smtClean="0"/>
              <a:t> la ruta de la carpeta donde se encuentra la utilidad </a:t>
            </a:r>
            <a:r>
              <a:rPr lang="es-CL" dirty="0" err="1" smtClean="0"/>
              <a:t>javac</a:t>
            </a:r>
            <a:r>
              <a:rPr lang="es-CL" dirty="0" smtClean="0"/>
              <a:t> para compilar el archivo</a:t>
            </a:r>
          </a:p>
          <a:p>
            <a:pPr marL="0" indent="0">
              <a:buNone/>
            </a:pPr>
            <a:r>
              <a:rPr lang="es-CL" dirty="0"/>
              <a:t>	por </a:t>
            </a:r>
            <a:r>
              <a:rPr lang="es-CL" dirty="0" err="1"/>
              <a:t>ej</a:t>
            </a:r>
            <a:r>
              <a:rPr lang="es-CL" dirty="0"/>
              <a:t>: </a:t>
            </a:r>
          </a:p>
          <a:p>
            <a:pPr marL="0" indent="0">
              <a:buNone/>
            </a:pPr>
            <a:r>
              <a:rPr lang="es-CL" dirty="0"/>
              <a:t>			set </a:t>
            </a:r>
            <a:r>
              <a:rPr lang="es-CL" dirty="0" err="1"/>
              <a:t>path</a:t>
            </a:r>
            <a:r>
              <a:rPr lang="es-CL" dirty="0"/>
              <a:t>=%</a:t>
            </a:r>
            <a:r>
              <a:rPr lang="es-CL" dirty="0" err="1"/>
              <a:t>path</a:t>
            </a:r>
            <a:r>
              <a:rPr lang="es-CL" dirty="0"/>
              <a:t>%;C:\Program </a:t>
            </a:r>
            <a:r>
              <a:rPr lang="es-CL" dirty="0" smtClean="0"/>
              <a:t>Files\Java\jdk1.7.0_10\</a:t>
            </a:r>
            <a:r>
              <a:rPr lang="es-CL" dirty="0" err="1" smtClean="0"/>
              <a:t>bin</a:t>
            </a:r>
            <a:endParaRPr lang="es-CL" dirty="0" smtClean="0"/>
          </a:p>
          <a:p>
            <a:r>
              <a:rPr lang="es-CL" dirty="0" smtClean="0"/>
              <a:t>Compilación: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	</a:t>
            </a:r>
            <a:r>
              <a:rPr lang="es-CL" dirty="0" err="1"/>
              <a:t>javac</a:t>
            </a:r>
            <a:r>
              <a:rPr lang="es-CL" dirty="0"/>
              <a:t> HolaMundo.java</a:t>
            </a:r>
          </a:p>
          <a:p>
            <a:r>
              <a:rPr lang="es-CL" dirty="0" smtClean="0"/>
              <a:t>Ejecución: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		java </a:t>
            </a:r>
            <a:r>
              <a:rPr lang="es-CL" dirty="0" err="1" smtClean="0"/>
              <a:t>HolaMundo</a:t>
            </a: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36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1445197"/>
            <a:ext cx="9309100" cy="2078037"/>
          </a:xfrm>
        </p:spPr>
      </p:pic>
    </p:spTree>
    <p:extLst>
      <p:ext uri="{BB962C8B-B14F-4D97-AF65-F5344CB8AC3E}">
        <p14:creationId xmlns:p14="http://schemas.microsoft.com/office/powerpoint/2010/main" val="26492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425"/>
            <a:ext cx="8596668" cy="455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int</a:t>
            </a:r>
            <a:r>
              <a:rPr lang="es-CL" dirty="0"/>
              <a:t> num1,num2,resultado;</a:t>
            </a:r>
          </a:p>
          <a:p>
            <a:pPr marL="0" indent="0">
              <a:buNone/>
            </a:pPr>
            <a:r>
              <a:rPr lang="es-CL" dirty="0"/>
              <a:t>		num1=15;</a:t>
            </a:r>
          </a:p>
          <a:p>
            <a:pPr marL="0" indent="0">
              <a:buNone/>
            </a:pPr>
            <a:r>
              <a:rPr lang="es-CL" dirty="0"/>
              <a:t>		num2=23;</a:t>
            </a:r>
          </a:p>
          <a:p>
            <a:pPr marL="0" indent="0">
              <a:buNone/>
            </a:pPr>
            <a:r>
              <a:rPr lang="es-CL" dirty="0"/>
              <a:t>		//suma</a:t>
            </a:r>
          </a:p>
          <a:p>
            <a:pPr marL="0" indent="0">
              <a:buNone/>
            </a:pPr>
            <a:r>
              <a:rPr lang="es-CL" dirty="0"/>
              <a:t>		resultado=num1 + num2;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(num1 + " + " + num2 + " = " + resultado);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 smtClean="0"/>
              <a:t>}</a:t>
            </a:r>
          </a:p>
          <a:p>
            <a:pPr marL="0" indent="0">
              <a:buNone/>
            </a:pPr>
            <a:r>
              <a:rPr lang="es-CL" dirty="0" smtClean="0"/>
              <a:t>Continuar con resta, multiplicación y división 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37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04" y="609600"/>
            <a:ext cx="8766048" cy="719328"/>
          </a:xfrm>
        </p:spPr>
        <p:txBody>
          <a:bodyPr>
            <a:normAutofit/>
          </a:bodyPr>
          <a:lstStyle/>
          <a:p>
            <a:r>
              <a:rPr lang="es-ES_tradnl" sz="2800" dirty="0"/>
              <a:t>Ejemplo: programa que acepta datos por parámetro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424"/>
            <a:ext cx="8596668" cy="5035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CL" dirty="0" err="1"/>
              <a:t>public</a:t>
            </a:r>
            <a:r>
              <a:rPr lang="es-ES_tradnl" altLang="es-CL" dirty="0"/>
              <a:t> </a:t>
            </a:r>
            <a:r>
              <a:rPr lang="es-ES_tradnl" altLang="es-CL" dirty="0" err="1"/>
              <a:t>class</a:t>
            </a:r>
            <a:r>
              <a:rPr lang="es-ES_tradnl" altLang="es-CL" dirty="0"/>
              <a:t> Factorial2 {</a:t>
            </a:r>
          </a:p>
          <a:p>
            <a:pPr marL="0" indent="0">
              <a:buNone/>
            </a:pPr>
            <a:r>
              <a:rPr lang="es-ES_tradnl" altLang="es-CL" dirty="0"/>
              <a:t>    </a:t>
            </a:r>
            <a:r>
              <a:rPr lang="es-ES_tradnl" altLang="es-CL" dirty="0" err="1"/>
              <a:t>public</a:t>
            </a:r>
            <a:r>
              <a:rPr lang="es-ES_tradnl" altLang="es-CL" dirty="0"/>
              <a:t> </a:t>
            </a:r>
            <a:r>
              <a:rPr lang="es-ES_tradnl" altLang="es-CL" dirty="0" err="1"/>
              <a:t>static</a:t>
            </a:r>
            <a:r>
              <a:rPr lang="es-ES_tradnl" altLang="es-CL" dirty="0"/>
              <a:t> </a:t>
            </a:r>
            <a:r>
              <a:rPr lang="es-ES_tradnl" altLang="es-CL" dirty="0" err="1"/>
              <a:t>void</a:t>
            </a:r>
            <a:r>
              <a:rPr lang="es-ES_tradnl" altLang="es-CL" dirty="0"/>
              <a:t> </a:t>
            </a:r>
            <a:r>
              <a:rPr lang="es-ES_tradnl" altLang="es-CL" dirty="0" err="1"/>
              <a:t>main</a:t>
            </a:r>
            <a:r>
              <a:rPr lang="es-ES_tradnl" altLang="es-CL" dirty="0"/>
              <a:t>( </a:t>
            </a:r>
            <a:r>
              <a:rPr lang="es-ES_tradnl" altLang="es-CL" b="1" dirty="0" err="1">
                <a:solidFill>
                  <a:srgbClr val="00B0F0"/>
                </a:solidFill>
              </a:rPr>
              <a:t>String</a:t>
            </a:r>
            <a:r>
              <a:rPr lang="es-ES_tradnl" altLang="es-CL" b="1" dirty="0">
                <a:solidFill>
                  <a:srgbClr val="00B0F0"/>
                </a:solidFill>
              </a:rPr>
              <a:t>[] </a:t>
            </a:r>
            <a:r>
              <a:rPr lang="es-ES_tradnl" altLang="es-CL" b="1" dirty="0" err="1">
                <a:solidFill>
                  <a:srgbClr val="00B0F0"/>
                </a:solidFill>
              </a:rPr>
              <a:t>arg</a:t>
            </a:r>
            <a:r>
              <a:rPr lang="es-ES_tradnl" altLang="es-CL" dirty="0">
                <a:solidFill>
                  <a:srgbClr val="00B0F0"/>
                </a:solidFill>
              </a:rPr>
              <a:t> </a:t>
            </a:r>
            <a:r>
              <a:rPr lang="es-ES_tradnl" altLang="es-CL" dirty="0"/>
              <a:t>) {</a:t>
            </a:r>
          </a:p>
          <a:p>
            <a:pPr marL="0" indent="0">
              <a:buNone/>
            </a:pPr>
            <a:r>
              <a:rPr lang="es-ES_tradnl" altLang="es-CL" dirty="0" smtClean="0"/>
              <a:t>       </a:t>
            </a:r>
            <a:r>
              <a:rPr lang="es-ES_tradnl" altLang="es-CL" dirty="0" err="1"/>
              <a:t>int</a:t>
            </a:r>
            <a:r>
              <a:rPr lang="es-ES_tradnl" altLang="es-CL" dirty="0"/>
              <a:t> número, i=1, </a:t>
            </a:r>
            <a:r>
              <a:rPr lang="es-ES_tradnl" altLang="es-CL" dirty="0" err="1"/>
              <a:t>fact</a:t>
            </a:r>
            <a:r>
              <a:rPr lang="es-ES_tradnl" altLang="es-CL" dirty="0"/>
              <a:t>=1;</a:t>
            </a:r>
          </a:p>
          <a:p>
            <a:pPr marL="0" indent="0">
              <a:buNone/>
            </a:pPr>
            <a:r>
              <a:rPr lang="es-ES_tradnl" altLang="es-CL" dirty="0"/>
              <a:t>        número = </a:t>
            </a:r>
            <a:r>
              <a:rPr lang="es-ES_tradnl" altLang="es-CL" b="1" dirty="0" err="1">
                <a:solidFill>
                  <a:schemeClr val="tx2"/>
                </a:solidFill>
              </a:rPr>
              <a:t>Integer.parseInt</a:t>
            </a:r>
            <a:r>
              <a:rPr lang="es-ES_tradnl" altLang="es-CL" b="1" dirty="0">
                <a:solidFill>
                  <a:schemeClr val="tx2"/>
                </a:solidFill>
              </a:rPr>
              <a:t>(</a:t>
            </a:r>
            <a:r>
              <a:rPr lang="es-ES_tradnl" altLang="es-CL" b="1" dirty="0">
                <a:solidFill>
                  <a:srgbClr val="FF0066"/>
                </a:solidFill>
              </a:rPr>
              <a:t> </a:t>
            </a:r>
            <a:r>
              <a:rPr lang="es-ES_tradnl" altLang="es-CL" b="1" dirty="0" err="1">
                <a:solidFill>
                  <a:srgbClr val="00B0F0"/>
                </a:solidFill>
              </a:rPr>
              <a:t>arg</a:t>
            </a:r>
            <a:r>
              <a:rPr lang="es-ES_tradnl" altLang="es-CL" b="1" dirty="0">
                <a:solidFill>
                  <a:srgbClr val="00B0F0"/>
                </a:solidFill>
              </a:rPr>
              <a:t>[0] </a:t>
            </a:r>
            <a:r>
              <a:rPr lang="es-ES_tradnl" altLang="es-CL" b="1" dirty="0">
                <a:solidFill>
                  <a:schemeClr val="tx2"/>
                </a:solidFill>
              </a:rPr>
              <a:t>)</a:t>
            </a:r>
            <a:r>
              <a:rPr lang="es-ES_tradnl" altLang="es-CL" dirty="0"/>
              <a:t>;</a:t>
            </a:r>
          </a:p>
          <a:p>
            <a:pPr marL="0" indent="0">
              <a:buNone/>
            </a:pPr>
            <a:r>
              <a:rPr lang="es-ES_tradnl" altLang="es-CL" dirty="0"/>
              <a:t>        </a:t>
            </a:r>
            <a:r>
              <a:rPr lang="es-ES_tradnl" altLang="es-CL" dirty="0" err="1"/>
              <a:t>while</a:t>
            </a:r>
            <a:r>
              <a:rPr lang="es-ES_tradnl" altLang="es-CL" dirty="0"/>
              <a:t>( i &lt;= número ) {</a:t>
            </a:r>
          </a:p>
          <a:p>
            <a:pPr marL="0" indent="0">
              <a:buNone/>
            </a:pPr>
            <a:r>
              <a:rPr lang="es-ES_tradnl" altLang="es-CL" dirty="0"/>
              <a:t>           </a:t>
            </a:r>
            <a:r>
              <a:rPr lang="es-ES_tradnl" altLang="es-CL" dirty="0" err="1"/>
              <a:t>fact</a:t>
            </a:r>
            <a:r>
              <a:rPr lang="es-ES_tradnl" altLang="es-CL" dirty="0"/>
              <a:t> = </a:t>
            </a:r>
            <a:r>
              <a:rPr lang="es-ES_tradnl" altLang="es-CL" dirty="0" err="1"/>
              <a:t>fact</a:t>
            </a:r>
            <a:r>
              <a:rPr lang="es-ES_tradnl" altLang="es-CL" dirty="0"/>
              <a:t> * i;</a:t>
            </a:r>
          </a:p>
          <a:p>
            <a:pPr marL="0" indent="0">
              <a:buNone/>
            </a:pPr>
            <a:r>
              <a:rPr lang="es-ES_tradnl" altLang="es-CL" dirty="0"/>
              <a:t>           i++;</a:t>
            </a:r>
          </a:p>
          <a:p>
            <a:pPr marL="0" indent="0">
              <a:buNone/>
            </a:pPr>
            <a:r>
              <a:rPr lang="es-ES_tradnl" altLang="es-CL" dirty="0"/>
              <a:t>        }</a:t>
            </a:r>
          </a:p>
          <a:p>
            <a:pPr marL="0" indent="0">
              <a:buNone/>
            </a:pPr>
            <a:r>
              <a:rPr lang="es-ES_tradnl" altLang="es-CL" dirty="0"/>
              <a:t>        </a:t>
            </a:r>
            <a:r>
              <a:rPr lang="es-ES_tradnl" altLang="es-CL" dirty="0" err="1"/>
              <a:t>System.out.println</a:t>
            </a:r>
            <a:r>
              <a:rPr lang="es-ES_tradnl" altLang="es-CL" dirty="0"/>
              <a:t>( "El factorial de " + número + " es " + </a:t>
            </a:r>
            <a:r>
              <a:rPr lang="es-ES_tradnl" altLang="es-CL" dirty="0" err="1"/>
              <a:t>fact</a:t>
            </a:r>
            <a:r>
              <a:rPr lang="es-ES_tradnl" altLang="es-CL" dirty="0"/>
              <a:t> );</a:t>
            </a:r>
          </a:p>
          <a:p>
            <a:pPr marL="0" indent="0">
              <a:buNone/>
            </a:pPr>
            <a:r>
              <a:rPr lang="es-ES_tradnl" altLang="es-CL" dirty="0" smtClean="0"/>
              <a:t>    </a:t>
            </a:r>
            <a:r>
              <a:rPr lang="es-ES_tradnl" altLang="es-CL" dirty="0"/>
              <a:t>} </a:t>
            </a:r>
            <a:r>
              <a:rPr lang="es-ES_tradnl" altLang="es-CL" dirty="0">
                <a:solidFill>
                  <a:srgbClr val="008000"/>
                </a:solidFill>
              </a:rPr>
              <a:t>// Fin método </a:t>
            </a:r>
            <a:r>
              <a:rPr lang="es-ES_tradnl" altLang="es-CL" dirty="0" err="1">
                <a:solidFill>
                  <a:srgbClr val="008000"/>
                </a:solidFill>
              </a:rPr>
              <a:t>main</a:t>
            </a:r>
            <a:endParaRPr lang="es-ES_tradnl" altLang="es-CL" dirty="0"/>
          </a:p>
          <a:p>
            <a:pPr marL="0" indent="0">
              <a:buNone/>
            </a:pPr>
            <a:r>
              <a:rPr lang="es-ES_tradnl" altLang="es-CL" dirty="0" smtClean="0"/>
              <a:t>} </a:t>
            </a:r>
            <a:r>
              <a:rPr lang="es-ES_tradnl" altLang="es-CL" dirty="0" smtClean="0">
                <a:solidFill>
                  <a:srgbClr val="008000"/>
                </a:solidFill>
              </a:rPr>
              <a:t>// Fin clase</a:t>
            </a:r>
          </a:p>
          <a:p>
            <a:pPr marL="0" indent="0">
              <a:buNone/>
            </a:pPr>
            <a:r>
              <a:rPr lang="es-ES_tradnl" altLang="es-CL" dirty="0" smtClean="0"/>
              <a:t>En la ejecución se integra un parámetro, java Factorial2 5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76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1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altLang="es-CL" dirty="0"/>
              <a:t>Generalidades de Java</a:t>
            </a:r>
          </a:p>
          <a:p>
            <a:r>
              <a:rPr lang="es-CL" dirty="0"/>
              <a:t>Que es java?</a:t>
            </a:r>
          </a:p>
          <a:p>
            <a:r>
              <a:rPr lang="es-CL" dirty="0"/>
              <a:t>Porque aprender java?</a:t>
            </a:r>
          </a:p>
          <a:p>
            <a:r>
              <a:rPr lang="es-CL" dirty="0"/>
              <a:t>Realizar un programa en java</a:t>
            </a:r>
          </a:p>
          <a:p>
            <a:r>
              <a:rPr lang="es-CL" dirty="0"/>
              <a:t>		Como crear un programa</a:t>
            </a:r>
          </a:p>
          <a:p>
            <a:r>
              <a:rPr lang="es-CL" dirty="0"/>
              <a:t>		Interfaz de línea de órdenes</a:t>
            </a:r>
          </a:p>
          <a:p>
            <a:r>
              <a:rPr lang="es-CL" dirty="0"/>
              <a:t>		Guardar, compilar y ejecutar el programa</a:t>
            </a:r>
          </a:p>
          <a:p>
            <a:r>
              <a:rPr lang="es-CL" dirty="0"/>
              <a:t>		Depurar un programa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27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Que es </a:t>
            </a:r>
            <a:r>
              <a:rPr lang="es-CL" dirty="0" smtClean="0"/>
              <a:t>JAVA?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altLang="es-CL" sz="2000" dirty="0"/>
              <a:t>Java es:</a:t>
            </a:r>
          </a:p>
          <a:p>
            <a:pPr lvl="1" algn="just"/>
            <a:r>
              <a:rPr lang="es-ES_tradnl" altLang="es-CL" sz="1800" dirty="0"/>
              <a:t>un lenguaje de programación de alto nivel orientado a </a:t>
            </a:r>
            <a:r>
              <a:rPr lang="es-ES_tradnl" altLang="es-CL" sz="1800" dirty="0" smtClean="0"/>
              <a:t>objetos ,</a:t>
            </a:r>
            <a:r>
              <a:rPr lang="es-CL" sz="1800" dirty="0"/>
              <a:t> es decir, que realiza abstracciones de los objetos del mundo real con sus correspondientes propiedades (atributos) y acciones (métodos) al mundo virtual.</a:t>
            </a:r>
            <a:endParaRPr lang="es-ES_tradnl" altLang="es-CL" sz="1800" dirty="0" smtClean="0"/>
          </a:p>
          <a:p>
            <a:pPr lvl="1" algn="just"/>
            <a:r>
              <a:rPr lang="es-ES_tradnl" altLang="es-CL" sz="1800" dirty="0" smtClean="0"/>
              <a:t>Se pueden escribir tanto programas convencionales como para internet</a:t>
            </a:r>
            <a:endParaRPr lang="es-ES_tradnl" altLang="es-CL" sz="1800" dirty="0"/>
          </a:p>
          <a:p>
            <a:pPr lvl="1" algn="just"/>
            <a:r>
              <a:rPr lang="es-ES_tradnl" altLang="es-CL" sz="1800" dirty="0"/>
              <a:t>una plataforma de ejecución para programas escritos en lenguaje </a:t>
            </a:r>
            <a:r>
              <a:rPr lang="es-ES_tradnl" altLang="es-CL" sz="1800" dirty="0" smtClean="0"/>
              <a:t>Java</a:t>
            </a:r>
          </a:p>
          <a:p>
            <a:pPr lvl="1" algn="just"/>
            <a:r>
              <a:rPr lang="es-ES_tradnl" altLang="es-CL" sz="1800" dirty="0" smtClean="0"/>
              <a:t>La maquina virtual permite ejecutar un programa java independiente de la plataforma</a:t>
            </a:r>
            <a:endParaRPr lang="es-ES_tradnl" altLang="es-CL" sz="2000" dirty="0"/>
          </a:p>
          <a:p>
            <a:pPr algn="just"/>
            <a:endParaRPr lang="es-ES_tradnl" altLang="es-CL" sz="500" dirty="0"/>
          </a:p>
          <a:p>
            <a:pPr algn="just"/>
            <a:endParaRPr lang="es-ES_tradnl" altLang="es-CL" sz="500" dirty="0"/>
          </a:p>
          <a:p>
            <a:pPr algn="just"/>
            <a:r>
              <a:rPr lang="es-ES_tradnl" altLang="es-CL" sz="2000" dirty="0"/>
              <a:t>Java fue desarrollado por un equipo de investigadores de SUN Microsystems.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78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poco de historia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dirty="0"/>
              <a:t>Java fue creado por </a:t>
            </a:r>
            <a:r>
              <a:rPr lang="es-ES_tradnl" altLang="es-CL" dirty="0" err="1"/>
              <a:t>Sun</a:t>
            </a:r>
            <a:r>
              <a:rPr lang="es-ES_tradnl" altLang="es-CL" dirty="0"/>
              <a:t> Microsystems en 1991, un equipo liderado por James </a:t>
            </a:r>
            <a:r>
              <a:rPr lang="es-ES_tradnl" altLang="es-CL" dirty="0" err="1"/>
              <a:t>Gosling</a:t>
            </a:r>
            <a:r>
              <a:rPr lang="es-ES_tradnl" altLang="es-CL" dirty="0"/>
              <a:t> tardó 18 meses en desarrollarlo.</a:t>
            </a:r>
          </a:p>
          <a:p>
            <a:pPr>
              <a:buFont typeface="Wingdings 3" panose="05040102010807070707" pitchFamily="18" charset="2"/>
              <a:buNone/>
            </a:pPr>
            <a:endParaRPr lang="es-ES_tradnl" altLang="es-CL" dirty="0"/>
          </a:p>
          <a:p>
            <a:r>
              <a:rPr lang="es-ES_tradnl" altLang="es-CL" dirty="0"/>
              <a:t>Originalmente llamado “</a:t>
            </a:r>
            <a:r>
              <a:rPr lang="es-ES_tradnl" altLang="es-CL" dirty="0" err="1"/>
              <a:t>Oak</a:t>
            </a:r>
            <a:r>
              <a:rPr lang="es-ES_tradnl" altLang="es-CL" dirty="0"/>
              <a:t>”, fue creado para uso interno en </a:t>
            </a:r>
            <a:r>
              <a:rPr lang="es-ES_tradnl" altLang="es-CL" dirty="0" err="1"/>
              <a:t>Sun</a:t>
            </a:r>
            <a:r>
              <a:rPr lang="es-ES_tradnl" altLang="es-CL" dirty="0"/>
              <a:t>, ya que tenían computadores diferentes, y buscaban un lenguaje que pudiera trabajar con todos ellos.</a:t>
            </a:r>
          </a:p>
          <a:p>
            <a:endParaRPr lang="es-ES_tradnl" altLang="es-CL" dirty="0"/>
          </a:p>
          <a:p>
            <a:r>
              <a:rPr lang="es-ES_tradnl" altLang="es-CL" dirty="0"/>
              <a:t>En 1995 "</a:t>
            </a:r>
            <a:r>
              <a:rPr lang="es-ES_tradnl" altLang="es-CL" dirty="0" err="1"/>
              <a:t>Oak</a:t>
            </a:r>
            <a:r>
              <a:rPr lang="es-ES_tradnl" altLang="es-CL" dirty="0"/>
              <a:t>" fue liberado para el público en general bajo el nombre que conocemos hoy "Java".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38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9056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Programa escrito en java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3011424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  <a:r>
              <a:rPr lang="es-CL" dirty="0" smtClean="0"/>
              <a:t>ompilador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5193792" y="2962656"/>
            <a:ext cx="1572768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Código de bytes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7339584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Máquina virtual de java</a:t>
            </a:r>
            <a:endParaRPr lang="es-CL" dirty="0"/>
          </a:p>
        </p:txBody>
      </p:sp>
      <p:cxnSp>
        <p:nvCxnSpPr>
          <p:cNvPr id="9" name="Conector recto de flecha 8"/>
          <p:cNvCxnSpPr>
            <a:endCxn id="5" idx="1"/>
          </p:cNvCxnSpPr>
          <p:nvPr/>
        </p:nvCxnSpPr>
        <p:spPr>
          <a:xfrm>
            <a:off x="2438400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4620768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3"/>
            <a:endCxn id="7" idx="1"/>
          </p:cNvCxnSpPr>
          <p:nvPr/>
        </p:nvCxnSpPr>
        <p:spPr>
          <a:xfrm>
            <a:off x="6766560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2800" dirty="0" smtClean="0"/>
              <a:t>El compilador produce un código de bytes para ser ejecutado por el interprete de java:</a:t>
            </a:r>
            <a:br>
              <a:rPr lang="es-CL" sz="2800" dirty="0" smtClean="0"/>
            </a:br>
            <a:r>
              <a:rPr lang="es-CL" sz="2800" dirty="0" smtClean="0"/>
              <a:t>la maquina virtual</a:t>
            </a:r>
            <a:endParaRPr lang="es-CL" sz="2800" dirty="0"/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Hoy en día casi todas las compañías de sistemas operativos y de navegadores han implementado máquinas virtuales para que sean compatibles con el lenguaje java…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15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83786" cy="866112"/>
          </a:xfrm>
        </p:spPr>
        <p:txBody>
          <a:bodyPr>
            <a:noAutofit/>
          </a:bodyPr>
          <a:lstStyle/>
          <a:p>
            <a:r>
              <a:rPr lang="es-ES_tradnl" altLang="es-CL" sz="2800" dirty="0"/>
              <a:t>Desarrollo y ejecución de aplicaciones en otros lenguajes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75712"/>
            <a:ext cx="8808042" cy="5382287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752600" y="51816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n" r:id="rId3" imgW="1259640" imgH="1137240" progId="MS_ClipArt_Gallery.2">
                  <p:embed/>
                </p:oleObj>
              </mc:Choice>
              <mc:Fallback>
                <p:oleObj name="Imagen" r:id="rId3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1752600"/>
            <a:ext cx="1295400" cy="8540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 dirty="0" err="1">
                <a:solidFill>
                  <a:schemeClr val="hlink"/>
                </a:solidFill>
              </a:rPr>
              <a:t>Program</a:t>
            </a:r>
            <a:r>
              <a:rPr lang="es-ES_tradnl" altLang="es-CL" sz="1000" dirty="0">
                <a:solidFill>
                  <a:schemeClr val="hlink"/>
                </a:solidFill>
              </a:rPr>
              <a:t> Hola;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begin</a:t>
            </a:r>
            <a:endParaRPr lang="es-ES_tradnl" altLang="es-CL" sz="1000" dirty="0">
              <a:solidFill>
                <a:schemeClr val="hlink"/>
              </a:solidFill>
            </a:endParaRP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   i :=1;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writeln</a:t>
            </a:r>
            <a:r>
              <a:rPr lang="es-ES_tradnl" altLang="es-CL" sz="1000" dirty="0">
                <a:solidFill>
                  <a:schemeClr val="hlink"/>
                </a:solidFill>
              </a:rPr>
              <a:t>( i )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end</a:t>
            </a:r>
            <a:r>
              <a:rPr lang="es-ES_tradnl" altLang="es-CL" sz="1000" dirty="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7475" y="3124200"/>
            <a:ext cx="175895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PC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44875" y="3124200"/>
            <a:ext cx="1758950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Mac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02275" y="3124200"/>
            <a:ext cx="1758950" cy="82232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Sun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57600" y="52578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n" r:id="rId5" imgW="1259640" imgH="1137240" progId="MS_ClipArt_Gallery.2">
                  <p:embed/>
                </p:oleObj>
              </mc:Choice>
              <mc:Fallback>
                <p:oleObj name="Imagen" r:id="rId5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15000" y="52578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Imagen" r:id="rId7" imgW="1259640" imgH="1137240" progId="MS_ClipArt_Gallery.2">
                  <p:embed/>
                </p:oleObj>
              </mc:Choice>
              <mc:Fallback>
                <p:oleObj name="Imagen" r:id="rId7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578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467600" y="198120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chemeClr val="accent2"/>
                </a:solidFill>
              </a:rPr>
              <a:t>Código fuente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57400" y="5334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86200" y="5334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/>
              <a:t>Mac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19800" y="53340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/>
              <a:t>Sun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209800" y="3962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267200" y="396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396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47800" y="4267200"/>
            <a:ext cx="14478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chemeClr val="tx2"/>
                </a:solidFill>
              </a:rPr>
              <a:t>111000 11100 00111</a:t>
            </a:r>
          </a:p>
          <a:p>
            <a:r>
              <a:rPr lang="es-ES_tradnl" altLang="es-CL" sz="1000">
                <a:solidFill>
                  <a:schemeClr val="tx2"/>
                </a:solidFill>
              </a:rPr>
              <a:t>0001110 1110001000</a:t>
            </a:r>
          </a:p>
          <a:p>
            <a:r>
              <a:rPr lang="es-ES_tradnl" altLang="es-CL" sz="1000">
                <a:solidFill>
                  <a:schemeClr val="tx2"/>
                </a:solidFill>
              </a:rPr>
              <a:t>00011101111011010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4267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00001101000100001</a:t>
            </a:r>
          </a:p>
          <a:p>
            <a:r>
              <a:rPr lang="es-ES_tradnl" altLang="es-CL" sz="1000"/>
              <a:t>1000010001001001101110000010010000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38800" y="4267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111100001111000111000011110001111100000111100010010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362200" y="25908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67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267200" y="2590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611300" y="3886200"/>
            <a:ext cx="152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CL" sz="16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Código objeto</a:t>
            </a:r>
            <a:endParaRPr kumimoji="0" lang="es-ES_tradnl" altLang="es-CL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CL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CL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rPr>
              <a:t>(particular para cada plataforma)</a:t>
            </a:r>
          </a:p>
        </p:txBody>
      </p:sp>
    </p:spTree>
    <p:extLst>
      <p:ext uri="{BB962C8B-B14F-4D97-AF65-F5344CB8AC3E}">
        <p14:creationId xmlns:p14="http://schemas.microsoft.com/office/powerpoint/2010/main" val="21472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9872"/>
          </a:xfrm>
        </p:spPr>
        <p:txBody>
          <a:bodyPr>
            <a:normAutofit fontScale="90000"/>
          </a:bodyPr>
          <a:lstStyle/>
          <a:p>
            <a:r>
              <a:rPr lang="es-ES_tradnl" sz="2800" dirty="0"/>
              <a:t>Desarrollo y ejecución de aplicaciones en JAVA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09472"/>
            <a:ext cx="9307914" cy="5748527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57912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n" r:id="rId3" imgW="1259640" imgH="1137240" progId="MS_ClipArt_Gallery.2">
                  <p:embed/>
                </p:oleObj>
              </mc:Choice>
              <mc:Fallback>
                <p:oleObj name="Imagen" r:id="rId3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912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1752600"/>
            <a:ext cx="1295400" cy="10064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 dirty="0" err="1"/>
              <a:t>public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class</a:t>
            </a:r>
            <a:r>
              <a:rPr lang="es-ES_tradnl" altLang="es-CL" sz="1000" dirty="0"/>
              <a:t> Hola {</a:t>
            </a:r>
          </a:p>
          <a:p>
            <a:r>
              <a:rPr lang="es-ES_tradnl" altLang="es-CL" sz="1000" dirty="0"/>
              <a:t>   </a:t>
            </a:r>
            <a:r>
              <a:rPr lang="es-ES_tradnl" altLang="es-CL" sz="1000" dirty="0" err="1"/>
              <a:t>public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satic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void</a:t>
            </a:r>
            <a:r>
              <a:rPr lang="es-ES_tradnl" altLang="es-CL" sz="1000" dirty="0"/>
              <a:t>... </a:t>
            </a:r>
          </a:p>
          <a:p>
            <a:r>
              <a:rPr lang="es-ES_tradnl" altLang="es-CL" sz="1000" dirty="0"/>
              <a:t>      i =1;</a:t>
            </a:r>
          </a:p>
          <a:p>
            <a:r>
              <a:rPr lang="es-ES_tradnl" altLang="es-CL" sz="1000" dirty="0"/>
              <a:t>      </a:t>
            </a:r>
            <a:r>
              <a:rPr lang="es-ES_tradnl" altLang="es-CL" sz="1000" dirty="0" err="1"/>
              <a:t>System.out</a:t>
            </a:r>
            <a:r>
              <a:rPr lang="es-ES_tradnl" altLang="es-CL" sz="1000" dirty="0"/>
              <a:t>....</a:t>
            </a:r>
          </a:p>
          <a:p>
            <a:r>
              <a:rPr lang="es-ES_tradnl" altLang="es-CL" sz="1000" dirty="0"/>
              <a:t>    }</a:t>
            </a:r>
          </a:p>
          <a:p>
            <a:r>
              <a:rPr lang="es-ES_tradnl" altLang="es-CL" sz="1000" dirty="0"/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71600" y="4343400"/>
            <a:ext cx="1657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Intérptrete Java</a:t>
            </a:r>
            <a:r>
              <a:rPr lang="es-ES_tradnl" altLang="es-CL" sz="1800"/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05200" y="4343400"/>
            <a:ext cx="15367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Intérprete Java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4343400"/>
            <a:ext cx="1536700" cy="366713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Intérprete Java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86200" y="58674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Imagen" r:id="rId5" imgW="1259640" imgH="1137240" progId="MS_ClipArt_Gallery.2">
                  <p:embed/>
                </p:oleObj>
              </mc:Choice>
              <mc:Fallback>
                <p:oleObj name="Imagen" r:id="rId5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43600" y="58674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Imagen" r:id="rId7" imgW="1259640" imgH="1137240" progId="MS_ClipArt_Gallery.2">
                  <p:embed/>
                </p:oleObj>
              </mc:Choice>
              <mc:Fallback>
                <p:oleObj name="Imagen" r:id="rId7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8674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315200" y="220980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chemeClr val="accent2"/>
                </a:solidFill>
              </a:rPr>
              <a:t>Código fuente</a:t>
            </a:r>
            <a:endParaRPr lang="es-ES_tradnl" altLang="es-CL" sz="1600" b="1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81201" y="5806281"/>
            <a:ext cx="369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5943600"/>
            <a:ext cx="455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Mac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5943600"/>
            <a:ext cx="420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Sun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336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2672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47800" y="5029200"/>
            <a:ext cx="14478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chemeClr val="accent2"/>
                </a:solidFill>
              </a:rPr>
              <a:t>111000 11100 00111</a:t>
            </a:r>
            <a:endParaRPr lang="es-ES_tradnl" altLang="es-CL" sz="1000"/>
          </a:p>
          <a:p>
            <a:r>
              <a:rPr lang="es-ES_tradnl" altLang="es-CL" sz="1000"/>
              <a:t>0001110 1110001000</a:t>
            </a:r>
          </a:p>
          <a:p>
            <a:r>
              <a:rPr lang="es-ES_tradnl" altLang="es-CL" sz="1000">
                <a:solidFill>
                  <a:schemeClr val="accent2"/>
                </a:solidFill>
              </a:rPr>
              <a:t>00011101111011010</a:t>
            </a:r>
            <a:endParaRPr lang="es-ES_tradnl" altLang="es-CL" sz="10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rgbClr val="FFCC66"/>
                </a:solidFill>
              </a:rPr>
              <a:t>00001101000100001</a:t>
            </a:r>
            <a:endParaRPr lang="es-ES_tradnl" altLang="es-CL" sz="1000"/>
          </a:p>
          <a:p>
            <a:r>
              <a:rPr lang="es-ES_tradnl" altLang="es-CL" sz="1000"/>
              <a:t>10000100010010011</a:t>
            </a:r>
            <a:r>
              <a:rPr lang="es-ES_tradnl" altLang="es-CL" sz="1000">
                <a:solidFill>
                  <a:srgbClr val="FFCC66"/>
                </a:solidFill>
              </a:rPr>
              <a:t>01110000010010000</a:t>
            </a:r>
            <a:endParaRPr lang="es-ES_tradnl" altLang="es-CL" sz="100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38800" y="5029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rgbClr val="CC0099"/>
                </a:solidFill>
              </a:rPr>
              <a:t>11110000111100011</a:t>
            </a:r>
            <a:r>
              <a:rPr lang="es-ES_tradnl" altLang="es-CL" sz="1000"/>
              <a:t>10000111100011111</a:t>
            </a:r>
            <a:r>
              <a:rPr lang="es-ES_tradnl" altLang="es-CL" sz="1000">
                <a:solidFill>
                  <a:srgbClr val="CC0099"/>
                </a:solidFill>
              </a:rPr>
              <a:t>00000111100010010</a:t>
            </a:r>
            <a:endParaRPr lang="es-ES_tradnl" altLang="es-CL" sz="100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67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239000" y="5181600"/>
            <a:ext cx="1600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rgbClr val="008000"/>
                </a:solidFill>
              </a:rPr>
              <a:t>Código objeto</a:t>
            </a:r>
            <a:endParaRPr lang="es-ES_tradnl" altLang="es-CL" sz="1600"/>
          </a:p>
          <a:p>
            <a:endParaRPr lang="es-ES_tradnl" altLang="es-CL" sz="1600"/>
          </a:p>
          <a:p>
            <a:r>
              <a:rPr lang="es-ES_tradnl" altLang="es-CL" sz="1600"/>
              <a:t>(particular para cada plataforma)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429000" y="2971800"/>
            <a:ext cx="17399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800"/>
              <a:t>Compilador Java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05200" y="3581400"/>
            <a:ext cx="1447800" cy="400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1111000011110000</a:t>
            </a:r>
          </a:p>
          <a:p>
            <a:r>
              <a:rPr lang="es-ES_tradnl" altLang="es-CL" sz="1000"/>
              <a:t>0000111100001111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267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209800" y="39624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19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191000" y="39624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67600" y="36576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 i="1">
                <a:solidFill>
                  <a:srgbClr val="FF0066"/>
                </a:solidFill>
              </a:rPr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137915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 a tener en cuenta…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Java al ser un lenguaje interpretado siempre se le a reclamado perdida de velocidad</a:t>
            </a:r>
          </a:p>
          <a:p>
            <a:r>
              <a:rPr lang="es-CL" dirty="0" smtClean="0"/>
              <a:t>Para solucionar esto se diseño un compilador que produjera un lenguaje que pudiera ser interpretado a velocidades cercanas a la de los programas nativos</a:t>
            </a:r>
          </a:p>
          <a:p>
            <a:r>
              <a:rPr lang="es-CL" dirty="0" smtClean="0"/>
              <a:t>Estos compiladores  JIT (</a:t>
            </a:r>
            <a:r>
              <a:rPr lang="es-CL" dirty="0" err="1" smtClean="0"/>
              <a:t>Just</a:t>
            </a:r>
            <a:r>
              <a:rPr lang="es-CL" dirty="0" smtClean="0"/>
              <a:t> In Time – compilación al instante) son los encargados de acelerar la interpretación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7123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969</TotalTime>
  <Words>648</Words>
  <Application>Microsoft Office PowerPoint</Application>
  <PresentationFormat>Panorámica</PresentationFormat>
  <Paragraphs>163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Faceta</vt:lpstr>
      <vt:lpstr>Imagen</vt:lpstr>
      <vt:lpstr>lenguaje Java</vt:lpstr>
      <vt:lpstr>Sección 1</vt:lpstr>
      <vt:lpstr>Contenidos</vt:lpstr>
      <vt:lpstr>Que es JAVA?</vt:lpstr>
      <vt:lpstr>Un poco de historia</vt:lpstr>
      <vt:lpstr>El compilador produce un código de bytes para ser ejecutado por el interprete de java: la maquina virtual</vt:lpstr>
      <vt:lpstr>Desarrollo y ejecución de aplicaciones en otros lenguajes</vt:lpstr>
      <vt:lpstr>Desarrollo y ejecución de aplicaciones en JAVA</vt:lpstr>
      <vt:lpstr>Algo a tener en cuenta…</vt:lpstr>
      <vt:lpstr>Por qué aprender JAVA?</vt:lpstr>
      <vt:lpstr>Primer programa en java … </vt:lpstr>
      <vt:lpstr>Como crear un programa</vt:lpstr>
      <vt:lpstr>Guardar ,compilar y ejecutar  </vt:lpstr>
      <vt:lpstr>Presentación de PowerPoint</vt:lpstr>
      <vt:lpstr>Ejercicio:</vt:lpstr>
      <vt:lpstr>Ejemplo: programa que acepta datos por parámetro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Ana Luisa</cp:lastModifiedBy>
  <cp:revision>38</cp:revision>
  <dcterms:created xsi:type="dcterms:W3CDTF">2015-01-12T15:55:32Z</dcterms:created>
  <dcterms:modified xsi:type="dcterms:W3CDTF">2016-03-16T15:42:01Z</dcterms:modified>
</cp:coreProperties>
</file>