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p:cViewPr varScale="1">
        <p:scale>
          <a:sx n="79" d="100"/>
          <a:sy n="79" d="100"/>
        </p:scale>
        <p:origin x="12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F916F5-AD22-4214-AD7C-12CF6D738621}" type="datetimeFigureOut">
              <a:rPr lang="es-CL" smtClean="0"/>
              <a:t>23-03-2016</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150364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FF916F5-AD22-4214-AD7C-12CF6D738621}" type="datetimeFigureOut">
              <a:rPr lang="es-CL" smtClean="0"/>
              <a:t>23-03-2016</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313503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FF916F5-AD22-4214-AD7C-12CF6D738621}" type="datetimeFigureOut">
              <a:rPr lang="es-CL" smtClean="0"/>
              <a:t>23-03-2016</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8839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FF916F5-AD22-4214-AD7C-12CF6D738621}" type="datetimeFigureOut">
              <a:rPr lang="es-CL" smtClean="0"/>
              <a:t>23-03-2016</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2413714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FF916F5-AD22-4214-AD7C-12CF6D738621}" type="datetimeFigureOut">
              <a:rPr lang="es-CL" smtClean="0"/>
              <a:t>23-03-2016</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8010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FF916F5-AD22-4214-AD7C-12CF6D738621}" type="datetimeFigureOut">
              <a:rPr lang="es-CL" smtClean="0"/>
              <a:t>23-03-2016</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2020763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FF916F5-AD22-4214-AD7C-12CF6D738621}" type="datetimeFigureOut">
              <a:rPr lang="es-CL" smtClean="0"/>
              <a:t>23-03-2016</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2051931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FF916F5-AD22-4214-AD7C-12CF6D738621}" type="datetimeFigureOut">
              <a:rPr lang="es-CL" smtClean="0"/>
              <a:t>23-03-2016</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355599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FF916F5-AD22-4214-AD7C-12CF6D738621}" type="datetimeFigureOut">
              <a:rPr lang="es-CL" smtClean="0"/>
              <a:t>23-03-2016</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74605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FF916F5-AD22-4214-AD7C-12CF6D738621}" type="datetimeFigureOut">
              <a:rPr lang="es-CL" smtClean="0"/>
              <a:t>23-03-2016</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1206786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FF916F5-AD22-4214-AD7C-12CF6D738621}" type="datetimeFigureOut">
              <a:rPr lang="es-CL" smtClean="0"/>
              <a:t>23-03-2016</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1366374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FF916F5-AD22-4214-AD7C-12CF6D738621}" type="datetimeFigureOut">
              <a:rPr lang="es-CL" smtClean="0"/>
              <a:t>23-03-2016</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143186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FF916F5-AD22-4214-AD7C-12CF6D738621}" type="datetimeFigureOut">
              <a:rPr lang="es-CL" smtClean="0"/>
              <a:t>23-03-2016</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413603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916F5-AD22-4214-AD7C-12CF6D738621}" type="datetimeFigureOut">
              <a:rPr lang="es-CL" smtClean="0"/>
              <a:t>23-03-2016</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412735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FF916F5-AD22-4214-AD7C-12CF6D738621}" type="datetimeFigureOut">
              <a:rPr lang="es-CL" smtClean="0"/>
              <a:t>23-03-2016</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331631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FF916F5-AD22-4214-AD7C-12CF6D738621}" type="datetimeFigureOut">
              <a:rPr lang="es-CL" smtClean="0"/>
              <a:t>23-03-2016</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100512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F916F5-AD22-4214-AD7C-12CF6D738621}" type="datetimeFigureOut">
              <a:rPr lang="es-CL" smtClean="0"/>
              <a:t>23-03-2016</a:t>
            </a:fld>
            <a:endParaRPr lang="es-C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024CDE-3D88-4067-AC96-3D3A3EE4BCF8}" type="slidenum">
              <a:rPr lang="es-CL" smtClean="0"/>
              <a:t>‹Nº›</a:t>
            </a:fld>
            <a:endParaRPr lang="es-CL"/>
          </a:p>
        </p:txBody>
      </p:sp>
    </p:spTree>
    <p:extLst>
      <p:ext uri="{BB962C8B-B14F-4D97-AF65-F5344CB8AC3E}">
        <p14:creationId xmlns:p14="http://schemas.microsoft.com/office/powerpoint/2010/main" val="12400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CL" dirty="0" smtClean="0"/>
              <a:t>lenguaje Java</a:t>
            </a:r>
            <a:endParaRPr lang="es-CL" dirty="0"/>
          </a:p>
        </p:txBody>
      </p:sp>
      <p:sp>
        <p:nvSpPr>
          <p:cNvPr id="5" name="Subtítulo 4"/>
          <p:cNvSpPr>
            <a:spLocks noGrp="1"/>
          </p:cNvSpPr>
          <p:nvPr>
            <p:ph type="subTitle" idx="1"/>
          </p:nvPr>
        </p:nvSpPr>
        <p:spPr/>
        <p:txBody>
          <a:bodyPr/>
          <a:lstStyle/>
          <a:p>
            <a:r>
              <a:rPr lang="es-CL" dirty="0" smtClean="0"/>
              <a:t>Profesora: Ana Luisa Rojas</a:t>
            </a:r>
          </a:p>
          <a:p>
            <a:r>
              <a:rPr lang="es-CL" smtClean="0"/>
              <a:t>23 </a:t>
            </a:r>
            <a:r>
              <a:rPr lang="es-CL" dirty="0" smtClean="0"/>
              <a:t>de marzo de 2016</a:t>
            </a:r>
          </a:p>
        </p:txBody>
      </p:sp>
    </p:spTree>
    <p:extLst>
      <p:ext uri="{BB962C8B-B14F-4D97-AF65-F5344CB8AC3E}">
        <p14:creationId xmlns:p14="http://schemas.microsoft.com/office/powerpoint/2010/main" val="1151691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35876"/>
          </a:xfrm>
        </p:spPr>
        <p:txBody>
          <a:bodyPr>
            <a:normAutofit fontScale="90000"/>
          </a:bodyPr>
          <a:lstStyle/>
          <a:p>
            <a:r>
              <a:rPr lang="es-CL" dirty="0"/>
              <a:t>Estructuras de control</a:t>
            </a:r>
          </a:p>
        </p:txBody>
      </p:sp>
      <p:sp>
        <p:nvSpPr>
          <p:cNvPr id="3" name="Marcador de contenido 2"/>
          <p:cNvSpPr>
            <a:spLocks noGrp="1"/>
          </p:cNvSpPr>
          <p:nvPr>
            <p:ph idx="1"/>
          </p:nvPr>
        </p:nvSpPr>
        <p:spPr>
          <a:xfrm>
            <a:off x="677334" y="1261241"/>
            <a:ext cx="9365300" cy="4780121"/>
          </a:xfrm>
        </p:spPr>
        <p:txBody>
          <a:bodyPr>
            <a:normAutofit fontScale="92500" lnSpcReduction="10000"/>
          </a:bodyPr>
          <a:lstStyle/>
          <a:p>
            <a:r>
              <a:rPr lang="es-CL" sz="3200" b="1" dirty="0"/>
              <a:t>Sentencia </a:t>
            </a:r>
            <a:r>
              <a:rPr lang="es-CL" sz="3200" b="1" dirty="0" smtClean="0"/>
              <a:t>FOR</a:t>
            </a:r>
            <a:endParaRPr lang="es-CL" sz="3200" b="1" dirty="0"/>
          </a:p>
          <a:p>
            <a:pPr marL="0" indent="0">
              <a:buNone/>
            </a:pPr>
            <a:r>
              <a:rPr lang="es-CL" sz="3200" dirty="0" smtClean="0"/>
              <a:t>	</a:t>
            </a:r>
            <a:r>
              <a:rPr lang="es-CL" sz="2400" dirty="0" err="1" smtClean="0"/>
              <a:t>for</a:t>
            </a:r>
            <a:r>
              <a:rPr lang="es-CL" sz="2400" dirty="0" smtClean="0"/>
              <a:t> </a:t>
            </a:r>
            <a:r>
              <a:rPr lang="es-CL" sz="2400" dirty="0"/>
              <a:t>(variable=</a:t>
            </a:r>
            <a:r>
              <a:rPr lang="es-CL" sz="2400" dirty="0" err="1"/>
              <a:t>valor_inicial</a:t>
            </a:r>
            <a:r>
              <a:rPr lang="es-CL" sz="2400" dirty="0"/>
              <a:t>; condición; </a:t>
            </a:r>
            <a:r>
              <a:rPr lang="es-CL" sz="2400" dirty="0" smtClean="0"/>
              <a:t>aumento/disminución){</a:t>
            </a:r>
            <a:endParaRPr lang="es-CL" sz="2400" dirty="0"/>
          </a:p>
          <a:p>
            <a:pPr marL="0" indent="0">
              <a:buNone/>
            </a:pPr>
            <a:r>
              <a:rPr lang="es-CL" sz="2400" dirty="0" smtClean="0"/>
              <a:t>		instrucciones</a:t>
            </a:r>
            <a:r>
              <a:rPr lang="es-CL" sz="2400" dirty="0"/>
              <a:t>;</a:t>
            </a:r>
          </a:p>
          <a:p>
            <a:pPr marL="0" indent="0">
              <a:buNone/>
            </a:pPr>
            <a:r>
              <a:rPr lang="es-CL" sz="2400" dirty="0" smtClean="0"/>
              <a:t>	}</a:t>
            </a:r>
          </a:p>
          <a:p>
            <a:pPr marL="0" indent="0">
              <a:buNone/>
            </a:pPr>
            <a:r>
              <a:rPr lang="es-CL" sz="3200" dirty="0" smtClean="0"/>
              <a:t>Ejemplo:</a:t>
            </a:r>
          </a:p>
          <a:p>
            <a:pPr marL="0" indent="0">
              <a:buNone/>
            </a:pPr>
            <a:r>
              <a:rPr lang="es-CL" sz="3200" dirty="0" err="1"/>
              <a:t>f</a:t>
            </a:r>
            <a:r>
              <a:rPr lang="es-CL" sz="3200" dirty="0" err="1" smtClean="0"/>
              <a:t>or</a:t>
            </a:r>
            <a:r>
              <a:rPr lang="es-CL" sz="3200" dirty="0" smtClean="0"/>
              <a:t>(</a:t>
            </a:r>
            <a:r>
              <a:rPr lang="es-CL" sz="3200" dirty="0" err="1" smtClean="0"/>
              <a:t>int</a:t>
            </a:r>
            <a:r>
              <a:rPr lang="es-CL" sz="3200" dirty="0" smtClean="0"/>
              <a:t> i=0,j=5;i&lt;=5;i++,j--){</a:t>
            </a:r>
          </a:p>
          <a:p>
            <a:pPr marL="0" indent="0">
              <a:buNone/>
            </a:pPr>
            <a:r>
              <a:rPr lang="es-CL" sz="3200" dirty="0" smtClean="0"/>
              <a:t>	</a:t>
            </a:r>
            <a:r>
              <a:rPr lang="es-CL" sz="3200" dirty="0" err="1" smtClean="0"/>
              <a:t>System.out.println</a:t>
            </a:r>
            <a:r>
              <a:rPr lang="es-CL" sz="3200" dirty="0" smtClean="0"/>
              <a:t>(i);</a:t>
            </a:r>
          </a:p>
          <a:p>
            <a:pPr marL="0" indent="0">
              <a:buNone/>
            </a:pPr>
            <a:r>
              <a:rPr lang="es-CL" sz="3200" dirty="0" smtClean="0"/>
              <a:t>	</a:t>
            </a:r>
            <a:r>
              <a:rPr lang="es-CL" sz="3200" dirty="0" err="1" smtClean="0"/>
              <a:t>System.out.println</a:t>
            </a:r>
            <a:r>
              <a:rPr lang="es-CL" sz="3200" dirty="0" smtClean="0"/>
              <a:t>(j);</a:t>
            </a:r>
          </a:p>
          <a:p>
            <a:pPr marL="0" indent="0">
              <a:buNone/>
            </a:pPr>
            <a:r>
              <a:rPr lang="es-CL" sz="3200" dirty="0"/>
              <a:t>}</a:t>
            </a:r>
          </a:p>
          <a:p>
            <a:pPr marL="0" indent="0">
              <a:buNone/>
            </a:pPr>
            <a:endParaRPr lang="es-CL" sz="3200" dirty="0"/>
          </a:p>
        </p:txBody>
      </p:sp>
    </p:spTree>
    <p:extLst>
      <p:ext uri="{BB962C8B-B14F-4D97-AF65-F5344CB8AC3E}">
        <p14:creationId xmlns:p14="http://schemas.microsoft.com/office/powerpoint/2010/main" val="4015719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67557" y="369526"/>
            <a:ext cx="9632731" cy="5262979"/>
          </a:xfrm>
          <a:prstGeom prst="rect">
            <a:avLst/>
          </a:prstGeom>
        </p:spPr>
        <p:txBody>
          <a:bodyPr wrap="square">
            <a:spAutoFit/>
          </a:bodyPr>
          <a:lstStyle/>
          <a:p>
            <a:r>
              <a:rPr lang="es-CL" sz="2400" b="1" i="0" u="none" strike="noStrike" baseline="0" dirty="0" smtClean="0">
                <a:latin typeface="Calibri-Bold"/>
              </a:rPr>
              <a:t>Sentencia BREAK</a:t>
            </a:r>
          </a:p>
          <a:p>
            <a:r>
              <a:rPr lang="es-CL" sz="2400" b="0" i="0" u="none" strike="noStrike" baseline="0" dirty="0" smtClean="0">
                <a:latin typeface="Calibri" panose="020F0502020204030204" pitchFamily="34" charset="0"/>
              </a:rPr>
              <a:t>Al utilizar la sentencia </a:t>
            </a:r>
            <a:r>
              <a:rPr lang="es-CL" sz="2400" b="1" i="0" u="none" strike="noStrike" baseline="0" dirty="0" smtClean="0">
                <a:latin typeface="Calibri-Bold"/>
              </a:rPr>
              <a:t>break </a:t>
            </a:r>
            <a:r>
              <a:rPr lang="es-CL" sz="2400" b="0" i="0" u="none" strike="noStrike" baseline="0" dirty="0" smtClean="0">
                <a:latin typeface="Calibri" panose="020F0502020204030204" pitchFamily="34" charset="0"/>
              </a:rPr>
              <a:t>dentro de un ciclo, finaliza la ejecución de éste.</a:t>
            </a:r>
          </a:p>
          <a:p>
            <a:r>
              <a:rPr lang="es-CL" sz="2400" b="0" i="0" u="none" strike="noStrike" baseline="0" dirty="0" smtClean="0">
                <a:latin typeface="Calibri" panose="020F0502020204030204" pitchFamily="34" charset="0"/>
              </a:rPr>
              <a:t>Ejemplo:</a:t>
            </a:r>
          </a:p>
          <a:p>
            <a:r>
              <a:rPr lang="es-CL" sz="2400" b="0" i="0" u="none" strike="noStrike" baseline="0" dirty="0" smtClean="0">
                <a:latin typeface="Calibri" panose="020F0502020204030204" pitchFamily="34" charset="0"/>
              </a:rPr>
              <a:t>Cuando encuentre un dígito par en la variable </a:t>
            </a:r>
            <a:r>
              <a:rPr lang="es-CL" sz="2400" b="0" i="0" u="none" strike="noStrike" baseline="0" dirty="0" err="1" smtClean="0">
                <a:latin typeface="Calibri" panose="020F0502020204030204" pitchFamily="34" charset="0"/>
              </a:rPr>
              <a:t>num</a:t>
            </a:r>
            <a:r>
              <a:rPr lang="es-CL" sz="2400" b="0" i="0" u="none" strike="noStrike" baseline="0" dirty="0" smtClean="0">
                <a:latin typeface="Calibri" panose="020F0502020204030204" pitchFamily="34" charset="0"/>
              </a:rPr>
              <a:t>, da mensaje y sale del ciclo.</a:t>
            </a:r>
          </a:p>
          <a:p>
            <a:r>
              <a:rPr lang="es-CL" sz="2400" b="0" i="0" u="none" strike="noStrike" baseline="0" dirty="0" err="1" smtClean="0">
                <a:latin typeface="Consolas" panose="020B0609020204030204" pitchFamily="49" charset="0"/>
              </a:rPr>
              <a:t>while</a:t>
            </a:r>
            <a:r>
              <a:rPr lang="es-CL" sz="2400" b="0" i="0" u="none" strike="noStrike" baseline="0" dirty="0" smtClean="0">
                <a:latin typeface="Consolas" panose="020B0609020204030204" pitchFamily="49" charset="0"/>
              </a:rPr>
              <a:t> (</a:t>
            </a:r>
            <a:r>
              <a:rPr lang="es-CL" sz="2400" b="0" i="0" u="none" strike="noStrike" baseline="0" dirty="0" err="1" smtClean="0">
                <a:latin typeface="Consolas" panose="020B0609020204030204" pitchFamily="49" charset="0"/>
              </a:rPr>
              <a:t>num</a:t>
            </a:r>
            <a:r>
              <a:rPr lang="es-CL" sz="2400" b="0" i="0" u="none" strike="noStrike" baseline="0" dirty="0" smtClean="0">
                <a:latin typeface="Consolas" panose="020B0609020204030204" pitchFamily="49" charset="0"/>
              </a:rPr>
              <a:t> != 0){</a:t>
            </a:r>
          </a:p>
          <a:p>
            <a:r>
              <a:rPr lang="en-US" sz="2400" b="0" i="0" u="none" strike="noStrike" baseline="0" dirty="0" smtClean="0">
                <a:latin typeface="Consolas" panose="020B0609020204030204" pitchFamily="49" charset="0"/>
              </a:rPr>
              <a:t>	if ((</a:t>
            </a:r>
            <a:r>
              <a:rPr lang="en-US" sz="2400" b="0" i="0" u="none" strike="noStrike" baseline="0" dirty="0" err="1" smtClean="0">
                <a:latin typeface="Consolas" panose="020B0609020204030204" pitchFamily="49" charset="0"/>
              </a:rPr>
              <a:t>num</a:t>
            </a:r>
            <a:r>
              <a:rPr lang="en-US" sz="2400" b="0" i="0" u="none" strike="noStrike" baseline="0" dirty="0" smtClean="0">
                <a:latin typeface="Consolas" panose="020B0609020204030204" pitchFamily="49" charset="0"/>
              </a:rPr>
              <a:t> % 10) % 2 == 0)</a:t>
            </a:r>
            <a:r>
              <a:rPr lang="es-CL" sz="2400" b="0" i="0" u="none" strike="noStrike" baseline="0" dirty="0" smtClean="0">
                <a:latin typeface="Consolas" panose="020B0609020204030204" pitchFamily="49" charset="0"/>
              </a:rPr>
              <a:t>{</a:t>
            </a:r>
          </a:p>
          <a:p>
            <a:r>
              <a:rPr lang="es-CL" sz="2400" b="0" i="0" u="none" strike="noStrike" baseline="0" dirty="0" smtClean="0">
                <a:latin typeface="Consolas" panose="020B0609020204030204" pitchFamily="49" charset="0"/>
              </a:rPr>
              <a:t>	  </a:t>
            </a:r>
            <a:r>
              <a:rPr lang="es-CL" sz="2400" b="0" i="0" u="none" strike="noStrike" baseline="0" dirty="0" err="1" smtClean="0">
                <a:latin typeface="Consolas" panose="020B0609020204030204" pitchFamily="49" charset="0"/>
              </a:rPr>
              <a:t>System.out.println</a:t>
            </a:r>
            <a:r>
              <a:rPr lang="es-CL" sz="2400" b="0" i="0" u="none" strike="noStrike" baseline="0" dirty="0" smtClean="0">
                <a:latin typeface="Consolas" panose="020B0609020204030204" pitchFamily="49" charset="0"/>
              </a:rPr>
              <a:t>(“El numero posee un dígito 						par”);</a:t>
            </a:r>
          </a:p>
          <a:p>
            <a:r>
              <a:rPr lang="es-CL" sz="2400" b="0" i="0" u="none" strike="noStrike" baseline="0" dirty="0" smtClean="0">
                <a:latin typeface="Consolas" panose="020B0609020204030204" pitchFamily="49" charset="0"/>
              </a:rPr>
              <a:t>	</a:t>
            </a:r>
            <a:r>
              <a:rPr lang="es-CL" sz="2400" b="0" i="0" u="none" strike="noStrike" dirty="0" smtClean="0">
                <a:latin typeface="Consolas" panose="020B0609020204030204" pitchFamily="49" charset="0"/>
              </a:rPr>
              <a:t>  </a:t>
            </a:r>
            <a:r>
              <a:rPr lang="es-CL" sz="2400" b="0" i="0" u="none" strike="noStrike" baseline="0" dirty="0" smtClean="0">
                <a:latin typeface="Consolas" panose="020B0609020204030204" pitchFamily="49" charset="0"/>
              </a:rPr>
              <a:t>break;</a:t>
            </a:r>
          </a:p>
          <a:p>
            <a:r>
              <a:rPr lang="es-CL" sz="2400" b="0" i="0" u="none" strike="noStrike" baseline="0" dirty="0" smtClean="0">
                <a:latin typeface="Consolas" panose="020B0609020204030204" pitchFamily="49" charset="0"/>
              </a:rPr>
              <a:t>	}</a:t>
            </a:r>
          </a:p>
          <a:p>
            <a:r>
              <a:rPr lang="es-CL" sz="2400" b="0" i="0" u="none" strike="noStrike" baseline="0" dirty="0" err="1" smtClean="0">
                <a:latin typeface="Consolas" panose="020B0609020204030204" pitchFamily="49" charset="0"/>
              </a:rPr>
              <a:t>num</a:t>
            </a:r>
            <a:r>
              <a:rPr lang="es-CL" sz="2400" b="0" i="0" u="none" strike="noStrike" baseline="0" dirty="0" smtClean="0">
                <a:latin typeface="Consolas" panose="020B0609020204030204" pitchFamily="49" charset="0"/>
              </a:rPr>
              <a:t> /= 10;</a:t>
            </a:r>
          </a:p>
          <a:p>
            <a:r>
              <a:rPr lang="es-CL" sz="2400" b="0" i="0" u="none" strike="noStrike" baseline="0" dirty="0" smtClean="0">
                <a:latin typeface="Consolas" panose="020B0609020204030204" pitchFamily="49" charset="0"/>
              </a:rPr>
              <a:t>}</a:t>
            </a:r>
            <a:endParaRPr lang="es-CL" sz="2400" dirty="0"/>
          </a:p>
        </p:txBody>
      </p:sp>
    </p:spTree>
    <p:extLst>
      <p:ext uri="{BB962C8B-B14F-4D97-AF65-F5344CB8AC3E}">
        <p14:creationId xmlns:p14="http://schemas.microsoft.com/office/powerpoint/2010/main" val="234526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41434" y="268529"/>
            <a:ext cx="9743090" cy="5693866"/>
          </a:xfrm>
          <a:prstGeom prst="rect">
            <a:avLst/>
          </a:prstGeom>
        </p:spPr>
        <p:txBody>
          <a:bodyPr wrap="square">
            <a:spAutoFit/>
          </a:bodyPr>
          <a:lstStyle/>
          <a:p>
            <a:r>
              <a:rPr lang="es-CL" sz="2800" b="1" i="0" u="none" strike="noStrike" baseline="0" dirty="0" smtClean="0">
                <a:latin typeface="Calibri-Bold"/>
              </a:rPr>
              <a:t>Sentencia CONTINUE</a:t>
            </a:r>
          </a:p>
          <a:p>
            <a:r>
              <a:rPr lang="es-CL" sz="2800" b="0" i="0" u="none" strike="noStrike" baseline="0" dirty="0" smtClean="0">
                <a:latin typeface="Calibri" panose="020F0502020204030204" pitchFamily="34" charset="0"/>
              </a:rPr>
              <a:t>Obliga a ejecutar la siguiente iteración del ciclo en el que está contenida.</a:t>
            </a:r>
          </a:p>
          <a:p>
            <a:r>
              <a:rPr lang="es-CL" sz="2800" b="0" i="0" u="none" strike="noStrike" baseline="0" dirty="0" smtClean="0">
                <a:latin typeface="Calibri" panose="020F0502020204030204" pitchFamily="34" charset="0"/>
              </a:rPr>
              <a:t>Ejemplo:</a:t>
            </a:r>
          </a:p>
          <a:p>
            <a:r>
              <a:rPr lang="es-CL" sz="2800" b="0" i="0" u="none" strike="noStrike" baseline="0" dirty="0" smtClean="0">
                <a:latin typeface="Calibri" panose="020F0502020204030204" pitchFamily="34" charset="0"/>
              </a:rPr>
              <a:t>Muestra el contenido de la variable i en el rango 1 y 200, siempre que no sea un número divisible</a:t>
            </a:r>
          </a:p>
          <a:p>
            <a:r>
              <a:rPr lang="es-CL" sz="2800" b="0" i="0" u="none" strike="noStrike" baseline="0" dirty="0" smtClean="0">
                <a:latin typeface="Calibri" panose="020F0502020204030204" pitchFamily="34" charset="0"/>
              </a:rPr>
              <a:t>por 5. En ese caso la sentencia </a:t>
            </a:r>
            <a:r>
              <a:rPr lang="es-CL" sz="2800" b="0" i="0" u="none" strike="noStrike" baseline="0" dirty="0" err="1" smtClean="0">
                <a:latin typeface="Calibri" panose="020F0502020204030204" pitchFamily="34" charset="0"/>
              </a:rPr>
              <a:t>continue</a:t>
            </a:r>
            <a:r>
              <a:rPr lang="es-CL" sz="2800" b="0" i="0" u="none" strike="noStrike" baseline="0" dirty="0" smtClean="0">
                <a:latin typeface="Calibri" panose="020F0502020204030204" pitchFamily="34" charset="0"/>
              </a:rPr>
              <a:t> obliga a incrementar el valor en i.</a:t>
            </a:r>
          </a:p>
          <a:p>
            <a:r>
              <a:rPr lang="nn-NO" sz="2800" b="0" i="0" u="none" strike="noStrike" baseline="0" dirty="0" smtClean="0">
                <a:latin typeface="Consolas" panose="020B0609020204030204" pitchFamily="49" charset="0"/>
              </a:rPr>
              <a:t>for (int i=0; i&lt;=200;i++)</a:t>
            </a:r>
            <a:r>
              <a:rPr lang="es-CL" sz="2800" b="0" i="0" u="none" strike="noStrike" baseline="0" dirty="0" smtClean="0">
                <a:latin typeface="Consolas" panose="020B0609020204030204" pitchFamily="49" charset="0"/>
              </a:rPr>
              <a:t>{</a:t>
            </a:r>
          </a:p>
          <a:p>
            <a:r>
              <a:rPr lang="en-US" sz="2800" b="0" i="0" u="none" strike="noStrike" baseline="0" dirty="0" smtClean="0">
                <a:latin typeface="Consolas" panose="020B0609020204030204" pitchFamily="49" charset="0"/>
              </a:rPr>
              <a:t>	if (</a:t>
            </a:r>
            <a:r>
              <a:rPr lang="en-US" sz="2800" b="0" i="0" u="none" strike="noStrike" baseline="0" dirty="0" err="1" smtClean="0">
                <a:latin typeface="Consolas" panose="020B0609020204030204" pitchFamily="49" charset="0"/>
              </a:rPr>
              <a:t>i</a:t>
            </a:r>
            <a:r>
              <a:rPr lang="en-US" sz="2800" b="0" i="0" u="none" strike="noStrike" baseline="0" dirty="0" smtClean="0">
                <a:latin typeface="Consolas" panose="020B0609020204030204" pitchFamily="49" charset="0"/>
              </a:rPr>
              <a:t> % 5 == 0) </a:t>
            </a:r>
          </a:p>
          <a:p>
            <a:r>
              <a:rPr lang="en-US" sz="2800" dirty="0">
                <a:latin typeface="Consolas" panose="020B0609020204030204" pitchFamily="49" charset="0"/>
              </a:rPr>
              <a:t>	</a:t>
            </a:r>
            <a:r>
              <a:rPr lang="en-US" sz="2800" dirty="0" smtClean="0">
                <a:latin typeface="Consolas" panose="020B0609020204030204" pitchFamily="49" charset="0"/>
              </a:rPr>
              <a:t>	</a:t>
            </a:r>
            <a:r>
              <a:rPr lang="en-US" sz="2800" b="0" i="0" u="none" strike="noStrike" baseline="0" dirty="0" smtClean="0">
                <a:latin typeface="Consolas" panose="020B0609020204030204" pitchFamily="49" charset="0"/>
              </a:rPr>
              <a:t>continue;</a:t>
            </a:r>
          </a:p>
          <a:p>
            <a:r>
              <a:rPr lang="es-CL" sz="2800" b="0" i="0" u="none" strike="noStrike" baseline="0" dirty="0" smtClean="0">
                <a:latin typeface="Consolas" panose="020B0609020204030204" pitchFamily="49" charset="0"/>
              </a:rPr>
              <a:t>	</a:t>
            </a:r>
            <a:r>
              <a:rPr lang="es-CL" sz="2800" b="0" i="0" u="none" strike="noStrike" baseline="0" dirty="0" err="1" smtClean="0">
                <a:latin typeface="Consolas" panose="020B0609020204030204" pitchFamily="49" charset="0"/>
              </a:rPr>
              <a:t>System.out.println</a:t>
            </a:r>
            <a:r>
              <a:rPr lang="es-CL" sz="2800" b="0" i="0" u="none" strike="noStrike" baseline="0" dirty="0" smtClean="0">
                <a:latin typeface="Consolas" panose="020B0609020204030204" pitchFamily="49" charset="0"/>
              </a:rPr>
              <a:t> (i +” “);</a:t>
            </a:r>
          </a:p>
          <a:p>
            <a:r>
              <a:rPr lang="es-CL" sz="2800" dirty="0">
                <a:latin typeface="Consolas" panose="020B0609020204030204" pitchFamily="49" charset="0"/>
              </a:rPr>
              <a:t>}</a:t>
            </a:r>
            <a:endParaRPr lang="es-CL" sz="2800" dirty="0"/>
          </a:p>
        </p:txBody>
      </p:sp>
    </p:spTree>
    <p:extLst>
      <p:ext uri="{BB962C8B-B14F-4D97-AF65-F5344CB8AC3E}">
        <p14:creationId xmlns:p14="http://schemas.microsoft.com/office/powerpoint/2010/main" val="1998543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98938"/>
          </a:xfrm>
        </p:spPr>
        <p:txBody>
          <a:bodyPr/>
          <a:lstStyle/>
          <a:p>
            <a:r>
              <a:rPr lang="es-CL" dirty="0" smtClean="0"/>
              <a:t>Excepciones</a:t>
            </a:r>
            <a:endParaRPr lang="es-CL" dirty="0"/>
          </a:p>
        </p:txBody>
      </p:sp>
      <p:sp>
        <p:nvSpPr>
          <p:cNvPr id="3" name="Marcador de contenido 2"/>
          <p:cNvSpPr>
            <a:spLocks noGrp="1"/>
          </p:cNvSpPr>
          <p:nvPr>
            <p:ph idx="1"/>
          </p:nvPr>
        </p:nvSpPr>
        <p:spPr>
          <a:xfrm>
            <a:off x="677334" y="2160589"/>
            <a:ext cx="9254942" cy="3880773"/>
          </a:xfrm>
        </p:spPr>
        <p:txBody>
          <a:bodyPr/>
          <a:lstStyle/>
          <a:p>
            <a:r>
              <a:rPr lang="es-ES" sz="3200" dirty="0"/>
              <a:t>Un porcentaje importante del código de una aplicación existe sólo para verificar qué pasa en caso de que algo falle. Java tiene una construcción sintáctica que sirve justamente para tratar con estos casos: el try... catch.</a:t>
            </a:r>
            <a:endParaRPr lang="es-CL" sz="3200" dirty="0"/>
          </a:p>
          <a:p>
            <a:pPr marL="0" indent="0">
              <a:buNone/>
            </a:pPr>
            <a:r>
              <a:rPr lang="es-ES" sz="3200" dirty="0" smtClean="0"/>
              <a:t>	La </a:t>
            </a:r>
            <a:r>
              <a:rPr lang="es-ES" sz="3200" dirty="0"/>
              <a:t>semántica es </a:t>
            </a:r>
            <a:r>
              <a:rPr lang="es-ES" sz="3200" i="1" dirty="0"/>
              <a:t>“trata de ejecutar este código, y si algo sale mal, entonces </a:t>
            </a:r>
            <a:r>
              <a:rPr lang="es-ES" sz="3200" i="1" dirty="0" smtClean="0"/>
              <a:t>	haz </a:t>
            </a:r>
            <a:r>
              <a:rPr lang="es-ES" sz="3200" i="1" dirty="0"/>
              <a:t>esto”. </a:t>
            </a:r>
            <a:endParaRPr lang="es-CL" sz="3200" dirty="0"/>
          </a:p>
          <a:p>
            <a:pPr marL="0" indent="0">
              <a:buNone/>
            </a:pPr>
            <a:endParaRPr lang="es-CL" dirty="0"/>
          </a:p>
        </p:txBody>
      </p:sp>
    </p:spTree>
    <p:extLst>
      <p:ext uri="{BB962C8B-B14F-4D97-AF65-F5344CB8AC3E}">
        <p14:creationId xmlns:p14="http://schemas.microsoft.com/office/powerpoint/2010/main" val="3283726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67559" y="0"/>
            <a:ext cx="8544910" cy="7042441"/>
          </a:xfrm>
          <a:prstGeom prst="rect">
            <a:avLst/>
          </a:prstGeom>
        </p:spPr>
        <p:txBody>
          <a:bodyPr wrap="square">
            <a:spAutoFit/>
          </a:bodyPr>
          <a:lstStyle/>
          <a:p>
            <a:pPr algn="just">
              <a:lnSpc>
                <a:spcPct val="115000"/>
              </a:lnSpc>
              <a:spcAft>
                <a:spcPts val="1000"/>
              </a:spcAft>
            </a:pPr>
            <a:r>
              <a:rPr lang="es-CL" sz="2200" dirty="0" smtClean="0">
                <a:effectLst/>
                <a:latin typeface="Calibri" panose="020F0502020204030204" pitchFamily="34" charset="0"/>
                <a:ea typeface="Calibri" panose="020F0502020204030204" pitchFamily="34" charset="0"/>
                <a:cs typeface="Times New Roman" panose="02020603050405020304" pitchFamily="18" charset="0"/>
              </a:rPr>
              <a:t>Por ejemplo:</a:t>
            </a:r>
          </a:p>
          <a:p>
            <a:pPr marL="449580">
              <a:spcAft>
                <a:spcPts val="400"/>
              </a:spcAft>
            </a:pPr>
            <a:r>
              <a:rPr lang="es-CL" sz="2200" dirty="0" err="1" smtClean="0">
                <a:effectLst/>
                <a:latin typeface="Consolas" panose="020B0609020204030204" pitchFamily="49" charset="0"/>
                <a:ea typeface="Calibri" panose="020F0502020204030204" pitchFamily="34" charset="0"/>
              </a:rPr>
              <a:t>int</a:t>
            </a:r>
            <a:r>
              <a:rPr lang="es-CL" sz="2200" dirty="0" smtClean="0">
                <a:effectLst/>
                <a:latin typeface="Consolas" panose="020B0609020204030204" pitchFamily="49" charset="0"/>
                <a:ea typeface="Calibri" panose="020F0502020204030204" pitchFamily="34" charset="0"/>
              </a:rPr>
              <a:t> i=0;</a:t>
            </a:r>
          </a:p>
          <a:p>
            <a:pPr marL="449580">
              <a:spcAft>
                <a:spcPts val="400"/>
              </a:spcAft>
            </a:pPr>
            <a:r>
              <a:rPr lang="es-CL" sz="2200" dirty="0" err="1" smtClean="0">
                <a:effectLst/>
                <a:latin typeface="Consolas" panose="020B0609020204030204" pitchFamily="49" charset="0"/>
                <a:ea typeface="Calibri" panose="020F0502020204030204" pitchFamily="34" charset="0"/>
              </a:rPr>
              <a:t>int</a:t>
            </a:r>
            <a:r>
              <a:rPr lang="es-CL" sz="2200" dirty="0" smtClean="0">
                <a:effectLst/>
                <a:latin typeface="Consolas" panose="020B0609020204030204" pitchFamily="49" charset="0"/>
                <a:ea typeface="Calibri" panose="020F0502020204030204" pitchFamily="34" charset="0"/>
              </a:rPr>
              <a:t> b=0;</a:t>
            </a:r>
          </a:p>
          <a:p>
            <a:pPr marL="449580">
              <a:spcAft>
                <a:spcPts val="400"/>
              </a:spcAft>
            </a:pPr>
            <a:r>
              <a:rPr lang="en-US" sz="2200" dirty="0" smtClean="0">
                <a:effectLst/>
                <a:latin typeface="Consolas" panose="020B0609020204030204" pitchFamily="49" charset="0"/>
                <a:ea typeface="Calibri" panose="020F0502020204030204" pitchFamily="34" charset="0"/>
              </a:rPr>
              <a:t>try {</a:t>
            </a:r>
            <a:endParaRPr lang="es-CL" sz="2200" dirty="0" smtClean="0">
              <a:effectLst/>
              <a:latin typeface="Consolas" panose="020B0609020204030204" pitchFamily="49" charset="0"/>
              <a:ea typeface="Calibri" panose="020F0502020204030204" pitchFamily="34" charset="0"/>
            </a:endParaRPr>
          </a:p>
          <a:p>
            <a:pPr marL="449580">
              <a:spcAft>
                <a:spcPts val="400"/>
              </a:spcAft>
            </a:pPr>
            <a:r>
              <a:rPr lang="en-US" sz="2200" dirty="0" smtClean="0">
                <a:effectLst/>
                <a:latin typeface="Consolas" panose="020B0609020204030204" pitchFamily="49" charset="0"/>
                <a:ea typeface="Calibri" panose="020F0502020204030204" pitchFamily="34" charset="0"/>
              </a:rPr>
              <a:t>	 </a:t>
            </a:r>
            <a:r>
              <a:rPr lang="en-US" sz="2200" dirty="0" err="1" smtClean="0">
                <a:effectLst/>
                <a:latin typeface="Consolas" panose="020B0609020204030204" pitchFamily="49" charset="0"/>
                <a:ea typeface="Calibri" panose="020F0502020204030204" pitchFamily="34" charset="0"/>
              </a:rPr>
              <a:t>int</a:t>
            </a:r>
            <a:r>
              <a:rPr lang="en-US" sz="2200" dirty="0" smtClean="0">
                <a:effectLst/>
                <a:latin typeface="Consolas" panose="020B0609020204030204" pitchFamily="49" charset="0"/>
                <a:ea typeface="Calibri" panose="020F0502020204030204" pitchFamily="34" charset="0"/>
              </a:rPr>
              <a:t> x=a[0];</a:t>
            </a:r>
            <a:endParaRPr lang="es-CL" sz="2200" dirty="0" smtClean="0">
              <a:effectLst/>
              <a:latin typeface="Consolas" panose="020B0609020204030204" pitchFamily="49" charset="0"/>
              <a:ea typeface="Calibri" panose="020F0502020204030204" pitchFamily="34" charset="0"/>
            </a:endParaRPr>
          </a:p>
          <a:p>
            <a:pPr marL="449580">
              <a:spcAft>
                <a:spcPts val="400"/>
              </a:spcAft>
            </a:pPr>
            <a:r>
              <a:rPr lang="en-US" sz="2200" dirty="0" smtClean="0">
                <a:effectLst/>
                <a:latin typeface="Consolas" panose="020B0609020204030204" pitchFamily="49" charset="0"/>
                <a:ea typeface="Calibri" panose="020F0502020204030204" pitchFamily="34" charset="0"/>
              </a:rPr>
              <a:t>	a[</a:t>
            </a:r>
            <a:r>
              <a:rPr lang="en-US" sz="2200" dirty="0" err="1" smtClean="0">
                <a:effectLst/>
                <a:latin typeface="Consolas" panose="020B0609020204030204" pitchFamily="49" charset="0"/>
                <a:ea typeface="Calibri" panose="020F0502020204030204" pitchFamily="34" charset="0"/>
              </a:rPr>
              <a:t>i</a:t>
            </a:r>
            <a:r>
              <a:rPr lang="en-US" sz="2200" dirty="0" smtClean="0">
                <a:effectLst/>
                <a:latin typeface="Consolas" panose="020B0609020204030204" pitchFamily="49" charset="0"/>
                <a:ea typeface="Calibri" panose="020F0502020204030204" pitchFamily="34" charset="0"/>
              </a:rPr>
              <a:t>]=5;</a:t>
            </a:r>
            <a:endParaRPr lang="es-CL" sz="2200" dirty="0" smtClean="0">
              <a:effectLst/>
              <a:latin typeface="Consolas" panose="020B0609020204030204" pitchFamily="49" charset="0"/>
              <a:ea typeface="Calibri" panose="020F0502020204030204" pitchFamily="34" charset="0"/>
            </a:endParaRPr>
          </a:p>
          <a:p>
            <a:pPr marL="449580">
              <a:spcAft>
                <a:spcPts val="400"/>
              </a:spcAft>
            </a:pPr>
            <a:r>
              <a:rPr lang="en-US" sz="2200" dirty="0" smtClean="0">
                <a:effectLst/>
                <a:latin typeface="Consolas" panose="020B0609020204030204" pitchFamily="49" charset="0"/>
                <a:ea typeface="Calibri" panose="020F0502020204030204" pitchFamily="34" charset="0"/>
              </a:rPr>
              <a:t>	</a:t>
            </a:r>
            <a:r>
              <a:rPr lang="en-US" sz="2200" dirty="0" err="1" smtClean="0">
                <a:effectLst/>
                <a:latin typeface="Consolas" panose="020B0609020204030204" pitchFamily="49" charset="0"/>
                <a:ea typeface="Calibri" panose="020F0502020204030204" pitchFamily="34" charset="0"/>
              </a:rPr>
              <a:t>i</a:t>
            </a:r>
            <a:r>
              <a:rPr lang="en-US" sz="2200" dirty="0" smtClean="0">
                <a:effectLst/>
                <a:latin typeface="Consolas" panose="020B0609020204030204" pitchFamily="49" charset="0"/>
                <a:ea typeface="Calibri" panose="020F0502020204030204" pitchFamily="34" charset="0"/>
              </a:rPr>
              <a:t>--;</a:t>
            </a:r>
            <a:endParaRPr lang="es-CL" sz="2200" dirty="0" smtClean="0">
              <a:effectLst/>
              <a:latin typeface="Consolas" panose="020B0609020204030204" pitchFamily="49" charset="0"/>
              <a:ea typeface="Calibri" panose="020F0502020204030204" pitchFamily="34" charset="0"/>
            </a:endParaRPr>
          </a:p>
          <a:p>
            <a:pPr marL="449580">
              <a:spcAft>
                <a:spcPts val="400"/>
              </a:spcAft>
            </a:pPr>
            <a:r>
              <a:rPr lang="en-US" sz="2200" dirty="0" smtClean="0">
                <a:effectLst/>
                <a:latin typeface="Consolas" panose="020B0609020204030204" pitchFamily="49" charset="0"/>
                <a:ea typeface="Calibri" panose="020F0502020204030204" pitchFamily="34" charset="0"/>
              </a:rPr>
              <a:t>	a[</a:t>
            </a:r>
            <a:r>
              <a:rPr lang="en-US" sz="2200" dirty="0" err="1" smtClean="0">
                <a:effectLst/>
                <a:latin typeface="Consolas" panose="020B0609020204030204" pitchFamily="49" charset="0"/>
                <a:ea typeface="Calibri" panose="020F0502020204030204" pitchFamily="34" charset="0"/>
              </a:rPr>
              <a:t>i</a:t>
            </a:r>
            <a:r>
              <a:rPr lang="en-US" sz="2200" dirty="0" smtClean="0">
                <a:effectLst/>
                <a:latin typeface="Consolas" panose="020B0609020204030204" pitchFamily="49" charset="0"/>
                <a:ea typeface="Calibri" panose="020F0502020204030204" pitchFamily="34" charset="0"/>
              </a:rPr>
              <a:t>]=4/b;</a:t>
            </a:r>
            <a:endParaRPr lang="es-CL" sz="2200" dirty="0" smtClean="0">
              <a:effectLst/>
              <a:latin typeface="Consolas" panose="020B0609020204030204" pitchFamily="49" charset="0"/>
              <a:ea typeface="Calibri" panose="020F0502020204030204" pitchFamily="34" charset="0"/>
            </a:endParaRPr>
          </a:p>
          <a:p>
            <a:pPr marL="449580">
              <a:spcAft>
                <a:spcPts val="400"/>
              </a:spcAft>
            </a:pPr>
            <a:r>
              <a:rPr lang="en-US" sz="2200" dirty="0" smtClean="0">
                <a:effectLst/>
                <a:latin typeface="Consolas" panose="020B0609020204030204" pitchFamily="49" charset="0"/>
                <a:ea typeface="Calibri" panose="020F0502020204030204" pitchFamily="34" charset="0"/>
              </a:rPr>
              <a:t>}</a:t>
            </a:r>
            <a:r>
              <a:rPr lang="en-US" sz="2200" dirty="0" smtClean="0"/>
              <a:t>catch </a:t>
            </a:r>
            <a:r>
              <a:rPr lang="en-US" sz="2200" dirty="0"/>
              <a:t>(</a:t>
            </a:r>
            <a:r>
              <a:rPr lang="en-US" sz="2200" dirty="0" err="1"/>
              <a:t>ArrayIndexOutOfBoundsException</a:t>
            </a:r>
            <a:r>
              <a:rPr lang="en-US" sz="2200" dirty="0"/>
              <a:t> e){</a:t>
            </a:r>
            <a:endParaRPr lang="es-CL" sz="2200" dirty="0"/>
          </a:p>
          <a:p>
            <a:r>
              <a:rPr lang="en-US" sz="2200" dirty="0"/>
              <a:t>       </a:t>
            </a:r>
            <a:r>
              <a:rPr lang="en-US" sz="2200" dirty="0" smtClean="0"/>
              <a:t>	 </a:t>
            </a:r>
            <a:r>
              <a:rPr lang="es-ES" sz="2200" dirty="0" err="1"/>
              <a:t>System.out.println</a:t>
            </a:r>
            <a:r>
              <a:rPr lang="es-ES" sz="2200" dirty="0"/>
              <a:t>(“Se trató de asignar un elemento fuera de a”);</a:t>
            </a:r>
            <a:endParaRPr lang="es-CL" sz="2200" dirty="0"/>
          </a:p>
          <a:p>
            <a:r>
              <a:rPr lang="es-CL" sz="2200" dirty="0"/>
              <a:t> </a:t>
            </a:r>
            <a:r>
              <a:rPr lang="es-CL" sz="2200" dirty="0" smtClean="0"/>
              <a:t>      }catch </a:t>
            </a:r>
            <a:r>
              <a:rPr lang="es-CL" sz="2200" dirty="0"/>
              <a:t>(</a:t>
            </a:r>
            <a:r>
              <a:rPr lang="es-CL" sz="2200" dirty="0" err="1"/>
              <a:t>ArithmeticException</a:t>
            </a:r>
            <a:r>
              <a:rPr lang="es-CL" sz="2200" dirty="0"/>
              <a:t> x){</a:t>
            </a:r>
          </a:p>
          <a:p>
            <a:r>
              <a:rPr lang="es-ES" sz="2200" dirty="0" smtClean="0"/>
              <a:t>	</a:t>
            </a:r>
            <a:r>
              <a:rPr lang="es-ES" sz="2200" dirty="0" err="1" smtClean="0"/>
              <a:t>System.out.println</a:t>
            </a:r>
            <a:r>
              <a:rPr lang="es-ES" sz="2200" dirty="0"/>
              <a:t>(“Se trató de hacer una división por 0”);</a:t>
            </a:r>
            <a:endParaRPr lang="es-CL" sz="2200" dirty="0"/>
          </a:p>
          <a:p>
            <a:r>
              <a:rPr lang="es-ES" sz="2200" dirty="0"/>
              <a:t> </a:t>
            </a:r>
            <a:r>
              <a:rPr lang="es-ES" sz="2200" dirty="0" smtClean="0"/>
              <a:t>      }</a:t>
            </a:r>
            <a:endParaRPr lang="es-CL" sz="2200" dirty="0"/>
          </a:p>
          <a:p>
            <a:r>
              <a:rPr lang="es-ES" sz="2200" dirty="0"/>
              <a:t> </a:t>
            </a:r>
            <a:r>
              <a:rPr lang="es-ES" sz="2200" dirty="0" smtClean="0"/>
              <a:t>     </a:t>
            </a:r>
            <a:r>
              <a:rPr lang="es-ES" sz="2200" dirty="0" err="1" smtClean="0"/>
              <a:t>finally</a:t>
            </a:r>
            <a:r>
              <a:rPr lang="es-ES" sz="2200" dirty="0" smtClean="0"/>
              <a:t> </a:t>
            </a:r>
            <a:r>
              <a:rPr lang="es-ES" sz="2200" dirty="0"/>
              <a:t>{</a:t>
            </a:r>
            <a:endParaRPr lang="es-CL" sz="2200" dirty="0"/>
          </a:p>
          <a:p>
            <a:r>
              <a:rPr lang="es-ES" sz="2200" dirty="0"/>
              <a:t>   </a:t>
            </a:r>
            <a:r>
              <a:rPr lang="es-ES" sz="2200" dirty="0" smtClean="0"/>
              <a:t>              </a:t>
            </a:r>
            <a:r>
              <a:rPr lang="es-ES" sz="2200" dirty="0" err="1"/>
              <a:t>closeTextfile</a:t>
            </a:r>
            <a:r>
              <a:rPr lang="es-ES" sz="2200" dirty="0"/>
              <a:t>( );</a:t>
            </a:r>
            <a:endParaRPr lang="es-CL" sz="2200" dirty="0"/>
          </a:p>
          <a:p>
            <a:r>
              <a:rPr lang="es-ES" sz="2200" dirty="0" smtClean="0"/>
              <a:t>     }</a:t>
            </a:r>
            <a:endParaRPr lang="es-CL" sz="2200" dirty="0"/>
          </a:p>
          <a:p>
            <a:pPr marL="449580">
              <a:spcAft>
                <a:spcPts val="400"/>
              </a:spcAft>
            </a:pPr>
            <a:endParaRPr lang="en-US" dirty="0">
              <a:latin typeface="Consolas" panose="020B0609020204030204" pitchFamily="49" charset="0"/>
              <a:ea typeface="Calibri" panose="020F0502020204030204" pitchFamily="34" charset="0"/>
            </a:endParaRPr>
          </a:p>
          <a:p>
            <a:pPr marL="449580">
              <a:spcAft>
                <a:spcPts val="400"/>
              </a:spcAft>
            </a:pPr>
            <a:endParaRPr lang="es-CL" dirty="0">
              <a:effectLst/>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1835903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31076" y="77682"/>
            <a:ext cx="9017876" cy="6780318"/>
          </a:xfrm>
          <a:prstGeom prst="rect">
            <a:avLst/>
          </a:prstGeom>
        </p:spPr>
        <p:txBody>
          <a:bodyPr wrap="square">
            <a:spAutoFit/>
          </a:bodyPr>
          <a:lstStyle/>
          <a:p>
            <a:pPr algn="just">
              <a:lnSpc>
                <a:spcPct val="115000"/>
              </a:lnSpc>
              <a:spcAft>
                <a:spcPts val="1000"/>
              </a:spcAft>
            </a:pPr>
            <a:r>
              <a:rPr lang="es-ES" dirty="0" smtClean="0">
                <a:effectLst/>
                <a:latin typeface="Calibri" panose="020F0502020204030204" pitchFamily="34" charset="0"/>
                <a:ea typeface="Calibri" panose="020F0502020204030204" pitchFamily="34" charset="0"/>
                <a:cs typeface="Times New Roman" panose="02020603050405020304" pitchFamily="18" charset="0"/>
              </a:rPr>
              <a:t>Suponga que hay alguna acción en su código que deba hacer por obligación, sin importar lo que suceda, sin importar si se lanzó, o no, un error. Normalmente, esto se hace para liberar algún recurso externo que se haya adquirido, para cerrar un archivo después de abrirlo o algo similar.</a:t>
            </a:r>
            <a:endParaRPr lang="es-CL"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1200"/>
              </a:spcBef>
              <a:spcAft>
                <a:spcPts val="300"/>
              </a:spcAft>
            </a:pPr>
            <a:r>
              <a:rPr lang="es-ES" sz="2400" b="1" dirty="0" smtClean="0">
                <a:effectLst/>
                <a:latin typeface="Calibri" panose="020F0502020204030204" pitchFamily="34" charset="0"/>
                <a:ea typeface="Times New Roman" panose="02020603050405020304" pitchFamily="18" charset="0"/>
                <a:cs typeface="Calibri" panose="020F0502020204030204" pitchFamily="34" charset="0"/>
              </a:rPr>
              <a:t>EXCEPCIONES MÁS COMUNES</a:t>
            </a:r>
            <a:endParaRPr lang="es-CL" sz="2400" b="1" dirty="0" smtClean="0">
              <a:effectLst/>
              <a:latin typeface="Cambria" panose="02040503050406030204" pitchFamily="18" charset="0"/>
              <a:ea typeface="Times New Roman" panose="02020603050405020304" pitchFamily="18" charset="0"/>
            </a:endParaRPr>
          </a:p>
          <a:p>
            <a:pPr>
              <a:lnSpc>
                <a:spcPct val="115000"/>
              </a:lnSpc>
              <a:spcAft>
                <a:spcPts val="1000"/>
              </a:spcAft>
            </a:pPr>
            <a:r>
              <a:rPr lang="es-ES" b="1" dirty="0" err="1" smtClean="0">
                <a:effectLst/>
                <a:latin typeface="Calibri" panose="020F0502020204030204" pitchFamily="34" charset="0"/>
                <a:ea typeface="Calibri" panose="020F0502020204030204" pitchFamily="34" charset="0"/>
                <a:cs typeface="Times New Roman" panose="02020603050405020304" pitchFamily="18" charset="0"/>
              </a:rPr>
              <a:t>ArithmeticException</a:t>
            </a:r>
            <a:r>
              <a:rPr lang="es-ES" b="1" dirty="0" smtClean="0">
                <a:effectLst/>
                <a:latin typeface="Calibri" panose="020F0502020204030204" pitchFamily="34" charset="0"/>
                <a:ea typeface="Calibri" panose="020F0502020204030204" pitchFamily="34" charset="0"/>
                <a:cs typeface="Times New Roman" panose="02020603050405020304" pitchFamily="18" charset="0"/>
              </a:rPr>
              <a:t>:</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es lanzada cuando ha ocurrido una condición aritmética excepcional, como por ejemplo, una división por cero.</a:t>
            </a:r>
            <a:endParaRPr lang="es-CL"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b="1" dirty="0" err="1" smtClean="0">
                <a:effectLst/>
                <a:latin typeface="Calibri" panose="020F0502020204030204" pitchFamily="34" charset="0"/>
                <a:ea typeface="Calibri" panose="020F0502020204030204" pitchFamily="34" charset="0"/>
                <a:cs typeface="Times New Roman" panose="02020603050405020304" pitchFamily="18" charset="0"/>
              </a:rPr>
              <a:t>ArrayIndexOutOfBoundsException</a:t>
            </a:r>
            <a:r>
              <a:rPr lang="es-ES" b="1" dirty="0" smtClean="0">
                <a:effectLst/>
                <a:latin typeface="Calibri" panose="020F0502020204030204" pitchFamily="34" charset="0"/>
                <a:ea typeface="Calibri" panose="020F0502020204030204" pitchFamily="34" charset="0"/>
                <a:cs typeface="Times New Roman" panose="02020603050405020304" pitchFamily="18" charset="0"/>
              </a:rPr>
              <a:t>:</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es lanzada cuando un índice está fuera de rango.</a:t>
            </a:r>
            <a:endParaRPr lang="es-CL"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b="1" dirty="0" err="1" smtClean="0">
                <a:effectLst/>
                <a:latin typeface="Calibri" panose="020F0502020204030204" pitchFamily="34" charset="0"/>
                <a:ea typeface="Calibri" panose="020F0502020204030204" pitchFamily="34" charset="0"/>
                <a:cs typeface="Times New Roman" panose="02020603050405020304" pitchFamily="18" charset="0"/>
              </a:rPr>
              <a:t>ClassCastException</a:t>
            </a:r>
            <a:r>
              <a:rPr lang="es-ES" b="1" dirty="0" smtClean="0">
                <a:effectLst/>
                <a:latin typeface="Calibri" panose="020F0502020204030204" pitchFamily="34" charset="0"/>
                <a:ea typeface="Calibri" panose="020F0502020204030204" pitchFamily="34" charset="0"/>
                <a:cs typeface="Times New Roman" panose="02020603050405020304" pitchFamily="18" charset="0"/>
              </a:rPr>
              <a:t>:</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se lanza si se hace un </a:t>
            </a:r>
            <a:r>
              <a:rPr lang="es-ES" dirty="0" err="1" smtClean="0">
                <a:effectLst/>
                <a:latin typeface="Calibri" panose="020F0502020204030204" pitchFamily="34" charset="0"/>
                <a:ea typeface="Calibri" panose="020F0502020204030204" pitchFamily="34" charset="0"/>
                <a:cs typeface="Times New Roman" panose="02020603050405020304" pitchFamily="18" charset="0"/>
              </a:rPr>
              <a:t>cast</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imposible (conversión de datos).</a:t>
            </a:r>
            <a:endParaRPr lang="es-CL" dirty="0" smtClean="0">
              <a:effectLst/>
              <a:latin typeface="Calibri" panose="020F0502020204030204" pitchFamily="34" charset="0"/>
              <a:ea typeface="Calibri" panose="020F0502020204030204" pitchFamily="34" charset="0"/>
              <a:cs typeface="Times New Roman" panose="02020603050405020304" pitchFamily="18" charset="0"/>
            </a:endParaRPr>
          </a:p>
          <a:p>
            <a:pPr marL="449580">
              <a:spcAft>
                <a:spcPts val="400"/>
              </a:spcAft>
            </a:pPr>
            <a:r>
              <a:rPr lang="en-US" sz="1400" dirty="0" err="1" smtClean="0">
                <a:effectLst/>
                <a:latin typeface="Consolas" panose="020B0609020204030204" pitchFamily="49" charset="0"/>
                <a:ea typeface="Calibri" panose="020F0502020204030204" pitchFamily="34" charset="0"/>
              </a:rPr>
              <a:t>int</a:t>
            </a:r>
            <a:r>
              <a:rPr lang="en-US" sz="1400" dirty="0" smtClean="0">
                <a:effectLst/>
                <a:latin typeface="Consolas" panose="020B0609020204030204" pitchFamily="49" charset="0"/>
                <a:ea typeface="Calibri" panose="020F0502020204030204" pitchFamily="34" charset="0"/>
              </a:rPr>
              <a:t> x=</a:t>
            </a:r>
            <a:r>
              <a:rPr lang="en-US" sz="1400" dirty="0" err="1" smtClean="0">
                <a:effectLst/>
                <a:latin typeface="Consolas" panose="020B0609020204030204" pitchFamily="49" charset="0"/>
                <a:ea typeface="Calibri" panose="020F0502020204030204" pitchFamily="34" charset="0"/>
              </a:rPr>
              <a:t>Integer.parseInt</a:t>
            </a:r>
            <a:r>
              <a:rPr lang="en-US" sz="1400" dirty="0" smtClean="0">
                <a:effectLst/>
                <a:latin typeface="Consolas" panose="020B0609020204030204" pitchFamily="49" charset="0"/>
                <a:ea typeface="Calibri" panose="020F0502020204030204" pitchFamily="34" charset="0"/>
              </a:rPr>
              <a:t>(“23fr”);</a:t>
            </a:r>
            <a:endParaRPr lang="es-CL" sz="1400" dirty="0" smtClean="0">
              <a:effectLst/>
              <a:latin typeface="Consolas" panose="020B0609020204030204" pitchFamily="49" charset="0"/>
              <a:ea typeface="Calibri" panose="020F0502020204030204" pitchFamily="34" charset="0"/>
            </a:endParaRPr>
          </a:p>
          <a:p>
            <a:pPr>
              <a:lnSpc>
                <a:spcPct val="115000"/>
              </a:lnSpc>
              <a:spcAft>
                <a:spcPts val="1000"/>
              </a:spcAft>
            </a:pPr>
            <a:r>
              <a:rPr lang="es-ES" b="1" dirty="0" err="1" smtClean="0">
                <a:effectLst/>
                <a:latin typeface="Calibri" panose="020F0502020204030204" pitchFamily="34" charset="0"/>
                <a:ea typeface="Calibri" panose="020F0502020204030204" pitchFamily="34" charset="0"/>
                <a:cs typeface="Times New Roman" panose="02020603050405020304" pitchFamily="18" charset="0"/>
              </a:rPr>
              <a:t>Exception</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engloba a todas las excepciones.</a:t>
            </a:r>
            <a:endParaRPr lang="es-CL"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b="1" dirty="0" err="1" smtClean="0">
                <a:effectLst/>
                <a:latin typeface="Calibri" panose="020F0502020204030204" pitchFamily="34" charset="0"/>
                <a:ea typeface="Calibri" panose="020F0502020204030204" pitchFamily="34" charset="0"/>
                <a:cs typeface="Times New Roman" panose="02020603050405020304" pitchFamily="18" charset="0"/>
              </a:rPr>
              <a:t>StringIndexOutOfBoundsException</a:t>
            </a:r>
            <a:r>
              <a:rPr lang="es-ES" b="1" dirty="0" smtClean="0">
                <a:effectLst/>
                <a:latin typeface="Calibri" panose="020F0502020204030204" pitchFamily="34" charset="0"/>
                <a:ea typeface="Calibri" panose="020F0502020204030204" pitchFamily="34" charset="0"/>
                <a:cs typeface="Times New Roman" panose="02020603050405020304" pitchFamily="18" charset="0"/>
              </a:rPr>
              <a:t>:</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se lanza cuando se trata de acceder a un índice inexistente de un </a:t>
            </a:r>
            <a:r>
              <a:rPr lang="es-ES" smtClean="0">
                <a:effectLst/>
                <a:latin typeface="Calibri" panose="020F0502020204030204" pitchFamily="34" charset="0"/>
                <a:ea typeface="Calibri" panose="020F0502020204030204" pitchFamily="34" charset="0"/>
                <a:cs typeface="Times New Roman" panose="02020603050405020304" pitchFamily="18" charset="0"/>
              </a:rPr>
              <a:t>string.</a:t>
            </a:r>
            <a:endParaRPr lang="es-CL"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b="1" dirty="0" err="1" smtClean="0">
                <a:effectLst/>
                <a:latin typeface="Calibri" panose="020F0502020204030204" pitchFamily="34" charset="0"/>
                <a:ea typeface="Calibri" panose="020F0502020204030204" pitchFamily="34" charset="0"/>
                <a:cs typeface="Times New Roman" panose="02020603050405020304" pitchFamily="18" charset="0"/>
              </a:rPr>
              <a:t>NullPointerException</a:t>
            </a:r>
            <a:r>
              <a:rPr lang="es-ES" b="1" dirty="0" smtClean="0">
                <a:effectLst/>
                <a:latin typeface="Calibri" panose="020F0502020204030204" pitchFamily="34" charset="0"/>
                <a:ea typeface="Calibri" panose="020F0502020204030204" pitchFamily="34" charset="0"/>
                <a:cs typeface="Times New Roman" panose="02020603050405020304" pitchFamily="18" charset="0"/>
              </a:rPr>
              <a:t>:</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Se lanza cuando se trata de acceder una referencia </a:t>
            </a:r>
            <a:r>
              <a:rPr lang="es-ES" dirty="0" err="1" smtClean="0">
                <a:effectLst/>
                <a:latin typeface="Calibri" panose="020F0502020204030204" pitchFamily="34" charset="0"/>
                <a:ea typeface="Calibri" panose="020F0502020204030204" pitchFamily="34" charset="0"/>
                <a:cs typeface="Times New Roman" panose="02020603050405020304" pitchFamily="18" charset="0"/>
              </a:rPr>
              <a:t>null</a:t>
            </a:r>
            <a:r>
              <a:rPr lang="es-ES"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s-CL"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b="1" dirty="0" err="1" smtClean="0">
                <a:effectLst/>
                <a:latin typeface="Calibri" panose="020F0502020204030204" pitchFamily="34" charset="0"/>
                <a:ea typeface="Calibri" panose="020F0502020204030204" pitchFamily="34" charset="0"/>
                <a:cs typeface="Times New Roman" panose="02020603050405020304" pitchFamily="18" charset="0"/>
              </a:rPr>
              <a:t>IOException</a:t>
            </a:r>
            <a:r>
              <a:rPr lang="es-ES" b="1" dirty="0" smtClean="0">
                <a:effectLst/>
                <a:latin typeface="Calibri" panose="020F0502020204030204" pitchFamily="34" charset="0"/>
                <a:ea typeface="Calibri" panose="020F0502020204030204" pitchFamily="34" charset="0"/>
                <a:cs typeface="Times New Roman" panose="02020603050405020304" pitchFamily="18" charset="0"/>
              </a:rPr>
              <a:t>:</a:t>
            </a:r>
            <a:r>
              <a:rPr lang="es-ES" dirty="0" smtClean="0">
                <a:effectLst/>
                <a:latin typeface="Calibri" panose="020F0502020204030204" pitchFamily="34" charset="0"/>
                <a:ea typeface="Calibri" panose="020F0502020204030204" pitchFamily="34" charset="0"/>
                <a:cs typeface="Times New Roman" panose="02020603050405020304" pitchFamily="18" charset="0"/>
              </a:rPr>
              <a:t> Maneja excepciones de entrada y salida (por ej. Ingreso vía teclado)</a:t>
            </a:r>
          </a:p>
          <a:p>
            <a:pPr>
              <a:lnSpc>
                <a:spcPct val="115000"/>
              </a:lnSpc>
              <a:spcAft>
                <a:spcPts val="1000"/>
              </a:spcAft>
            </a:pPr>
            <a:r>
              <a:rPr lang="es-ES" b="1" dirty="0" err="1" smtClean="0">
                <a:latin typeface="Calibri" panose="020F0502020204030204" pitchFamily="34" charset="0"/>
                <a:ea typeface="Calibri" panose="020F0502020204030204" pitchFamily="34" charset="0"/>
                <a:cs typeface="Times New Roman" panose="02020603050405020304" pitchFamily="18" charset="0"/>
              </a:rPr>
              <a:t>NumberFormatException:</a:t>
            </a:r>
            <a:r>
              <a:rPr lang="es-ES" dirty="0" err="1" smtClean="0">
                <a:latin typeface="Calibri" panose="020F0502020204030204" pitchFamily="34" charset="0"/>
                <a:ea typeface="Calibri" panose="020F0502020204030204" pitchFamily="34" charset="0"/>
                <a:cs typeface="Times New Roman" panose="02020603050405020304" pitchFamily="18" charset="0"/>
              </a:rPr>
              <a:t>Se</a:t>
            </a:r>
            <a:r>
              <a:rPr lang="es-ES" dirty="0" smtClean="0">
                <a:latin typeface="Calibri" panose="020F0502020204030204" pitchFamily="34" charset="0"/>
                <a:ea typeface="Calibri" panose="020F0502020204030204" pitchFamily="34" charset="0"/>
                <a:cs typeface="Times New Roman" panose="02020603050405020304" pitchFamily="18" charset="0"/>
              </a:rPr>
              <a:t> lanza cuando tratamos de transformar un carácter no numérico en número</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9786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374054"/>
            <a:ext cx="12002813"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Crear un programa que muestre la  tabla de multiplicar ( de 1 a 10) de un número “</a:t>
            </a:r>
            <a:r>
              <a:rPr kumimoji="0" lang="es-ES" altLang="es-CL" sz="2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(declararlo con un valor inicial).</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Crear un programa que permita resolver la siguiente sumatoria:</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 – 4 + 9 – 16 + 25 – 36 + 49......n</a:t>
            </a:r>
            <a:r>
              <a:rPr kumimoji="0" lang="es-ES" altLang="es-CL" sz="2000" b="0" i="0"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Crear un programa que permita calcular el factorial de un número “</a:t>
            </a:r>
            <a:r>
              <a:rPr kumimoji="0" lang="es-ES" altLang="es-CL" sz="2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Elabore un programa para calcular e imprimir el precio de un terreno del cual se tienen los siguientes datos:</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Largo, ancho y precio por metro cuadrado. Si el terreno tiene más de  400 metros cuadrados se hace un descuento de 10 %.</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Crear un programa que permita resolver la siguiente sumatoria:</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 + 4 - 9 + 16 - 25 + 36 - 49......n</a:t>
            </a:r>
            <a:r>
              <a:rPr kumimoji="0" lang="es-ES" altLang="es-CL" sz="2000" b="0" i="0"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	Crear un Programa que permita encontrar el valor resultante de “S” utilizando la variable </a:t>
            </a:r>
            <a:r>
              <a:rPr kumimoji="0" lang="es-ES" altLang="es-CL" sz="2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con datos en un rango de 20 a 200 (ambos inclusive) con incrementos de 5, según la siguiente fórmula:</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 = 170 + 0.486 * P</a:t>
            </a:r>
            <a:r>
              <a:rPr kumimoji="0" lang="es-ES" altLang="es-CL" sz="2000" b="0" i="0"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;para valores de </a:t>
            </a:r>
            <a:r>
              <a:rPr kumimoji="0" lang="es-ES" altLang="es-CL" sz="2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menores a 120.</a:t>
            </a:r>
            <a:endParaRPr kumimoji="0" lang="es-CL" altLang="es-CL"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 = 18000 / (1 + ( P / 18000 ) )        ;para valores de </a:t>
            </a:r>
            <a:r>
              <a:rPr kumimoji="0" lang="es-ES" altLang="es-CL" sz="2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a:t>
            </a:r>
            <a:r>
              <a:rPr kumimoji="0" lang="es-ES" altLang="es-CL"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mayores o iguales a 120.</a:t>
            </a:r>
            <a:endParaRPr kumimoji="0" lang="es-ES" altLang="es-CL" sz="2000" b="0" i="0" u="none" strike="noStrike" cap="none" normalizeH="0" baseline="0" dirty="0" smtClean="0">
              <a:ln>
                <a:noFill/>
              </a:ln>
              <a:solidFill>
                <a:schemeClr val="tx1"/>
              </a:solidFill>
              <a:effectLst/>
              <a:latin typeface="Arial" panose="020B0604020202020204" pitchFamily="34" charset="0"/>
            </a:endParaRPr>
          </a:p>
        </p:txBody>
      </p:sp>
      <p:sp>
        <p:nvSpPr>
          <p:cNvPr id="3" name="Título 2"/>
          <p:cNvSpPr>
            <a:spLocks noGrp="1"/>
          </p:cNvSpPr>
          <p:nvPr>
            <p:ph type="title"/>
          </p:nvPr>
        </p:nvSpPr>
        <p:spPr>
          <a:xfrm>
            <a:off x="708866" y="231228"/>
            <a:ext cx="8596668" cy="730469"/>
          </a:xfrm>
        </p:spPr>
        <p:txBody>
          <a:bodyPr/>
          <a:lstStyle/>
          <a:p>
            <a:r>
              <a:rPr lang="es-CL" dirty="0" smtClean="0"/>
              <a:t>Ejercicios:</a:t>
            </a:r>
            <a:endParaRPr lang="es-CL" dirty="0"/>
          </a:p>
        </p:txBody>
      </p:sp>
      <p:sp>
        <p:nvSpPr>
          <p:cNvPr id="4" name="Marcador de contenido 3"/>
          <p:cNvSpPr>
            <a:spLocks noGrp="1"/>
          </p:cNvSpPr>
          <p:nvPr>
            <p:ph idx="1"/>
          </p:nvPr>
        </p:nvSpPr>
        <p:spPr>
          <a:xfrm>
            <a:off x="-1" y="1135117"/>
            <a:ext cx="11997559" cy="5565228"/>
          </a:xfrm>
        </p:spPr>
        <p:txBody>
          <a:bodyPr/>
          <a:lstStyle/>
          <a:p>
            <a:endParaRPr lang="es-CL" dirty="0"/>
          </a:p>
        </p:txBody>
      </p:sp>
    </p:spTree>
    <p:extLst>
      <p:ext uri="{BB962C8B-B14F-4D97-AF65-F5344CB8AC3E}">
        <p14:creationId xmlns:p14="http://schemas.microsoft.com/office/powerpoint/2010/main" val="20511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CL" dirty="0" smtClean="0"/>
              <a:t>Sección 3</a:t>
            </a:r>
            <a:endParaRPr lang="es-CL" dirty="0"/>
          </a:p>
        </p:txBody>
      </p:sp>
      <p:sp>
        <p:nvSpPr>
          <p:cNvPr id="6" name="Subtítulo 5"/>
          <p:cNvSpPr>
            <a:spLocks noGrp="1"/>
          </p:cNvSpPr>
          <p:nvPr>
            <p:ph type="subTitle" idx="1"/>
          </p:nvPr>
        </p:nvSpPr>
        <p:spPr/>
        <p:txBody>
          <a:bodyPr/>
          <a:lstStyle/>
          <a:p>
            <a:endParaRPr lang="es-CL"/>
          </a:p>
        </p:txBody>
      </p:sp>
    </p:spTree>
    <p:extLst>
      <p:ext uri="{BB962C8B-B14F-4D97-AF65-F5344CB8AC3E}">
        <p14:creationId xmlns:p14="http://schemas.microsoft.com/office/powerpoint/2010/main" val="264846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0"/>
            <a:ext cx="8596668" cy="609600"/>
          </a:xfrm>
        </p:spPr>
        <p:txBody>
          <a:bodyPr>
            <a:normAutofit fontScale="90000"/>
          </a:bodyPr>
          <a:lstStyle/>
          <a:p>
            <a:r>
              <a:rPr lang="es-CL" dirty="0" smtClean="0"/>
              <a:t>Contenidos</a:t>
            </a:r>
            <a:endParaRPr lang="es-CL" dirty="0"/>
          </a:p>
        </p:txBody>
      </p:sp>
      <p:sp>
        <p:nvSpPr>
          <p:cNvPr id="3" name="Marcador de contenido 2"/>
          <p:cNvSpPr>
            <a:spLocks noGrp="1"/>
          </p:cNvSpPr>
          <p:nvPr>
            <p:ph idx="1"/>
          </p:nvPr>
        </p:nvSpPr>
        <p:spPr>
          <a:xfrm>
            <a:off x="677334" y="609600"/>
            <a:ext cx="8596668" cy="5431763"/>
          </a:xfrm>
        </p:spPr>
        <p:txBody>
          <a:bodyPr>
            <a:normAutofit/>
          </a:bodyPr>
          <a:lstStyle/>
          <a:p>
            <a:pPr lvl="0"/>
            <a:r>
              <a:rPr lang="es-CL" sz="3200" dirty="0"/>
              <a:t>Sentencias de control</a:t>
            </a:r>
          </a:p>
          <a:p>
            <a:pPr lvl="1"/>
            <a:r>
              <a:rPr lang="en-US" sz="3200" dirty="0"/>
              <a:t>If, if </a:t>
            </a:r>
            <a:r>
              <a:rPr lang="en-US" sz="3200" dirty="0" err="1"/>
              <a:t>anidados</a:t>
            </a:r>
            <a:r>
              <a:rPr lang="en-US" sz="3200" dirty="0"/>
              <a:t>, switch, while, do-while, for</a:t>
            </a:r>
            <a:endParaRPr lang="es-CL" sz="3200" dirty="0"/>
          </a:p>
          <a:p>
            <a:pPr lvl="1"/>
            <a:r>
              <a:rPr lang="es-CL" sz="3200" dirty="0"/>
              <a:t>Excepciones</a:t>
            </a:r>
          </a:p>
          <a:p>
            <a:r>
              <a:rPr lang="en-US" sz="3200" dirty="0" err="1"/>
              <a:t>Ejercicios</a:t>
            </a:r>
            <a:endParaRPr lang="es-CL" sz="3200" dirty="0"/>
          </a:p>
          <a:p>
            <a:pPr marL="0" indent="0">
              <a:buNone/>
            </a:pPr>
            <a:endParaRPr lang="es-CL" dirty="0"/>
          </a:p>
        </p:txBody>
      </p:sp>
    </p:spTree>
    <p:extLst>
      <p:ext uri="{BB962C8B-B14F-4D97-AF65-F5344CB8AC3E}">
        <p14:creationId xmlns:p14="http://schemas.microsoft.com/office/powerpoint/2010/main" val="222427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93531"/>
          </a:xfrm>
        </p:spPr>
        <p:txBody>
          <a:bodyPr>
            <a:normAutofit/>
          </a:bodyPr>
          <a:lstStyle/>
          <a:p>
            <a:r>
              <a:rPr lang="es-CL" sz="4000" dirty="0"/>
              <a:t>E</a:t>
            </a:r>
            <a:r>
              <a:rPr lang="es-CL" sz="4000" dirty="0" smtClean="0"/>
              <a:t>structuras de control</a:t>
            </a:r>
            <a:endParaRPr lang="es-CL" sz="4000" dirty="0"/>
          </a:p>
        </p:txBody>
      </p:sp>
      <p:sp>
        <p:nvSpPr>
          <p:cNvPr id="3" name="Marcador de contenido 2"/>
          <p:cNvSpPr>
            <a:spLocks noGrp="1"/>
          </p:cNvSpPr>
          <p:nvPr>
            <p:ph idx="1"/>
          </p:nvPr>
        </p:nvSpPr>
        <p:spPr>
          <a:xfrm>
            <a:off x="677334" y="1623849"/>
            <a:ext cx="8596668" cy="4417514"/>
          </a:xfrm>
        </p:spPr>
        <p:txBody>
          <a:bodyPr>
            <a:normAutofit fontScale="85000" lnSpcReduction="20000"/>
          </a:bodyPr>
          <a:lstStyle/>
          <a:p>
            <a:r>
              <a:rPr lang="es-CL" sz="3200" b="1" dirty="0" smtClean="0"/>
              <a:t>Sentencia </a:t>
            </a:r>
            <a:r>
              <a:rPr lang="es-CL" sz="3200" b="1" dirty="0"/>
              <a:t>IF – ELSE</a:t>
            </a:r>
          </a:p>
          <a:p>
            <a:pPr marL="0" indent="0">
              <a:buNone/>
            </a:pPr>
            <a:r>
              <a:rPr lang="es-CL" sz="3200" dirty="0" smtClean="0"/>
              <a:t>	</a:t>
            </a:r>
            <a:r>
              <a:rPr lang="es-CL" sz="3200" dirty="0" err="1" smtClean="0"/>
              <a:t>if</a:t>
            </a:r>
            <a:r>
              <a:rPr lang="es-CL" sz="3200" dirty="0" smtClean="0"/>
              <a:t> </a:t>
            </a:r>
            <a:r>
              <a:rPr lang="es-CL" sz="3200" dirty="0"/>
              <a:t>(condición</a:t>
            </a:r>
            <a:r>
              <a:rPr lang="es-CL" sz="3200" dirty="0" smtClean="0"/>
              <a:t>){</a:t>
            </a:r>
            <a:endParaRPr lang="es-CL" sz="3200" dirty="0"/>
          </a:p>
          <a:p>
            <a:pPr marL="0" indent="0">
              <a:buNone/>
            </a:pPr>
            <a:r>
              <a:rPr lang="es-CL" sz="3200" dirty="0" smtClean="0"/>
              <a:t>		Instrucciones </a:t>
            </a:r>
            <a:r>
              <a:rPr lang="es-CL" sz="3200" dirty="0"/>
              <a:t>que se realizan si la condición es </a:t>
            </a:r>
            <a:r>
              <a:rPr lang="es-CL" sz="3200" dirty="0" smtClean="0"/>
              <a:t>			</a:t>
            </a:r>
          </a:p>
          <a:p>
            <a:pPr marL="0" indent="0">
              <a:buNone/>
            </a:pPr>
            <a:r>
              <a:rPr lang="es-CL" sz="3200" dirty="0"/>
              <a:t>	</a:t>
            </a:r>
            <a:r>
              <a:rPr lang="es-CL" sz="3200" dirty="0" smtClean="0"/>
              <a:t>	verdadera</a:t>
            </a:r>
            <a:endParaRPr lang="es-CL" sz="3200" dirty="0"/>
          </a:p>
          <a:p>
            <a:pPr marL="0" indent="0">
              <a:buNone/>
            </a:pPr>
            <a:r>
              <a:rPr lang="es-CL" sz="3200" dirty="0" smtClean="0"/>
              <a:t>	}</a:t>
            </a:r>
            <a:endParaRPr lang="es-CL" sz="3200" dirty="0"/>
          </a:p>
          <a:p>
            <a:pPr marL="0" indent="0">
              <a:buNone/>
            </a:pPr>
            <a:r>
              <a:rPr lang="es-CL" sz="3200" dirty="0" smtClean="0"/>
              <a:t>	</a:t>
            </a:r>
            <a:r>
              <a:rPr lang="es-CL" sz="3200" dirty="0" err="1" smtClean="0"/>
              <a:t>else</a:t>
            </a:r>
            <a:r>
              <a:rPr lang="es-CL" sz="3200" dirty="0" smtClean="0"/>
              <a:t>{</a:t>
            </a:r>
            <a:endParaRPr lang="es-CL" sz="3200" dirty="0"/>
          </a:p>
          <a:p>
            <a:pPr marL="0" indent="0">
              <a:buNone/>
            </a:pPr>
            <a:r>
              <a:rPr lang="es-CL" sz="3200" dirty="0" smtClean="0"/>
              <a:t>		Instrucciones </a:t>
            </a:r>
            <a:r>
              <a:rPr lang="es-CL" sz="3200" dirty="0"/>
              <a:t>que se ejecutan si la condición es falsa</a:t>
            </a:r>
          </a:p>
          <a:p>
            <a:pPr marL="0" indent="0">
              <a:buNone/>
            </a:pPr>
            <a:r>
              <a:rPr lang="es-CL" sz="3200" dirty="0" smtClean="0"/>
              <a:t>	}</a:t>
            </a:r>
            <a:endParaRPr lang="es-CL" sz="3200" dirty="0"/>
          </a:p>
        </p:txBody>
      </p:sp>
    </p:spTree>
    <p:extLst>
      <p:ext uri="{BB962C8B-B14F-4D97-AF65-F5344CB8AC3E}">
        <p14:creationId xmlns:p14="http://schemas.microsoft.com/office/powerpoint/2010/main" val="2877850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0396" y="341586"/>
            <a:ext cx="8596668" cy="793531"/>
          </a:xfrm>
        </p:spPr>
        <p:txBody>
          <a:bodyPr>
            <a:normAutofit/>
          </a:bodyPr>
          <a:lstStyle/>
          <a:p>
            <a:r>
              <a:rPr lang="es-CL" sz="4000" dirty="0"/>
              <a:t>E</a:t>
            </a:r>
            <a:r>
              <a:rPr lang="es-CL" sz="4000" dirty="0" smtClean="0"/>
              <a:t>structuras de control</a:t>
            </a:r>
            <a:endParaRPr lang="es-CL" sz="4000" dirty="0"/>
          </a:p>
        </p:txBody>
      </p:sp>
      <p:sp>
        <p:nvSpPr>
          <p:cNvPr id="3" name="Marcador de contenido 2"/>
          <p:cNvSpPr>
            <a:spLocks noGrp="1"/>
          </p:cNvSpPr>
          <p:nvPr>
            <p:ph idx="1"/>
          </p:nvPr>
        </p:nvSpPr>
        <p:spPr>
          <a:xfrm>
            <a:off x="677334" y="1087822"/>
            <a:ext cx="8596668" cy="5596758"/>
          </a:xfrm>
        </p:spPr>
        <p:txBody>
          <a:bodyPr>
            <a:noAutofit/>
          </a:bodyPr>
          <a:lstStyle/>
          <a:p>
            <a:r>
              <a:rPr lang="es-CL" b="1" dirty="0" smtClean="0"/>
              <a:t>Sentencia </a:t>
            </a:r>
            <a:r>
              <a:rPr lang="es-CL" b="1" dirty="0"/>
              <a:t>IF – </a:t>
            </a:r>
            <a:r>
              <a:rPr lang="es-CL" b="1" dirty="0" smtClean="0"/>
              <a:t>ELSE anidados</a:t>
            </a:r>
            <a:endParaRPr lang="es-CL" b="1" dirty="0"/>
          </a:p>
          <a:p>
            <a:pPr marL="0" indent="0">
              <a:buNone/>
            </a:pPr>
            <a:r>
              <a:rPr lang="es-CL" dirty="0" smtClean="0"/>
              <a:t>	</a:t>
            </a:r>
            <a:r>
              <a:rPr lang="es-CL" dirty="0" err="1" smtClean="0"/>
              <a:t>if</a:t>
            </a:r>
            <a:r>
              <a:rPr lang="es-CL" dirty="0" smtClean="0"/>
              <a:t> </a:t>
            </a:r>
            <a:r>
              <a:rPr lang="es-CL" dirty="0"/>
              <a:t>(condición</a:t>
            </a:r>
            <a:r>
              <a:rPr lang="es-CL" dirty="0" smtClean="0"/>
              <a:t>){</a:t>
            </a:r>
            <a:endParaRPr lang="es-CL" dirty="0"/>
          </a:p>
          <a:p>
            <a:pPr marL="0" indent="0">
              <a:buNone/>
            </a:pPr>
            <a:r>
              <a:rPr lang="es-CL" dirty="0" smtClean="0"/>
              <a:t>		//contenido</a:t>
            </a:r>
          </a:p>
          <a:p>
            <a:pPr marL="0" indent="0">
              <a:buNone/>
            </a:pPr>
            <a:r>
              <a:rPr lang="es-CL" dirty="0" smtClean="0"/>
              <a:t>	}</a:t>
            </a:r>
            <a:r>
              <a:rPr lang="es-CL" dirty="0" err="1" smtClean="0"/>
              <a:t>else</a:t>
            </a:r>
            <a:r>
              <a:rPr lang="es-CL" dirty="0" smtClean="0"/>
              <a:t>{</a:t>
            </a:r>
            <a:endParaRPr lang="es-CL" dirty="0"/>
          </a:p>
          <a:p>
            <a:pPr marL="0" indent="0">
              <a:buNone/>
            </a:pPr>
            <a:r>
              <a:rPr lang="es-CL" dirty="0" smtClean="0"/>
              <a:t>		</a:t>
            </a:r>
            <a:r>
              <a:rPr lang="es-CL" dirty="0" err="1" smtClean="0"/>
              <a:t>if</a:t>
            </a:r>
            <a:r>
              <a:rPr lang="es-CL" dirty="0" smtClean="0"/>
              <a:t> </a:t>
            </a:r>
            <a:r>
              <a:rPr lang="es-CL" dirty="0"/>
              <a:t>(condición){</a:t>
            </a:r>
          </a:p>
          <a:p>
            <a:pPr marL="0" indent="0">
              <a:buNone/>
            </a:pPr>
            <a:r>
              <a:rPr lang="es-CL" dirty="0"/>
              <a:t>		</a:t>
            </a:r>
            <a:r>
              <a:rPr lang="es-CL" dirty="0" smtClean="0"/>
              <a:t>    //</a:t>
            </a:r>
            <a:r>
              <a:rPr lang="es-CL" dirty="0"/>
              <a:t>contenido</a:t>
            </a:r>
          </a:p>
          <a:p>
            <a:pPr marL="0" indent="0">
              <a:buNone/>
            </a:pPr>
            <a:r>
              <a:rPr lang="es-CL" dirty="0" smtClean="0"/>
              <a:t>		}</a:t>
            </a:r>
            <a:r>
              <a:rPr lang="es-CL" dirty="0" err="1"/>
              <a:t>else</a:t>
            </a:r>
            <a:r>
              <a:rPr lang="es-CL" dirty="0" smtClean="0"/>
              <a:t>{</a:t>
            </a:r>
          </a:p>
          <a:p>
            <a:pPr marL="0" indent="0">
              <a:buNone/>
            </a:pPr>
            <a:r>
              <a:rPr lang="es-CL" dirty="0"/>
              <a:t>	</a:t>
            </a:r>
            <a:r>
              <a:rPr lang="es-CL" dirty="0" smtClean="0"/>
              <a:t>		</a:t>
            </a:r>
            <a:r>
              <a:rPr lang="es-CL" dirty="0" err="1" smtClean="0"/>
              <a:t>if</a:t>
            </a:r>
            <a:r>
              <a:rPr lang="es-CL" dirty="0" smtClean="0"/>
              <a:t> </a:t>
            </a:r>
            <a:r>
              <a:rPr lang="es-CL" dirty="0"/>
              <a:t>(condición){</a:t>
            </a:r>
          </a:p>
          <a:p>
            <a:pPr marL="0" indent="0">
              <a:buNone/>
            </a:pPr>
            <a:r>
              <a:rPr lang="es-CL" dirty="0"/>
              <a:t>			</a:t>
            </a:r>
            <a:r>
              <a:rPr lang="es-CL" dirty="0" smtClean="0"/>
              <a:t>     //</a:t>
            </a:r>
            <a:r>
              <a:rPr lang="es-CL" dirty="0"/>
              <a:t>contenido</a:t>
            </a:r>
          </a:p>
          <a:p>
            <a:pPr marL="0" indent="0">
              <a:buNone/>
            </a:pPr>
            <a:r>
              <a:rPr lang="es-CL" dirty="0"/>
              <a:t>			</a:t>
            </a:r>
            <a:r>
              <a:rPr lang="es-CL" dirty="0" smtClean="0"/>
              <a:t>}</a:t>
            </a:r>
            <a:r>
              <a:rPr lang="es-CL" dirty="0" err="1"/>
              <a:t>else</a:t>
            </a:r>
            <a:r>
              <a:rPr lang="es-CL" dirty="0"/>
              <a:t>{</a:t>
            </a:r>
          </a:p>
          <a:p>
            <a:pPr marL="0" indent="0">
              <a:buNone/>
            </a:pPr>
            <a:r>
              <a:rPr lang="es-CL" dirty="0" smtClean="0"/>
              <a:t>				//</a:t>
            </a:r>
            <a:r>
              <a:rPr lang="es-CL" dirty="0"/>
              <a:t>contenido</a:t>
            </a:r>
          </a:p>
          <a:p>
            <a:pPr marL="0" indent="0">
              <a:buNone/>
            </a:pPr>
            <a:r>
              <a:rPr lang="es-CL" dirty="0" smtClean="0"/>
              <a:t>				}</a:t>
            </a:r>
            <a:endParaRPr lang="es-CL" dirty="0"/>
          </a:p>
          <a:p>
            <a:pPr marL="0" indent="0">
              <a:buNone/>
            </a:pPr>
            <a:r>
              <a:rPr lang="es-CL" dirty="0" smtClean="0"/>
              <a:t>		}</a:t>
            </a:r>
            <a:endParaRPr lang="es-CL" dirty="0"/>
          </a:p>
          <a:p>
            <a:pPr marL="0" indent="0">
              <a:buNone/>
            </a:pPr>
            <a:r>
              <a:rPr lang="es-CL" dirty="0" smtClean="0"/>
              <a:t>	}</a:t>
            </a:r>
            <a:endParaRPr lang="es-CL" dirty="0"/>
          </a:p>
        </p:txBody>
      </p:sp>
    </p:spTree>
    <p:extLst>
      <p:ext uri="{BB962C8B-B14F-4D97-AF65-F5344CB8AC3E}">
        <p14:creationId xmlns:p14="http://schemas.microsoft.com/office/powerpoint/2010/main" val="3882204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83172"/>
          </a:xfrm>
        </p:spPr>
        <p:txBody>
          <a:bodyPr/>
          <a:lstStyle/>
          <a:p>
            <a:r>
              <a:rPr lang="es-CL" dirty="0"/>
              <a:t>Estructuras de control</a:t>
            </a:r>
          </a:p>
        </p:txBody>
      </p:sp>
      <p:sp>
        <p:nvSpPr>
          <p:cNvPr id="3" name="Marcador de contenido 2"/>
          <p:cNvSpPr>
            <a:spLocks noGrp="1"/>
          </p:cNvSpPr>
          <p:nvPr>
            <p:ph idx="1"/>
          </p:nvPr>
        </p:nvSpPr>
        <p:spPr>
          <a:xfrm>
            <a:off x="677334" y="1213945"/>
            <a:ext cx="8596668" cy="5234152"/>
          </a:xfrm>
        </p:spPr>
        <p:txBody>
          <a:bodyPr>
            <a:normAutofit fontScale="92500" lnSpcReduction="20000"/>
          </a:bodyPr>
          <a:lstStyle/>
          <a:p>
            <a:r>
              <a:rPr lang="es-CL" sz="2400" b="1" dirty="0"/>
              <a:t>Sentencia SWITCH</a:t>
            </a:r>
          </a:p>
          <a:p>
            <a:pPr marL="0" indent="0">
              <a:buNone/>
            </a:pPr>
            <a:r>
              <a:rPr lang="es-CL" sz="2400" dirty="0" err="1"/>
              <a:t>switch</a:t>
            </a:r>
            <a:r>
              <a:rPr lang="es-CL" sz="2400" dirty="0"/>
              <a:t> (</a:t>
            </a:r>
            <a:r>
              <a:rPr lang="es-CL" sz="2400" dirty="0" err="1" smtClean="0"/>
              <a:t>expresion</a:t>
            </a:r>
            <a:r>
              <a:rPr lang="es-CL" sz="2400" dirty="0" smtClean="0"/>
              <a:t>){</a:t>
            </a:r>
            <a:endParaRPr lang="es-CL" sz="2400" dirty="0"/>
          </a:p>
          <a:p>
            <a:pPr marL="0" indent="0">
              <a:buNone/>
            </a:pPr>
            <a:r>
              <a:rPr lang="es-CL" sz="2400" dirty="0" smtClean="0"/>
              <a:t>	case </a:t>
            </a:r>
            <a:r>
              <a:rPr lang="es-CL" sz="2400" dirty="0"/>
              <a:t>valor1: instrucciones;</a:t>
            </a:r>
          </a:p>
          <a:p>
            <a:pPr marL="0" indent="0">
              <a:buNone/>
            </a:pPr>
            <a:r>
              <a:rPr lang="es-CL" sz="2400" dirty="0" smtClean="0"/>
              <a:t>	break</a:t>
            </a:r>
            <a:r>
              <a:rPr lang="es-CL" sz="2400" dirty="0"/>
              <a:t>;</a:t>
            </a:r>
          </a:p>
          <a:p>
            <a:pPr marL="0" indent="0">
              <a:buNone/>
            </a:pPr>
            <a:r>
              <a:rPr lang="es-CL" sz="2400" dirty="0" smtClean="0"/>
              <a:t>	. </a:t>
            </a:r>
            <a:r>
              <a:rPr lang="es-CL" sz="2400" dirty="0"/>
              <a:t>. .</a:t>
            </a:r>
          </a:p>
          <a:p>
            <a:pPr marL="0" indent="0">
              <a:buNone/>
            </a:pPr>
            <a:r>
              <a:rPr lang="es-CL" sz="2400" dirty="0" smtClean="0"/>
              <a:t>	case </a:t>
            </a:r>
            <a:r>
              <a:rPr lang="es-CL" sz="2400" dirty="0" err="1"/>
              <a:t>valork</a:t>
            </a:r>
            <a:r>
              <a:rPr lang="es-CL" sz="2400" dirty="0"/>
              <a:t>: instrucciones;</a:t>
            </a:r>
          </a:p>
          <a:p>
            <a:pPr marL="0" indent="0">
              <a:buNone/>
            </a:pPr>
            <a:r>
              <a:rPr lang="es-CL" sz="2400" dirty="0" smtClean="0"/>
              <a:t>	break</a:t>
            </a:r>
            <a:r>
              <a:rPr lang="es-CL" sz="2400" dirty="0"/>
              <a:t>;</a:t>
            </a:r>
          </a:p>
          <a:p>
            <a:pPr marL="0" indent="0">
              <a:buNone/>
            </a:pPr>
            <a:r>
              <a:rPr lang="es-CL" sz="2400" dirty="0" smtClean="0"/>
              <a:t>	default</a:t>
            </a:r>
            <a:r>
              <a:rPr lang="es-CL" sz="2400" dirty="0"/>
              <a:t>: </a:t>
            </a:r>
            <a:r>
              <a:rPr lang="es-CL" sz="2400" dirty="0" smtClean="0"/>
              <a:t>instrucciones;</a:t>
            </a:r>
            <a:endParaRPr lang="es-CL" sz="2400" dirty="0"/>
          </a:p>
          <a:p>
            <a:pPr marL="0" indent="0">
              <a:buNone/>
            </a:pPr>
            <a:r>
              <a:rPr lang="es-CL" sz="2400" dirty="0" smtClean="0"/>
              <a:t>}</a:t>
            </a:r>
          </a:p>
          <a:p>
            <a:pPr marL="0" indent="0">
              <a:buNone/>
            </a:pPr>
            <a:r>
              <a:rPr lang="es-CL" sz="2400" dirty="0" smtClean="0"/>
              <a:t>Donde expresión es de tipo </a:t>
            </a:r>
            <a:r>
              <a:rPr lang="es-CL" sz="2400" dirty="0" err="1" smtClean="0"/>
              <a:t>char</a:t>
            </a:r>
            <a:r>
              <a:rPr lang="es-CL" sz="2400" dirty="0" smtClean="0"/>
              <a:t> , byte , short  o </a:t>
            </a:r>
            <a:r>
              <a:rPr lang="es-CL" sz="2400" dirty="0" err="1" smtClean="0"/>
              <a:t>int</a:t>
            </a:r>
            <a:endParaRPr lang="es-CL" sz="2400" dirty="0" smtClean="0"/>
          </a:p>
          <a:p>
            <a:pPr marL="0" indent="0">
              <a:buNone/>
            </a:pPr>
            <a:r>
              <a:rPr lang="es-CL" sz="2400" dirty="0" smtClean="0"/>
              <a:t>Ejercicio: crear un programa que lea fecha representada por 2 enteros, mes y año, y de como resultado los días correspondientes al mes, </a:t>
            </a:r>
            <a:r>
              <a:rPr lang="es-CL" sz="2400" dirty="0" err="1" smtClean="0"/>
              <a:t>ej</a:t>
            </a:r>
            <a:r>
              <a:rPr lang="es-CL" sz="2400" dirty="0" smtClean="0"/>
              <a:t>: 1 2015, el mes 1 del año 2015 tiene 31 días </a:t>
            </a:r>
            <a:endParaRPr lang="es-CL" sz="2400" dirty="0"/>
          </a:p>
        </p:txBody>
      </p:sp>
    </p:spTree>
    <p:extLst>
      <p:ext uri="{BB962C8B-B14F-4D97-AF65-F5344CB8AC3E}">
        <p14:creationId xmlns:p14="http://schemas.microsoft.com/office/powerpoint/2010/main" val="2751588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31075" y="0"/>
            <a:ext cx="11556125" cy="6370975"/>
          </a:xfrm>
          <a:prstGeom prst="rect">
            <a:avLst/>
          </a:prstGeom>
        </p:spPr>
        <p:txBody>
          <a:bodyPr wrap="square">
            <a:spAutoFit/>
          </a:bodyPr>
          <a:lstStyle/>
          <a:p>
            <a:r>
              <a:rPr lang="es-CL" sz="1200" dirty="0" err="1" smtClean="0"/>
              <a:t>public</a:t>
            </a:r>
            <a:r>
              <a:rPr lang="es-CL" sz="1200" dirty="0" smtClean="0"/>
              <a:t> </a:t>
            </a:r>
            <a:r>
              <a:rPr lang="es-CL" sz="1200" dirty="0" err="1" smtClean="0"/>
              <a:t>class</a:t>
            </a:r>
            <a:r>
              <a:rPr lang="es-CL" sz="1200" dirty="0" smtClean="0"/>
              <a:t> </a:t>
            </a:r>
            <a:r>
              <a:rPr lang="es-CL" sz="1200" dirty="0" err="1" smtClean="0"/>
              <a:t>EjSwitch</a:t>
            </a:r>
            <a:r>
              <a:rPr lang="es-CL" sz="1200" dirty="0" smtClean="0"/>
              <a:t> {</a:t>
            </a:r>
          </a:p>
          <a:p>
            <a:r>
              <a:rPr lang="es-CL" sz="1200" dirty="0" smtClean="0"/>
              <a:t>    </a:t>
            </a:r>
            <a:r>
              <a:rPr lang="es-CL" sz="1200" dirty="0" err="1" smtClean="0"/>
              <a:t>public</a:t>
            </a:r>
            <a:r>
              <a:rPr lang="es-CL" sz="1200" dirty="0" smtClean="0"/>
              <a:t> </a:t>
            </a:r>
            <a:r>
              <a:rPr lang="es-CL" sz="1200" dirty="0" err="1" smtClean="0"/>
              <a:t>static</a:t>
            </a:r>
            <a:r>
              <a:rPr lang="es-CL" sz="1200" dirty="0" smtClean="0"/>
              <a:t> </a:t>
            </a:r>
            <a:r>
              <a:rPr lang="es-CL" sz="1200" dirty="0" err="1" smtClean="0"/>
              <a:t>void</a:t>
            </a:r>
            <a:r>
              <a:rPr lang="es-CL" sz="1200" dirty="0" smtClean="0"/>
              <a:t> </a:t>
            </a:r>
            <a:r>
              <a:rPr lang="es-CL" sz="1200" dirty="0" err="1" smtClean="0"/>
              <a:t>main</a:t>
            </a:r>
            <a:r>
              <a:rPr lang="es-CL" sz="1200" dirty="0" smtClean="0"/>
              <a:t>(</a:t>
            </a:r>
            <a:r>
              <a:rPr lang="es-CL" sz="1200" dirty="0" err="1" smtClean="0"/>
              <a:t>String</a:t>
            </a:r>
            <a:r>
              <a:rPr lang="es-CL" sz="1200" dirty="0" smtClean="0"/>
              <a:t>[] </a:t>
            </a:r>
            <a:r>
              <a:rPr lang="es-CL" sz="1200" dirty="0" err="1" smtClean="0"/>
              <a:t>args</a:t>
            </a:r>
            <a:r>
              <a:rPr lang="es-CL" sz="1200" dirty="0" smtClean="0"/>
              <a:t>) {</a:t>
            </a:r>
          </a:p>
          <a:p>
            <a:r>
              <a:rPr lang="es-CL" sz="1200" dirty="0" smtClean="0"/>
              <a:t>        </a:t>
            </a:r>
            <a:r>
              <a:rPr lang="es-CL" sz="1200" dirty="0" err="1" smtClean="0"/>
              <a:t>int</a:t>
            </a:r>
            <a:r>
              <a:rPr lang="es-CL" sz="1200" dirty="0" smtClean="0"/>
              <a:t> mes=1;</a:t>
            </a:r>
          </a:p>
          <a:p>
            <a:r>
              <a:rPr lang="es-CL" sz="1200" dirty="0" smtClean="0"/>
              <a:t>        </a:t>
            </a:r>
            <a:r>
              <a:rPr lang="es-CL" sz="1200" dirty="0" err="1" smtClean="0"/>
              <a:t>int</a:t>
            </a:r>
            <a:r>
              <a:rPr lang="es-CL" sz="1200" dirty="0" smtClean="0"/>
              <a:t> año=2015;</a:t>
            </a:r>
          </a:p>
          <a:p>
            <a:r>
              <a:rPr lang="es-CL" sz="1200" dirty="0" smtClean="0"/>
              <a:t>        </a:t>
            </a:r>
            <a:r>
              <a:rPr lang="es-CL" sz="1200" dirty="0" err="1" smtClean="0"/>
              <a:t>int</a:t>
            </a:r>
            <a:r>
              <a:rPr lang="es-CL" sz="1200" dirty="0" smtClean="0"/>
              <a:t> </a:t>
            </a:r>
            <a:r>
              <a:rPr lang="es-CL" sz="1200" dirty="0" err="1" smtClean="0"/>
              <a:t>numDias</a:t>
            </a:r>
            <a:r>
              <a:rPr lang="es-CL" sz="1200" dirty="0" smtClean="0"/>
              <a:t>=30;</a:t>
            </a:r>
          </a:p>
          <a:p>
            <a:r>
              <a:rPr lang="es-CL" sz="1200" dirty="0" smtClean="0"/>
              <a:t>        </a:t>
            </a:r>
            <a:r>
              <a:rPr lang="es-CL" sz="1200" dirty="0" err="1" smtClean="0"/>
              <a:t>switch</a:t>
            </a:r>
            <a:r>
              <a:rPr lang="es-CL" sz="1200" dirty="0" smtClean="0"/>
              <a:t> (mes) {</a:t>
            </a:r>
          </a:p>
          <a:p>
            <a:r>
              <a:rPr lang="es-CL" sz="1200" dirty="0" smtClean="0"/>
              <a:t>            case 1:</a:t>
            </a:r>
          </a:p>
          <a:p>
            <a:r>
              <a:rPr lang="es-CL" sz="1200" dirty="0" smtClean="0"/>
              <a:t>            case 3:</a:t>
            </a:r>
          </a:p>
          <a:p>
            <a:r>
              <a:rPr lang="es-CL" sz="1200" dirty="0" smtClean="0"/>
              <a:t>            case 5:</a:t>
            </a:r>
          </a:p>
          <a:p>
            <a:r>
              <a:rPr lang="es-CL" sz="1200" dirty="0" smtClean="0"/>
              <a:t>            case 7:</a:t>
            </a:r>
          </a:p>
          <a:p>
            <a:r>
              <a:rPr lang="es-CL" sz="1200" dirty="0" smtClean="0"/>
              <a:t>            case 8:</a:t>
            </a:r>
          </a:p>
          <a:p>
            <a:r>
              <a:rPr lang="es-CL" sz="1200" dirty="0" smtClean="0"/>
              <a:t>            case 10:</a:t>
            </a:r>
          </a:p>
          <a:p>
            <a:r>
              <a:rPr lang="es-CL" sz="1200" dirty="0" smtClean="0"/>
              <a:t>            case 12:</a:t>
            </a:r>
          </a:p>
          <a:p>
            <a:r>
              <a:rPr lang="es-CL" sz="1200" dirty="0" smtClean="0"/>
              <a:t>                </a:t>
            </a:r>
            <a:r>
              <a:rPr lang="es-CL" sz="1200" dirty="0" err="1" smtClean="0"/>
              <a:t>numDias</a:t>
            </a:r>
            <a:r>
              <a:rPr lang="es-CL" sz="1200" dirty="0" smtClean="0"/>
              <a:t> = 31;</a:t>
            </a:r>
          </a:p>
          <a:p>
            <a:r>
              <a:rPr lang="es-CL" sz="1200" dirty="0" smtClean="0"/>
              <a:t>                break;</a:t>
            </a:r>
          </a:p>
          <a:p>
            <a:r>
              <a:rPr lang="es-CL" sz="1200" dirty="0" smtClean="0"/>
              <a:t>            case 4:</a:t>
            </a:r>
          </a:p>
          <a:p>
            <a:r>
              <a:rPr lang="es-CL" sz="1200" dirty="0" smtClean="0"/>
              <a:t>            case 6:</a:t>
            </a:r>
          </a:p>
          <a:p>
            <a:r>
              <a:rPr lang="es-CL" sz="1200" dirty="0" smtClean="0"/>
              <a:t>            case 9:</a:t>
            </a:r>
          </a:p>
          <a:p>
            <a:r>
              <a:rPr lang="es-CL" sz="1200" dirty="0" smtClean="0"/>
              <a:t>            case 11:</a:t>
            </a:r>
          </a:p>
          <a:p>
            <a:r>
              <a:rPr lang="es-CL" sz="1200" dirty="0" smtClean="0"/>
              <a:t>                </a:t>
            </a:r>
            <a:r>
              <a:rPr lang="es-CL" sz="1200" dirty="0" err="1" smtClean="0"/>
              <a:t>numDias</a:t>
            </a:r>
            <a:r>
              <a:rPr lang="es-CL" sz="1200" dirty="0" smtClean="0"/>
              <a:t> = 30;</a:t>
            </a:r>
          </a:p>
          <a:p>
            <a:r>
              <a:rPr lang="es-CL" sz="1200" dirty="0" smtClean="0"/>
              <a:t>                break;</a:t>
            </a:r>
          </a:p>
          <a:p>
            <a:r>
              <a:rPr lang="es-CL" sz="1200" dirty="0" smtClean="0"/>
              <a:t>            case 2:</a:t>
            </a:r>
          </a:p>
          <a:p>
            <a:r>
              <a:rPr lang="es-CL" sz="1200" dirty="0" smtClean="0"/>
              <a:t>                </a:t>
            </a:r>
            <a:r>
              <a:rPr lang="es-CL" sz="1200" dirty="0" err="1" smtClean="0"/>
              <a:t>if</a:t>
            </a:r>
            <a:r>
              <a:rPr lang="es-CL" sz="1200" dirty="0" smtClean="0"/>
              <a:t> ( ((año % 4 == 0) &amp;&amp; (año % 100 != 0)) || (año % 400 == 0) )</a:t>
            </a:r>
          </a:p>
          <a:p>
            <a:r>
              <a:rPr lang="es-CL" sz="1200" dirty="0" smtClean="0"/>
              <a:t>                    </a:t>
            </a:r>
            <a:r>
              <a:rPr lang="es-CL" sz="1200" dirty="0" err="1" smtClean="0"/>
              <a:t>numDias</a:t>
            </a:r>
            <a:r>
              <a:rPr lang="es-CL" sz="1200" dirty="0" smtClean="0"/>
              <a:t> = 29;</a:t>
            </a:r>
          </a:p>
          <a:p>
            <a:r>
              <a:rPr lang="es-CL" sz="1200" dirty="0" smtClean="0"/>
              <a:t>                </a:t>
            </a:r>
            <a:r>
              <a:rPr lang="es-CL" sz="1200" dirty="0" err="1" smtClean="0"/>
              <a:t>else</a:t>
            </a:r>
            <a:endParaRPr lang="es-CL" sz="1200" dirty="0" smtClean="0"/>
          </a:p>
          <a:p>
            <a:r>
              <a:rPr lang="es-CL" sz="1200" dirty="0" smtClean="0"/>
              <a:t>                    </a:t>
            </a:r>
            <a:r>
              <a:rPr lang="es-CL" sz="1200" dirty="0" err="1" smtClean="0"/>
              <a:t>numDias</a:t>
            </a:r>
            <a:r>
              <a:rPr lang="es-CL" sz="1200" dirty="0" smtClean="0"/>
              <a:t> = 28;</a:t>
            </a:r>
          </a:p>
          <a:p>
            <a:r>
              <a:rPr lang="es-CL" sz="1200" dirty="0" smtClean="0"/>
              <a:t>                break;</a:t>
            </a:r>
          </a:p>
          <a:p>
            <a:r>
              <a:rPr lang="es-CL" sz="1200" dirty="0" smtClean="0"/>
              <a:t>            default:</a:t>
            </a:r>
          </a:p>
          <a:p>
            <a:r>
              <a:rPr lang="es-CL" sz="1200" dirty="0" smtClean="0"/>
              <a:t>                </a:t>
            </a:r>
            <a:r>
              <a:rPr lang="es-CL" sz="1200" dirty="0" err="1" smtClean="0"/>
              <a:t>System.out.println</a:t>
            </a:r>
            <a:r>
              <a:rPr lang="es-CL" sz="1200" dirty="0" smtClean="0"/>
              <a:t>("Este mes no existe");</a:t>
            </a:r>
          </a:p>
          <a:p>
            <a:r>
              <a:rPr lang="es-CL" sz="1200" dirty="0" smtClean="0"/>
              <a:t>                break;</a:t>
            </a:r>
          </a:p>
          <a:p>
            <a:r>
              <a:rPr lang="es-CL" sz="1200" dirty="0" smtClean="0"/>
              <a:t>        }</a:t>
            </a:r>
          </a:p>
          <a:p>
            <a:r>
              <a:rPr lang="es-CL" sz="1200" dirty="0" smtClean="0"/>
              <a:t>        </a:t>
            </a:r>
            <a:r>
              <a:rPr lang="es-CL" sz="1200" dirty="0" err="1" smtClean="0"/>
              <a:t>System.out.println</a:t>
            </a:r>
            <a:r>
              <a:rPr lang="es-CL" sz="1200" dirty="0" smtClean="0"/>
              <a:t>("El mes "+mes+" del año "+año+" tiene "+</a:t>
            </a:r>
            <a:r>
              <a:rPr lang="es-CL" sz="1200" dirty="0" err="1" smtClean="0"/>
              <a:t>numDias</a:t>
            </a:r>
            <a:r>
              <a:rPr lang="es-CL" sz="1200" dirty="0" smtClean="0"/>
              <a:t>+" días");</a:t>
            </a:r>
          </a:p>
          <a:p>
            <a:r>
              <a:rPr lang="es-CL" sz="1200" dirty="0" smtClean="0"/>
              <a:t>    }</a:t>
            </a:r>
          </a:p>
          <a:p>
            <a:r>
              <a:rPr lang="es-CL" sz="1200" dirty="0" smtClean="0"/>
              <a:t>}</a:t>
            </a:r>
            <a:endParaRPr lang="es-CL" sz="1200" dirty="0"/>
          </a:p>
        </p:txBody>
      </p:sp>
    </p:spTree>
    <p:extLst>
      <p:ext uri="{BB962C8B-B14F-4D97-AF65-F5344CB8AC3E}">
        <p14:creationId xmlns:p14="http://schemas.microsoft.com/office/powerpoint/2010/main" val="1119222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35876"/>
          </a:xfrm>
        </p:spPr>
        <p:txBody>
          <a:bodyPr>
            <a:normAutofit fontScale="90000"/>
          </a:bodyPr>
          <a:lstStyle/>
          <a:p>
            <a:r>
              <a:rPr lang="es-CL" dirty="0"/>
              <a:t>Estructuras de control</a:t>
            </a:r>
          </a:p>
        </p:txBody>
      </p:sp>
      <p:sp>
        <p:nvSpPr>
          <p:cNvPr id="3" name="Marcador de contenido 2"/>
          <p:cNvSpPr>
            <a:spLocks noGrp="1"/>
          </p:cNvSpPr>
          <p:nvPr>
            <p:ph idx="1"/>
          </p:nvPr>
        </p:nvSpPr>
        <p:spPr>
          <a:xfrm>
            <a:off x="677334" y="1261241"/>
            <a:ext cx="8596668" cy="4780121"/>
          </a:xfrm>
        </p:spPr>
        <p:txBody>
          <a:bodyPr>
            <a:normAutofit/>
          </a:bodyPr>
          <a:lstStyle/>
          <a:p>
            <a:r>
              <a:rPr lang="es-CL" sz="3200" b="1" dirty="0"/>
              <a:t>Sentencia WHILE</a:t>
            </a:r>
          </a:p>
          <a:p>
            <a:pPr marL="0" indent="0">
              <a:buNone/>
            </a:pPr>
            <a:r>
              <a:rPr lang="es-CL" sz="3200" dirty="0" err="1"/>
              <a:t>while</a:t>
            </a:r>
            <a:r>
              <a:rPr lang="es-CL" sz="3200" dirty="0"/>
              <a:t> (condición</a:t>
            </a:r>
            <a:r>
              <a:rPr lang="es-CL" sz="3200" dirty="0" smtClean="0"/>
              <a:t>){</a:t>
            </a:r>
            <a:endParaRPr lang="es-CL" sz="3200" dirty="0"/>
          </a:p>
          <a:p>
            <a:pPr marL="0" indent="0">
              <a:buNone/>
            </a:pPr>
            <a:r>
              <a:rPr lang="es-CL" sz="3200" dirty="0" smtClean="0"/>
              <a:t>	Instrucciones</a:t>
            </a:r>
            <a:r>
              <a:rPr lang="es-CL" sz="3200" dirty="0"/>
              <a:t>;</a:t>
            </a:r>
          </a:p>
          <a:p>
            <a:pPr marL="0" indent="0">
              <a:buNone/>
            </a:pPr>
            <a:r>
              <a:rPr lang="es-CL" sz="3200" dirty="0" smtClean="0"/>
              <a:t>}</a:t>
            </a:r>
          </a:p>
          <a:p>
            <a:pPr marL="0" indent="0">
              <a:buNone/>
            </a:pPr>
            <a:r>
              <a:rPr lang="es-CL" sz="3200" dirty="0" smtClean="0"/>
              <a:t>Ejercicio:</a:t>
            </a:r>
          </a:p>
          <a:p>
            <a:pPr marL="0" indent="0">
              <a:buNone/>
            </a:pPr>
            <a:r>
              <a:rPr lang="es-CL" sz="3200" dirty="0" smtClean="0"/>
              <a:t>Mostrar los números del 1 al 10 al cubo</a:t>
            </a:r>
            <a:endParaRPr lang="es-CL" sz="3200" dirty="0"/>
          </a:p>
        </p:txBody>
      </p:sp>
    </p:spTree>
    <p:extLst>
      <p:ext uri="{BB962C8B-B14F-4D97-AF65-F5344CB8AC3E}">
        <p14:creationId xmlns:p14="http://schemas.microsoft.com/office/powerpoint/2010/main" val="1534154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35876"/>
          </a:xfrm>
        </p:spPr>
        <p:txBody>
          <a:bodyPr>
            <a:normAutofit fontScale="90000"/>
          </a:bodyPr>
          <a:lstStyle/>
          <a:p>
            <a:r>
              <a:rPr lang="es-CL" dirty="0"/>
              <a:t>Estructuras de control</a:t>
            </a:r>
          </a:p>
        </p:txBody>
      </p:sp>
      <p:sp>
        <p:nvSpPr>
          <p:cNvPr id="3" name="Marcador de contenido 2"/>
          <p:cNvSpPr>
            <a:spLocks noGrp="1"/>
          </p:cNvSpPr>
          <p:nvPr>
            <p:ph idx="1"/>
          </p:nvPr>
        </p:nvSpPr>
        <p:spPr>
          <a:xfrm>
            <a:off x="677334" y="1261241"/>
            <a:ext cx="8596668" cy="4780121"/>
          </a:xfrm>
        </p:spPr>
        <p:txBody>
          <a:bodyPr>
            <a:normAutofit/>
          </a:bodyPr>
          <a:lstStyle/>
          <a:p>
            <a:r>
              <a:rPr lang="es-CL" sz="3200" b="1" dirty="0"/>
              <a:t>Sentencia </a:t>
            </a:r>
            <a:r>
              <a:rPr lang="es-CL" sz="3200" b="1" dirty="0" smtClean="0"/>
              <a:t>DO-WHILE</a:t>
            </a:r>
            <a:endParaRPr lang="es-CL" sz="3200" b="1" dirty="0"/>
          </a:p>
          <a:p>
            <a:pPr marL="0" indent="0">
              <a:buNone/>
            </a:pPr>
            <a:r>
              <a:rPr lang="es-CL" sz="3200" dirty="0" smtClean="0"/>
              <a:t>do{</a:t>
            </a:r>
          </a:p>
          <a:p>
            <a:pPr marL="0" indent="0">
              <a:buNone/>
            </a:pPr>
            <a:r>
              <a:rPr lang="es-CL" sz="3200" dirty="0" smtClean="0"/>
              <a:t>	Instrucciones;</a:t>
            </a:r>
          </a:p>
          <a:p>
            <a:pPr marL="0" indent="0">
              <a:buNone/>
            </a:pPr>
            <a:r>
              <a:rPr lang="es-CL" sz="3200" dirty="0" smtClean="0"/>
              <a:t>}</a:t>
            </a:r>
            <a:r>
              <a:rPr lang="es-CL" sz="3200" dirty="0" err="1" smtClean="0"/>
              <a:t>while</a:t>
            </a:r>
            <a:r>
              <a:rPr lang="es-CL" sz="3200" dirty="0" smtClean="0"/>
              <a:t> </a:t>
            </a:r>
            <a:r>
              <a:rPr lang="es-CL" sz="3200" dirty="0"/>
              <a:t>(condición</a:t>
            </a:r>
            <a:r>
              <a:rPr lang="es-CL" sz="3200" dirty="0" smtClean="0"/>
              <a:t>);</a:t>
            </a:r>
            <a:endParaRPr lang="es-CL" sz="3200" dirty="0"/>
          </a:p>
          <a:p>
            <a:pPr marL="0" indent="0">
              <a:buNone/>
            </a:pPr>
            <a:endParaRPr lang="es-CL" sz="3200" dirty="0" smtClean="0"/>
          </a:p>
          <a:p>
            <a:pPr marL="0" indent="0">
              <a:buNone/>
            </a:pPr>
            <a:r>
              <a:rPr lang="es-CL" sz="3200" dirty="0" smtClean="0"/>
              <a:t>Ejercicio:</a:t>
            </a:r>
          </a:p>
          <a:p>
            <a:pPr marL="0" indent="0">
              <a:buNone/>
            </a:pPr>
            <a:r>
              <a:rPr lang="es-CL" sz="3200" dirty="0" smtClean="0"/>
              <a:t>Se pide validar que el ingreso de la edad de una persona sea menor a 100</a:t>
            </a:r>
            <a:endParaRPr lang="es-CL" sz="3200" dirty="0"/>
          </a:p>
        </p:txBody>
      </p:sp>
    </p:spTree>
    <p:extLst>
      <p:ext uri="{BB962C8B-B14F-4D97-AF65-F5344CB8AC3E}">
        <p14:creationId xmlns:p14="http://schemas.microsoft.com/office/powerpoint/2010/main" val="3611284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850</TotalTime>
  <Words>736</Words>
  <Application>Microsoft Office PowerPoint</Application>
  <PresentationFormat>Panorámica</PresentationFormat>
  <Paragraphs>167</Paragraphs>
  <Slides>16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Calibri</vt:lpstr>
      <vt:lpstr>Calibri-Bold</vt:lpstr>
      <vt:lpstr>Cambria</vt:lpstr>
      <vt:lpstr>Consolas</vt:lpstr>
      <vt:lpstr>Times New Roman</vt:lpstr>
      <vt:lpstr>Trebuchet MS</vt:lpstr>
      <vt:lpstr>Wingdings 3</vt:lpstr>
      <vt:lpstr>Faceta</vt:lpstr>
      <vt:lpstr>lenguaje Java</vt:lpstr>
      <vt:lpstr>Sección 3</vt:lpstr>
      <vt:lpstr>Contenidos</vt:lpstr>
      <vt:lpstr>Estructuras de control</vt:lpstr>
      <vt:lpstr>Estructuras de control</vt:lpstr>
      <vt:lpstr>Estructuras de control</vt:lpstr>
      <vt:lpstr>Presentación de PowerPoint</vt:lpstr>
      <vt:lpstr>Estructuras de control</vt:lpstr>
      <vt:lpstr>Estructuras de control</vt:lpstr>
      <vt:lpstr>Estructuras de control</vt:lpstr>
      <vt:lpstr>Presentación de PowerPoint</vt:lpstr>
      <vt:lpstr>Presentación de PowerPoint</vt:lpstr>
      <vt:lpstr>Excepciones</vt:lpstr>
      <vt:lpstr>Presentación de PowerPoint</vt:lpstr>
      <vt:lpstr>Presentación de PowerPoint</vt:lpstr>
      <vt:lpstr>Ejercicios: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lenguaje Java</dc:title>
  <dc:creator>Ana Luisa</dc:creator>
  <cp:lastModifiedBy>Ana Luisa</cp:lastModifiedBy>
  <cp:revision>79</cp:revision>
  <dcterms:created xsi:type="dcterms:W3CDTF">2015-01-12T15:55:32Z</dcterms:created>
  <dcterms:modified xsi:type="dcterms:W3CDTF">2016-03-23T20:46:38Z</dcterms:modified>
</cp:coreProperties>
</file>