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90" name="Shape 90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756000" y="5113031"/>
            <a:ext cx="6051175" cy="4844513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84" name="Shape 18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94" name="Shape 19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04" name="Shape 20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14" name="Shape 21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24" name="Shape 22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35" name="Shape 235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45" name="Shape 245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55" name="Shape 255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65" name="Shape 265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75" name="Shape 275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3" name="Shape 10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756000" y="5113031"/>
            <a:ext cx="6051175" cy="4844513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86" name="Shape 286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297" name="Shape 297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05" name="Shape 305"/>
          <p:cNvSpPr/>
          <p:nvPr/>
        </p:nvSpPr>
        <p:spPr>
          <a:xfrm>
            <a:off x="1122882" y="811948"/>
            <a:ext cx="5312646" cy="400859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17" name="Shape 317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327" name="Shape 327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13" name="Shape 11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23" name="Shape 12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33" name="Shape 13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43" name="Shape 14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53" name="Shape 153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62" name="Shape 162"/>
          <p:cNvSpPr/>
          <p:nvPr/>
        </p:nvSpPr>
        <p:spPr>
          <a:xfrm>
            <a:off x="1122882" y="811948"/>
            <a:ext cx="5312646" cy="400859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278706" y="10158934"/>
            <a:ext cx="3278118" cy="532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800236" y="8538236"/>
            <a:ext cx="795705" cy="284500"/>
          </a:xfrm>
          <a:prstGeom prst="rect">
            <a:avLst/>
          </a:prstGeom>
          <a:noFill/>
          <a:ln>
            <a:noFill/>
          </a:ln>
        </p:spPr>
        <p:txBody>
          <a:bodyPr lIns="18423" tIns="0" rIns="18423" bIns="0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8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74" name="Shape 174"/>
          <p:cNvSpPr/>
          <p:nvPr/>
        </p:nvSpPr>
        <p:spPr>
          <a:xfrm>
            <a:off x="856059" y="241346"/>
            <a:ext cx="5203058" cy="39270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756000" y="5079467"/>
            <a:ext cx="6046411" cy="4810949"/>
          </a:xfrm>
          <a:prstGeom prst="rect">
            <a:avLst/>
          </a:prstGeom>
          <a:noFill/>
          <a:ln>
            <a:noFill/>
          </a:ln>
        </p:spPr>
        <p:txBody>
          <a:bodyPr lIns="91791" tIns="45883" rIns="91791" bIns="45883" anchor="ctr" anchorCtr="0">
            <a:noAutofit/>
          </a:bodyPr>
          <a:lstStyle/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56000" y="5079467"/>
            <a:ext cx="6043234" cy="4807752"/>
          </a:xfrm>
          <a:prstGeom prst="rect">
            <a:avLst/>
          </a:prstGeom>
        </p:spPr>
        <p:txBody>
          <a:bodyPr lIns="91791" tIns="91791" rIns="91791" bIns="91791" anchor="ctr" anchorCtr="0">
            <a:noAutofit/>
          </a:bodyPr>
          <a:lstStyle/>
          <a:p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1213"/>
            <a:ext cx="5341937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u="sng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u="sng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sng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u="sng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u="sng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42937" y="928687"/>
            <a:ext cx="7769225" cy="1466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8006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62940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indent="0" algn="l" rtl="0">
              <a:lnSpc>
                <a:spcPct val="100000"/>
              </a:lnSpc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1590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2000"/>
              </a:lnSpc>
              <a:spcBef>
                <a:spcPts val="0"/>
              </a:spcBef>
              <a:spcAft>
                <a:spcPts val="1400"/>
              </a:spcAft>
              <a:defRPr/>
            </a:lvl1pPr>
            <a:lvl2pPr marL="742950" indent="-285750" algn="l" rtl="0">
              <a:lnSpc>
                <a:spcPct val="102000"/>
              </a:lnSpc>
              <a:spcBef>
                <a:spcPts val="0"/>
              </a:spcBef>
              <a:spcAft>
                <a:spcPts val="1100"/>
              </a:spcAft>
              <a:defRPr/>
            </a:lvl2pPr>
            <a:lvl3pPr marL="1143000" indent="-228600" algn="l" rtl="0">
              <a:lnSpc>
                <a:spcPct val="102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 marL="1600200" indent="-228600" algn="l" rtl="0">
              <a:lnSpc>
                <a:spcPct val="102000"/>
              </a:lnSpc>
              <a:spcBef>
                <a:spcPts val="0"/>
              </a:spcBef>
              <a:spcAft>
                <a:spcPts val="500"/>
              </a:spcAft>
              <a:defRPr/>
            </a:lvl4pPr>
            <a:lvl5pPr marL="20574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5pPr>
            <a:lvl6pPr marL="25146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6pPr>
            <a:lvl7pPr marL="34290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7pPr>
            <a:lvl8pPr marL="48006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8pPr>
            <a:lvl9pPr marL="6629400" indent="-228600" algn="l" rtl="0">
              <a:lnSpc>
                <a:spcPct val="102000"/>
              </a:lnSpc>
              <a:spcBef>
                <a:spcPts val="0"/>
              </a:spcBef>
              <a:spcAft>
                <a:spcPts val="20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4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3/15/2016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3/15/2016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3/15/2016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3/15/2016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u="none" dirty="0" smtClean="0"/>
              <a:t>Tema 1</a:t>
            </a:r>
          </a:p>
          <a:p>
            <a:r>
              <a:rPr lang="es-CL" u="none" dirty="0" smtClean="0"/>
              <a:t>Laboratorio </a:t>
            </a:r>
            <a:r>
              <a:rPr lang="es-CL" u="none" dirty="0" smtClean="0"/>
              <a:t>de sistemas operativos</a:t>
            </a:r>
          </a:p>
          <a:p>
            <a:r>
              <a:rPr lang="es-CL" u="none" dirty="0" smtClean="0"/>
              <a:t>UTFSM-JMC</a:t>
            </a:r>
          </a:p>
          <a:p>
            <a:r>
              <a:rPr lang="es-CL" u="none" dirty="0" smtClean="0"/>
              <a:t>1-2016</a:t>
            </a:r>
            <a:endParaRPr lang="es-CL" u="none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u="none" dirty="0" smtClean="0"/>
              <a:t>Conceptos de Linux</a:t>
            </a:r>
            <a:endParaRPr lang="es-CL" b="1" u="none" dirty="0"/>
          </a:p>
        </p:txBody>
      </p:sp>
    </p:spTree>
    <p:extLst>
      <p:ext uri="{BB962C8B-B14F-4D97-AF65-F5344CB8AC3E}">
        <p14:creationId xmlns:p14="http://schemas.microsoft.com/office/powerpoint/2010/main" val="3024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427037" y="40481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Linux?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Linus Torvalds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Núcleo</a:t>
            </a:r>
            <a:r>
              <a:rPr lang="en-US" sz="2000" dirty="0">
                <a:sym typeface="Arial"/>
              </a:rPr>
              <a:t> Linux (1991)</a:t>
            </a: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Compatible con Unix</a:t>
            </a: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Licenciado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bajo</a:t>
            </a:r>
            <a:r>
              <a:rPr lang="en-US" sz="2000" dirty="0">
                <a:sym typeface="Arial"/>
              </a:rPr>
              <a:t> GPL</a:t>
            </a: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Publicado</a:t>
            </a:r>
            <a:r>
              <a:rPr lang="en-US" sz="2000" dirty="0">
                <a:sym typeface="Arial"/>
              </a:rPr>
              <a:t> en Internet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051300"/>
            <a:ext cx="1535112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1500" y="1539875"/>
            <a:ext cx="2428875" cy="251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458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Linux?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Estrictamente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hablando</a:t>
            </a:r>
            <a:r>
              <a:rPr lang="en-US" sz="2000" dirty="0">
                <a:sym typeface="Calibri"/>
              </a:rPr>
              <a:t>, Linux </a:t>
            </a:r>
            <a:r>
              <a:rPr lang="en-US" sz="2000" dirty="0" err="1">
                <a:sym typeface="Calibri"/>
              </a:rPr>
              <a:t>es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sólo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núcleo</a:t>
            </a:r>
            <a:r>
              <a:rPr lang="en-US" sz="2000" dirty="0">
                <a:sym typeface="Calibri"/>
              </a:rPr>
              <a:t> (kernel) de un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operativo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tipo</a:t>
            </a:r>
            <a:r>
              <a:rPr lang="en-US" sz="2000" dirty="0">
                <a:sym typeface="Calibri"/>
              </a:rPr>
              <a:t> Unix.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Fue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desarrollado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por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finlandés</a:t>
            </a:r>
            <a:r>
              <a:rPr lang="en-US" sz="2000" dirty="0">
                <a:sym typeface="Calibri"/>
              </a:rPr>
              <a:t> Linus Torvalds en 1991 a </a:t>
            </a:r>
            <a:r>
              <a:rPr lang="en-US" sz="2000" dirty="0" err="1">
                <a:sym typeface="Calibri"/>
              </a:rPr>
              <a:t>partir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Minix</a:t>
            </a:r>
            <a:r>
              <a:rPr lang="en-US" sz="2000" dirty="0">
                <a:sym typeface="Calibri"/>
              </a:rPr>
              <a:t>, un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Unix </a:t>
            </a:r>
            <a:r>
              <a:rPr lang="en-US" sz="2000" dirty="0" err="1">
                <a:sym typeface="Calibri"/>
              </a:rPr>
              <a:t>mínimo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desarrollado</a:t>
            </a:r>
            <a:r>
              <a:rPr lang="en-US" sz="2000" dirty="0">
                <a:sym typeface="Calibri"/>
              </a:rPr>
              <a:t> con fines </a:t>
            </a:r>
            <a:r>
              <a:rPr lang="en-US" sz="2000" dirty="0" err="1">
                <a:sym typeface="Calibri"/>
              </a:rPr>
              <a:t>didácticos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por</a:t>
            </a:r>
            <a:r>
              <a:rPr lang="en-US" sz="2000" dirty="0">
                <a:sym typeface="Calibri"/>
              </a:rPr>
              <a:t> Andrew </a:t>
            </a:r>
            <a:r>
              <a:rPr lang="en-US" sz="2000" dirty="0" err="1">
                <a:sym typeface="Calibri"/>
              </a:rPr>
              <a:t>Tanenbaum</a:t>
            </a:r>
            <a:r>
              <a:rPr lang="en-US" sz="2000" dirty="0">
                <a:sym typeface="Calibri"/>
              </a:rPr>
              <a:t>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El </a:t>
            </a:r>
            <a:r>
              <a:rPr lang="en-US" sz="2000" dirty="0" err="1">
                <a:sym typeface="Calibri"/>
              </a:rPr>
              <a:t>anuncio</a:t>
            </a:r>
            <a:r>
              <a:rPr lang="en-US" sz="2000" dirty="0">
                <a:sym typeface="Calibri"/>
              </a:rPr>
              <a:t> se </a:t>
            </a:r>
            <a:r>
              <a:rPr lang="en-US" sz="2000" dirty="0" err="1">
                <a:sym typeface="Calibri"/>
              </a:rPr>
              <a:t>hizo</a:t>
            </a:r>
            <a:r>
              <a:rPr lang="en-US" sz="2000" dirty="0">
                <a:sym typeface="Calibri"/>
              </a:rPr>
              <a:t> en el </a:t>
            </a:r>
            <a:r>
              <a:rPr lang="en-US" sz="2000" dirty="0" err="1">
                <a:sym typeface="Calibri"/>
              </a:rPr>
              <a:t>grupo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noticias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comp.os.minix</a:t>
            </a:r>
            <a:r>
              <a:rPr lang="en-US" sz="2000" dirty="0">
                <a:sym typeface="Calibri"/>
              </a:rPr>
              <a:t> y </a:t>
            </a:r>
            <a:r>
              <a:rPr lang="en-US" sz="2000" dirty="0" err="1">
                <a:sym typeface="Calibri"/>
              </a:rPr>
              <a:t>permitió</a:t>
            </a:r>
            <a:r>
              <a:rPr lang="en-US" sz="2000" dirty="0">
                <a:sym typeface="Calibri"/>
              </a:rPr>
              <a:t> la </a:t>
            </a:r>
            <a:r>
              <a:rPr lang="en-US" sz="2000" dirty="0" err="1">
                <a:sym typeface="Calibri"/>
              </a:rPr>
              <a:t>participación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numerosos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usuarios</a:t>
            </a:r>
            <a:r>
              <a:rPr lang="en-US" sz="2000" dirty="0">
                <a:sym typeface="Calibri"/>
              </a:rPr>
              <a:t> y </a:t>
            </a:r>
            <a:r>
              <a:rPr lang="en-US" sz="2000" dirty="0" err="1">
                <a:sym typeface="Calibri"/>
              </a:rPr>
              <a:t>programadores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todo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mundo</a:t>
            </a:r>
            <a:r>
              <a:rPr lang="en-US" sz="2000" dirty="0">
                <a:sym typeface="Calibri"/>
              </a:rPr>
              <a:t> a </a:t>
            </a:r>
            <a:r>
              <a:rPr lang="en-US" sz="2000" dirty="0" err="1">
                <a:sym typeface="Calibri"/>
              </a:rPr>
              <a:t>través</a:t>
            </a:r>
            <a:r>
              <a:rPr lang="en-US" sz="2000" dirty="0">
                <a:sym typeface="Calibri"/>
              </a:rPr>
              <a:t> de Internet.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El kernel </a:t>
            </a:r>
            <a:r>
              <a:rPr lang="en-US" sz="2000" dirty="0" err="1">
                <a:sym typeface="Calibri"/>
              </a:rPr>
              <a:t>alcanzó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una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estabilidad</a:t>
            </a:r>
            <a:r>
              <a:rPr lang="en-US" sz="2000" dirty="0">
                <a:sym typeface="Calibri"/>
              </a:rPr>
              <a:t> a </a:t>
            </a:r>
            <a:r>
              <a:rPr lang="en-US" sz="2000" dirty="0" err="1">
                <a:sym typeface="Calibri"/>
              </a:rPr>
              <a:t>nivel</a:t>
            </a:r>
            <a:r>
              <a:rPr lang="en-US" sz="2000" dirty="0">
                <a:sym typeface="Calibri"/>
              </a:rPr>
              <a:t> de usable en 1994. A </a:t>
            </a:r>
            <a:r>
              <a:rPr lang="en-US" sz="2000" dirty="0" err="1">
                <a:sym typeface="Calibri"/>
              </a:rPr>
              <a:t>partir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entonces</a:t>
            </a:r>
            <a:r>
              <a:rPr lang="en-US" sz="2000" dirty="0">
                <a:sym typeface="Calibri"/>
              </a:rPr>
              <a:t> Linux se </a:t>
            </a:r>
            <a:r>
              <a:rPr lang="en-US" sz="2000" dirty="0" err="1">
                <a:sym typeface="Calibri"/>
              </a:rPr>
              <a:t>convierte</a:t>
            </a:r>
            <a:r>
              <a:rPr lang="en-US" sz="2000" dirty="0">
                <a:sym typeface="Calibri"/>
              </a:rPr>
              <a:t> en el </a:t>
            </a:r>
            <a:r>
              <a:rPr lang="en-US" sz="2000" dirty="0" err="1">
                <a:sym typeface="Calibri"/>
              </a:rPr>
              <a:t>complemento</a:t>
            </a:r>
            <a:r>
              <a:rPr lang="en-US" sz="2000" dirty="0">
                <a:sym typeface="Calibri"/>
              </a:rPr>
              <a:t> ideal del </a:t>
            </a:r>
            <a:r>
              <a:rPr lang="en-US" sz="2000" dirty="0" err="1">
                <a:sym typeface="Calibri"/>
              </a:rPr>
              <a:t>proyecto</a:t>
            </a:r>
            <a:r>
              <a:rPr lang="en-US" sz="2000" dirty="0">
                <a:sym typeface="Calibri"/>
              </a:rPr>
              <a:t> GNU, al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sólo</a:t>
            </a:r>
            <a:r>
              <a:rPr lang="en-US" sz="2000" dirty="0">
                <a:sym typeface="Calibri"/>
              </a:rPr>
              <a:t> le </a:t>
            </a:r>
            <a:r>
              <a:rPr lang="en-US" sz="2000" dirty="0" err="1">
                <a:sym typeface="Calibri"/>
              </a:rPr>
              <a:t>faltaba</a:t>
            </a:r>
            <a:r>
              <a:rPr lang="en-US" sz="2000" dirty="0">
                <a:sym typeface="Calibri"/>
              </a:rPr>
              <a:t> un </a:t>
            </a:r>
            <a:r>
              <a:rPr lang="en-US" sz="2000" dirty="0" err="1">
                <a:sym typeface="Calibri"/>
              </a:rPr>
              <a:t>núcleo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estable</a:t>
            </a:r>
            <a:r>
              <a:rPr lang="en-US" sz="2000" dirty="0"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808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Linux?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GNU </a:t>
            </a:r>
            <a:r>
              <a:rPr lang="en-US" sz="2000" dirty="0" err="1">
                <a:sym typeface="Calibri"/>
              </a:rPr>
              <a:t>hereda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todas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las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características</a:t>
            </a:r>
            <a:r>
              <a:rPr lang="en-US" sz="2000" dirty="0">
                <a:sym typeface="Calibri"/>
              </a:rPr>
              <a:t> vistas en la </a:t>
            </a:r>
            <a:r>
              <a:rPr lang="en-US" sz="2000" dirty="0" err="1">
                <a:sym typeface="Calibri"/>
              </a:rPr>
              <a:t>sección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sobre</a:t>
            </a:r>
            <a:r>
              <a:rPr lang="en-US" sz="2000" dirty="0">
                <a:sym typeface="Calibri"/>
              </a:rPr>
              <a:t> software </a:t>
            </a:r>
            <a:r>
              <a:rPr lang="en-US" sz="2000" dirty="0" err="1">
                <a:sym typeface="Calibri"/>
              </a:rPr>
              <a:t>libre</a:t>
            </a:r>
            <a:r>
              <a:rPr lang="en-US" sz="2000" dirty="0">
                <a:sym typeface="Calibri"/>
              </a:rPr>
              <a:t>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Estable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meses</a:t>
            </a:r>
            <a:r>
              <a:rPr lang="en-US" sz="2000" dirty="0">
                <a:sym typeface="Calibri"/>
              </a:rPr>
              <a:t> (inclusive </a:t>
            </a:r>
            <a:r>
              <a:rPr lang="en-US" sz="2000" dirty="0" err="1">
                <a:sym typeface="Calibri"/>
              </a:rPr>
              <a:t>años</a:t>
            </a:r>
            <a:r>
              <a:rPr lang="en-US" sz="2000" dirty="0">
                <a:sym typeface="Calibri"/>
              </a:rPr>
              <a:t>) de </a:t>
            </a:r>
            <a:r>
              <a:rPr lang="en-US" sz="2000" dirty="0" err="1">
                <a:sym typeface="Calibri"/>
              </a:rPr>
              <a:t>funcionamiento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ininterrumpido</a:t>
            </a:r>
            <a:r>
              <a:rPr lang="en-US" sz="2000" dirty="0">
                <a:sym typeface="Calibri"/>
              </a:rPr>
              <a:t>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Seguro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prácticamente</a:t>
            </a:r>
            <a:r>
              <a:rPr lang="en-US" sz="2000" dirty="0">
                <a:sym typeface="Calibri"/>
              </a:rPr>
              <a:t> sin virus, un </a:t>
            </a:r>
            <a:r>
              <a:rPr lang="en-US" sz="2000" dirty="0" err="1">
                <a:sym typeface="Calibri"/>
              </a:rPr>
              <a:t>proceso</a:t>
            </a:r>
            <a:r>
              <a:rPr lang="en-US" sz="2000" dirty="0">
                <a:sym typeface="Calibri"/>
              </a:rPr>
              <a:t> no </a:t>
            </a:r>
            <a:r>
              <a:rPr lang="en-US" sz="2000" dirty="0" err="1">
                <a:sym typeface="Calibri"/>
              </a:rPr>
              <a:t>puede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acceder</a:t>
            </a:r>
            <a:r>
              <a:rPr lang="en-US" sz="2000" dirty="0">
                <a:sym typeface="Calibri"/>
              </a:rPr>
              <a:t> a </a:t>
            </a:r>
            <a:r>
              <a:rPr lang="en-US" sz="2000" dirty="0" err="1">
                <a:sym typeface="Calibri"/>
              </a:rPr>
              <a:t>áreas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memoria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ajenas</a:t>
            </a:r>
            <a:r>
              <a:rPr lang="en-US" sz="2000" dirty="0">
                <a:sym typeface="Calibri"/>
              </a:rPr>
              <a:t>, etc.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Multitarea</a:t>
            </a:r>
            <a:endParaRPr lang="en-US" sz="2000" b="1" dirty="0">
              <a:sym typeface="Calibri"/>
            </a:endParaRP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Multiusuario</a:t>
            </a:r>
            <a:endParaRPr lang="en-US" sz="2000" b="1" dirty="0">
              <a:sym typeface="Calibri"/>
            </a:endParaRP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ym typeface="Calibri"/>
              </a:rPr>
              <a:t>Compatible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cumple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estándar</a:t>
            </a:r>
            <a:r>
              <a:rPr lang="en-US" sz="2000" dirty="0">
                <a:sym typeface="Calibri"/>
              </a:rPr>
              <a:t> POSIX </a:t>
            </a:r>
            <a:r>
              <a:rPr lang="en-US" sz="2000" dirty="0" err="1">
                <a:sym typeface="Calibri"/>
              </a:rPr>
              <a:t>como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otros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muchos</a:t>
            </a:r>
            <a:r>
              <a:rPr lang="en-US" sz="2000" dirty="0">
                <a:sym typeface="Calibri"/>
              </a:rPr>
              <a:t> UNIX, lo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facilita</a:t>
            </a:r>
            <a:r>
              <a:rPr lang="en-US" sz="2000" dirty="0">
                <a:sym typeface="Calibri"/>
              </a:rPr>
              <a:t> la </a:t>
            </a:r>
            <a:r>
              <a:rPr lang="en-US" sz="2000" dirty="0" err="1">
                <a:sym typeface="Calibri"/>
              </a:rPr>
              <a:t>migración</a:t>
            </a:r>
            <a:r>
              <a:rPr lang="en-US" sz="2000" dirty="0">
                <a:sym typeface="Calibri"/>
              </a:rPr>
              <a:t> entre </a:t>
            </a:r>
            <a:r>
              <a:rPr lang="en-US" sz="2000" dirty="0" err="1">
                <a:sym typeface="Calibri"/>
              </a:rPr>
              <a:t>plataformas</a:t>
            </a:r>
            <a:r>
              <a:rPr lang="en-US" sz="2000" dirty="0"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919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Linux?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ym typeface="Calibri"/>
              </a:rPr>
              <a:t>Multi-</a:t>
            </a:r>
            <a:r>
              <a:rPr lang="en-US" sz="2000" b="1" dirty="0" err="1">
                <a:sym typeface="Calibri"/>
              </a:rPr>
              <a:t>arquitectura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disponible</a:t>
            </a:r>
            <a:r>
              <a:rPr lang="en-US" sz="2000" dirty="0">
                <a:sym typeface="Calibri"/>
              </a:rPr>
              <a:t> para Intel y compatibles, PowerPC, Macintosh, Amiga, Atari, DEC Alpha, Sun </a:t>
            </a:r>
            <a:r>
              <a:rPr lang="en-US" sz="2000" dirty="0" err="1">
                <a:sym typeface="Calibri"/>
              </a:rPr>
              <a:t>Sparc</a:t>
            </a:r>
            <a:r>
              <a:rPr lang="en-US" sz="2000" dirty="0">
                <a:sym typeface="Calibri"/>
              </a:rPr>
              <a:t>, ARM.. 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Rápido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maneja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eficientemente</a:t>
            </a:r>
            <a:r>
              <a:rPr lang="en-US" sz="2000" dirty="0">
                <a:sym typeface="Calibri"/>
              </a:rPr>
              <a:t> los </a:t>
            </a:r>
            <a:r>
              <a:rPr lang="en-US" sz="2000" dirty="0" err="1">
                <a:sym typeface="Calibri"/>
              </a:rPr>
              <a:t>recursos</a:t>
            </a:r>
            <a:r>
              <a:rPr lang="en-US" sz="2000" dirty="0">
                <a:sym typeface="Calibri"/>
              </a:rPr>
              <a:t>: </a:t>
            </a:r>
            <a:r>
              <a:rPr lang="en-US" sz="2000" dirty="0" err="1">
                <a:sym typeface="Calibri"/>
              </a:rPr>
              <a:t>memoria</a:t>
            </a:r>
            <a:r>
              <a:rPr lang="en-US" sz="2000" dirty="0">
                <a:sym typeface="Calibri"/>
              </a:rPr>
              <a:t>, disco </a:t>
            </a:r>
            <a:r>
              <a:rPr lang="en-US" sz="2000" dirty="0" err="1">
                <a:sym typeface="Calibri"/>
              </a:rPr>
              <a:t>duro</a:t>
            </a:r>
            <a:r>
              <a:rPr lang="en-US" sz="2000" dirty="0">
                <a:sym typeface="Calibri"/>
              </a:rPr>
              <a:t>, CPU, etc.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Capacidad</a:t>
            </a:r>
            <a:r>
              <a:rPr lang="en-US" sz="2000" b="1" dirty="0">
                <a:sym typeface="Calibri"/>
              </a:rPr>
              <a:t> en red </a:t>
            </a:r>
            <a:r>
              <a:rPr lang="en-US" sz="2000" dirty="0" err="1">
                <a:sym typeface="Calibri"/>
              </a:rPr>
              <a:t>excepcional</a:t>
            </a:r>
            <a:r>
              <a:rPr lang="en-US" sz="2000" dirty="0">
                <a:sym typeface="Calibri"/>
              </a:rPr>
              <a:t>; </a:t>
            </a:r>
            <a:r>
              <a:rPr lang="en-US" sz="2000" dirty="0" err="1">
                <a:sym typeface="Calibri"/>
              </a:rPr>
              <a:t>fue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desarrollado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desde</a:t>
            </a:r>
            <a:r>
              <a:rPr lang="en-US" sz="2000" dirty="0">
                <a:sym typeface="Calibri"/>
              </a:rPr>
              <a:t> un principio para la </a:t>
            </a:r>
            <a:r>
              <a:rPr lang="en-US" sz="2000" dirty="0" err="1">
                <a:sym typeface="Calibri"/>
              </a:rPr>
              <a:t>conexión</a:t>
            </a:r>
            <a:r>
              <a:rPr lang="en-US" sz="2000" dirty="0">
                <a:sym typeface="Calibri"/>
              </a:rPr>
              <a:t> en red.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Calibri"/>
              </a:rPr>
              <a:t>Elegante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es</a:t>
            </a:r>
            <a:r>
              <a:rPr lang="en-US" sz="2000" dirty="0">
                <a:sym typeface="Calibri"/>
              </a:rPr>
              <a:t> un </a:t>
            </a:r>
            <a:r>
              <a:rPr lang="en-US" sz="2000" dirty="0" err="1">
                <a:sym typeface="Calibri"/>
              </a:rPr>
              <a:t>modelo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programación</a:t>
            </a:r>
            <a:r>
              <a:rPr lang="en-US" sz="2000" dirty="0">
                <a:sym typeface="Calibri"/>
              </a:rPr>
              <a:t>: </a:t>
            </a:r>
            <a:r>
              <a:rPr lang="en-US" sz="2000" dirty="0" err="1">
                <a:sym typeface="Calibri"/>
              </a:rPr>
              <a:t>pequeño</a:t>
            </a:r>
            <a:r>
              <a:rPr lang="en-US" sz="2000" dirty="0">
                <a:sym typeface="Calibri"/>
              </a:rPr>
              <a:t>, extensible, modular.</a:t>
            </a:r>
          </a:p>
        </p:txBody>
      </p:sp>
    </p:spTree>
    <p:extLst>
      <p:ext uri="{BB962C8B-B14F-4D97-AF65-F5344CB8AC3E}">
        <p14:creationId xmlns:p14="http://schemas.microsoft.com/office/powerpoint/2010/main" val="4239047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27036" y="606426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Evolución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Unix a Linux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444625"/>
            <a:ext cx="7164386" cy="474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7618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Núcleo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Linux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600" y="1630362"/>
            <a:ext cx="4686300" cy="438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499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27037" y="404812"/>
            <a:ext cx="8515349" cy="647700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Núcleo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Linux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4891" y="1107494"/>
            <a:ext cx="2859086" cy="357187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>
                <a:sym typeface="Arial"/>
              </a:rPr>
              <a:t>http://www.kernel.org</a:t>
            </a:r>
            <a:r>
              <a:rPr lang="en-US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l="18424" t="9742" r="18823" b="9869"/>
          <a:stretch/>
        </p:blipFill>
        <p:spPr>
          <a:xfrm>
            <a:off x="3360737" y="1160462"/>
            <a:ext cx="5314949" cy="543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7515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27037" y="40481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GNU + Linux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9262" y="1392237"/>
            <a:ext cx="8440737" cy="53054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Aparte</a:t>
            </a:r>
            <a:r>
              <a:rPr lang="en-US" sz="2000" dirty="0">
                <a:sym typeface="Calibri"/>
              </a:rPr>
              <a:t> del </a:t>
            </a:r>
            <a:r>
              <a:rPr lang="en-US" sz="2000" dirty="0" err="1">
                <a:sym typeface="Calibri"/>
              </a:rPr>
              <a:t>núcleo</a:t>
            </a:r>
            <a:r>
              <a:rPr lang="en-US" sz="2000" dirty="0">
                <a:sym typeface="Calibri"/>
              </a:rPr>
              <a:t> y los </a:t>
            </a:r>
            <a:r>
              <a:rPr lang="en-US" sz="2000" dirty="0" err="1">
                <a:sym typeface="Calibri"/>
              </a:rPr>
              <a:t>programas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conforman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operativo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hacen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faltan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más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cosas</a:t>
            </a:r>
            <a:r>
              <a:rPr lang="en-US" sz="2000" dirty="0">
                <a:sym typeface="Calibri"/>
              </a:rPr>
              <a:t> para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sea </a:t>
            </a:r>
            <a:r>
              <a:rPr lang="en-US" sz="2000" dirty="0" err="1">
                <a:sym typeface="Calibri"/>
              </a:rPr>
              <a:t>útil</a:t>
            </a:r>
            <a:r>
              <a:rPr lang="en-US" sz="2000" dirty="0">
                <a:sym typeface="Calibri"/>
              </a:rPr>
              <a:t>.</a:t>
            </a:r>
          </a:p>
          <a:p>
            <a:pPr marL="742950" lvl="3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Estructura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directorios</a:t>
            </a:r>
            <a:r>
              <a:rPr lang="en-US" sz="2000" dirty="0">
                <a:sym typeface="Calibri"/>
              </a:rPr>
              <a:t>.</a:t>
            </a:r>
          </a:p>
          <a:p>
            <a:pPr marL="742950" lvl="3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Archivos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configuración</a:t>
            </a:r>
            <a:r>
              <a:rPr lang="en-US" sz="2000" dirty="0">
                <a:sym typeface="Calibri"/>
              </a:rPr>
              <a:t>.</a:t>
            </a:r>
          </a:p>
          <a:p>
            <a:pPr marL="742950" lvl="3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Programas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instalación</a:t>
            </a:r>
            <a:r>
              <a:rPr lang="en-US" sz="2000" dirty="0">
                <a:sym typeface="Calibri"/>
              </a:rPr>
              <a:t> y </a:t>
            </a:r>
            <a:r>
              <a:rPr lang="en-US" sz="2000" dirty="0" err="1">
                <a:sym typeface="Calibri"/>
              </a:rPr>
              <a:t>configuración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partes</a:t>
            </a:r>
            <a:r>
              <a:rPr lang="en-US" sz="2000" dirty="0">
                <a:sym typeface="Calibri"/>
              </a:rPr>
              <a:t> del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.</a:t>
            </a:r>
          </a:p>
          <a:p>
            <a:pPr marL="742950" lvl="3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Aplicaciones</a:t>
            </a:r>
            <a:r>
              <a:rPr lang="en-US" sz="2000" dirty="0">
                <a:sym typeface="Calibri"/>
              </a:rPr>
              <a:t> para el </a:t>
            </a:r>
            <a:r>
              <a:rPr lang="en-US" sz="2000" dirty="0" err="1">
                <a:sym typeface="Calibri"/>
              </a:rPr>
              <a:t>usuario</a:t>
            </a:r>
            <a:r>
              <a:rPr lang="en-US" sz="2000" dirty="0">
                <a:sym typeface="Calibri"/>
              </a:rPr>
              <a:t> final.</a:t>
            </a:r>
          </a:p>
          <a:p>
            <a:pPr marL="742950" lvl="3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Sistemas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actualización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paquetes</a:t>
            </a:r>
            <a:r>
              <a:rPr lang="en-US" sz="2000" dirty="0">
                <a:sym typeface="Calibri"/>
              </a:rPr>
              <a:t>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Calibri"/>
              </a:rPr>
              <a:t>Todas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estas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cosas</a:t>
            </a:r>
            <a:r>
              <a:rPr lang="en-US" sz="2000" dirty="0">
                <a:sym typeface="Calibri"/>
              </a:rPr>
              <a:t> juntas y </a:t>
            </a:r>
            <a:r>
              <a:rPr lang="en-US" sz="2000" dirty="0" err="1">
                <a:sym typeface="Calibri"/>
              </a:rPr>
              <a:t>bien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organizadas</a:t>
            </a:r>
            <a:r>
              <a:rPr lang="en-US" sz="2000" dirty="0">
                <a:sym typeface="Calibri"/>
              </a:rPr>
              <a:t> son </a:t>
            </a:r>
            <a:r>
              <a:rPr lang="en-US" sz="2000" dirty="0" err="1">
                <a:sym typeface="Calibri"/>
              </a:rPr>
              <a:t>las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cosas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debe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proporcionar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una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distribución</a:t>
            </a:r>
            <a:r>
              <a:rPr lang="en-US" sz="2000" dirty="0"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821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GNU + Linux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175" y="1725611"/>
            <a:ext cx="6615112" cy="4194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938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427037" y="627061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GNU + Linux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375" y="1679575"/>
            <a:ext cx="4870449" cy="476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814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655637" y="352425"/>
            <a:ext cx="8145461" cy="844327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defTabSz="685800">
              <a:spcBef>
                <a:spcPct val="0"/>
              </a:spcBef>
              <a:buClr>
                <a:srgbClr val="000000"/>
              </a:buClr>
              <a:buSzPct val="25000"/>
            </a:pPr>
            <a:r>
              <a:rPr lang="en-US" sz="45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Calibri"/>
              </a:rPr>
              <a:t>Conceptos</a:t>
            </a:r>
            <a:r>
              <a:rPr lang="en-US" sz="45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Calibri"/>
              </a:rPr>
              <a:t> de Linux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55637" y="1700211"/>
            <a:ext cx="7940674" cy="3024933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Proyecto GNU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Los </a:t>
            </a:r>
            <a:r>
              <a:rPr lang="en-US" sz="2800" dirty="0" err="1">
                <a:sym typeface="Calibri"/>
              </a:rPr>
              <a:t>orígenes</a:t>
            </a:r>
            <a:r>
              <a:rPr lang="en-US" sz="2800" dirty="0">
                <a:sym typeface="Calibri"/>
              </a:rPr>
              <a:t> de Linux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GNU + Linux 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Las </a:t>
            </a:r>
            <a:r>
              <a:rPr lang="en-US" sz="2800" dirty="0" err="1">
                <a:sym typeface="Calibri"/>
              </a:rPr>
              <a:t>distribuciones</a:t>
            </a:r>
            <a:endParaRPr lang="en-US" sz="2800" dirty="0">
              <a:sym typeface="Calibri"/>
            </a:endParaRP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Fuentes de </a:t>
            </a:r>
            <a:r>
              <a:rPr lang="en-US" sz="2800" dirty="0" err="1">
                <a:sym typeface="Calibri"/>
              </a:rPr>
              <a:t>Documentación</a:t>
            </a:r>
            <a:endParaRPr lang="en-US" sz="2800" dirty="0"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371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Distribuciones</a:t>
            </a:r>
            <a:endParaRPr lang="en-US" sz="44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49262" y="1742303"/>
            <a:ext cx="8440737" cy="495535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5016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Una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distribución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una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recopilación</a:t>
            </a:r>
            <a:r>
              <a:rPr lang="en-US" sz="2000" dirty="0">
                <a:sym typeface="Arial"/>
              </a:rPr>
              <a:t> de software </a:t>
            </a:r>
            <a:r>
              <a:rPr lang="en-US" sz="2000" dirty="0" err="1">
                <a:sym typeface="Arial"/>
              </a:rPr>
              <a:t>ya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compilado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empaquetado</a:t>
            </a:r>
            <a:r>
              <a:rPr lang="en-US" sz="2000" dirty="0">
                <a:sym typeface="Arial"/>
              </a:rPr>
              <a:t> para </a:t>
            </a:r>
            <a:r>
              <a:rPr lang="en-US" sz="2000" dirty="0" err="1">
                <a:sym typeface="Arial"/>
              </a:rPr>
              <a:t>facilitar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su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instalación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configuración</a:t>
            </a:r>
            <a:r>
              <a:rPr lang="en-US" sz="2000" dirty="0">
                <a:sym typeface="Arial"/>
              </a:rPr>
              <a:t>.</a:t>
            </a:r>
          </a:p>
          <a:p>
            <a:pPr marL="5016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El </a:t>
            </a:r>
            <a:r>
              <a:rPr lang="en-US" sz="2000" dirty="0" err="1">
                <a:sym typeface="Arial"/>
              </a:rPr>
              <a:t>gestor</a:t>
            </a:r>
            <a:r>
              <a:rPr lang="en-US" sz="2000" dirty="0">
                <a:sym typeface="Arial"/>
              </a:rPr>
              <a:t> de </a:t>
            </a:r>
            <a:r>
              <a:rPr lang="en-US" sz="2000" dirty="0" err="1">
                <a:sym typeface="Arial"/>
              </a:rPr>
              <a:t>paquetes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permite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ver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una</a:t>
            </a:r>
            <a:r>
              <a:rPr lang="en-US" sz="2000" dirty="0">
                <a:sym typeface="Arial"/>
              </a:rPr>
              <a:t> breve </a:t>
            </a:r>
            <a:r>
              <a:rPr lang="en-US" sz="2000" dirty="0" err="1">
                <a:sym typeface="Arial"/>
              </a:rPr>
              <a:t>descripción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registra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qué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programas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están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instalados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verifica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las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dependencias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conflictos</a:t>
            </a:r>
            <a:r>
              <a:rPr lang="en-US" sz="2000" dirty="0">
                <a:sym typeface="Arial"/>
              </a:rPr>
              <a:t> (al </a:t>
            </a:r>
            <a:r>
              <a:rPr lang="en-US" sz="2000" dirty="0" err="1">
                <a:sym typeface="Arial"/>
              </a:rPr>
              <a:t>instalar</a:t>
            </a:r>
            <a:r>
              <a:rPr lang="en-US" sz="2000" dirty="0">
                <a:sym typeface="Arial"/>
              </a:rPr>
              <a:t> o al </a:t>
            </a:r>
            <a:r>
              <a:rPr lang="en-US" sz="2000" dirty="0" err="1">
                <a:sym typeface="Arial"/>
              </a:rPr>
              <a:t>desinstalar</a:t>
            </a:r>
            <a:r>
              <a:rPr lang="en-US" sz="2000" dirty="0">
                <a:sym typeface="Arial"/>
              </a:rPr>
              <a:t>) para </a:t>
            </a:r>
            <a:r>
              <a:rPr lang="en-US" sz="2000" dirty="0" err="1">
                <a:sym typeface="Arial"/>
              </a:rPr>
              <a:t>que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todo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funcione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siempre</a:t>
            </a:r>
            <a:r>
              <a:rPr lang="en-US" sz="2000" dirty="0">
                <a:sym typeface="Arial"/>
              </a:rPr>
              <a:t>. </a:t>
            </a:r>
            <a:r>
              <a:rPr lang="en-US" sz="2000" dirty="0" err="1">
                <a:sym typeface="Arial"/>
              </a:rPr>
              <a:t>Incluso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actualiza</a:t>
            </a:r>
            <a:r>
              <a:rPr lang="en-US" sz="2000" dirty="0">
                <a:sym typeface="Arial"/>
              </a:rPr>
              <a:t> a </a:t>
            </a:r>
            <a:r>
              <a:rPr lang="en-US" sz="2000" dirty="0" err="1">
                <a:sym typeface="Arial"/>
              </a:rPr>
              <a:t>las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nuevas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versiones</a:t>
            </a:r>
            <a:r>
              <a:rPr lang="en-US" sz="2000" dirty="0">
                <a:sym typeface="Arial"/>
              </a:rPr>
              <a:t> a </a:t>
            </a:r>
            <a:r>
              <a:rPr lang="en-US" sz="2000" dirty="0" err="1">
                <a:sym typeface="Arial"/>
              </a:rPr>
              <a:t>través</a:t>
            </a:r>
            <a:r>
              <a:rPr lang="en-US" sz="2000" dirty="0">
                <a:sym typeface="Arial"/>
              </a:rPr>
              <a:t> de la red de </a:t>
            </a:r>
            <a:r>
              <a:rPr lang="en-US" sz="2000" dirty="0" err="1">
                <a:sym typeface="Arial"/>
              </a:rPr>
              <a:t>manera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transparente</a:t>
            </a:r>
            <a:r>
              <a:rPr lang="en-US" sz="2000" dirty="0">
                <a:sym typeface="Arial"/>
              </a:rPr>
              <a:t>.</a:t>
            </a:r>
          </a:p>
          <a:p>
            <a:pPr marL="5016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Estas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distribuciones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permiten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instalar</a:t>
            </a:r>
            <a:r>
              <a:rPr lang="en-US" sz="2000" dirty="0">
                <a:sym typeface="Arial"/>
              </a:rPr>
              <a:t> un </a:t>
            </a:r>
            <a:r>
              <a:rPr lang="en-US" sz="2000" dirty="0" err="1">
                <a:sym typeface="Arial"/>
              </a:rPr>
              <a:t>sistema</a:t>
            </a:r>
            <a:r>
              <a:rPr lang="en-US" sz="2000" dirty="0">
                <a:sym typeface="Arial"/>
              </a:rPr>
              <a:t> GNU/Linux </a:t>
            </a:r>
            <a:r>
              <a:rPr lang="en-US" sz="2000" dirty="0" err="1">
                <a:sym typeface="Arial"/>
              </a:rPr>
              <a:t>completo</a:t>
            </a:r>
            <a:r>
              <a:rPr lang="en-US" sz="200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0206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Componentes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una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Distribución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87" y="1936750"/>
            <a:ext cx="8482011" cy="332581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8661400" y="1689100"/>
            <a:ext cx="482599" cy="787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754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Componentes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una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Distribución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8661400" y="1689100"/>
            <a:ext cx="482599" cy="787400"/>
          </a:xfrm>
          <a:prstGeom prst="rect">
            <a:avLst/>
          </a:prstGeom>
          <a:solidFill>
            <a:srgbClr val="FFFFFF"/>
          </a:solidFill>
          <a:ln w="9525" cap="sq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325" y="1627187"/>
            <a:ext cx="7985125" cy="4530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396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287337"/>
            <a:ext cx="6983412" cy="6480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3418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Fuentes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documentación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49262" y="1125537"/>
            <a:ext cx="8294687" cy="2524124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4318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16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GNU/Linux se distingue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calidad</a:t>
            </a:r>
            <a:r>
              <a:rPr lang="en-US" dirty="0">
                <a:sym typeface="Arial"/>
              </a:rPr>
              <a:t> y </a:t>
            </a:r>
            <a:r>
              <a:rPr lang="en-US" dirty="0" err="1">
                <a:sym typeface="Arial"/>
              </a:rPr>
              <a:t>cantidad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documentación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incluye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desde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manuales</a:t>
            </a:r>
            <a:r>
              <a:rPr lang="en-US" dirty="0">
                <a:sym typeface="Arial"/>
              </a:rPr>
              <a:t>, “COMOs”, </a:t>
            </a:r>
            <a:r>
              <a:rPr lang="en-US" dirty="0" err="1">
                <a:sym typeface="Arial"/>
              </a:rPr>
              <a:t>guías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libros</a:t>
            </a:r>
            <a:r>
              <a:rPr lang="en-US" dirty="0">
                <a:sym typeface="Arial"/>
              </a:rPr>
              <a:t>, el </a:t>
            </a:r>
            <a:r>
              <a:rPr lang="en-US" dirty="0" err="1">
                <a:sym typeface="Arial"/>
              </a:rPr>
              <a:t>usuario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tiene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todo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su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disposición</a:t>
            </a:r>
            <a:r>
              <a:rPr lang="en-US" dirty="0">
                <a:sym typeface="Arial"/>
              </a:rPr>
              <a:t> para </a:t>
            </a:r>
            <a:r>
              <a:rPr lang="en-US" dirty="0" err="1">
                <a:sym typeface="Arial"/>
              </a:rPr>
              <a:t>informarse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cada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detalle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.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3649662"/>
            <a:ext cx="2438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2700336" y="2708275"/>
            <a:ext cx="6256336" cy="3687762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5016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Arial"/>
              </a:rPr>
              <a:t>Existe</a:t>
            </a:r>
            <a:r>
              <a:rPr lang="en-US" dirty="0">
                <a:sym typeface="Arial"/>
              </a:rPr>
              <a:t> un manual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casi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cada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. La forma de </a:t>
            </a:r>
            <a:r>
              <a:rPr lang="en-US" dirty="0" err="1">
                <a:sym typeface="Arial"/>
              </a:rPr>
              <a:t>consultar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esta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documentación</a:t>
            </a:r>
            <a:r>
              <a:rPr lang="en-US" dirty="0">
                <a:sym typeface="Arial"/>
              </a:rPr>
              <a:t> (en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terminal de </a:t>
            </a:r>
            <a:r>
              <a:rPr lang="en-US" dirty="0" err="1">
                <a:sym typeface="Arial"/>
              </a:rPr>
              <a:t>texto</a:t>
            </a:r>
            <a:r>
              <a:rPr lang="en-US" dirty="0">
                <a:sym typeface="Arial"/>
              </a:rPr>
              <a:t>) </a:t>
            </a:r>
            <a:r>
              <a:rPr lang="en-US" dirty="0" err="1">
                <a:sym typeface="Arial"/>
              </a:rPr>
              <a:t>es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mediante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man </a:t>
            </a:r>
            <a:r>
              <a:rPr lang="en-US" dirty="0" err="1">
                <a:sym typeface="Arial"/>
              </a:rPr>
              <a:t>seguido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comando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quiere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obtener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información</a:t>
            </a:r>
            <a:r>
              <a:rPr lang="en-US" dirty="0">
                <a:sym typeface="Arial"/>
              </a:rPr>
              <a:t>. </a:t>
            </a:r>
            <a:r>
              <a:rPr lang="en-US" dirty="0" err="1">
                <a:sym typeface="Arial"/>
              </a:rPr>
              <a:t>Ejemplo</a:t>
            </a:r>
            <a:r>
              <a:rPr lang="en-US" dirty="0">
                <a:sym typeface="Arial"/>
              </a:rPr>
              <a:t>: man mount.</a:t>
            </a:r>
          </a:p>
          <a:p>
            <a:pPr marL="5016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Los </a:t>
            </a:r>
            <a:r>
              <a:rPr lang="en-US" dirty="0" err="1">
                <a:sym typeface="Arial"/>
              </a:rPr>
              <a:t>Howtos</a:t>
            </a:r>
            <a:r>
              <a:rPr lang="en-US" dirty="0">
                <a:sym typeface="Arial"/>
              </a:rPr>
              <a:t> (“COMOs”) son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especie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recetas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donde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explican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paso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paso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diversas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tareas</a:t>
            </a:r>
            <a:r>
              <a:rPr lang="en-US" dirty="0">
                <a:sym typeface="Arial"/>
              </a:rPr>
              <a:t> del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2667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27037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Filosofía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Estudio</a:t>
            </a:r>
            <a:endParaRPr lang="en-US" sz="36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427037" y="1465261"/>
            <a:ext cx="8694736" cy="5287961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5016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Se </a:t>
            </a:r>
            <a:r>
              <a:rPr lang="en-US" dirty="0" err="1">
                <a:sym typeface="Arial"/>
              </a:rPr>
              <a:t>espera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todo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usuario</a:t>
            </a:r>
            <a:r>
              <a:rPr lang="en-US" dirty="0">
                <a:sym typeface="Arial"/>
              </a:rPr>
              <a:t> de Linux se </a:t>
            </a:r>
            <a:r>
              <a:rPr lang="en-US" dirty="0" err="1">
                <a:sym typeface="Arial"/>
              </a:rPr>
              <a:t>moleste</a:t>
            </a:r>
            <a:r>
              <a:rPr lang="en-US" dirty="0">
                <a:sym typeface="Arial"/>
              </a:rPr>
              <a:t> en leer la </a:t>
            </a:r>
            <a:r>
              <a:rPr lang="en-US" dirty="0" err="1">
                <a:sym typeface="Arial"/>
              </a:rPr>
              <a:t>documentación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acompaña</a:t>
            </a:r>
            <a:r>
              <a:rPr lang="en-US" dirty="0">
                <a:sym typeface="Arial"/>
              </a:rPr>
              <a:t> a </a:t>
            </a:r>
            <a:r>
              <a:rPr lang="en-US" dirty="0" err="1">
                <a:sym typeface="Arial"/>
              </a:rPr>
              <a:t>las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distribuciones</a:t>
            </a:r>
            <a:r>
              <a:rPr lang="en-US" dirty="0">
                <a:sym typeface="Arial"/>
              </a:rPr>
              <a:t>, antes de </a:t>
            </a:r>
            <a:r>
              <a:rPr lang="en-US" dirty="0" err="1">
                <a:sym typeface="Arial"/>
              </a:rPr>
              <a:t>hacer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preguntas</a:t>
            </a:r>
            <a:r>
              <a:rPr lang="en-US" dirty="0">
                <a:sym typeface="Arial"/>
              </a:rPr>
              <a:t>.</a:t>
            </a:r>
          </a:p>
          <a:p>
            <a:pPr marL="5016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Arial"/>
              </a:rPr>
              <a:t>Al </a:t>
            </a:r>
            <a:r>
              <a:rPr lang="en-US" dirty="0" err="1">
                <a:sym typeface="Arial"/>
              </a:rPr>
              <a:t>existir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toda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clase</a:t>
            </a:r>
            <a:r>
              <a:rPr lang="en-US" dirty="0">
                <a:sym typeface="Arial"/>
              </a:rPr>
              <a:t> de </a:t>
            </a:r>
            <a:r>
              <a:rPr lang="en-US" dirty="0" err="1">
                <a:sym typeface="Arial"/>
              </a:rPr>
              <a:t>información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sobre</a:t>
            </a:r>
            <a:r>
              <a:rPr lang="en-US" dirty="0">
                <a:sym typeface="Arial"/>
              </a:rPr>
              <a:t> el </a:t>
            </a:r>
            <a:r>
              <a:rPr lang="en-US" dirty="0" err="1">
                <a:sym typeface="Arial"/>
              </a:rPr>
              <a:t>sistema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uno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debe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informarse</a:t>
            </a:r>
            <a:r>
              <a:rPr lang="en-US" dirty="0">
                <a:sym typeface="Arial"/>
              </a:rPr>
              <a:t> lo </a:t>
            </a:r>
            <a:r>
              <a:rPr lang="en-US" dirty="0" err="1">
                <a:sym typeface="Arial"/>
              </a:rPr>
              <a:t>más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posible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por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su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cuenta</a:t>
            </a:r>
            <a:r>
              <a:rPr lang="en-US" dirty="0">
                <a:sym typeface="Arial"/>
              </a:rPr>
              <a:t> antes de </a:t>
            </a:r>
            <a:r>
              <a:rPr lang="en-US" dirty="0" err="1">
                <a:sym typeface="Arial"/>
              </a:rPr>
              <a:t>pedir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ayuda</a:t>
            </a:r>
            <a:r>
              <a:rPr lang="en-US" dirty="0">
                <a:sym typeface="Arial"/>
              </a:rPr>
              <a:t>, </a:t>
            </a:r>
            <a:r>
              <a:rPr lang="en-US" dirty="0" err="1">
                <a:sym typeface="Arial"/>
              </a:rPr>
              <a:t>esta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es</a:t>
            </a:r>
            <a:r>
              <a:rPr lang="en-US" dirty="0">
                <a:sym typeface="Arial"/>
              </a:rPr>
              <a:t> </a:t>
            </a:r>
            <a:r>
              <a:rPr lang="en-US" dirty="0" err="1">
                <a:sym typeface="Arial"/>
              </a:rPr>
              <a:t>una</a:t>
            </a:r>
            <a:r>
              <a:rPr lang="en-US" dirty="0">
                <a:sym typeface="Arial"/>
              </a:rPr>
              <a:t> forma de </a:t>
            </a:r>
            <a:r>
              <a:rPr lang="en-US" dirty="0" err="1">
                <a:sym typeface="Arial"/>
              </a:rPr>
              <a:t>cortesía</a:t>
            </a:r>
            <a:r>
              <a:rPr lang="en-US" dirty="0">
                <a:sym typeface="Arial"/>
              </a:rPr>
              <a:t> ante los </a:t>
            </a:r>
            <a:r>
              <a:rPr lang="en-US" dirty="0" err="1">
                <a:sym typeface="Arial"/>
              </a:rPr>
              <a:t>demás</a:t>
            </a:r>
            <a:r>
              <a:rPr lang="en-US" dirty="0">
                <a:sym typeface="Arial"/>
              </a:rPr>
              <a:t>, y </a:t>
            </a:r>
            <a:r>
              <a:rPr lang="en-US" dirty="0" err="1">
                <a:sym typeface="Arial"/>
              </a:rPr>
              <a:t>es</a:t>
            </a:r>
            <a:r>
              <a:rPr lang="en-US" dirty="0">
                <a:sym typeface="Arial"/>
              </a:rPr>
              <a:t> la forma en </a:t>
            </a:r>
            <a:r>
              <a:rPr lang="en-US" dirty="0" err="1">
                <a:sym typeface="Arial"/>
              </a:rPr>
              <a:t>que</a:t>
            </a:r>
            <a:r>
              <a:rPr lang="en-US" dirty="0">
                <a:sym typeface="Arial"/>
              </a:rPr>
              <a:t> se </a:t>
            </a:r>
            <a:r>
              <a:rPr lang="en-US" dirty="0" err="1">
                <a:sym typeface="Arial"/>
              </a:rPr>
              <a:t>comporta</a:t>
            </a:r>
            <a:r>
              <a:rPr lang="en-US" dirty="0">
                <a:sym typeface="Arial"/>
              </a:rPr>
              <a:t> la </a:t>
            </a:r>
            <a:r>
              <a:rPr lang="en-US" dirty="0" err="1">
                <a:sym typeface="Arial"/>
              </a:rPr>
              <a:t>gente</a:t>
            </a:r>
            <a:r>
              <a:rPr lang="en-US" dirty="0">
                <a:sym typeface="Arial"/>
              </a:rPr>
              <a:t> de la “</a:t>
            </a:r>
            <a:r>
              <a:rPr lang="en-US" dirty="0" err="1">
                <a:sym typeface="Arial"/>
              </a:rPr>
              <a:t>comunidad</a:t>
            </a:r>
            <a:r>
              <a:rPr lang="en-US" dirty="0">
                <a:sym typeface="Arial"/>
              </a:rPr>
              <a:t> GNU/Linux”.</a:t>
            </a:r>
          </a:p>
        </p:txBody>
      </p:sp>
    </p:spTree>
    <p:extLst>
      <p:ext uri="{BB962C8B-B14F-4D97-AF65-F5344CB8AC3E}">
        <p14:creationId xmlns:p14="http://schemas.microsoft.com/office/powerpoint/2010/main" val="1899443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5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Proyecto GNU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Richard Stallman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Proyecto GNU </a:t>
            </a:r>
            <a:r>
              <a:rPr lang="en-US" sz="2800" dirty="0" err="1">
                <a:sym typeface="Calibri"/>
              </a:rPr>
              <a:t>creado</a:t>
            </a:r>
            <a:r>
              <a:rPr lang="en-US" sz="2800" dirty="0">
                <a:sym typeface="Calibri"/>
              </a:rPr>
              <a:t> en el </a:t>
            </a:r>
            <a:r>
              <a:rPr lang="en-US" sz="2800" dirty="0" err="1">
                <a:sym typeface="Calibri"/>
              </a:rPr>
              <a:t>año</a:t>
            </a:r>
            <a:r>
              <a:rPr lang="en-US" sz="2800" dirty="0">
                <a:sym typeface="Calibri"/>
              </a:rPr>
              <a:t> 1984.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Calibri"/>
              </a:rPr>
              <a:t>Software </a:t>
            </a:r>
            <a:r>
              <a:rPr lang="en-US" sz="2800" dirty="0" err="1">
                <a:sym typeface="Calibri"/>
              </a:rPr>
              <a:t>Libre</a:t>
            </a:r>
            <a:endParaRPr lang="en-US" sz="2800" dirty="0">
              <a:sym typeface="Calibri"/>
            </a:endParaRP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 smtClean="0">
                <a:sym typeface="Calibri"/>
              </a:rPr>
              <a:t>Licencias</a:t>
            </a:r>
            <a:r>
              <a:rPr lang="en-US" sz="2800" dirty="0" smtClean="0">
                <a:sym typeface="Calibri"/>
              </a:rPr>
              <a:t> </a:t>
            </a:r>
            <a:r>
              <a:rPr lang="en-US" sz="2800" dirty="0">
                <a:sym typeface="Calibri"/>
              </a:rPr>
              <a:t>GPL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ym typeface="Calibri"/>
              </a:rPr>
              <a:t>F</a:t>
            </a:r>
            <a:r>
              <a:rPr lang="en-US" sz="2800" dirty="0" smtClean="0">
                <a:sym typeface="Calibri"/>
              </a:rPr>
              <a:t>ree </a:t>
            </a:r>
            <a:r>
              <a:rPr lang="en-US" sz="2800" dirty="0">
                <a:sym typeface="Calibri"/>
              </a:rPr>
              <a:t>Software </a:t>
            </a:r>
            <a:r>
              <a:rPr lang="en-US" sz="2800" dirty="0" err="1">
                <a:sym typeface="Calibri"/>
              </a:rPr>
              <a:t>FundGlory</a:t>
            </a:r>
            <a:endParaRPr lang="en-US" sz="2800" dirty="0"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9600" y="3871869"/>
            <a:ext cx="2205037" cy="212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512" y="5040312"/>
            <a:ext cx="83819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797425"/>
            <a:ext cx="1079499" cy="1077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751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042987"/>
            <a:ext cx="6597649" cy="51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33387" y="260350"/>
            <a:ext cx="8488361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5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Software </a:t>
            </a:r>
            <a:r>
              <a:rPr lang="en-US" sz="45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Libre</a:t>
            </a:r>
            <a:endParaRPr lang="en-US" sz="4500" b="1" dirty="0">
              <a:solidFill>
                <a:schemeClr val="tx2"/>
              </a:solidFill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083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33387" y="476250"/>
            <a:ext cx="8488361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NO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el Software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Libre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33387" y="1392237"/>
            <a:ext cx="8189912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ym typeface="Calibri"/>
              </a:rPr>
              <a:t>Gratuito</a:t>
            </a:r>
            <a:r>
              <a:rPr lang="en-US" sz="2400" dirty="0">
                <a:sym typeface="Calibri"/>
              </a:rPr>
              <a:t> La </a:t>
            </a:r>
            <a:r>
              <a:rPr lang="en-US" sz="2400" dirty="0" err="1">
                <a:sym typeface="Calibri"/>
              </a:rPr>
              <a:t>confusión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viene</a:t>
            </a:r>
            <a:r>
              <a:rPr lang="en-US" sz="2400" dirty="0">
                <a:sym typeface="Calibri"/>
              </a:rPr>
              <a:t> del </a:t>
            </a:r>
            <a:r>
              <a:rPr lang="en-US" sz="2400" dirty="0" err="1">
                <a:sym typeface="Calibri"/>
              </a:rPr>
              <a:t>inglés</a:t>
            </a:r>
            <a:r>
              <a:rPr lang="en-US" sz="2400" dirty="0">
                <a:sym typeface="Calibri"/>
              </a:rPr>
              <a:t> free, con </a:t>
            </a:r>
            <a:r>
              <a:rPr lang="en-US" sz="2400" dirty="0" err="1">
                <a:sym typeface="Calibri"/>
              </a:rPr>
              <a:t>las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acepciones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libre</a:t>
            </a:r>
            <a:r>
              <a:rPr lang="en-US" sz="2400" dirty="0">
                <a:sym typeface="Calibri"/>
              </a:rPr>
              <a:t> y </a:t>
            </a:r>
            <a:r>
              <a:rPr lang="en-US" sz="2400" dirty="0" err="1">
                <a:sym typeface="Calibri"/>
              </a:rPr>
              <a:t>gratuito</a:t>
            </a:r>
            <a:r>
              <a:rPr lang="en-US" sz="2400" dirty="0">
                <a:sym typeface="Calibri"/>
              </a:rPr>
              <a:t>. En </a:t>
            </a:r>
            <a:r>
              <a:rPr lang="en-US" sz="2400" dirty="0" err="1">
                <a:sym typeface="Calibri"/>
              </a:rPr>
              <a:t>español</a:t>
            </a:r>
            <a:r>
              <a:rPr lang="en-US" sz="2400" dirty="0">
                <a:sym typeface="Calibri"/>
              </a:rPr>
              <a:t> no </a:t>
            </a:r>
            <a:r>
              <a:rPr lang="en-US" sz="2400" dirty="0" err="1">
                <a:sym typeface="Calibri"/>
              </a:rPr>
              <a:t>debería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haber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tal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confusión</a:t>
            </a:r>
            <a:r>
              <a:rPr lang="en-US" sz="2400" dirty="0">
                <a:sym typeface="Calibri"/>
              </a:rPr>
              <a:t>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ym typeface="Calibri"/>
              </a:rPr>
              <a:t>Dominio</a:t>
            </a:r>
            <a:r>
              <a:rPr lang="en-US" sz="2400" b="1" dirty="0">
                <a:sym typeface="Calibri"/>
              </a:rPr>
              <a:t> </a:t>
            </a:r>
            <a:r>
              <a:rPr lang="en-US" sz="2400" b="1" dirty="0" err="1">
                <a:sym typeface="Calibri"/>
              </a:rPr>
              <a:t>público</a:t>
            </a:r>
            <a:r>
              <a:rPr lang="en-US" sz="2400" b="1" dirty="0">
                <a:sym typeface="Calibri"/>
              </a:rPr>
              <a:t> </a:t>
            </a:r>
            <a:r>
              <a:rPr lang="en-US" sz="2400" dirty="0">
                <a:sym typeface="Calibri"/>
              </a:rPr>
              <a:t>Para </a:t>
            </a:r>
            <a:r>
              <a:rPr lang="en-US" sz="2400" dirty="0" err="1">
                <a:sym typeface="Calibri"/>
              </a:rPr>
              <a:t>poder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hacer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uso</a:t>
            </a:r>
            <a:r>
              <a:rPr lang="en-US" sz="2400" dirty="0">
                <a:sym typeface="Calibri"/>
              </a:rPr>
              <a:t> de software </a:t>
            </a:r>
            <a:r>
              <a:rPr lang="en-US" sz="2400" dirty="0" err="1">
                <a:sym typeface="Calibri"/>
              </a:rPr>
              <a:t>libre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es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preciso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aceptar</a:t>
            </a:r>
            <a:r>
              <a:rPr lang="en-US" sz="2400" dirty="0">
                <a:sym typeface="Calibri"/>
              </a:rPr>
              <a:t> los </a:t>
            </a:r>
            <a:r>
              <a:rPr lang="en-US" sz="2400" dirty="0" err="1">
                <a:sym typeface="Calibri"/>
              </a:rPr>
              <a:t>términos</a:t>
            </a:r>
            <a:r>
              <a:rPr lang="en-US" sz="2400" dirty="0">
                <a:sym typeface="Calibri"/>
              </a:rPr>
              <a:t> de </a:t>
            </a:r>
            <a:r>
              <a:rPr lang="en-US" sz="2400" dirty="0" err="1">
                <a:sym typeface="Calibri"/>
              </a:rPr>
              <a:t>una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licencia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que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garantice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que</a:t>
            </a:r>
            <a:r>
              <a:rPr lang="en-US" sz="2400" dirty="0">
                <a:sym typeface="Calibri"/>
              </a:rPr>
              <a:t> se </a:t>
            </a:r>
            <a:r>
              <a:rPr lang="en-US" sz="2400" dirty="0" err="1">
                <a:sym typeface="Calibri"/>
              </a:rPr>
              <a:t>mantendrán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ciertas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reglas</a:t>
            </a:r>
            <a:r>
              <a:rPr lang="en-US" sz="2400" dirty="0">
                <a:sym typeface="Calibri"/>
              </a:rPr>
              <a:t> y </a:t>
            </a:r>
            <a:r>
              <a:rPr lang="en-US" sz="2400" dirty="0" err="1">
                <a:sym typeface="Calibri"/>
              </a:rPr>
              <a:t>principios</a:t>
            </a:r>
            <a:r>
              <a:rPr lang="en-US" sz="2400" dirty="0">
                <a:sym typeface="Calibri"/>
              </a:rPr>
              <a:t>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 err="1">
                <a:sym typeface="Calibri"/>
              </a:rPr>
              <a:t>Anónimo</a:t>
            </a:r>
            <a:r>
              <a:rPr lang="en-US" sz="2400" dirty="0">
                <a:sym typeface="Calibri"/>
              </a:rPr>
              <a:t> Se </a:t>
            </a:r>
            <a:r>
              <a:rPr lang="en-US" sz="2400" dirty="0" err="1">
                <a:sym typeface="Calibri"/>
              </a:rPr>
              <a:t>reconoce</a:t>
            </a:r>
            <a:r>
              <a:rPr lang="en-US" sz="2400" dirty="0">
                <a:sym typeface="Calibri"/>
              </a:rPr>
              <a:t> a los </a:t>
            </a:r>
            <a:r>
              <a:rPr lang="en-US" sz="2400" dirty="0" err="1">
                <a:sym typeface="Calibri"/>
              </a:rPr>
              <a:t>autores</a:t>
            </a:r>
            <a:r>
              <a:rPr lang="en-US" sz="2400" dirty="0">
                <a:sym typeface="Calibri"/>
              </a:rPr>
              <a:t> y </a:t>
            </a:r>
            <a:r>
              <a:rPr lang="en-US" sz="2400" dirty="0" err="1">
                <a:sym typeface="Calibri"/>
              </a:rPr>
              <a:t>encargados</a:t>
            </a:r>
            <a:r>
              <a:rPr lang="en-US" sz="2400" dirty="0">
                <a:sym typeface="Calibri"/>
              </a:rPr>
              <a:t> de </a:t>
            </a:r>
            <a:r>
              <a:rPr lang="en-US" sz="2400" dirty="0" err="1">
                <a:sym typeface="Calibri"/>
              </a:rPr>
              <a:t>mantenimiento</a:t>
            </a:r>
            <a:r>
              <a:rPr lang="en-US" sz="2400" dirty="0">
                <a:sym typeface="Calibri"/>
              </a:rPr>
              <a:t> del software </a:t>
            </a:r>
            <a:r>
              <a:rPr lang="en-US" sz="2400" dirty="0" err="1">
                <a:sym typeface="Calibri"/>
              </a:rPr>
              <a:t>libre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por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medio</a:t>
            </a:r>
            <a:r>
              <a:rPr lang="en-US" sz="2400" dirty="0">
                <a:sym typeface="Calibri"/>
              </a:rPr>
              <a:t> de un </a:t>
            </a:r>
            <a:r>
              <a:rPr lang="en-US" sz="2400" dirty="0" err="1">
                <a:sym typeface="Calibri"/>
              </a:rPr>
              <a:t>concepto</a:t>
            </a:r>
            <a:r>
              <a:rPr lang="en-US" sz="2400" dirty="0">
                <a:sym typeface="Calibri"/>
              </a:rPr>
              <a:t> de </a:t>
            </a:r>
            <a:r>
              <a:rPr lang="en-US" sz="2400" dirty="0" err="1">
                <a:sym typeface="Calibri"/>
              </a:rPr>
              <a:t>derechos</a:t>
            </a:r>
            <a:r>
              <a:rPr lang="en-US" sz="2400" dirty="0">
                <a:sym typeface="Calibri"/>
              </a:rPr>
              <a:t> de </a:t>
            </a:r>
            <a:r>
              <a:rPr lang="en-US" sz="2400" dirty="0" err="1">
                <a:sym typeface="Calibri"/>
              </a:rPr>
              <a:t>autor</a:t>
            </a:r>
            <a:r>
              <a:rPr lang="en-US" sz="2400" dirty="0">
                <a:sym typeface="Calibri"/>
              </a:rPr>
              <a:t> (copyright) compatible con </a:t>
            </a:r>
            <a:r>
              <a:rPr lang="en-US" sz="2400" dirty="0" err="1">
                <a:sym typeface="Calibri"/>
              </a:rPr>
              <a:t>sus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principios</a:t>
            </a:r>
            <a:r>
              <a:rPr lang="en-US" sz="2400" dirty="0">
                <a:sym typeface="Calibri"/>
              </a:rPr>
              <a:t>. A </a:t>
            </a:r>
            <a:r>
              <a:rPr lang="en-US" sz="2400" dirty="0" err="1">
                <a:sym typeface="Calibri"/>
              </a:rPr>
              <a:t>veces</a:t>
            </a:r>
            <a:r>
              <a:rPr lang="en-US" sz="2400" dirty="0">
                <a:sym typeface="Calibri"/>
              </a:rPr>
              <a:t> se le llama </a:t>
            </a:r>
            <a:r>
              <a:rPr lang="en-US" sz="2400" dirty="0" err="1">
                <a:sym typeface="Calibri"/>
              </a:rPr>
              <a:t>copyleft</a:t>
            </a:r>
            <a:r>
              <a:rPr lang="en-US" sz="2400" dirty="0"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64380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¿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Qué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SÍ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el Software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Libre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49262" y="1392237"/>
            <a:ext cx="8135936" cy="5076825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ym typeface="Arial"/>
              </a:rPr>
              <a:t>No </a:t>
            </a:r>
            <a:r>
              <a:rPr lang="en-US" sz="2000" b="1" dirty="0" err="1">
                <a:sym typeface="Arial"/>
              </a:rPr>
              <a:t>propietario</a:t>
            </a:r>
            <a:r>
              <a:rPr lang="en-US" sz="2000" b="1" dirty="0">
                <a:sym typeface="Arial"/>
              </a:rPr>
              <a:t> </a:t>
            </a:r>
            <a:r>
              <a:rPr lang="en-US" sz="2000" dirty="0">
                <a:sym typeface="Arial"/>
              </a:rPr>
              <a:t>No se </a:t>
            </a:r>
            <a:r>
              <a:rPr lang="en-US" sz="2000" dirty="0" err="1">
                <a:sym typeface="Arial"/>
              </a:rPr>
              <a:t>requiere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autorización</a:t>
            </a:r>
            <a:r>
              <a:rPr lang="en-US" sz="2000" dirty="0">
                <a:sym typeface="Arial"/>
              </a:rPr>
              <a:t> para </a:t>
            </a:r>
            <a:r>
              <a:rPr lang="en-US" sz="2000" dirty="0" err="1">
                <a:sym typeface="Arial"/>
              </a:rPr>
              <a:t>adquirirlo</a:t>
            </a:r>
            <a:r>
              <a:rPr lang="en-US" sz="2000" dirty="0">
                <a:sym typeface="Arial"/>
              </a:rPr>
              <a:t> o </a:t>
            </a:r>
            <a:r>
              <a:rPr lang="en-US" sz="2000" dirty="0" err="1">
                <a:sym typeface="Arial"/>
              </a:rPr>
              <a:t>usarlo</a:t>
            </a:r>
            <a:r>
              <a:rPr lang="en-US" sz="2000" dirty="0">
                <a:sym typeface="Arial"/>
              </a:rPr>
              <a:t>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Arial"/>
              </a:rPr>
              <a:t>Distribuible</a:t>
            </a:r>
            <a:r>
              <a:rPr lang="en-US" sz="2000" dirty="0">
                <a:sym typeface="Arial"/>
              </a:rPr>
              <a:t>:  Sin </a:t>
            </a:r>
            <a:r>
              <a:rPr lang="en-US" sz="2000" dirty="0" err="1">
                <a:sym typeface="Arial"/>
              </a:rPr>
              <a:t>límite</a:t>
            </a:r>
            <a:r>
              <a:rPr lang="en-US" sz="2000" dirty="0">
                <a:sym typeface="Arial"/>
              </a:rPr>
              <a:t> de </a:t>
            </a:r>
            <a:r>
              <a:rPr lang="en-US" sz="2000" dirty="0" err="1">
                <a:sym typeface="Arial"/>
              </a:rPr>
              <a:t>copias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venta</a:t>
            </a:r>
            <a:r>
              <a:rPr lang="en-US" sz="2000" dirty="0">
                <a:sym typeface="Arial"/>
              </a:rPr>
              <a:t> o </a:t>
            </a:r>
            <a:r>
              <a:rPr lang="en-US" sz="2000" dirty="0" err="1">
                <a:sym typeface="Arial"/>
              </a:rPr>
              <a:t>redistribución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por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otros</a:t>
            </a:r>
            <a:endParaRPr lang="en-US" sz="2000" dirty="0">
              <a:sym typeface="Arial"/>
            </a:endParaRP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Arial"/>
              </a:rPr>
              <a:t>Accesible</a:t>
            </a:r>
            <a:r>
              <a:rPr lang="en-US" sz="2000" dirty="0">
                <a:sym typeface="Arial"/>
              </a:rPr>
              <a:t>: </a:t>
            </a:r>
            <a:r>
              <a:rPr lang="en-US" sz="2000" dirty="0" err="1">
                <a:sym typeface="Arial"/>
              </a:rPr>
              <a:t>Código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fuente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disponible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distribuíble</a:t>
            </a:r>
            <a:endParaRPr lang="en-US" sz="2000" dirty="0">
              <a:sym typeface="Arial"/>
            </a:endParaRP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Arial"/>
              </a:rPr>
              <a:t>Modificable</a:t>
            </a:r>
            <a:r>
              <a:rPr lang="en-US" sz="2000" dirty="0">
                <a:sym typeface="Arial"/>
              </a:rPr>
              <a:t>: </a:t>
            </a:r>
            <a:r>
              <a:rPr lang="en-US" sz="2000" dirty="0" err="1">
                <a:sym typeface="Arial"/>
              </a:rPr>
              <a:t>Mejoras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modificaciones</a:t>
            </a:r>
            <a:r>
              <a:rPr lang="en-US" sz="2000" dirty="0">
                <a:sym typeface="Arial"/>
              </a:rPr>
              <a:t> sin </a:t>
            </a:r>
            <a:r>
              <a:rPr lang="en-US" sz="2000" dirty="0" err="1">
                <a:sym typeface="Arial"/>
              </a:rPr>
              <a:t>límite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distribuíbles</a:t>
            </a:r>
            <a:endParaRPr lang="en-US" sz="2000" dirty="0">
              <a:sym typeface="Arial"/>
            </a:endParaRP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ym typeface="Arial"/>
              </a:rPr>
              <a:t>Reusable</a:t>
            </a:r>
            <a:r>
              <a:rPr lang="en-US" sz="2000" dirty="0">
                <a:sym typeface="Arial"/>
              </a:rPr>
              <a:t>: Se </a:t>
            </a:r>
            <a:r>
              <a:rPr lang="en-US" sz="2000" dirty="0" err="1">
                <a:sym typeface="Arial"/>
              </a:rPr>
              <a:t>puede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reutilizar</a:t>
            </a:r>
            <a:r>
              <a:rPr lang="en-US" sz="2000" dirty="0">
                <a:sym typeface="Arial"/>
              </a:rPr>
              <a:t> el </a:t>
            </a:r>
            <a:r>
              <a:rPr lang="en-US" sz="2000" dirty="0" err="1">
                <a:sym typeface="Arial"/>
              </a:rPr>
              <a:t>código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manteniéndolo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libre</a:t>
            </a:r>
            <a:r>
              <a:rPr lang="en-US" sz="2000" dirty="0">
                <a:sym typeface="Arial"/>
              </a:rPr>
              <a:t> 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ym typeface="Arial"/>
              </a:rPr>
              <a:t>Sin </a:t>
            </a:r>
            <a:r>
              <a:rPr lang="en-US" sz="2000" b="1" dirty="0" err="1">
                <a:sym typeface="Arial"/>
              </a:rPr>
              <a:t>garantías</a:t>
            </a:r>
            <a:r>
              <a:rPr lang="en-US" sz="2000" dirty="0">
                <a:sym typeface="Arial"/>
              </a:rPr>
              <a:t>: No hay </a:t>
            </a:r>
            <a:r>
              <a:rPr lang="en-US" sz="2000" dirty="0" err="1">
                <a:sym typeface="Arial"/>
              </a:rPr>
              <a:t>seguridad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que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funcione</a:t>
            </a:r>
            <a:r>
              <a:rPr lang="en-US" sz="2000" dirty="0">
                <a:sym typeface="Arial"/>
              </a:rPr>
              <a:t> y no se </a:t>
            </a:r>
            <a:r>
              <a:rPr lang="en-US" sz="2000" dirty="0" err="1">
                <a:sym typeface="Arial"/>
              </a:rPr>
              <a:t>responde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por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daños</a:t>
            </a:r>
            <a:r>
              <a:rPr lang="en-US" sz="2000" dirty="0">
                <a:sym typeface="Arial"/>
              </a:rPr>
              <a:t>. 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 err="1">
                <a:sym typeface="Arial"/>
              </a:rPr>
              <a:t>Hereditario</a:t>
            </a:r>
            <a:r>
              <a:rPr lang="en-US" sz="2000" dirty="0">
                <a:sym typeface="Arial"/>
              </a:rPr>
              <a:t>: </a:t>
            </a:r>
            <a:r>
              <a:rPr lang="en-US" sz="2000" dirty="0" err="1">
                <a:sym typeface="Arial"/>
              </a:rPr>
              <a:t>Cualquier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programa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derivado</a:t>
            </a:r>
            <a:r>
              <a:rPr lang="en-US" sz="2000" dirty="0">
                <a:sym typeface="Arial"/>
              </a:rPr>
              <a:t> de software </a:t>
            </a:r>
            <a:r>
              <a:rPr lang="en-US" sz="2000" dirty="0" err="1">
                <a:sym typeface="Arial"/>
              </a:rPr>
              <a:t>libre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es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también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libre</a:t>
            </a:r>
            <a:r>
              <a:rPr lang="en-US" sz="2000" dirty="0">
                <a:sym typeface="Arial"/>
              </a:rPr>
              <a:t>. Se </a:t>
            </a:r>
            <a:r>
              <a:rPr lang="en-US" sz="2000" dirty="0" err="1">
                <a:sym typeface="Arial"/>
              </a:rPr>
              <a:t>prohibe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prohibir</a:t>
            </a:r>
            <a:r>
              <a:rPr lang="en-US" sz="200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904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04254" y="627062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Free Software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Fundation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(FSF)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49262" y="1717589"/>
            <a:ext cx="8135936" cy="4751473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>
                <a:sym typeface="Arial"/>
              </a:rPr>
              <a:t>Fundada</a:t>
            </a:r>
            <a:r>
              <a:rPr lang="en-US" sz="2000" dirty="0">
                <a:sym typeface="Arial"/>
              </a:rPr>
              <a:t> en 1985 </a:t>
            </a:r>
            <a:r>
              <a:rPr lang="en-US" sz="2000" dirty="0" err="1">
                <a:sym typeface="Arial"/>
              </a:rPr>
              <a:t>por</a:t>
            </a:r>
            <a:r>
              <a:rPr lang="en-US" sz="2000" dirty="0">
                <a:sym typeface="Arial"/>
              </a:rPr>
              <a:t> Richard Stallman para </a:t>
            </a:r>
            <a:r>
              <a:rPr lang="en-US" sz="2000" dirty="0" err="1">
                <a:sym typeface="Arial"/>
              </a:rPr>
              <a:t>promover</a:t>
            </a:r>
            <a:r>
              <a:rPr lang="en-US" sz="2000" dirty="0">
                <a:sym typeface="Arial"/>
              </a:rPr>
              <a:t> el derecho a </a:t>
            </a:r>
            <a:r>
              <a:rPr lang="en-US" sz="2000" dirty="0" err="1">
                <a:sym typeface="Arial"/>
              </a:rPr>
              <a:t>usar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estudiar</a:t>
            </a:r>
            <a:r>
              <a:rPr lang="en-US" sz="2000" dirty="0">
                <a:sym typeface="Arial"/>
              </a:rPr>
              <a:t>, </a:t>
            </a:r>
            <a:r>
              <a:rPr lang="en-US" sz="2000" dirty="0" err="1">
                <a:sym typeface="Arial"/>
              </a:rPr>
              <a:t>copiar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modificar</a:t>
            </a:r>
            <a:r>
              <a:rPr lang="en-US" sz="2000" dirty="0">
                <a:sym typeface="Arial"/>
              </a:rPr>
              <a:t> y </a:t>
            </a:r>
            <a:r>
              <a:rPr lang="en-US" sz="2000" dirty="0" err="1">
                <a:sym typeface="Arial"/>
              </a:rPr>
              <a:t>redistribuir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programas</a:t>
            </a:r>
            <a:r>
              <a:rPr lang="en-US" sz="2000" dirty="0">
                <a:sym typeface="Arial"/>
              </a:rPr>
              <a:t>.</a:t>
            </a: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4 </a:t>
            </a:r>
            <a:r>
              <a:rPr lang="en-US" sz="2000" dirty="0" err="1">
                <a:sym typeface="Arial"/>
              </a:rPr>
              <a:t>Libertades</a:t>
            </a:r>
            <a:endParaRPr lang="en-US" sz="2000" dirty="0">
              <a:sym typeface="Arial"/>
            </a:endParaRP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Arial"/>
              </a:rPr>
              <a:t>Libertad </a:t>
            </a:r>
            <a:r>
              <a:rPr lang="en-US" sz="2000" dirty="0">
                <a:sym typeface="Arial"/>
              </a:rPr>
              <a:t>de </a:t>
            </a:r>
            <a:r>
              <a:rPr lang="en-US" sz="2000" dirty="0" err="1">
                <a:sym typeface="Arial"/>
              </a:rPr>
              <a:t>Uso</a:t>
            </a:r>
            <a:endParaRPr lang="en-US" sz="2000" dirty="0">
              <a:sym typeface="Arial"/>
            </a:endParaRP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Arial"/>
              </a:rPr>
              <a:t>Libertad </a:t>
            </a:r>
            <a:r>
              <a:rPr lang="en-US" sz="2000" dirty="0">
                <a:sym typeface="Arial"/>
              </a:rPr>
              <a:t>de </a:t>
            </a:r>
            <a:r>
              <a:rPr lang="en-US" sz="2000" dirty="0" err="1">
                <a:sym typeface="Arial"/>
              </a:rPr>
              <a:t>Estudio</a:t>
            </a:r>
            <a:endParaRPr lang="en-US" sz="2000" dirty="0">
              <a:sym typeface="Arial"/>
            </a:endParaRP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Arial"/>
              </a:rPr>
              <a:t>Libertad </a:t>
            </a:r>
            <a:r>
              <a:rPr lang="en-US" sz="2000" dirty="0">
                <a:sym typeface="Arial"/>
              </a:rPr>
              <a:t>de </a:t>
            </a:r>
            <a:r>
              <a:rPr lang="en-US" sz="2000" dirty="0" err="1">
                <a:sym typeface="Arial"/>
              </a:rPr>
              <a:t>Distribución</a:t>
            </a:r>
            <a:endParaRPr lang="en-US" sz="2000" dirty="0">
              <a:sym typeface="Arial"/>
            </a:endParaRPr>
          </a:p>
          <a:p>
            <a:pPr marL="742950" lvl="1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Arial"/>
              </a:rPr>
              <a:t>Libertad </a:t>
            </a:r>
            <a:r>
              <a:rPr lang="en-US" sz="2000" dirty="0">
                <a:sym typeface="Arial"/>
              </a:rPr>
              <a:t>de </a:t>
            </a:r>
            <a:r>
              <a:rPr lang="en-US" sz="2000" dirty="0" err="1">
                <a:sym typeface="Arial"/>
              </a:rPr>
              <a:t>Mejorar</a:t>
            </a:r>
            <a:r>
              <a:rPr lang="en-US" sz="2000" dirty="0">
                <a:sym typeface="Arial"/>
              </a:rPr>
              <a:t> el Software y </a:t>
            </a:r>
            <a:r>
              <a:rPr lang="en-US" sz="2000" dirty="0" err="1">
                <a:sym typeface="Arial"/>
              </a:rPr>
              <a:t>Publicarlo</a:t>
            </a:r>
            <a:endParaRPr lang="en-US" sz="2000" dirty="0">
              <a:sym typeface="Arial"/>
            </a:endParaRPr>
          </a:p>
          <a:p>
            <a:pPr marL="285750" indent="-285750" defTabSz="6858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Se </a:t>
            </a:r>
            <a:r>
              <a:rPr lang="en-US" sz="2000" dirty="0" err="1">
                <a:sym typeface="Arial"/>
              </a:rPr>
              <a:t>requiere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obligatoriamente</a:t>
            </a:r>
            <a:r>
              <a:rPr lang="en-US" sz="2000" dirty="0">
                <a:sym typeface="Arial"/>
              </a:rPr>
              <a:t> el </a:t>
            </a:r>
            <a:r>
              <a:rPr lang="en-US" sz="2000" dirty="0" err="1">
                <a:sym typeface="Arial"/>
              </a:rPr>
              <a:t>código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fuente</a:t>
            </a:r>
            <a:r>
              <a:rPr lang="en-US" sz="2000" dirty="0">
                <a:sym typeface="Arial"/>
              </a:rPr>
              <a:t> para </a:t>
            </a:r>
            <a:r>
              <a:rPr lang="en-US" sz="2000" dirty="0" err="1">
                <a:sym typeface="Arial"/>
              </a:rPr>
              <a:t>poder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aplicarlas</a:t>
            </a:r>
            <a:r>
              <a:rPr lang="en-US" sz="2000" dirty="0">
                <a:sym typeface="Arial"/>
              </a:rPr>
              <a:t>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491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427037" y="476250"/>
            <a:ext cx="8515349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indent="-215900" defTabSz="685800">
              <a:spcBef>
                <a:spcPct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Free Software </a:t>
            </a: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Fundation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(FSF)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49262" y="1556951"/>
            <a:ext cx="8135936" cy="4912111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t" anchorCtr="0">
            <a:noAutofit/>
          </a:bodyPr>
          <a:lstStyle/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Proyecto </a:t>
            </a:r>
            <a:r>
              <a:rPr lang="en-US" sz="2000" dirty="0" err="1">
                <a:sym typeface="Calibri"/>
              </a:rPr>
              <a:t>iniciado</a:t>
            </a:r>
            <a:r>
              <a:rPr lang="en-US" sz="2000" dirty="0">
                <a:sym typeface="Calibri"/>
              </a:rPr>
              <a:t> en 1985 </a:t>
            </a:r>
            <a:r>
              <a:rPr lang="en-US" sz="2000" dirty="0" err="1">
                <a:sym typeface="Calibri"/>
              </a:rPr>
              <a:t>por</a:t>
            </a:r>
            <a:r>
              <a:rPr lang="en-US" sz="2000" dirty="0">
                <a:sym typeface="Calibri"/>
              </a:rPr>
              <a:t> Richard Stallman para </a:t>
            </a:r>
            <a:r>
              <a:rPr lang="en-US" sz="2000" dirty="0" err="1">
                <a:sym typeface="Calibri"/>
              </a:rPr>
              <a:t>obtener</a:t>
            </a:r>
            <a:r>
              <a:rPr lang="en-US" sz="2000" dirty="0">
                <a:sym typeface="Calibri"/>
              </a:rPr>
              <a:t> un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operativo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completo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totalmente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libre</a:t>
            </a:r>
            <a:r>
              <a:rPr lang="en-US" sz="2000" dirty="0">
                <a:sym typeface="Calibri"/>
              </a:rPr>
              <a:t>, compatible con el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operativo</a:t>
            </a:r>
            <a:r>
              <a:rPr lang="en-US" sz="2000" dirty="0">
                <a:sym typeface="Calibri"/>
              </a:rPr>
              <a:t> Unix.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La idea original del </a:t>
            </a:r>
            <a:r>
              <a:rPr lang="en-US" sz="2000" dirty="0" err="1">
                <a:sym typeface="Calibri"/>
              </a:rPr>
              <a:t>proyecto</a:t>
            </a:r>
            <a:r>
              <a:rPr lang="en-US" sz="2000" dirty="0">
                <a:sym typeface="Calibri"/>
              </a:rPr>
              <a:t> era </a:t>
            </a:r>
            <a:r>
              <a:rPr lang="en-US" sz="2000" dirty="0" err="1">
                <a:sym typeface="Calibri"/>
              </a:rPr>
              <a:t>preservar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espíritu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colaborativo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había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existido</a:t>
            </a:r>
            <a:r>
              <a:rPr lang="en-US" sz="2000" dirty="0">
                <a:sym typeface="Calibri"/>
              </a:rPr>
              <a:t> antes de </a:t>
            </a:r>
            <a:r>
              <a:rPr lang="en-US" sz="2000" dirty="0" err="1">
                <a:sym typeface="Calibri"/>
              </a:rPr>
              <a:t>que</a:t>
            </a:r>
            <a:r>
              <a:rPr lang="en-US" sz="2000" dirty="0">
                <a:sym typeface="Calibri"/>
              </a:rPr>
              <a:t> se </a:t>
            </a:r>
            <a:r>
              <a:rPr lang="en-US" sz="2000" dirty="0" err="1">
                <a:sym typeface="Calibri"/>
              </a:rPr>
              <a:t>impusieran</a:t>
            </a:r>
            <a:r>
              <a:rPr lang="en-US" sz="2000" dirty="0">
                <a:sym typeface="Calibri"/>
              </a:rPr>
              <a:t> los </a:t>
            </a:r>
            <a:r>
              <a:rPr lang="en-US" sz="2000" dirty="0" err="1">
                <a:sym typeface="Calibri"/>
              </a:rPr>
              <a:t>obstáculos</a:t>
            </a:r>
            <a:r>
              <a:rPr lang="en-US" sz="2000" dirty="0">
                <a:sym typeface="Calibri"/>
              </a:rPr>
              <a:t> del software </a:t>
            </a:r>
            <a:r>
              <a:rPr lang="en-US" sz="2000" dirty="0" err="1">
                <a:sym typeface="Calibri"/>
              </a:rPr>
              <a:t>propietario</a:t>
            </a:r>
            <a:r>
              <a:rPr lang="en-US" sz="2000" dirty="0">
                <a:sym typeface="Calibri"/>
              </a:rPr>
              <a:t>. </a:t>
            </a:r>
          </a:p>
          <a:p>
            <a:pPr marL="285750" marR="0" lvl="0" indent="-285750" defTabSz="68580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Un </a:t>
            </a:r>
            <a:r>
              <a:rPr lang="en-US" sz="2000" dirty="0" err="1">
                <a:sym typeface="Calibri"/>
              </a:rPr>
              <a:t>sistema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operativo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incluye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ambientes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trabajo</a:t>
            </a:r>
            <a:r>
              <a:rPr lang="en-US" sz="2000" dirty="0">
                <a:sym typeface="Calibri"/>
              </a:rPr>
              <a:t> (shells) </a:t>
            </a:r>
            <a:r>
              <a:rPr lang="en-US" sz="2000" dirty="0" err="1">
                <a:sym typeface="Calibri"/>
              </a:rPr>
              <a:t>compiladores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editores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formateadores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texto</a:t>
            </a:r>
            <a:r>
              <a:rPr lang="en-US" sz="2000" dirty="0">
                <a:sym typeface="Calibri"/>
              </a:rPr>
              <a:t>, </a:t>
            </a:r>
            <a:r>
              <a:rPr lang="en-US" sz="2000" dirty="0" err="1">
                <a:sym typeface="Calibri"/>
              </a:rPr>
              <a:t>correo</a:t>
            </a:r>
            <a:r>
              <a:rPr lang="en-US" sz="2000" dirty="0">
                <a:sym typeface="Calibri"/>
              </a:rPr>
              <a:t>, etc. Con el </a:t>
            </a:r>
            <a:r>
              <a:rPr lang="en-US" sz="2000" dirty="0" err="1">
                <a:sym typeface="Calibri"/>
              </a:rPr>
              <a:t>tiempo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proyecto</a:t>
            </a:r>
            <a:r>
              <a:rPr lang="en-US" sz="2000" dirty="0">
                <a:sym typeface="Calibri"/>
              </a:rPr>
              <a:t> GNU </a:t>
            </a:r>
            <a:r>
              <a:rPr lang="en-US" sz="2000" dirty="0" err="1">
                <a:sym typeface="Calibri"/>
              </a:rPr>
              <a:t>tenía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una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colección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impresionante</a:t>
            </a:r>
            <a:r>
              <a:rPr lang="en-US" sz="2000" dirty="0">
                <a:sym typeface="Calibri"/>
              </a:rPr>
              <a:t> de </a:t>
            </a:r>
            <a:r>
              <a:rPr lang="en-US" sz="2000" dirty="0" err="1">
                <a:sym typeface="Calibri"/>
              </a:rPr>
              <a:t>estos</a:t>
            </a:r>
            <a:r>
              <a:rPr lang="en-US" sz="2000" dirty="0">
                <a:sym typeface="Calibri"/>
              </a:rPr>
              <a:t> </a:t>
            </a:r>
            <a:r>
              <a:rPr lang="en-US" sz="2000" dirty="0" err="1">
                <a:sym typeface="Calibri"/>
              </a:rPr>
              <a:t>programas</a:t>
            </a:r>
            <a:r>
              <a:rPr lang="en-US" sz="2000" dirty="0">
                <a:sym typeface="Calibri"/>
              </a:rPr>
              <a:t>. Solo </a:t>
            </a:r>
            <a:r>
              <a:rPr lang="en-US" sz="2000" dirty="0" err="1">
                <a:sym typeface="Calibri"/>
              </a:rPr>
              <a:t>faltaba</a:t>
            </a:r>
            <a:r>
              <a:rPr lang="en-US" sz="2000" dirty="0">
                <a:sym typeface="Calibri"/>
              </a:rPr>
              <a:t> el </a:t>
            </a:r>
            <a:r>
              <a:rPr lang="en-US" sz="2000" dirty="0" err="1">
                <a:sym typeface="Calibri"/>
              </a:rPr>
              <a:t>núcleo</a:t>
            </a:r>
            <a:r>
              <a:rPr lang="en-US" sz="2000" dirty="0"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784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655637" y="627062"/>
            <a:ext cx="8145461" cy="838199"/>
          </a:xfrm>
          <a:prstGeom prst="rect">
            <a:avLst/>
          </a:prstGeom>
          <a:noFill/>
          <a:ln>
            <a:noFill/>
          </a:ln>
        </p:spPr>
        <p:txBody>
          <a:bodyPr lIns="82075" tIns="41025" rIns="82075" bIns="41025" anchor="b" anchorCtr="0">
            <a:noAutofit/>
          </a:bodyPr>
          <a:lstStyle/>
          <a:p>
            <a:pPr marR="0" lvl="0" indent="-215900" defTabSz="685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4400" b="1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Estructura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 de GNU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7736" y="1774825"/>
            <a:ext cx="4530724" cy="440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5505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1064</Words>
  <Application>Microsoft Office PowerPoint</Application>
  <PresentationFormat>Presentación en pantalla (4:3)</PresentationFormat>
  <Paragraphs>140</Paragraphs>
  <Slides>25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Presentation level design</vt:lpstr>
      <vt:lpstr>Conceptos de Linux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2016-03-13T22:48:10Z</dcterms:created>
  <dcterms:modified xsi:type="dcterms:W3CDTF">2016-03-15T16:37:32Z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