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3"/>
  </p:notesMasterIdLst>
  <p:handoutMasterIdLst>
    <p:handoutMasterId r:id="rId24"/>
  </p:handoutMasterIdLst>
  <p:sldIdLst>
    <p:sldId id="265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110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5F84D1-7634-43BB-AD36-428751FCFCAC}" type="slidenum">
              <a:rPr lang="en-GB" altLang="es-CL" sz="1400" smtClean="0"/>
              <a:pPr eaLnBrk="1" hangingPunct="1">
                <a:spcBef>
                  <a:spcPct val="0"/>
                </a:spcBef>
              </a:pPr>
              <a:t>2</a:t>
            </a:fld>
            <a:endParaRPr lang="en-GB" altLang="es-CL" sz="1400" smtClean="0"/>
          </a:p>
        </p:txBody>
      </p:sp>
      <p:sp>
        <p:nvSpPr>
          <p:cNvPr id="2355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905461-9AE6-426F-9064-E77220A24A7E}" type="slidenum">
              <a:rPr lang="en-GB" altLang="es-CL" sz="1400" smtClean="0"/>
              <a:pPr eaLnBrk="1" hangingPunct="1">
                <a:spcBef>
                  <a:spcPct val="0"/>
                </a:spcBef>
              </a:pPr>
              <a:t>11</a:t>
            </a:fld>
            <a:endParaRPr lang="en-GB" altLang="es-CL" sz="1400" smtClean="0"/>
          </a:p>
        </p:txBody>
      </p:sp>
      <p:sp>
        <p:nvSpPr>
          <p:cNvPr id="327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F6152B-1411-46E3-916A-7DEDEDBF149E}" type="slidenum">
              <a:rPr lang="en-GB" altLang="es-CL" sz="1400" smtClean="0"/>
              <a:pPr eaLnBrk="1" hangingPunct="1">
                <a:spcBef>
                  <a:spcPct val="0"/>
                </a:spcBef>
              </a:pPr>
              <a:t>12</a:t>
            </a:fld>
            <a:endParaRPr lang="en-GB" altLang="es-CL" sz="1400" smtClean="0"/>
          </a:p>
        </p:txBody>
      </p:sp>
      <p:sp>
        <p:nvSpPr>
          <p:cNvPr id="337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EFE4060-95F7-4732-AFDF-E44E06B22840}" type="slidenum">
              <a:rPr lang="en-GB" altLang="es-CL" sz="1400" smtClean="0"/>
              <a:pPr eaLnBrk="1" hangingPunct="1">
                <a:spcBef>
                  <a:spcPct val="0"/>
                </a:spcBef>
              </a:pPr>
              <a:t>13</a:t>
            </a:fld>
            <a:endParaRPr lang="en-GB" altLang="es-CL" sz="1400" smtClean="0"/>
          </a:p>
        </p:txBody>
      </p:sp>
      <p:sp>
        <p:nvSpPr>
          <p:cNvPr id="348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17AC30A-B0A6-41C8-B8B4-8373C3E6D553}" type="slidenum">
              <a:rPr lang="en-GB" altLang="es-CL" sz="1400" smtClean="0"/>
              <a:pPr eaLnBrk="1" hangingPunct="1">
                <a:spcBef>
                  <a:spcPct val="0"/>
                </a:spcBef>
              </a:pPr>
              <a:t>14</a:t>
            </a:fld>
            <a:endParaRPr lang="en-GB" altLang="es-CL" sz="1400" smtClean="0"/>
          </a:p>
        </p:txBody>
      </p:sp>
      <p:sp>
        <p:nvSpPr>
          <p:cNvPr id="358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894554-7C8F-43E5-8911-DD58E7750448}" type="slidenum">
              <a:rPr lang="en-GB" altLang="es-CL" sz="1400" smtClean="0"/>
              <a:pPr eaLnBrk="1" hangingPunct="1">
                <a:spcBef>
                  <a:spcPct val="0"/>
                </a:spcBef>
              </a:pPr>
              <a:t>15</a:t>
            </a:fld>
            <a:endParaRPr lang="en-GB" altLang="es-CL" sz="1400" smtClean="0"/>
          </a:p>
        </p:txBody>
      </p:sp>
      <p:sp>
        <p:nvSpPr>
          <p:cNvPr id="3686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93CECDA-B7CC-461B-BCC0-4CCBB1BE22C0}" type="slidenum">
              <a:rPr lang="en-GB" altLang="es-CL" sz="1400" smtClean="0"/>
              <a:pPr eaLnBrk="1" hangingPunct="1">
                <a:spcBef>
                  <a:spcPct val="0"/>
                </a:spcBef>
              </a:pPr>
              <a:t>16</a:t>
            </a:fld>
            <a:endParaRPr lang="en-GB" altLang="es-CL" sz="1400" smtClean="0"/>
          </a:p>
        </p:txBody>
      </p:sp>
      <p:sp>
        <p:nvSpPr>
          <p:cNvPr id="378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CAA7106-6095-4443-92E0-FB00EED574FC}" type="slidenum">
              <a:rPr lang="en-GB" altLang="es-CL" sz="1400" smtClean="0"/>
              <a:pPr eaLnBrk="1" hangingPunct="1">
                <a:spcBef>
                  <a:spcPct val="0"/>
                </a:spcBef>
              </a:pPr>
              <a:t>17</a:t>
            </a:fld>
            <a:endParaRPr lang="en-GB" altLang="es-CL" sz="1400" smtClean="0"/>
          </a:p>
        </p:txBody>
      </p:sp>
      <p:sp>
        <p:nvSpPr>
          <p:cNvPr id="3891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72C2B06-7EA5-4E24-8C91-A7AB979F6DA0}" type="slidenum">
              <a:rPr lang="en-GB" altLang="es-CL" sz="1400" smtClean="0"/>
              <a:pPr eaLnBrk="1" hangingPunct="1">
                <a:spcBef>
                  <a:spcPct val="0"/>
                </a:spcBef>
              </a:pPr>
              <a:t>18</a:t>
            </a:fld>
            <a:endParaRPr lang="en-GB" altLang="es-CL" sz="1400" smtClean="0"/>
          </a:p>
        </p:txBody>
      </p:sp>
      <p:sp>
        <p:nvSpPr>
          <p:cNvPr id="399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A12996A-3435-4B18-8C73-2A3A760A3BA4}" type="slidenum">
              <a:rPr lang="en-GB" altLang="es-CL" sz="1400" smtClean="0"/>
              <a:pPr eaLnBrk="1" hangingPunct="1">
                <a:spcBef>
                  <a:spcPct val="0"/>
                </a:spcBef>
              </a:pPr>
              <a:t>19</a:t>
            </a:fld>
            <a:endParaRPr lang="en-GB" altLang="es-CL" sz="1400" smtClean="0"/>
          </a:p>
        </p:txBody>
      </p:sp>
      <p:sp>
        <p:nvSpPr>
          <p:cNvPr id="4096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77D0FA-BCAF-47BB-BFA0-FB9CC4AC61A0}" type="slidenum">
              <a:rPr lang="en-GB" altLang="es-CL" sz="1400" smtClean="0"/>
              <a:pPr eaLnBrk="1" hangingPunct="1">
                <a:spcBef>
                  <a:spcPct val="0"/>
                </a:spcBef>
              </a:pPr>
              <a:t>20</a:t>
            </a:fld>
            <a:endParaRPr lang="en-GB" altLang="es-CL" sz="1400" smtClean="0"/>
          </a:p>
        </p:txBody>
      </p:sp>
      <p:sp>
        <p:nvSpPr>
          <p:cNvPr id="419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94F12F-F1D8-4E21-89C1-11F466349097}" type="slidenum">
              <a:rPr lang="en-GB" altLang="es-CL" sz="1400" smtClean="0"/>
              <a:pPr eaLnBrk="1" hangingPunct="1">
                <a:spcBef>
                  <a:spcPct val="0"/>
                </a:spcBef>
              </a:pPr>
              <a:t>3</a:t>
            </a:fld>
            <a:endParaRPr lang="en-GB" altLang="es-CL" sz="1400" smtClean="0"/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BA0BF21-46A9-445A-94FA-69BDACA416AA}" type="slidenum">
              <a:rPr lang="es-ES" altLang="es-CL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s-ES" altLang="es-CL"/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/>
          </a:p>
        </p:txBody>
      </p:sp>
      <p:sp>
        <p:nvSpPr>
          <p:cNvPr id="24581" name="Rectangle 3"/>
          <p:cNvSpPr>
            <a:spLocks noChangeArrowheads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55521CB-6886-43B4-9F31-65B161FA8C99}" type="slidenum">
              <a:rPr lang="en-GB" altLang="es-CL" sz="1400" smtClean="0"/>
              <a:pPr eaLnBrk="1" hangingPunct="1">
                <a:spcBef>
                  <a:spcPct val="0"/>
                </a:spcBef>
              </a:pPr>
              <a:t>4</a:t>
            </a:fld>
            <a:endParaRPr lang="en-GB" altLang="es-CL" sz="1400" smtClean="0"/>
          </a:p>
        </p:txBody>
      </p:sp>
      <p:sp>
        <p:nvSpPr>
          <p:cNvPr id="2560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440927-22E4-4604-B8F3-5AA371EBAB4B}" type="slidenum">
              <a:rPr lang="en-GB" altLang="es-CL" sz="1400" smtClean="0"/>
              <a:pPr eaLnBrk="1" hangingPunct="1">
                <a:spcBef>
                  <a:spcPct val="0"/>
                </a:spcBef>
              </a:pPr>
              <a:t>5</a:t>
            </a:fld>
            <a:endParaRPr lang="en-GB" altLang="es-CL" sz="1400" smtClean="0"/>
          </a:p>
        </p:txBody>
      </p:sp>
      <p:sp>
        <p:nvSpPr>
          <p:cNvPr id="266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AD3743B-484D-4042-8283-172570FB8171}" type="slidenum">
              <a:rPr lang="en-GB" altLang="es-CL" sz="1400" smtClean="0"/>
              <a:pPr eaLnBrk="1" hangingPunct="1">
                <a:spcBef>
                  <a:spcPct val="0"/>
                </a:spcBef>
              </a:pPr>
              <a:t>6</a:t>
            </a:fld>
            <a:endParaRPr lang="en-GB" altLang="es-CL" sz="1400" smtClean="0"/>
          </a:p>
        </p:txBody>
      </p:sp>
      <p:sp>
        <p:nvSpPr>
          <p:cNvPr id="2765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F3DBF5B-B9B8-447F-B998-31A83DD2E362}" type="slidenum">
              <a:rPr lang="en-GB" altLang="es-CL" sz="1400" smtClean="0"/>
              <a:pPr eaLnBrk="1" hangingPunct="1">
                <a:spcBef>
                  <a:spcPct val="0"/>
                </a:spcBef>
              </a:pPr>
              <a:t>7</a:t>
            </a:fld>
            <a:endParaRPr lang="en-GB" altLang="es-CL" sz="1400" smtClean="0"/>
          </a:p>
        </p:txBody>
      </p:sp>
      <p:sp>
        <p:nvSpPr>
          <p:cNvPr id="286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B555F4-69D0-4BA3-9FC2-F53E6E68130E}" type="slidenum">
              <a:rPr lang="en-GB" altLang="es-CL" sz="1400" smtClean="0"/>
              <a:pPr eaLnBrk="1" hangingPunct="1">
                <a:spcBef>
                  <a:spcPct val="0"/>
                </a:spcBef>
              </a:pPr>
              <a:t>8</a:t>
            </a:fld>
            <a:endParaRPr lang="en-GB" altLang="es-CL" sz="1400" smtClean="0"/>
          </a:p>
        </p:txBody>
      </p:sp>
      <p:sp>
        <p:nvSpPr>
          <p:cNvPr id="296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AE82339-78A0-4AC4-942E-48487F5AAA56}" type="slidenum">
              <a:rPr lang="en-GB" altLang="es-CL" sz="1400" smtClean="0"/>
              <a:pPr eaLnBrk="1" hangingPunct="1">
                <a:spcBef>
                  <a:spcPct val="0"/>
                </a:spcBef>
              </a:pPr>
              <a:t>9</a:t>
            </a:fld>
            <a:endParaRPr lang="en-GB" altLang="es-CL" sz="1400" smtClean="0"/>
          </a:p>
        </p:txBody>
      </p:sp>
      <p:sp>
        <p:nvSpPr>
          <p:cNvPr id="3072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9EB06C-C416-4760-A3E3-B9C908FE1D5B}" type="slidenum">
              <a:rPr lang="en-GB" altLang="es-CL" sz="1400" smtClean="0"/>
              <a:pPr eaLnBrk="1" hangingPunct="1">
                <a:spcBef>
                  <a:spcPct val="0"/>
                </a:spcBef>
              </a:pPr>
              <a:t>10</a:t>
            </a:fld>
            <a:endParaRPr lang="en-GB" altLang="es-CL" sz="1400" smtClean="0"/>
          </a:p>
        </p:txBody>
      </p:sp>
      <p:sp>
        <p:nvSpPr>
          <p:cNvPr id="317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u="sng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u="sng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u="sng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u="sng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 u="sng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u="sng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pPr/>
              <a:t>3/15/2016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u="sng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u="sng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3/15/2016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3/15/2016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3/15/2016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3/15/2016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3/15/2016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3/15/2016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docs/manual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u="none" dirty="0" smtClean="0"/>
              <a:t>Tema 2</a:t>
            </a:r>
          </a:p>
          <a:p>
            <a:r>
              <a:rPr lang="es-CL" u="none" dirty="0" smtClean="0"/>
              <a:t>Laboratorio de sistemas operativos</a:t>
            </a:r>
          </a:p>
          <a:p>
            <a:r>
              <a:rPr lang="es-CL" u="none" dirty="0" smtClean="0"/>
              <a:t>UTFSM-JMC</a:t>
            </a:r>
          </a:p>
          <a:p>
            <a:r>
              <a:rPr lang="es-CL" u="none" dirty="0" smtClean="0"/>
              <a:t>1-2016</a:t>
            </a:r>
            <a:endParaRPr lang="es-CL" u="none" dirty="0"/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b="1" u="none" dirty="0" smtClean="0"/>
              <a:t>Linux: Tour Rápido</a:t>
            </a:r>
            <a:endParaRPr lang="es-CL" b="1" u="none" dirty="0"/>
          </a:p>
        </p:txBody>
      </p:sp>
    </p:spTree>
    <p:extLst>
      <p:ext uri="{BB962C8B-B14F-4D97-AF65-F5344CB8AC3E}">
        <p14:creationId xmlns:p14="http://schemas.microsoft.com/office/powerpoint/2010/main" val="302443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84213" y="422275"/>
            <a:ext cx="8140700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 indent="0" defTabSz="685800">
              <a:lnSpc>
                <a:spcPct val="100000"/>
              </a:lnSpc>
              <a:spcBef>
                <a:spcPct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CL" altLang="es-CL" dirty="0"/>
              <a:t>Ejercicio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11188" y="1628775"/>
            <a:ext cx="8131175" cy="363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1"/>
            </a:lvl1pPr>
            <a:lvl2pPr marL="341313" lvl="1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s-CL" altLang="es-CL" sz="2000" b="0" dirty="0"/>
              <a:t>Utilizando el comando </a:t>
            </a:r>
            <a:r>
              <a:rPr lang="es-CL" altLang="es-CL" sz="2000" dirty="0" err="1"/>
              <a:t>ls</a:t>
            </a:r>
            <a:r>
              <a:rPr lang="es-CL" altLang="es-CL" sz="2000" b="0" dirty="0"/>
              <a:t>, listar el contenido del directorio </a:t>
            </a:r>
            <a:r>
              <a:rPr lang="es-CL" altLang="es-CL" sz="2000" dirty="0"/>
              <a:t>/</a:t>
            </a:r>
            <a:r>
              <a:rPr lang="es-CL" altLang="es-CL" sz="2000" dirty="0" err="1"/>
              <a:t>etc</a:t>
            </a:r>
            <a:r>
              <a:rPr lang="es-CL" altLang="es-CL" sz="2000" dirty="0"/>
              <a:t> </a:t>
            </a:r>
            <a:r>
              <a:rPr lang="es-CL" altLang="es-CL" sz="2000" b="0" dirty="0"/>
              <a:t>y la salida almacenarla en un archivo llamado </a:t>
            </a:r>
            <a:r>
              <a:rPr lang="es-CL" altLang="es-CL" sz="2000" dirty="0"/>
              <a:t>lsetc.txt</a:t>
            </a:r>
            <a:r>
              <a:rPr lang="es-CL" altLang="es-CL" sz="2000" b="0" dirty="0"/>
              <a:t> en su directorio </a:t>
            </a:r>
            <a:r>
              <a:rPr lang="es-CL" altLang="es-CL" sz="2000" dirty="0"/>
              <a:t>home</a:t>
            </a:r>
            <a:r>
              <a:rPr lang="es-CL" altLang="es-CL" sz="2000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CL" altLang="es-CL" sz="2000" b="0" dirty="0"/>
              <a:t>Verifique el contenido del archivo creado con el comando </a:t>
            </a:r>
            <a:r>
              <a:rPr lang="es-CL" altLang="es-CL" sz="2000" dirty="0"/>
              <a:t>cat</a:t>
            </a:r>
            <a:r>
              <a:rPr lang="es-CL" altLang="es-CL" sz="2000" b="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CL" altLang="es-CL" sz="2000" b="0" dirty="0"/>
          </a:p>
        </p:txBody>
      </p:sp>
    </p:spTree>
    <p:extLst>
      <p:ext uri="{BB962C8B-B14F-4D97-AF65-F5344CB8AC3E}">
        <p14:creationId xmlns:p14="http://schemas.microsoft.com/office/powerpoint/2010/main" val="275696318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29742" y="314325"/>
            <a:ext cx="8140700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 indent="0" defTabSz="685800">
              <a:lnSpc>
                <a:spcPct val="100000"/>
              </a:lnSpc>
              <a:spcBef>
                <a:spcPct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CL" altLang="es-CL" dirty="0"/>
              <a:t>Ejecutar comandos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4988" y="1376363"/>
            <a:ext cx="813117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1"/>
            </a:lvl1pPr>
            <a:lvl2pPr marL="341313" lvl="1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0"/>
            </a:lvl2pPr>
            <a:lvl3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latin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CL" altLang="es-CL" dirty="0"/>
              <a:t>Modificadores o </a:t>
            </a:r>
            <a:r>
              <a:rPr lang="es-CL" altLang="es-CL" dirty="0" err="1"/>
              <a:t>switches</a:t>
            </a:r>
            <a:r>
              <a:rPr lang="es-CL" altLang="es-CL" dirty="0"/>
              <a:t> de la línea de comandos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altLang="es-CL" b="0" dirty="0"/>
              <a:t>Modifican el comportamiento de un comando.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altLang="es-CL" b="0" dirty="0"/>
              <a:t>Normalmente es una letra y va antecedida de un “–”.</a:t>
            </a:r>
          </a:p>
          <a:p>
            <a:pPr marL="627063" lvl="1" indent="-285750"/>
            <a:r>
              <a:rPr lang="es-CL" altLang="es-CL" b="1" dirty="0" err="1"/>
              <a:t>ls</a:t>
            </a:r>
            <a:r>
              <a:rPr lang="es-CL" altLang="es-CL" b="1" dirty="0"/>
              <a:t> /</a:t>
            </a:r>
            <a:r>
              <a:rPr lang="es-CL" altLang="es-CL" b="1" dirty="0" err="1"/>
              <a:t>usr</a:t>
            </a:r>
            <a:r>
              <a:rPr lang="es-CL" altLang="es-CL" dirty="0"/>
              <a:t>: mostrará la lista de los archivos en /</a:t>
            </a:r>
            <a:r>
              <a:rPr lang="es-CL" altLang="es-CL" dirty="0" err="1"/>
              <a:t>usr</a:t>
            </a:r>
            <a:r>
              <a:rPr lang="es-CL" altLang="es-CL" dirty="0"/>
              <a:t> .</a:t>
            </a:r>
          </a:p>
          <a:p>
            <a:pPr marL="627063" lvl="1" indent="-285750"/>
            <a:r>
              <a:rPr lang="es-CL" altLang="es-CL" b="1" dirty="0" err="1"/>
              <a:t>ls</a:t>
            </a:r>
            <a:r>
              <a:rPr lang="es-CL" altLang="es-CL" b="1" dirty="0"/>
              <a:t> –s /</a:t>
            </a:r>
            <a:r>
              <a:rPr lang="es-CL" altLang="es-CL" b="1" dirty="0" err="1"/>
              <a:t>usr</a:t>
            </a:r>
            <a:r>
              <a:rPr lang="es-CL" altLang="es-CL" dirty="0"/>
              <a:t>: Muestra los archivos dentro de /</a:t>
            </a:r>
            <a:r>
              <a:rPr lang="es-CL" altLang="es-CL" dirty="0" err="1"/>
              <a:t>usr</a:t>
            </a:r>
            <a:r>
              <a:rPr lang="es-CL" altLang="es-CL" dirty="0"/>
              <a:t> y el tamaño de su contenido.</a:t>
            </a:r>
          </a:p>
          <a:p>
            <a:pPr marL="627063" lvl="1" indent="-285750"/>
            <a:r>
              <a:rPr lang="es-CL" altLang="es-CL" b="1" dirty="0" err="1"/>
              <a:t>ls</a:t>
            </a:r>
            <a:r>
              <a:rPr lang="es-CL" altLang="es-CL" b="1" dirty="0"/>
              <a:t> –l /</a:t>
            </a:r>
            <a:r>
              <a:rPr lang="es-CL" altLang="es-CL" b="1" dirty="0" err="1"/>
              <a:t>usr</a:t>
            </a:r>
            <a:r>
              <a:rPr lang="es-CL" altLang="es-CL" dirty="0"/>
              <a:t>: Muestra una lista de los archivos que incluye diversa información relativa a éstos.</a:t>
            </a:r>
          </a:p>
          <a:p>
            <a:pPr marL="627063" lvl="1" indent="-285750"/>
            <a:r>
              <a:rPr lang="es-CL" altLang="es-CL" b="0" dirty="0"/>
              <a:t>Usar múltiples modificadores cortos</a:t>
            </a:r>
          </a:p>
          <a:p>
            <a:pPr marL="627063" lvl="1" indent="-285750"/>
            <a:r>
              <a:rPr lang="es-CL" altLang="es-CL" b="0" dirty="0"/>
              <a:t>Se escriben juntos, se usa un “-”</a:t>
            </a:r>
          </a:p>
          <a:p>
            <a:pPr marL="627063" lvl="1" indent="-285750"/>
            <a:r>
              <a:rPr lang="es-CL" altLang="es-CL" b="0" dirty="0"/>
              <a:t>Los comandos se ejecutan de igual forma.</a:t>
            </a:r>
          </a:p>
          <a:p>
            <a:r>
              <a:rPr lang="es-CL" altLang="es-CL" dirty="0"/>
              <a:t>Modificadores de comandos largos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altLang="es-CL" b="0" dirty="0"/>
              <a:t>Los componen palabras, en vez de iniciales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altLang="es-CL" b="0" dirty="0"/>
              <a:t>Normalmente hacen lo mismo que los cortos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altLang="es-CL" b="0" dirty="0"/>
              <a:t>Se les antepone doble </a:t>
            </a:r>
            <a:r>
              <a:rPr lang="es-CL" altLang="es-CL" b="0" dirty="0" err="1"/>
              <a:t>guión</a:t>
            </a:r>
            <a:r>
              <a:rPr lang="es-CL" altLang="es-CL" b="0" dirty="0"/>
              <a:t> --</a:t>
            </a:r>
          </a:p>
          <a:p>
            <a:endParaRPr lang="es-CL" altLang="es-CL" dirty="0"/>
          </a:p>
          <a:p>
            <a:endParaRPr lang="es-CL" altLang="es-CL" dirty="0"/>
          </a:p>
        </p:txBody>
      </p:sp>
    </p:spTree>
    <p:extLst>
      <p:ext uri="{BB962C8B-B14F-4D97-AF65-F5344CB8AC3E}">
        <p14:creationId xmlns:p14="http://schemas.microsoft.com/office/powerpoint/2010/main" val="325843383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33350"/>
            <a:ext cx="8140700" cy="957263"/>
          </a:xfrm>
        </p:spPr>
        <p:txBody>
          <a:bodyPr/>
          <a:lstStyle/>
          <a:p>
            <a:pPr marL="215900" indent="-21590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b="1" dirty="0" smtClean="0"/>
              <a:t>Ejecutar comandos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017588"/>
            <a:ext cx="64389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889250"/>
            <a:ext cx="61531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6804024" y="3335982"/>
            <a:ext cx="2016125" cy="1941173"/>
          </a:xfrm>
          <a:prstGeom prst="rect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lnSpc>
                <a:spcPct val="95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 defTabSz="685800"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dirty="0">
                <a:solidFill>
                  <a:schemeClr val="tx1"/>
                </a:solidFill>
                <a:latin typeface="+mn-lt"/>
                <a:cs typeface="+mn-cs"/>
              </a:rPr>
              <a:t>Los elementos opcionales se muestran entre [ ]</a:t>
            </a:r>
          </a:p>
          <a:p>
            <a:pPr marL="285750" indent="-285750" defTabSz="685800"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dirty="0">
                <a:solidFill>
                  <a:schemeClr val="tx1"/>
                </a:solidFill>
                <a:latin typeface="+mn-lt"/>
                <a:cs typeface="+mn-cs"/>
              </a:rPr>
              <a:t>Existen modificadores que requieren un parámetro.</a:t>
            </a:r>
          </a:p>
        </p:txBody>
      </p:sp>
    </p:spTree>
    <p:extLst>
      <p:ext uri="{BB962C8B-B14F-4D97-AF65-F5344CB8AC3E}">
        <p14:creationId xmlns:p14="http://schemas.microsoft.com/office/powerpoint/2010/main" val="1172264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69557" y="422275"/>
            <a:ext cx="7923556" cy="957263"/>
          </a:xfrm>
        </p:spPr>
        <p:txBody>
          <a:bodyPr>
            <a:normAutofit fontScale="90000"/>
          </a:bodyPr>
          <a:lstStyle/>
          <a:p>
            <a: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2400" b="1" dirty="0" smtClean="0"/>
              <a:t>Ejecutar comandos: </a:t>
            </a:r>
            <a:r>
              <a:rPr lang="es-CL" altLang="es-CL" sz="2400" b="1" dirty="0" smtClean="0"/>
              <a:t/>
            </a:r>
            <a:br>
              <a:rPr lang="es-CL" altLang="es-CL" sz="2400" b="1" dirty="0" smtClean="0"/>
            </a:br>
            <a:r>
              <a:rPr lang="es-CL" altLang="es-CL" sz="2400" b="1" dirty="0" smtClean="0"/>
              <a:t>Ejercicio</a:t>
            </a:r>
            <a:r>
              <a:rPr lang="es-CL" altLang="es-CL" sz="2400" b="1" dirty="0" smtClean="0"/>
              <a:t>: Usar ayuda de </a:t>
            </a:r>
            <a:r>
              <a:rPr lang="es-CL" altLang="es-CL" sz="2400" b="1" dirty="0" err="1" smtClean="0"/>
              <a:t>cat</a:t>
            </a:r>
            <a:r>
              <a:rPr lang="es-CL" altLang="es-CL" sz="2400" b="1" dirty="0" smtClean="0"/>
              <a:t> para aprender a usarlo.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598613"/>
            <a:ext cx="8131175" cy="3630612"/>
          </a:xfrm>
        </p:spPr>
        <p:txBody>
          <a:bodyPr/>
          <a:lstStyle/>
          <a:p>
            <a:pPr marL="457200" indent="-455613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2000" b="1" dirty="0" smtClean="0"/>
              <a:t>Determine qué hacen cada uno de los siguientes comandos.</a:t>
            </a:r>
          </a:p>
          <a:p>
            <a:pPr marL="457200" indent="-455613"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CL" sz="2000" dirty="0" smtClean="0"/>
              <a:t>[</a:t>
            </a:r>
            <a:r>
              <a:rPr lang="es-ES" altLang="es-CL" sz="2000" dirty="0" err="1" smtClean="0"/>
              <a:t>madonna@stationmadonna</a:t>
            </a:r>
            <a:r>
              <a:rPr lang="es-ES" altLang="es-CL" sz="2000" dirty="0" smtClean="0"/>
              <a:t>]$</a:t>
            </a:r>
            <a:r>
              <a:rPr lang="es-ES" altLang="es-CL" sz="2000" dirty="0" err="1" smtClean="0"/>
              <a:t>cat</a:t>
            </a:r>
            <a:r>
              <a:rPr lang="es-ES" altLang="es-CL" sz="2000" dirty="0" smtClean="0"/>
              <a:t> /</a:t>
            </a:r>
            <a:r>
              <a:rPr lang="es-ES" altLang="es-CL" sz="2000" dirty="0" err="1" smtClean="0"/>
              <a:t>etc</a:t>
            </a:r>
            <a:r>
              <a:rPr lang="es-ES" altLang="es-CL" sz="2000" dirty="0" smtClean="0"/>
              <a:t>/</a:t>
            </a:r>
            <a:r>
              <a:rPr lang="es-ES" altLang="es-CL" sz="2000" dirty="0" err="1" smtClean="0"/>
              <a:t>anacrontab</a:t>
            </a:r>
            <a:endParaRPr lang="es-ES" altLang="es-CL" sz="2000" dirty="0" smtClean="0"/>
          </a:p>
          <a:p>
            <a:pPr marL="457200" indent="-455613"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CL" sz="2000" dirty="0" smtClean="0"/>
              <a:t>[</a:t>
            </a:r>
            <a:r>
              <a:rPr lang="es-ES" altLang="es-CL" sz="2000" dirty="0" err="1" smtClean="0"/>
              <a:t>madonna@stationmadonna</a:t>
            </a:r>
            <a:r>
              <a:rPr lang="es-ES" altLang="es-CL" sz="2000" dirty="0" smtClean="0"/>
              <a:t>]$</a:t>
            </a:r>
            <a:r>
              <a:rPr lang="es-ES" altLang="es-CL" sz="2000" dirty="0" err="1" smtClean="0"/>
              <a:t>cat</a:t>
            </a:r>
            <a:r>
              <a:rPr lang="es-ES" altLang="es-CL" sz="2000" dirty="0" smtClean="0"/>
              <a:t> -n /</a:t>
            </a:r>
            <a:r>
              <a:rPr lang="es-ES" altLang="es-CL" sz="2000" dirty="0" err="1" smtClean="0"/>
              <a:t>etc</a:t>
            </a:r>
            <a:r>
              <a:rPr lang="es-ES" altLang="es-CL" sz="2000" dirty="0" smtClean="0"/>
              <a:t>/</a:t>
            </a:r>
            <a:r>
              <a:rPr lang="es-ES" altLang="es-CL" sz="2000" dirty="0" err="1" smtClean="0"/>
              <a:t>anacrontab</a:t>
            </a:r>
            <a:endParaRPr lang="es-ES" altLang="es-CL" sz="2000" dirty="0" smtClean="0"/>
          </a:p>
          <a:p>
            <a:pPr marL="457200" indent="-455613"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CL" sz="2000" dirty="0" smtClean="0"/>
              <a:t>[</a:t>
            </a:r>
            <a:r>
              <a:rPr lang="es-ES" altLang="es-CL" sz="2000" dirty="0" err="1" smtClean="0"/>
              <a:t>madonna@stationmadonna</a:t>
            </a:r>
            <a:r>
              <a:rPr lang="es-ES" altLang="es-CL" sz="2000" dirty="0" smtClean="0"/>
              <a:t>]$</a:t>
            </a:r>
            <a:r>
              <a:rPr lang="es-ES" altLang="es-CL" sz="2000" dirty="0" err="1" smtClean="0"/>
              <a:t>cat</a:t>
            </a:r>
            <a:r>
              <a:rPr lang="es-ES" altLang="es-CL" sz="2000" dirty="0" smtClean="0"/>
              <a:t> -t /</a:t>
            </a:r>
            <a:r>
              <a:rPr lang="es-ES" altLang="es-CL" sz="2000" dirty="0" err="1" smtClean="0"/>
              <a:t>etc</a:t>
            </a:r>
            <a:r>
              <a:rPr lang="es-ES" altLang="es-CL" sz="2000" dirty="0" smtClean="0"/>
              <a:t>/</a:t>
            </a:r>
            <a:r>
              <a:rPr lang="es-ES" altLang="es-CL" sz="2000" dirty="0" err="1" smtClean="0"/>
              <a:t>anacrontab</a:t>
            </a:r>
            <a:endParaRPr lang="es-ES" altLang="es-CL" sz="2000" dirty="0" smtClean="0"/>
          </a:p>
          <a:p>
            <a:pPr marL="457200" indent="-455613"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CL" sz="2000" dirty="0" smtClean="0"/>
              <a:t>[</a:t>
            </a:r>
            <a:r>
              <a:rPr lang="es-ES" altLang="es-CL" sz="2000" dirty="0" err="1" smtClean="0"/>
              <a:t>madonna@stationmadonna</a:t>
            </a:r>
            <a:r>
              <a:rPr lang="es-ES" altLang="es-CL" sz="2000" dirty="0" smtClean="0"/>
              <a:t>]$</a:t>
            </a:r>
            <a:r>
              <a:rPr lang="es-ES" altLang="es-CL" sz="2000" dirty="0" err="1" smtClean="0"/>
              <a:t>cat</a:t>
            </a:r>
            <a:r>
              <a:rPr lang="es-ES" altLang="es-CL" sz="2000" dirty="0" smtClean="0"/>
              <a:t> -A /</a:t>
            </a:r>
            <a:r>
              <a:rPr lang="es-ES" altLang="es-CL" sz="2000" dirty="0" err="1" smtClean="0"/>
              <a:t>etc</a:t>
            </a:r>
            <a:r>
              <a:rPr lang="es-ES" altLang="es-CL" sz="2000" dirty="0" smtClean="0"/>
              <a:t>/</a:t>
            </a:r>
            <a:r>
              <a:rPr lang="es-ES" altLang="es-CL" sz="2000" dirty="0" err="1" smtClean="0"/>
              <a:t>anacrontab</a:t>
            </a:r>
            <a:endParaRPr lang="es-ES" altLang="es-CL" sz="2000" dirty="0" smtClean="0"/>
          </a:p>
          <a:p>
            <a:pPr marL="457200" indent="-455613"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CL" sz="2000" dirty="0" smtClean="0"/>
              <a:t>[</a:t>
            </a:r>
            <a:r>
              <a:rPr lang="es-ES" altLang="es-CL" sz="2000" dirty="0" err="1" smtClean="0"/>
              <a:t>madonna@stationmadonna</a:t>
            </a:r>
            <a:r>
              <a:rPr lang="es-ES" altLang="es-CL" sz="2000" dirty="0" smtClean="0"/>
              <a:t>]$</a:t>
            </a:r>
            <a:r>
              <a:rPr lang="es-ES" altLang="es-CL" sz="2000" dirty="0" err="1" smtClean="0"/>
              <a:t>cat</a:t>
            </a:r>
            <a:r>
              <a:rPr lang="es-ES" altLang="es-CL" sz="2000" dirty="0" smtClean="0"/>
              <a:t> -</a:t>
            </a:r>
            <a:r>
              <a:rPr lang="es-ES" altLang="es-CL" sz="2000" dirty="0" err="1" smtClean="0"/>
              <a:t>vET</a:t>
            </a:r>
            <a:r>
              <a:rPr lang="es-ES" altLang="es-CL" sz="2000" dirty="0" smtClean="0"/>
              <a:t> /</a:t>
            </a:r>
            <a:r>
              <a:rPr lang="es-ES" altLang="es-CL" sz="2000" dirty="0" err="1" smtClean="0"/>
              <a:t>etc</a:t>
            </a:r>
            <a:r>
              <a:rPr lang="es-ES" altLang="es-CL" sz="2000" dirty="0" smtClean="0"/>
              <a:t>/</a:t>
            </a:r>
            <a:r>
              <a:rPr lang="es-ES" altLang="es-CL" sz="2000" dirty="0" err="1" smtClean="0"/>
              <a:t>anacrontab</a:t>
            </a:r>
            <a:endParaRPr lang="es-ES" altLang="es-CL" sz="2000" dirty="0" smtClean="0"/>
          </a:p>
        </p:txBody>
      </p:sp>
    </p:spTree>
    <p:extLst>
      <p:ext uri="{BB962C8B-B14F-4D97-AF65-F5344CB8AC3E}">
        <p14:creationId xmlns:p14="http://schemas.microsoft.com/office/powerpoint/2010/main" val="78673071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22275"/>
            <a:ext cx="8140700" cy="957263"/>
          </a:xfrm>
        </p:spPr>
        <p:txBody>
          <a:bodyPr/>
          <a:lstStyle/>
          <a:p>
            <a:pPr marL="215900" indent="-21590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3600" b="1" dirty="0" smtClean="0"/>
              <a:t>Administrar terminales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447800"/>
            <a:ext cx="8131175" cy="507656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>
            <a:no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800" dirty="0"/>
              <a:t>Control de los terminales: a través de la </a:t>
            </a:r>
            <a:r>
              <a:rPr lang="es-CL" altLang="es-CL" sz="1800" dirty="0" err="1"/>
              <a:t>shell</a:t>
            </a:r>
            <a:endParaRPr lang="es-CL" altLang="es-CL" sz="1800" dirty="0"/>
          </a:p>
          <a:p>
            <a:pP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800" dirty="0"/>
              <a:t>Reiniciar terminales: Cuando se necesita blanquear la línea de comandos, ejecutar </a:t>
            </a:r>
            <a:r>
              <a:rPr lang="es-CL" altLang="es-CL" sz="1800" b="1" dirty="0" err="1"/>
              <a:t>reset</a:t>
            </a:r>
            <a:r>
              <a:rPr lang="es-CL" altLang="es-CL" sz="1800" dirty="0"/>
              <a:t>.</a:t>
            </a:r>
          </a:p>
          <a:p>
            <a:pP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800" dirty="0"/>
              <a:t>Completar comandos o rutas con la tecla </a:t>
            </a:r>
            <a:r>
              <a:rPr lang="es-CL" altLang="es-CL" sz="1800" b="1" dirty="0" err="1"/>
              <a:t>Tab</a:t>
            </a:r>
            <a:r>
              <a:rPr lang="es-CL" altLang="es-CL" sz="1800" dirty="0"/>
              <a:t> en la </a:t>
            </a:r>
            <a:r>
              <a:rPr lang="es-CL" altLang="es-CL" sz="1800" dirty="0" err="1"/>
              <a:t>shell</a:t>
            </a:r>
            <a:endParaRPr lang="es-CL" altLang="es-CL" sz="1800" dirty="0"/>
          </a:p>
          <a:p>
            <a:pP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800" dirty="0"/>
              <a:t>Secuencias de control de terminal:</a:t>
            </a:r>
          </a:p>
          <a:p>
            <a:pPr lvl="1"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b="1" dirty="0"/>
              <a:t>CTRL-C</a:t>
            </a:r>
            <a:r>
              <a:rPr lang="es-CL" altLang="es-CL" sz="1600" dirty="0"/>
              <a:t>: Termina el comando en ejecución y devuelve al </a:t>
            </a:r>
            <a:r>
              <a:rPr lang="es-CL" altLang="es-CL" sz="1600" dirty="0" err="1"/>
              <a:t>prompt</a:t>
            </a:r>
            <a:r>
              <a:rPr lang="es-CL" altLang="es-CL" sz="1600" dirty="0"/>
              <a:t> del </a:t>
            </a:r>
            <a:r>
              <a:rPr lang="es-CL" altLang="es-CL" sz="1600" dirty="0" err="1"/>
              <a:t>bash</a:t>
            </a:r>
            <a:r>
              <a:rPr lang="es-CL" altLang="es-CL" sz="1600" dirty="0"/>
              <a:t>. (</a:t>
            </a:r>
            <a:r>
              <a:rPr lang="es-CL" altLang="es-CL" sz="1600" dirty="0" err="1"/>
              <a:t>cat</a:t>
            </a:r>
            <a:r>
              <a:rPr lang="es-CL" altLang="es-CL" sz="1600" dirty="0"/>
              <a:t> /</a:t>
            </a:r>
            <a:r>
              <a:rPr lang="es-CL" altLang="es-CL" sz="1600" dirty="0" err="1"/>
              <a:t>dev</a:t>
            </a:r>
            <a:r>
              <a:rPr lang="es-CL" altLang="es-CL" sz="1600" dirty="0"/>
              <a:t>/</a:t>
            </a:r>
            <a:r>
              <a:rPr lang="es-CL" altLang="es-CL" sz="1600" dirty="0" err="1"/>
              <a:t>zero</a:t>
            </a:r>
            <a:r>
              <a:rPr lang="es-CL" altLang="es-CL" sz="1600" dirty="0"/>
              <a:t> &gt; /</a:t>
            </a:r>
            <a:r>
              <a:rPr lang="es-CL" altLang="es-CL" sz="1600" dirty="0" err="1"/>
              <a:t>dev</a:t>
            </a:r>
            <a:r>
              <a:rPr lang="es-CL" altLang="es-CL" sz="1600" dirty="0"/>
              <a:t>/</a:t>
            </a:r>
            <a:r>
              <a:rPr lang="es-CL" altLang="es-CL" sz="1600" dirty="0" err="1"/>
              <a:t>null</a:t>
            </a:r>
            <a:r>
              <a:rPr lang="es-CL" altLang="es-CL" sz="1600" dirty="0"/>
              <a:t>)</a:t>
            </a:r>
          </a:p>
          <a:p>
            <a:pPr lvl="1"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dirty="0"/>
              <a:t>CTRL-D: Le informa al proceso en escucha “</a:t>
            </a:r>
            <a:r>
              <a:rPr lang="es-CL" altLang="es-CL" sz="1600" dirty="0" err="1"/>
              <a:t>end</a:t>
            </a:r>
            <a:r>
              <a:rPr lang="es-CL" altLang="es-CL" sz="1600" dirty="0"/>
              <a:t> of </a:t>
            </a:r>
            <a:r>
              <a:rPr lang="es-CL" altLang="es-CL" sz="1600" dirty="0" err="1"/>
              <a:t>the</a:t>
            </a:r>
            <a:r>
              <a:rPr lang="es-CL" altLang="es-CL" sz="1600" dirty="0"/>
              <a:t> file” (</a:t>
            </a:r>
            <a:r>
              <a:rPr lang="es-CL" altLang="es-CL" sz="1600" dirty="0" err="1"/>
              <a:t>wc</a:t>
            </a:r>
            <a:r>
              <a:rPr lang="es-CL" altLang="es-CL" sz="1600" dirty="0"/>
              <a:t>)</a:t>
            </a:r>
          </a:p>
          <a:p>
            <a:pPr lvl="1"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b="1" dirty="0"/>
              <a:t>CTRL-Z</a:t>
            </a:r>
            <a:r>
              <a:rPr lang="es-CL" altLang="es-CL" sz="1600" dirty="0"/>
              <a:t>: Usado para suspender un programa que puede ser restaurado con </a:t>
            </a:r>
            <a:r>
              <a:rPr lang="es-CL" altLang="es-CL" sz="1600" dirty="0" err="1"/>
              <a:t>fg</a:t>
            </a:r>
            <a:r>
              <a:rPr lang="es-CL" altLang="es-CL" sz="1600" dirty="0"/>
              <a:t> (</a:t>
            </a:r>
            <a:r>
              <a:rPr lang="es-CL" altLang="es-CL" sz="1600" dirty="0" err="1"/>
              <a:t>foreground</a:t>
            </a:r>
            <a:r>
              <a:rPr lang="es-CL" altLang="es-CL" sz="1600" dirty="0"/>
              <a:t>).</a:t>
            </a:r>
          </a:p>
          <a:p>
            <a:pPr lvl="1"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dirty="0"/>
              <a:t>CTRL-U: Para borrar la línea actual.</a:t>
            </a:r>
          </a:p>
          <a:p>
            <a:pPr lvl="1"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dirty="0"/>
              <a:t>CTRL-H: Es igual a presionar </a:t>
            </a:r>
            <a:r>
              <a:rPr lang="es-CL" altLang="es-CL" sz="1600" dirty="0" err="1"/>
              <a:t>Backspace</a:t>
            </a:r>
            <a:r>
              <a:rPr lang="es-CL" altLang="es-CL" sz="1600" dirty="0"/>
              <a:t>.</a:t>
            </a:r>
          </a:p>
          <a:p>
            <a:pPr lvl="1"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dirty="0"/>
              <a:t>CTRL-L: Hace que el programa refresque la pantalla.</a:t>
            </a:r>
          </a:p>
          <a:p>
            <a:pPr lvl="1"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dirty="0"/>
              <a:t>CTRL-S: Congela la pantalla.</a:t>
            </a:r>
          </a:p>
          <a:p>
            <a:pPr lvl="1"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dirty="0"/>
              <a:t>CTRL-Q: Descongela la pantalla.</a:t>
            </a:r>
          </a:p>
          <a:p>
            <a:pPr lvl="1"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dirty="0"/>
              <a:t>CTRL-J: Es igual a presionar </a:t>
            </a:r>
            <a:r>
              <a:rPr lang="es-CL" altLang="es-CL" sz="1600" dirty="0" err="1"/>
              <a:t>Return</a:t>
            </a:r>
            <a:r>
              <a:rPr lang="es-CL" altLang="es-CL" sz="1600" dirty="0"/>
              <a:t>.</a:t>
            </a:r>
          </a:p>
          <a:p>
            <a:pPr lvl="1"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dirty="0"/>
              <a:t>CTRL-G: Genera un tono audible.</a:t>
            </a:r>
          </a:p>
          <a:p>
            <a:pP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s-CL" altLang="es-CL" sz="1800" b="1" dirty="0"/>
          </a:p>
          <a:p>
            <a:pP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s-CL" altLang="es-CL" sz="1800" b="1" dirty="0"/>
          </a:p>
          <a:p>
            <a:pP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s-CL" altLang="es-CL" sz="1800" b="1" dirty="0"/>
          </a:p>
        </p:txBody>
      </p:sp>
    </p:spTree>
    <p:extLst>
      <p:ext uri="{BB962C8B-B14F-4D97-AF65-F5344CB8AC3E}">
        <p14:creationId xmlns:p14="http://schemas.microsoft.com/office/powerpoint/2010/main" val="380248070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360363" y="349250"/>
            <a:ext cx="8140700" cy="957263"/>
          </a:xfrm>
        </p:spPr>
        <p:txBody>
          <a:bodyPr/>
          <a:lstStyle/>
          <a:p>
            <a:pPr marL="215900" indent="-21590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3600" b="1" dirty="0" smtClean="0"/>
              <a:t>Administrar terminales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376363"/>
            <a:ext cx="8131175" cy="3630612"/>
          </a:xfrm>
        </p:spPr>
        <p:txBody>
          <a:bodyPr rtlCol="0">
            <a:normAutofit/>
          </a:bodyPr>
          <a:lstStyle/>
          <a:p>
            <a:pPr marL="431800" indent="-431800" fontAlgn="auto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CL" altLang="es-CL" sz="2000" b="1" smtClean="0"/>
              <a:t>Identificación de terminales</a:t>
            </a:r>
          </a:p>
          <a:p>
            <a:pPr marL="341313" indent="-341313" fontAlgn="auto"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CL" altLang="es-CL" sz="2000" b="1" smtClean="0"/>
              <a:t>tty</a:t>
            </a:r>
            <a:r>
              <a:rPr lang="es-CL" altLang="es-CL" sz="2000" b="1" i="1" smtClean="0"/>
              <a:t>n</a:t>
            </a:r>
            <a:r>
              <a:rPr lang="es-CL" altLang="es-CL" sz="2000" b="1" smtClean="0"/>
              <a:t>:</a:t>
            </a:r>
            <a:r>
              <a:rPr lang="es-CL" altLang="es-CL" sz="2000" smtClean="0"/>
              <a:t> Consola virtual. Acceso vía CTRL-ALT-F</a:t>
            </a:r>
            <a:r>
              <a:rPr lang="es-CL" altLang="es-CL" sz="2000" i="1" smtClean="0"/>
              <a:t>n</a:t>
            </a:r>
            <a:r>
              <a:rPr lang="es-CL" altLang="es-CL" sz="2000" smtClean="0"/>
              <a:t>.</a:t>
            </a:r>
          </a:p>
          <a:p>
            <a:pPr marL="341313" indent="-341313" fontAlgn="auto"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CL" altLang="es-CL" sz="2000" b="1" smtClean="0"/>
              <a:t>ttyS</a:t>
            </a:r>
            <a:r>
              <a:rPr lang="es-CL" altLang="es-CL" sz="2000" b="1" i="1" smtClean="0"/>
              <a:t>n</a:t>
            </a:r>
            <a:r>
              <a:rPr lang="es-CL" altLang="es-CL" sz="2000" smtClean="0"/>
              <a:t>: Dispositivo de puerto serial.</a:t>
            </a:r>
          </a:p>
          <a:p>
            <a:pPr marL="341313" indent="-341313" fontAlgn="auto"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CL" altLang="es-CL" sz="2000" b="1" smtClean="0"/>
              <a:t>pts/</a:t>
            </a:r>
            <a:r>
              <a:rPr lang="es-CL" altLang="es-CL" sz="2000" b="1" i="1" smtClean="0"/>
              <a:t>n</a:t>
            </a:r>
            <a:r>
              <a:rPr lang="es-CL" altLang="es-CL" sz="2000" smtClean="0"/>
              <a:t>: Pseudo terminal. Para las conexiones vía telnet o ssh.</a:t>
            </a:r>
          </a:p>
          <a:p>
            <a:pPr marL="341313" indent="-341313" fontAlgn="auto"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CL" altLang="es-CL" sz="2000" b="1" smtClean="0"/>
              <a:t>:0</a:t>
            </a:r>
            <a:r>
              <a:rPr lang="es-CL" altLang="es-CL" sz="2000" smtClean="0"/>
              <a:t>: X Server. Cuando el usuario ingresa al ambiente gráfico.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860800"/>
            <a:ext cx="4225925" cy="2674938"/>
          </a:xfrm>
          <a:prstGeom prst="rect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51884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3" y="422275"/>
            <a:ext cx="8140700" cy="957263"/>
          </a:xfrm>
        </p:spPr>
        <p:txBody>
          <a:bodyPr>
            <a:normAutofit/>
          </a:bodyPr>
          <a:lstStyle/>
          <a:p>
            <a:pPr marL="215900" indent="-21590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4000" b="1" dirty="0" smtClean="0"/>
              <a:t>Administrar terminales</a:t>
            </a:r>
            <a:r>
              <a:rPr lang="es-CL" altLang="es-CL" sz="4000" b="1" dirty="0" smtClean="0"/>
              <a:t>:</a:t>
            </a:r>
            <a:endParaRPr lang="es-CL" altLang="es-CL" sz="4000" b="1" dirty="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221002"/>
            <a:ext cx="8131175" cy="41052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82080" tIns="41040" rIns="82080" bIns="41040" rtlCol="0">
            <a:noAutofit/>
          </a:bodyPr>
          <a:lstStyle/>
          <a:p>
            <a:pPr marL="0" indent="0"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b="1" dirty="0"/>
              <a:t>Administrar la salida del terminal durante la ejecución de comandos </a:t>
            </a:r>
          </a:p>
          <a:p>
            <a:pPr marL="342900" indent="-342900"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dirty="0"/>
              <a:t>Obtenga una lista recursiva del directorio </a:t>
            </a:r>
            <a:r>
              <a:rPr lang="es-CL" altLang="es-CL" sz="1600" dirty="0" smtClean="0"/>
              <a:t>raíz, ejecutando el comando: </a:t>
            </a:r>
            <a:r>
              <a:rPr lang="es-CL" altLang="es-CL" sz="1600" b="1" dirty="0" err="1" smtClean="0"/>
              <a:t>ls</a:t>
            </a:r>
            <a:r>
              <a:rPr lang="es-CL" altLang="es-CL" sz="1600" b="1" dirty="0" smtClean="0"/>
              <a:t> </a:t>
            </a:r>
            <a:r>
              <a:rPr lang="es-CL" altLang="es-CL" sz="1600" b="1" dirty="0"/>
              <a:t>– R /</a:t>
            </a:r>
          </a:p>
          <a:p>
            <a:pPr marL="342900" indent="-342900"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dirty="0"/>
              <a:t>Mientras se lista, congele la </a:t>
            </a:r>
            <a:r>
              <a:rPr lang="es-CL" altLang="es-CL" sz="1600" dirty="0" smtClean="0"/>
              <a:t>pantalla con </a:t>
            </a:r>
            <a:r>
              <a:rPr lang="es-CL" altLang="es-CL" sz="1600" b="1" dirty="0"/>
              <a:t>CTRL-S</a:t>
            </a:r>
          </a:p>
          <a:p>
            <a:pPr marL="342900" indent="-342900"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dirty="0"/>
              <a:t>Descongele la pantalla con </a:t>
            </a:r>
            <a:r>
              <a:rPr lang="es-CL" altLang="es-CL" sz="1600" b="1" dirty="0"/>
              <a:t>CTRL-Q</a:t>
            </a:r>
          </a:p>
          <a:p>
            <a:pPr marL="342900" indent="-342900"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dirty="0"/>
              <a:t>Suspenda la ejecución del comando con </a:t>
            </a:r>
            <a:r>
              <a:rPr lang="es-CL" altLang="es-CL" sz="1600" b="1" dirty="0"/>
              <a:t>CTRL-Z</a:t>
            </a:r>
            <a:r>
              <a:rPr lang="es-CL" altLang="es-CL" sz="1600" dirty="0"/>
              <a:t>.</a:t>
            </a:r>
          </a:p>
          <a:p>
            <a:pPr marL="342900" indent="-342900"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dirty="0"/>
              <a:t>Restaure el proceso suspendido con </a:t>
            </a:r>
            <a:r>
              <a:rPr lang="es-CL" altLang="es-CL" sz="1600" b="1" dirty="0" err="1"/>
              <a:t>fg</a:t>
            </a:r>
            <a:r>
              <a:rPr lang="es-CL" altLang="es-CL" sz="1600" dirty="0"/>
              <a:t>.</a:t>
            </a:r>
          </a:p>
          <a:p>
            <a:pPr marL="342900" indent="-342900"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dirty="0"/>
              <a:t>Cancele el proceso con </a:t>
            </a:r>
            <a:r>
              <a:rPr lang="es-CL" altLang="es-CL" sz="1600" b="1" dirty="0"/>
              <a:t>CTRL-C</a:t>
            </a:r>
            <a:r>
              <a:rPr lang="es-CL" altLang="es-CL" sz="1600" dirty="0"/>
              <a:t>.</a:t>
            </a:r>
          </a:p>
          <a:p>
            <a:pP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s-CL" altLang="es-CL" sz="1600" dirty="0"/>
          </a:p>
          <a:p>
            <a:pPr marL="0" indent="0"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b="1" dirty="0"/>
              <a:t>Terminar la entrada de un comando que lee desde el teclado, generando una lista de palabras ordenadas alfabéticamente y </a:t>
            </a:r>
            <a:r>
              <a:rPr lang="es-CL" altLang="es-CL" sz="1600" b="1" dirty="0" err="1"/>
              <a:t>redireccionándola</a:t>
            </a:r>
            <a:r>
              <a:rPr lang="es-CL" altLang="es-CL" sz="1600" b="1" dirty="0"/>
              <a:t> a un archivo.</a:t>
            </a:r>
          </a:p>
          <a:p>
            <a:pP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s-CL" altLang="es-CL" sz="1600" dirty="0"/>
          </a:p>
          <a:p>
            <a:pPr marL="342900" indent="-342900"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dirty="0"/>
              <a:t>Ejecutar: </a:t>
            </a:r>
            <a:r>
              <a:rPr lang="es-CL" altLang="es-CL" sz="1600" b="1" dirty="0" err="1"/>
              <a:t>sort</a:t>
            </a:r>
            <a:r>
              <a:rPr lang="es-CL" altLang="es-CL" sz="1600" b="1" dirty="0"/>
              <a:t> &gt; nombres_ordenados.txt</a:t>
            </a:r>
          </a:p>
          <a:p>
            <a:pPr marL="342900" indent="-342900"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dirty="0"/>
              <a:t>Escriba una lista desordenada de 5 nombres de personas. Sepárelas con </a:t>
            </a:r>
            <a:r>
              <a:rPr lang="es-CL" altLang="es-CL" sz="1600" dirty="0" err="1"/>
              <a:t>return</a:t>
            </a:r>
            <a:r>
              <a:rPr lang="es-CL" altLang="es-CL" sz="1600" dirty="0"/>
              <a:t>.</a:t>
            </a:r>
          </a:p>
          <a:p>
            <a:pPr marL="342900" indent="-342900"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dirty="0"/>
              <a:t>Termine la lista con </a:t>
            </a:r>
            <a:r>
              <a:rPr lang="es-CL" altLang="es-CL" sz="1600" b="1" dirty="0"/>
              <a:t>CTRL-D</a:t>
            </a:r>
            <a:r>
              <a:rPr lang="es-CL" altLang="es-CL" sz="1600" dirty="0"/>
              <a:t>.</a:t>
            </a:r>
          </a:p>
          <a:p>
            <a:pPr marL="342900" indent="-342900"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dirty="0"/>
              <a:t>Salga de la </a:t>
            </a:r>
            <a:r>
              <a:rPr lang="es-CL" altLang="es-CL" sz="1600" dirty="0" err="1"/>
              <a:t>shell</a:t>
            </a:r>
            <a:r>
              <a:rPr lang="es-CL" altLang="es-CL" sz="1600" dirty="0"/>
              <a:t>.</a:t>
            </a:r>
          </a:p>
          <a:p>
            <a:pPr marL="342900" indent="-342900"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600" dirty="0"/>
              <a:t>Ingrese a la </a:t>
            </a:r>
            <a:r>
              <a:rPr lang="es-CL" altLang="es-CL" sz="1600" dirty="0" err="1"/>
              <a:t>shell</a:t>
            </a:r>
            <a:r>
              <a:rPr lang="es-CL" altLang="es-CL" sz="1600" dirty="0"/>
              <a:t> y verifique que el archivo se creó correctamente viendo su contenido con el comando cat.</a:t>
            </a:r>
          </a:p>
        </p:txBody>
      </p:sp>
    </p:spTree>
    <p:extLst>
      <p:ext uri="{BB962C8B-B14F-4D97-AF65-F5344CB8AC3E}">
        <p14:creationId xmlns:p14="http://schemas.microsoft.com/office/powerpoint/2010/main" val="316702549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3" y="422275"/>
            <a:ext cx="8140700" cy="957263"/>
          </a:xfrm>
        </p:spPr>
        <p:txBody>
          <a:bodyPr/>
          <a:lstStyle/>
          <a:p>
            <a:pPr marL="215900" indent="-21590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b="1" dirty="0" smtClean="0"/>
              <a:t>Obtener ayuda en Linux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628775"/>
            <a:ext cx="8131175" cy="3630613"/>
          </a:xfrm>
        </p:spPr>
        <p:txBody>
          <a:bodyPr rtlCol="0">
            <a:normAutofit/>
          </a:bodyPr>
          <a:lstStyle/>
          <a:p>
            <a:pPr marL="774700" indent="-665163" fontAlgn="auto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CL" altLang="es-CL" b="1" dirty="0" smtClean="0">
                <a:latin typeface="+mj-lt"/>
              </a:rPr>
              <a:t>Obtener lista de opciones utilizables de un comando:</a:t>
            </a:r>
          </a:p>
          <a:p>
            <a:pPr marL="341313" indent="-231775" fontAlgn="auto"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CL" altLang="es-CL" i="1" dirty="0" smtClean="0">
                <a:latin typeface="+mj-lt"/>
              </a:rPr>
              <a:t>comando </a:t>
            </a:r>
            <a:r>
              <a:rPr lang="es-CL" altLang="es-CL" dirty="0" smtClean="0">
                <a:latin typeface="+mj-lt"/>
              </a:rPr>
              <a:t>-h</a:t>
            </a:r>
          </a:p>
          <a:p>
            <a:pPr marL="341313" indent="-231775" fontAlgn="auto"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CL" altLang="es-CL" i="1" dirty="0" smtClean="0">
                <a:latin typeface="+mj-lt"/>
              </a:rPr>
              <a:t>comando </a:t>
            </a:r>
            <a:r>
              <a:rPr lang="es-CL" altLang="es-CL" dirty="0" smtClean="0">
                <a:latin typeface="+mj-lt"/>
              </a:rPr>
              <a:t>-?</a:t>
            </a:r>
          </a:p>
          <a:p>
            <a:pPr marL="341313" indent="-231775" fontAlgn="auto"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CL" altLang="es-CL" i="1" dirty="0" smtClean="0">
                <a:latin typeface="+mj-lt"/>
              </a:rPr>
              <a:t>comando </a:t>
            </a:r>
            <a:r>
              <a:rPr lang="es-CL" altLang="es-CL" dirty="0" smtClean="0">
                <a:latin typeface="+mj-lt"/>
              </a:rPr>
              <a:t>-- </a:t>
            </a:r>
            <a:r>
              <a:rPr lang="es-CL" altLang="es-CL" dirty="0" err="1" smtClean="0">
                <a:latin typeface="+mj-lt"/>
              </a:rPr>
              <a:t>help</a:t>
            </a:r>
            <a:endParaRPr lang="es-CL" altLang="es-CL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667931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3" y="273991"/>
            <a:ext cx="8140700" cy="957263"/>
          </a:xfrm>
        </p:spPr>
        <p:txBody>
          <a:bodyPr/>
          <a:lstStyle/>
          <a:p>
            <a: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2800" dirty="0" smtClean="0"/>
              <a:t>Obtener ayuda en Linux</a:t>
            </a:r>
            <a:r>
              <a:rPr lang="es-CL" altLang="es-CL" sz="2800" dirty="0" smtClean="0"/>
              <a:t>: Páginas </a:t>
            </a:r>
            <a:r>
              <a:rPr lang="es-CL" altLang="es-CL" sz="2800" dirty="0" err="1" smtClean="0"/>
              <a:t>man</a:t>
            </a:r>
            <a:endParaRPr lang="es-CL" altLang="es-CL" sz="28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444844" y="1020156"/>
            <a:ext cx="8377880" cy="46799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82080" tIns="41040" rIns="82080" bIns="41040" rtlCol="0">
            <a:no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250" b="1" dirty="0" err="1"/>
              <a:t>less</a:t>
            </a:r>
            <a:endParaRPr lang="es-CL" altLang="es-CL" sz="1250" b="1" dirty="0"/>
          </a:p>
          <a:p>
            <a:pPr lvl="1"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250" dirty="0"/>
              <a:t>Comando que permite mirar la salida estándar por páginas, en la línea de comandos.</a:t>
            </a:r>
          </a:p>
          <a:p>
            <a:pPr lvl="1"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250" dirty="0"/>
              <a:t>Posee atajos de teclado para avanzar, retroceder, buscar, salir, etc.</a:t>
            </a:r>
          </a:p>
          <a:p>
            <a:pPr lvl="1"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250" dirty="0"/>
              <a:t>Cuando se llama una página de manual, automáticamente se utiliza </a:t>
            </a:r>
            <a:r>
              <a:rPr lang="es-CL" altLang="es-CL" sz="1250" dirty="0" err="1"/>
              <a:t>less</a:t>
            </a:r>
            <a:r>
              <a:rPr lang="es-CL" altLang="es-CL" sz="1250" dirty="0"/>
              <a:t>.</a:t>
            </a:r>
          </a:p>
          <a:p>
            <a:pPr lvl="1"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250" dirty="0"/>
              <a:t>Atajos de teclado para </a:t>
            </a:r>
            <a:r>
              <a:rPr lang="es-CL" altLang="es-CL" sz="1250" dirty="0" err="1"/>
              <a:t>less</a:t>
            </a:r>
            <a:r>
              <a:rPr lang="es-CL" altLang="es-CL" sz="1250" dirty="0"/>
              <a:t>:</a:t>
            </a:r>
          </a:p>
          <a:p>
            <a:pPr lvl="2"/>
            <a:r>
              <a:rPr lang="es-CL" altLang="es-CL" sz="1250" b="1" dirty="0" err="1"/>
              <a:t>space</a:t>
            </a:r>
            <a:r>
              <a:rPr lang="es-CL" altLang="es-CL" sz="1250" dirty="0"/>
              <a:t> Próxima página.</a:t>
            </a:r>
          </a:p>
          <a:p>
            <a:pPr lvl="2"/>
            <a:r>
              <a:rPr lang="es-CL" altLang="es-CL" sz="1250" b="1" dirty="0"/>
              <a:t>b</a:t>
            </a:r>
            <a:r>
              <a:rPr lang="es-CL" altLang="es-CL" sz="1250" dirty="0"/>
              <a:t> Ver la página anterior.</a:t>
            </a:r>
          </a:p>
          <a:p>
            <a:pPr lvl="2"/>
            <a:r>
              <a:rPr lang="es-CL" altLang="es-CL" sz="1250" b="1" dirty="0"/>
              <a:t>q</a:t>
            </a:r>
            <a:r>
              <a:rPr lang="es-CL" altLang="es-CL" sz="1250" dirty="0"/>
              <a:t> Salir.</a:t>
            </a:r>
          </a:p>
          <a:p>
            <a:pPr lvl="2"/>
            <a:r>
              <a:rPr lang="es-CL" altLang="es-CL" sz="1250" b="1" dirty="0"/>
              <a:t>/</a:t>
            </a:r>
            <a:r>
              <a:rPr lang="es-CL" altLang="es-CL" sz="1250" dirty="0"/>
              <a:t> texto </a:t>
            </a:r>
            <a:r>
              <a:rPr lang="es-CL" altLang="es-CL" sz="1250" dirty="0" err="1"/>
              <a:t>Return</a:t>
            </a:r>
            <a:r>
              <a:rPr lang="es-CL" altLang="es-CL" sz="1250" dirty="0"/>
              <a:t> Buscar la palabra texto.</a:t>
            </a:r>
          </a:p>
          <a:p>
            <a:pPr lvl="2"/>
            <a:r>
              <a:rPr lang="es-CL" altLang="es-CL" sz="1250" b="1" dirty="0"/>
              <a:t>n</a:t>
            </a:r>
            <a:r>
              <a:rPr lang="es-CL" altLang="es-CL" sz="1250" dirty="0"/>
              <a:t> Encontrar la próxima ocurrencia del texto buscado.</a:t>
            </a:r>
          </a:p>
          <a:p>
            <a:pP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250" b="1" dirty="0" err="1"/>
              <a:t>man</a:t>
            </a:r>
            <a:r>
              <a:rPr lang="es-CL" altLang="es-CL" sz="1250" b="1" dirty="0"/>
              <a:t> comando</a:t>
            </a:r>
          </a:p>
          <a:p>
            <a:pP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250" dirty="0"/>
              <a:t>Las páginas </a:t>
            </a:r>
            <a:r>
              <a:rPr lang="es-CL" altLang="es-CL" sz="1250" dirty="0" err="1"/>
              <a:t>man</a:t>
            </a:r>
            <a:r>
              <a:rPr lang="es-CL" altLang="es-CL" sz="1250" dirty="0"/>
              <a:t> están organizadas por capítulos. Cuando digita </a:t>
            </a:r>
            <a:r>
              <a:rPr lang="es-CL" altLang="es-CL" sz="1250" dirty="0" err="1"/>
              <a:t>man</a:t>
            </a:r>
            <a:r>
              <a:rPr lang="es-CL" altLang="es-CL" sz="1250" dirty="0"/>
              <a:t> comando, se muestra el primer capítulo que se encuentra del manual.</a:t>
            </a:r>
          </a:p>
          <a:p>
            <a:pPr lvl="1"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250" dirty="0"/>
              <a:t>Capítulo 1, Comandos para usuarios estándar.</a:t>
            </a:r>
          </a:p>
          <a:p>
            <a:pPr lvl="1"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250" dirty="0"/>
              <a:t>Capítulo 2, Llamadas de sistema para desarrolladores</a:t>
            </a:r>
          </a:p>
          <a:p>
            <a:pPr lvl="1"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250" dirty="0"/>
              <a:t>Capítulo 3, Llamadas de librería para desarrolladores</a:t>
            </a:r>
          </a:p>
          <a:p>
            <a:pPr lvl="1"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250" dirty="0"/>
              <a:t>Capítulo 4, Archivos de dispositivos para administradores</a:t>
            </a:r>
          </a:p>
          <a:p>
            <a:pPr lvl="1"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250" dirty="0"/>
              <a:t>Capítulo 5, Formatos de archivo para usuarios estándar</a:t>
            </a:r>
          </a:p>
          <a:p>
            <a:pPr lvl="1"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250" dirty="0"/>
              <a:t>Capítulo 6, Depende del comando</a:t>
            </a:r>
          </a:p>
          <a:p>
            <a:pPr lvl="1"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250" dirty="0"/>
              <a:t>Capítulo 7, Información general para usuarios estándar</a:t>
            </a:r>
          </a:p>
          <a:p>
            <a:pPr lvl="1"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250" dirty="0"/>
              <a:t>Capítulo 8, Comandos del administrador para administradores</a:t>
            </a:r>
          </a:p>
          <a:p>
            <a:pP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250" dirty="0"/>
              <a:t>Para acceder a un capítulo en particular, escribir </a:t>
            </a:r>
            <a:r>
              <a:rPr lang="es-CL" altLang="es-CL" sz="1250" dirty="0" err="1"/>
              <a:t>man</a:t>
            </a:r>
            <a:r>
              <a:rPr lang="es-CL" altLang="es-CL" sz="1250" dirty="0"/>
              <a:t> capitulo comando</a:t>
            </a:r>
          </a:p>
          <a:p>
            <a:pP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250" dirty="0"/>
              <a:t>Con </a:t>
            </a:r>
            <a:r>
              <a:rPr lang="es-CL" altLang="es-CL" sz="1250" dirty="0" err="1"/>
              <a:t>man</a:t>
            </a:r>
            <a:r>
              <a:rPr lang="es-CL" altLang="es-CL" sz="1250" dirty="0"/>
              <a:t>, se usan los modificadores -k y -a:</a:t>
            </a:r>
          </a:p>
          <a:p>
            <a:pPr lvl="1"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250" b="1" dirty="0"/>
              <a:t>-k </a:t>
            </a:r>
            <a:r>
              <a:rPr lang="es-CL" altLang="es-CL" sz="1250" dirty="0"/>
              <a:t>Para búsquedas por palabra clave (</a:t>
            </a:r>
            <a:r>
              <a:rPr lang="es-CL" altLang="es-CL" sz="1250" dirty="0" err="1"/>
              <a:t>man</a:t>
            </a:r>
            <a:r>
              <a:rPr lang="es-CL" altLang="es-CL" sz="1250" dirty="0"/>
              <a:t> -k </a:t>
            </a:r>
            <a:r>
              <a:rPr lang="es-CL" altLang="es-CL" sz="1250" dirty="0" err="1"/>
              <a:t>passwd</a:t>
            </a:r>
            <a:r>
              <a:rPr lang="es-CL" altLang="es-CL" sz="1250" dirty="0"/>
              <a:t>)</a:t>
            </a:r>
          </a:p>
          <a:p>
            <a:pPr lvl="1"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CL" altLang="es-CL" sz="1250" b="1" dirty="0"/>
              <a:t>-a</a:t>
            </a:r>
            <a:r>
              <a:rPr lang="es-CL" altLang="es-CL" sz="1250" dirty="0"/>
              <a:t> Para ver todas las páginas relevantes respecto a un argumento de una vez (</a:t>
            </a:r>
            <a:r>
              <a:rPr lang="es-CL" altLang="es-CL" sz="1250" dirty="0" err="1"/>
              <a:t>man</a:t>
            </a:r>
            <a:r>
              <a:rPr lang="es-CL" altLang="es-CL" sz="1250" dirty="0"/>
              <a:t> -a </a:t>
            </a:r>
            <a:r>
              <a:rPr lang="es-CL" altLang="es-CL" sz="1250" dirty="0" err="1"/>
              <a:t>passwd</a:t>
            </a:r>
            <a:r>
              <a:rPr lang="es-CL" altLang="es-CL" sz="12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69064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3" y="422275"/>
            <a:ext cx="8140700" cy="957263"/>
          </a:xfrm>
        </p:spPr>
        <p:txBody>
          <a:bodyPr/>
          <a:lstStyle/>
          <a:p>
            <a:pPr marL="215900" indent="-21590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2800" b="1" dirty="0" smtClean="0"/>
              <a:t>Obtener ayuda en </a:t>
            </a:r>
            <a:r>
              <a:rPr lang="es-CL" altLang="es-CL" sz="2800" b="1" dirty="0" smtClean="0"/>
              <a:t>Linux: Páginas </a:t>
            </a:r>
            <a:r>
              <a:rPr lang="es-CL" altLang="es-CL" sz="2800" b="1" dirty="0" err="1" smtClean="0"/>
              <a:t>Info</a:t>
            </a:r>
            <a:endParaRPr lang="es-CL" altLang="es-CL" sz="2800" b="1" dirty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628775"/>
            <a:ext cx="8131175" cy="4392613"/>
          </a:xfrm>
        </p:spPr>
        <p:txBody>
          <a:bodyPr/>
          <a:lstStyle/>
          <a:p>
            <a:pPr marL="341313" indent="-341313">
              <a:lnSpc>
                <a:spcPct val="75000"/>
              </a:lnSpc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2000" smtClean="0"/>
              <a:t>Documentos de ayuda vinculados.</a:t>
            </a:r>
          </a:p>
          <a:p>
            <a:pPr marL="341313" indent="-341313">
              <a:lnSpc>
                <a:spcPct val="75000"/>
              </a:lnSpc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2000" smtClean="0"/>
              <a:t>Se accede por medio del comando </a:t>
            </a:r>
            <a:r>
              <a:rPr lang="es-CL" altLang="es-CL" sz="2000" b="1" smtClean="0"/>
              <a:t>info </a:t>
            </a:r>
            <a:r>
              <a:rPr lang="es-CL" altLang="es-CL" sz="2000" b="1" i="1" smtClean="0"/>
              <a:t>comando</a:t>
            </a:r>
            <a:r>
              <a:rPr lang="es-CL" altLang="es-CL" sz="2000" smtClean="0"/>
              <a:t> o </a:t>
            </a:r>
            <a:r>
              <a:rPr lang="es-CL" altLang="es-CL" sz="2000" b="1" smtClean="0"/>
              <a:t>pinfo </a:t>
            </a:r>
            <a:r>
              <a:rPr lang="es-CL" altLang="es-CL" sz="2000" b="1" i="1" smtClean="0"/>
              <a:t>comando</a:t>
            </a:r>
            <a:r>
              <a:rPr lang="es-CL" altLang="es-CL" sz="2000" i="1" smtClean="0"/>
              <a:t>. </a:t>
            </a:r>
            <a:r>
              <a:rPr lang="es-CL" altLang="es-CL" sz="2000" smtClean="0"/>
              <a:t> Si no se digita el argumento (nombre del comando, muestra una lista de todas las páginas info disponibles)</a:t>
            </a:r>
          </a:p>
          <a:p>
            <a:pPr marL="341313" indent="-341313">
              <a:lnSpc>
                <a:spcPct val="75000"/>
              </a:lnSpc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2000" smtClean="0"/>
              <a:t>Teclas de navegación en </a:t>
            </a:r>
            <a:r>
              <a:rPr lang="es-CL" altLang="es-CL" sz="2000" b="1" smtClean="0"/>
              <a:t>pinfo</a:t>
            </a:r>
          </a:p>
          <a:p>
            <a:pPr marL="741363" lvl="1" indent="-284163">
              <a:lnSpc>
                <a:spcPct val="75000"/>
              </a:lnSpc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1800" b="1" smtClean="0"/>
              <a:t>space</a:t>
            </a:r>
            <a:r>
              <a:rPr lang="es-CL" altLang="es-CL" sz="1800" smtClean="0"/>
              <a:t> Próxima página</a:t>
            </a:r>
          </a:p>
          <a:p>
            <a:pPr marL="741363" lvl="1" indent="-284163">
              <a:lnSpc>
                <a:spcPct val="75000"/>
              </a:lnSpc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1800" b="1" smtClean="0"/>
              <a:t>b </a:t>
            </a:r>
            <a:r>
              <a:rPr lang="es-CL" altLang="es-CL" sz="1800" smtClean="0"/>
              <a:t>Página anterior</a:t>
            </a:r>
          </a:p>
          <a:p>
            <a:pPr marL="741363" lvl="1" indent="-284163">
              <a:lnSpc>
                <a:spcPct val="75000"/>
              </a:lnSpc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1800" b="1" smtClean="0"/>
              <a:t>q </a:t>
            </a:r>
            <a:r>
              <a:rPr lang="es-CL" altLang="es-CL" sz="1800" smtClean="0"/>
              <a:t>Salir</a:t>
            </a:r>
          </a:p>
          <a:p>
            <a:pPr marL="741363" lvl="1" indent="-284163">
              <a:lnSpc>
                <a:spcPct val="75000"/>
              </a:lnSpc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1800" b="1" smtClean="0"/>
              <a:t>/ </a:t>
            </a:r>
            <a:r>
              <a:rPr lang="es-CL" altLang="es-CL" sz="1800" b="1" i="1" smtClean="0"/>
              <a:t>texto </a:t>
            </a:r>
            <a:r>
              <a:rPr lang="es-CL" altLang="es-CL" sz="1800" b="1" smtClean="0"/>
              <a:t>RETURN </a:t>
            </a:r>
            <a:r>
              <a:rPr lang="es-CL" altLang="es-CL" sz="1800" smtClean="0"/>
              <a:t>Buscar la palabra </a:t>
            </a:r>
            <a:r>
              <a:rPr lang="es-CL" altLang="es-CL" sz="1800" i="1" smtClean="0"/>
              <a:t>texto</a:t>
            </a:r>
          </a:p>
          <a:p>
            <a:pPr marL="741363" lvl="1" indent="-284163">
              <a:lnSpc>
                <a:spcPct val="75000"/>
              </a:lnSpc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1800" b="1" smtClean="0"/>
              <a:t>Flecha derecha</a:t>
            </a:r>
            <a:r>
              <a:rPr lang="es-CL" altLang="es-CL" sz="1800" smtClean="0"/>
              <a:t> Seguir vínculo</a:t>
            </a:r>
          </a:p>
          <a:p>
            <a:pPr marL="741363" lvl="1" indent="-284163">
              <a:lnSpc>
                <a:spcPct val="75000"/>
              </a:lnSpc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1800" b="1" smtClean="0"/>
              <a:t>Flecha izquierda</a:t>
            </a:r>
            <a:r>
              <a:rPr lang="es-CL" altLang="es-CL" sz="1800" smtClean="0"/>
              <a:t> Retroceder</a:t>
            </a:r>
          </a:p>
          <a:p>
            <a:pPr marL="741363" lvl="1" indent="-284163">
              <a:lnSpc>
                <a:spcPct val="75000"/>
              </a:lnSpc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1800" b="1" smtClean="0"/>
              <a:t>Flecha arriba</a:t>
            </a:r>
            <a:r>
              <a:rPr lang="es-CL" altLang="es-CL" sz="1800" smtClean="0"/>
              <a:t> Vínculo previo</a:t>
            </a:r>
          </a:p>
          <a:p>
            <a:pPr marL="741363" lvl="1" indent="-284163">
              <a:lnSpc>
                <a:spcPct val="75000"/>
              </a:lnSpc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1800" b="1" smtClean="0"/>
              <a:t>Flecha abajo</a:t>
            </a:r>
            <a:r>
              <a:rPr lang="es-CL" altLang="es-CL" sz="1800" smtClean="0"/>
              <a:t> Vínculo siguiente</a:t>
            </a:r>
          </a:p>
          <a:p>
            <a:pPr marL="741363" lvl="1" indent="-284163">
              <a:lnSpc>
                <a:spcPct val="7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CL" altLang="es-CL" sz="1800" smtClean="0"/>
          </a:p>
          <a:p>
            <a:pPr marL="741363" lvl="1" indent="-284163">
              <a:lnSpc>
                <a:spcPct val="7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CL" altLang="es-CL" sz="1800" smtClean="0"/>
          </a:p>
        </p:txBody>
      </p:sp>
    </p:spTree>
    <p:extLst>
      <p:ext uri="{BB962C8B-B14F-4D97-AF65-F5344CB8AC3E}">
        <p14:creationId xmlns:p14="http://schemas.microsoft.com/office/powerpoint/2010/main" val="15796642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723900" y="296863"/>
            <a:ext cx="7772400" cy="1216025"/>
          </a:xfrm>
        </p:spPr>
        <p:txBody>
          <a:bodyPr lIns="0" tIns="24695" rIns="0" bIns="0"/>
          <a:lstStyle/>
          <a:p>
            <a:pPr marL="215900" indent="-21590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altLang="es-CL" sz="2800" b="1" dirty="0" err="1" smtClean="0"/>
              <a:t>TEMARIO</a:t>
            </a:r>
            <a:r>
              <a:rPr lang="en-US" altLang="es-CL" sz="2800" b="1" dirty="0" err="1" smtClean="0">
                <a:solidFill>
                  <a:srgbClr val="FFFFFF"/>
                </a:solidFill>
              </a:rPr>
              <a:t>inu</a:t>
            </a:r>
            <a:r>
              <a:rPr lang="en-US" altLang="es-CL" sz="2800" dirty="0" err="1" smtClean="0">
                <a:solidFill>
                  <a:srgbClr val="FFFFFF"/>
                </a:solidFill>
              </a:rPr>
              <a:t>x</a:t>
            </a:r>
            <a:endParaRPr lang="en-US" altLang="es-CL" sz="2800" dirty="0" smtClean="0">
              <a:solidFill>
                <a:srgbClr val="FFFFFF"/>
              </a:solidFill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720725" y="1595438"/>
            <a:ext cx="7772400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31800" indent="-3238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628650" indent="-285750" defTabSz="685800"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s-CL" altLang="es-CL" sz="2000" dirty="0" err="1">
                <a:solidFill>
                  <a:schemeClr val="tx1"/>
                </a:solidFill>
                <a:latin typeface="+mn-lt"/>
                <a:cs typeface="+mn-cs"/>
              </a:rPr>
              <a:t>Login</a:t>
            </a:r>
            <a:endParaRPr lang="es-CL" altLang="es-CL" sz="20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628650" indent="-285750" defTabSz="685800"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s-CL" altLang="es-CL" sz="2000" dirty="0" err="1">
                <a:solidFill>
                  <a:schemeClr val="tx1"/>
                </a:solidFill>
                <a:latin typeface="+mn-lt"/>
                <a:cs typeface="+mn-cs"/>
              </a:rPr>
              <a:t>Kernel</a:t>
            </a:r>
            <a:r>
              <a:rPr lang="es-CL" altLang="es-CL" sz="2000" dirty="0">
                <a:solidFill>
                  <a:schemeClr val="tx1"/>
                </a:solidFill>
                <a:latin typeface="+mn-lt"/>
                <a:cs typeface="+mn-cs"/>
              </a:rPr>
              <a:t> Programas y procesos</a:t>
            </a:r>
          </a:p>
          <a:p>
            <a:pPr marL="628650" indent="-285750" defTabSz="685800"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s-CL" altLang="es-CL" sz="2000" dirty="0">
                <a:solidFill>
                  <a:schemeClr val="tx1"/>
                </a:solidFill>
                <a:latin typeface="+mn-lt"/>
                <a:cs typeface="+mn-cs"/>
              </a:rPr>
              <a:t>Examinar el sistema de archivos</a:t>
            </a:r>
          </a:p>
          <a:p>
            <a:pPr marL="628650" indent="-285750" defTabSz="685800"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s-CL" altLang="es-CL" sz="2000" dirty="0">
                <a:solidFill>
                  <a:schemeClr val="tx1"/>
                </a:solidFill>
                <a:latin typeface="+mn-lt"/>
                <a:cs typeface="+mn-cs"/>
              </a:rPr>
              <a:t>Ejecutar comandos</a:t>
            </a:r>
          </a:p>
          <a:p>
            <a:pPr marL="628650" indent="-285750" defTabSz="685800"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s-CL" altLang="es-CL" sz="2000" dirty="0">
                <a:solidFill>
                  <a:schemeClr val="tx1"/>
                </a:solidFill>
                <a:latin typeface="+mn-lt"/>
                <a:cs typeface="+mn-cs"/>
              </a:rPr>
              <a:t>Administrar terminales</a:t>
            </a:r>
          </a:p>
          <a:p>
            <a:pPr marL="628650" indent="-285750" defTabSz="685800"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s-CL" altLang="es-CL" sz="2000" dirty="0">
                <a:solidFill>
                  <a:schemeClr val="tx1"/>
                </a:solidFill>
                <a:latin typeface="+mn-lt"/>
                <a:cs typeface="+mn-cs"/>
              </a:rPr>
              <a:t>Obtener ayuda</a:t>
            </a:r>
          </a:p>
        </p:txBody>
      </p:sp>
    </p:spTree>
    <p:extLst>
      <p:ext uri="{BB962C8B-B14F-4D97-AF65-F5344CB8AC3E}">
        <p14:creationId xmlns:p14="http://schemas.microsoft.com/office/powerpoint/2010/main" val="116136191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3" y="422275"/>
            <a:ext cx="8140700" cy="957263"/>
          </a:xfrm>
        </p:spPr>
        <p:txBody>
          <a:bodyPr/>
          <a:lstStyle/>
          <a:p>
            <a:pPr marL="215900" indent="-21590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b="1" dirty="0" smtClean="0"/>
              <a:t>Obtener ayuda en Linux: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628775"/>
            <a:ext cx="8131175" cy="3630613"/>
          </a:xfrm>
        </p:spPr>
        <p:txBody>
          <a:bodyPr/>
          <a:lstStyle/>
          <a:p>
            <a:pPr marL="341313" indent="-341313">
              <a:lnSpc>
                <a:spcPct val="85000"/>
              </a:lnSpc>
              <a:spcBef>
                <a:spcPts val="338"/>
              </a:spcBef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1800" b="1" smtClean="0"/>
              <a:t>El directorio /usr/share/doc</a:t>
            </a:r>
          </a:p>
          <a:p>
            <a:pPr marL="741363" lvl="1" indent="-284163">
              <a:lnSpc>
                <a:spcPct val="85000"/>
              </a:lnSpc>
              <a:spcBef>
                <a:spcPts val="300"/>
              </a:spcBef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1600" smtClean="0"/>
              <a:t>Donde se encuentra documentación de los programas instalados.</a:t>
            </a:r>
          </a:p>
          <a:p>
            <a:pPr marL="341313" indent="-341313">
              <a:lnSpc>
                <a:spcPct val="85000"/>
              </a:lnSpc>
              <a:spcBef>
                <a:spcPts val="338"/>
              </a:spcBef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1800" b="1" smtClean="0"/>
              <a:t>Guías de documentación de Red Hat</a:t>
            </a:r>
          </a:p>
          <a:p>
            <a:pPr marL="741363" lvl="1" indent="-284163">
              <a:lnSpc>
                <a:spcPct val="85000"/>
              </a:lnSpc>
              <a:spcBef>
                <a:spcPts val="300"/>
              </a:spcBef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1600" smtClean="0">
                <a:solidFill>
                  <a:srgbClr val="CCCCFF"/>
                </a:solidFill>
                <a:hlinkClick r:id="rId3"/>
              </a:rPr>
              <a:t>https://www.redhat.com/docs/manuals</a:t>
            </a:r>
          </a:p>
          <a:p>
            <a:pPr marL="341313" indent="-341313">
              <a:lnSpc>
                <a:spcPct val="85000"/>
              </a:lnSpc>
              <a:spcBef>
                <a:spcPts val="338"/>
              </a:spcBef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1800" b="1" smtClean="0"/>
              <a:t>Proyecto de documentación de Linux</a:t>
            </a:r>
          </a:p>
          <a:p>
            <a:pPr marL="741363" lvl="1" indent="-284163">
              <a:lnSpc>
                <a:spcPct val="85000"/>
              </a:lnSpc>
              <a:spcBef>
                <a:spcPts val="300"/>
              </a:spcBef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1600" b="1" smtClean="0"/>
              <a:t>http://www.tldp.org</a:t>
            </a:r>
          </a:p>
          <a:p>
            <a:pPr marL="741363" lvl="1" indent="-284163">
              <a:lnSpc>
                <a:spcPct val="85000"/>
              </a:lnSpc>
              <a:spcBef>
                <a:spcPts val="300"/>
              </a:spcBef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1600" b="1" smtClean="0"/>
              <a:t>FAQs</a:t>
            </a:r>
          </a:p>
          <a:p>
            <a:pPr marL="741363" lvl="1" indent="-284163">
              <a:lnSpc>
                <a:spcPct val="85000"/>
              </a:lnSpc>
              <a:spcBef>
                <a:spcPts val="300"/>
              </a:spcBef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1600" b="1" smtClean="0"/>
              <a:t>HOWTOs</a:t>
            </a:r>
          </a:p>
          <a:p>
            <a:pPr marL="741363" lvl="1" indent="-284163">
              <a:lnSpc>
                <a:spcPct val="85000"/>
              </a:lnSpc>
              <a:spcBef>
                <a:spcPts val="300"/>
              </a:spcBef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1600" b="1" smtClean="0"/>
              <a:t>GUIDES</a:t>
            </a:r>
          </a:p>
          <a:p>
            <a:pPr marL="341313" indent="-341313">
              <a:lnSpc>
                <a:spcPct val="85000"/>
              </a:lnSpc>
              <a:spcBef>
                <a:spcPts val="338"/>
              </a:spcBef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1800" b="1" smtClean="0"/>
              <a:t>yelp: Browser de ayuda de Gnome</a:t>
            </a:r>
          </a:p>
          <a:p>
            <a:pPr marL="741363" lvl="1" indent="-284163">
              <a:lnSpc>
                <a:spcPct val="85000"/>
              </a:lnSpc>
              <a:spcBef>
                <a:spcPts val="300"/>
              </a:spcBef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1600" smtClean="0"/>
              <a:t>Aplicación gráfica</a:t>
            </a:r>
          </a:p>
          <a:p>
            <a:pPr marL="741363" lvl="1" indent="-284163">
              <a:lnSpc>
                <a:spcPct val="85000"/>
              </a:lnSpc>
              <a:spcBef>
                <a:spcPts val="300"/>
              </a:spcBef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1600" smtClean="0"/>
              <a:t>Incluye páginas man e info “clickeables”</a:t>
            </a:r>
          </a:p>
          <a:p>
            <a:pPr marL="341313" indent="-341313">
              <a:lnSpc>
                <a:spcPct val="85000"/>
              </a:lnSpc>
              <a:spcBef>
                <a:spcPts val="338"/>
              </a:spcBef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1800" b="1" smtClean="0"/>
              <a:t>Guía de despliegue de Red Hat Enterprise Linux</a:t>
            </a:r>
          </a:p>
          <a:p>
            <a:pPr marL="741363" lvl="1" indent="-284163">
              <a:lnSpc>
                <a:spcPct val="85000"/>
              </a:lnSpc>
              <a:spcBef>
                <a:spcPts val="300"/>
              </a:spcBef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CL" altLang="es-CL" sz="1600" smtClean="0"/>
              <a:t>Para personalizar/usar RHEL a gusto del usuario</a:t>
            </a:r>
          </a:p>
        </p:txBody>
      </p:sp>
    </p:spTree>
    <p:extLst>
      <p:ext uri="{BB962C8B-B14F-4D97-AF65-F5344CB8AC3E}">
        <p14:creationId xmlns:p14="http://schemas.microsoft.com/office/powerpoint/2010/main" val="193622902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612775" y="138113"/>
            <a:ext cx="814387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 eaLnBrk="0" hangingPunct="0">
              <a:lnSpc>
                <a:spcPct val="95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CL" sz="28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Login</a:t>
            </a:r>
            <a:r>
              <a:rPr lang="es-ES" altLang="es-CL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11188" y="1284288"/>
            <a:ext cx="813435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339725" indent="-338138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1081088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marL="0"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ES" altLang="es-CL" sz="1600" b="1" dirty="0">
                <a:solidFill>
                  <a:schemeClr val="tx1"/>
                </a:solidFill>
                <a:latin typeface="+mn-lt"/>
                <a:cs typeface="+mn-cs"/>
              </a:rPr>
              <a:t>Iniciar sesión en Linux</a:t>
            </a:r>
          </a:p>
          <a:p>
            <a:pPr marL="342900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ES" altLang="es-CL" sz="1600" dirty="0">
                <a:solidFill>
                  <a:schemeClr val="tx1"/>
                </a:solidFill>
                <a:latin typeface="+mn-lt"/>
                <a:cs typeface="+mn-cs"/>
              </a:rPr>
              <a:t>El usuario debe ingresar al sistema entregando su nombre de usuario y contraseña.</a:t>
            </a:r>
          </a:p>
          <a:p>
            <a:pPr marL="633412" lvl="3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ES" altLang="es-CL" sz="1600" dirty="0">
                <a:solidFill>
                  <a:schemeClr val="tx1"/>
                </a:solidFill>
                <a:latin typeface="+mn-lt"/>
                <a:cs typeface="+mn-cs"/>
              </a:rPr>
              <a:t>El nombre de usuario no debe tener espacios</a:t>
            </a:r>
          </a:p>
          <a:p>
            <a:pPr marL="633412" lvl="3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ES" altLang="es-CL" sz="1600" dirty="0">
                <a:solidFill>
                  <a:schemeClr val="tx1"/>
                </a:solidFill>
                <a:latin typeface="+mn-lt"/>
                <a:cs typeface="+mn-cs"/>
              </a:rPr>
              <a:t>La contraseña, al ingresarla, no se muestra en la pantalla.</a:t>
            </a:r>
          </a:p>
          <a:p>
            <a:pPr marL="342900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ES" altLang="es-CL" sz="1600" dirty="0">
                <a:solidFill>
                  <a:schemeClr val="tx1"/>
                </a:solidFill>
                <a:latin typeface="+mn-lt"/>
                <a:cs typeface="+mn-cs"/>
              </a:rPr>
              <a:t>Linux mantiene de su antecesor (Unix) los conceptos claves de usuario, </a:t>
            </a:r>
            <a:r>
              <a:rPr lang="es-ES" altLang="es-CL" sz="1600" dirty="0" err="1">
                <a:solidFill>
                  <a:schemeClr val="tx1"/>
                </a:solidFill>
                <a:latin typeface="+mn-lt"/>
                <a:cs typeface="+mn-cs"/>
              </a:rPr>
              <a:t>password</a:t>
            </a:r>
            <a:r>
              <a:rPr lang="es-ES" altLang="es-CL" sz="1600" dirty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es-ES" altLang="es-CL" sz="1600" dirty="0" err="1">
                <a:solidFill>
                  <a:schemeClr val="tx1"/>
                </a:solidFill>
                <a:latin typeface="+mn-lt"/>
                <a:cs typeface="+mn-cs"/>
              </a:rPr>
              <a:t>login</a:t>
            </a:r>
            <a:r>
              <a:rPr lang="es-ES" altLang="es-CL" sz="1600" dirty="0">
                <a:solidFill>
                  <a:schemeClr val="tx1"/>
                </a:solidFill>
                <a:latin typeface="+mn-lt"/>
                <a:cs typeface="+mn-cs"/>
              </a:rPr>
              <a:t> y terminales basados en texto.</a:t>
            </a:r>
          </a:p>
          <a:p>
            <a:pPr marL="338138" indent="-336550">
              <a:lnSpc>
                <a:spcPct val="95000"/>
              </a:lnSpc>
              <a:spcBef>
                <a:spcPts val="600"/>
              </a:spcBef>
              <a:buFont typeface="Arial" charset="0"/>
              <a:buNone/>
              <a:defRPr/>
            </a:pPr>
            <a:endParaRPr lang="es-ES" altLang="es-CL" sz="1100" dirty="0" smtClean="0">
              <a:solidFill>
                <a:srgbClr val="000000"/>
              </a:solidFill>
            </a:endParaRPr>
          </a:p>
          <a:p>
            <a:pPr marL="0"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ES" altLang="es-CL" sz="1600" b="1" dirty="0">
                <a:solidFill>
                  <a:schemeClr val="tx1"/>
                </a:solidFill>
                <a:latin typeface="+mn-lt"/>
                <a:cs typeface="+mn-cs"/>
              </a:rPr>
              <a:t>Consolas virtuales</a:t>
            </a:r>
          </a:p>
          <a:p>
            <a:pPr marL="338138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ES" altLang="es-CL" sz="1600" dirty="0">
                <a:solidFill>
                  <a:schemeClr val="tx1"/>
                </a:solidFill>
                <a:latin typeface="+mn-lt"/>
                <a:cs typeface="+mn-cs"/>
              </a:rPr>
              <a:t>Provee seis consolas virtuales disponibles para los usuarios que se conectan físicamente al computador.</a:t>
            </a:r>
          </a:p>
          <a:p>
            <a:pPr marL="338138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ES" altLang="es-CL" sz="1600" dirty="0">
                <a:solidFill>
                  <a:schemeClr val="tx1"/>
                </a:solidFill>
                <a:latin typeface="+mn-lt"/>
                <a:cs typeface="+mn-cs"/>
              </a:rPr>
              <a:t>Se puede cambiar de consola presionando CTRL-ALT-</a:t>
            </a:r>
            <a:r>
              <a:rPr lang="es-ES" altLang="es-CL" sz="1600" dirty="0" err="1">
                <a:solidFill>
                  <a:schemeClr val="tx1"/>
                </a:solidFill>
                <a:latin typeface="+mn-lt"/>
                <a:cs typeface="+mn-cs"/>
              </a:rPr>
              <a:t>Fn</a:t>
            </a:r>
            <a:r>
              <a:rPr lang="es-ES" altLang="es-CL" sz="1600" dirty="0">
                <a:solidFill>
                  <a:schemeClr val="tx1"/>
                </a:solidFill>
                <a:latin typeface="+mn-lt"/>
                <a:cs typeface="+mn-cs"/>
              </a:rPr>
              <a:t> (1-6)</a:t>
            </a:r>
          </a:p>
          <a:p>
            <a:pPr lvl="1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ES" altLang="es-CL" sz="1600" dirty="0">
                <a:solidFill>
                  <a:schemeClr val="tx1"/>
                </a:solidFill>
                <a:latin typeface="+mn-lt"/>
                <a:cs typeface="+mn-cs"/>
              </a:rPr>
              <a:t>Si está en ambiente gráfico, para volver a él, debe presionar CTRL-ALT-F7.</a:t>
            </a:r>
          </a:p>
          <a:p>
            <a:pPr marL="338138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ES" altLang="es-CL" sz="1600" dirty="0">
                <a:solidFill>
                  <a:schemeClr val="tx1"/>
                </a:solidFill>
                <a:latin typeface="+mn-lt"/>
                <a:cs typeface="+mn-cs"/>
              </a:rPr>
              <a:t>Para terminar una sesión en la consola virtual, escribir </a:t>
            </a:r>
            <a:r>
              <a:rPr lang="es-ES" altLang="es-CL" sz="1600" dirty="0" err="1">
                <a:solidFill>
                  <a:schemeClr val="tx1"/>
                </a:solidFill>
                <a:latin typeface="+mn-lt"/>
                <a:cs typeface="+mn-cs"/>
              </a:rPr>
              <a:t>exit</a:t>
            </a:r>
            <a:r>
              <a:rPr lang="es-ES" altLang="es-CL" sz="1600" dirty="0">
                <a:solidFill>
                  <a:schemeClr val="tx1"/>
                </a:solidFill>
                <a:latin typeface="+mn-lt"/>
                <a:cs typeface="+mn-cs"/>
              </a:rPr>
              <a:t> y luego presionar </a:t>
            </a:r>
            <a:r>
              <a:rPr lang="es-ES" altLang="es-CL" sz="1600" dirty="0" err="1">
                <a:solidFill>
                  <a:schemeClr val="tx1"/>
                </a:solidFill>
                <a:latin typeface="+mn-lt"/>
                <a:cs typeface="+mn-cs"/>
              </a:rPr>
              <a:t>return</a:t>
            </a:r>
            <a:r>
              <a:rPr lang="es-ES" altLang="es-CL" sz="1600" dirty="0">
                <a:solidFill>
                  <a:schemeClr val="tx1"/>
                </a:solidFill>
                <a:latin typeface="+mn-lt"/>
                <a:cs typeface="+mn-cs"/>
              </a:rPr>
              <a:t>.</a:t>
            </a:r>
          </a:p>
          <a:p>
            <a:pPr marL="338138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ES" altLang="es-CL" sz="1600" dirty="0">
                <a:solidFill>
                  <a:schemeClr val="tx1"/>
                </a:solidFill>
                <a:latin typeface="+mn-lt"/>
                <a:cs typeface="+mn-cs"/>
              </a:rPr>
              <a:t>¿Para qué usar consolas virtuales en vez del ambiente gráfico?</a:t>
            </a:r>
          </a:p>
          <a:p>
            <a:pPr lvl="1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ES" altLang="es-CL" sz="1600" dirty="0">
                <a:solidFill>
                  <a:schemeClr val="tx1"/>
                </a:solidFill>
                <a:latin typeface="+mn-lt"/>
                <a:cs typeface="+mn-cs"/>
              </a:rPr>
              <a:t>Es una interfaz más eficiente para los usuarios expertos</a:t>
            </a:r>
          </a:p>
          <a:p>
            <a:pPr lvl="1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ES" altLang="es-CL" sz="1600" dirty="0">
                <a:solidFill>
                  <a:schemeClr val="tx1"/>
                </a:solidFill>
                <a:latin typeface="+mn-lt"/>
                <a:cs typeface="+mn-cs"/>
              </a:rPr>
              <a:t>No consumen ni requieren demasiados recursos de hardware</a:t>
            </a:r>
          </a:p>
          <a:p>
            <a:pPr lvl="1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ES" altLang="es-CL" sz="1600" dirty="0">
                <a:solidFill>
                  <a:schemeClr val="tx1"/>
                </a:solidFill>
                <a:latin typeface="+mn-lt"/>
                <a:cs typeface="+mn-cs"/>
              </a:rPr>
              <a:t>Sirven para reparar sistemas dañados</a:t>
            </a:r>
          </a:p>
          <a:p>
            <a:pPr marL="338138" indent="-336550">
              <a:lnSpc>
                <a:spcPct val="95000"/>
              </a:lnSpc>
              <a:spcBef>
                <a:spcPts val="600"/>
              </a:spcBef>
              <a:buFont typeface="Arial" charset="0"/>
              <a:buNone/>
              <a:defRPr/>
            </a:pPr>
            <a:endParaRPr lang="es-ES" altLang="es-CL" sz="1100" dirty="0" smtClean="0">
              <a:solidFill>
                <a:srgbClr val="000000"/>
              </a:solidFill>
            </a:endParaRPr>
          </a:p>
          <a:p>
            <a:pPr marL="338138" indent="-336550">
              <a:lnSpc>
                <a:spcPct val="95000"/>
              </a:lnSpc>
              <a:spcBef>
                <a:spcPts val="600"/>
              </a:spcBef>
              <a:buFont typeface="Arial" charset="0"/>
              <a:buNone/>
              <a:defRPr/>
            </a:pPr>
            <a:endParaRPr lang="es-ES" altLang="es-CL" sz="11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507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503238" y="349249"/>
            <a:ext cx="8140700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 marL="215900" indent="-215900" eaLnBrk="0" hangingPunct="0">
              <a:lnSpc>
                <a:spcPct val="95000"/>
              </a:lnSpc>
              <a:spcBef>
                <a:spcPts val="15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s-CL" altLang="es-CL" sz="28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Login</a:t>
            </a:r>
            <a:r>
              <a:rPr lang="es-CL" altLang="es-CL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11187" y="1412875"/>
            <a:ext cx="8131175" cy="458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774700" indent="-6651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1363" indent="-2841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marL="0"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600" b="1" dirty="0">
                <a:solidFill>
                  <a:schemeClr val="tx1"/>
                </a:solidFill>
                <a:latin typeface="+mn-lt"/>
                <a:cs typeface="+mn-cs"/>
              </a:rPr>
              <a:t>El ambiente gráfico X</a:t>
            </a:r>
          </a:p>
          <a:p>
            <a:pPr marL="490537" indent="-342900" defTabSz="685800">
              <a:lnSpc>
                <a:spcPct val="90000"/>
              </a:lnSpc>
              <a:spcBef>
                <a:spcPct val="30000"/>
              </a:spcBef>
              <a:spcAft>
                <a:spcPts val="1138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600" dirty="0">
                <a:solidFill>
                  <a:schemeClr val="tx1"/>
                </a:solidFill>
                <a:latin typeface="+mn-lt"/>
                <a:cs typeface="+mn-cs"/>
              </a:rPr>
              <a:t>El “X server” provee el ambiente gráfico</a:t>
            </a:r>
          </a:p>
          <a:p>
            <a:pPr marL="490537" indent="-342900" defTabSz="685800">
              <a:lnSpc>
                <a:spcPct val="90000"/>
              </a:lnSpc>
              <a:spcBef>
                <a:spcPct val="30000"/>
              </a:spcBef>
              <a:spcAft>
                <a:spcPts val="1138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600" dirty="0">
                <a:solidFill>
                  <a:schemeClr val="tx1"/>
                </a:solidFill>
                <a:latin typeface="+mn-lt"/>
                <a:cs typeface="+mn-cs"/>
              </a:rPr>
              <a:t>Es la séptima consola virtual</a:t>
            </a:r>
          </a:p>
          <a:p>
            <a:pPr marL="0"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600" b="1" dirty="0">
                <a:solidFill>
                  <a:schemeClr val="tx1"/>
                </a:solidFill>
                <a:latin typeface="+mn-lt"/>
                <a:cs typeface="+mn-cs"/>
              </a:rPr>
              <a:t>Terminales en el ambiente gráfico</a:t>
            </a:r>
          </a:p>
          <a:p>
            <a:pPr marL="457200" lvl="1" indent="-342900" defTabSz="685800">
              <a:lnSpc>
                <a:spcPct val="90000"/>
              </a:lnSpc>
              <a:spcBef>
                <a:spcPct val="30000"/>
              </a:spcBef>
              <a:spcAft>
                <a:spcPts val="1138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600" dirty="0">
                <a:solidFill>
                  <a:schemeClr val="tx1"/>
                </a:solidFill>
                <a:latin typeface="+mn-lt"/>
                <a:cs typeface="+mn-cs"/>
              </a:rPr>
              <a:t>Se puede acceder al terminal o interfaz de línea de comandos cuando está en ambiente gráfico, utilizando </a:t>
            </a:r>
            <a:r>
              <a:rPr lang="es-CL" altLang="es-CL" sz="1600" dirty="0" err="1">
                <a:solidFill>
                  <a:schemeClr val="tx1"/>
                </a:solidFill>
                <a:latin typeface="+mn-lt"/>
                <a:cs typeface="+mn-cs"/>
              </a:rPr>
              <a:t>gnome</a:t>
            </a:r>
            <a:r>
              <a:rPr lang="es-CL" altLang="es-CL" sz="1600" dirty="0">
                <a:solidFill>
                  <a:schemeClr val="tx1"/>
                </a:solidFill>
                <a:latin typeface="+mn-lt"/>
                <a:cs typeface="+mn-cs"/>
              </a:rPr>
              <a:t>-terminal. </a:t>
            </a:r>
          </a:p>
          <a:p>
            <a:pPr marL="457200" lvl="1" indent="-342900" defTabSz="685800">
              <a:lnSpc>
                <a:spcPct val="90000"/>
              </a:lnSpc>
              <a:spcBef>
                <a:spcPct val="30000"/>
              </a:spcBef>
              <a:spcAft>
                <a:spcPts val="1138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600" dirty="0">
                <a:solidFill>
                  <a:schemeClr val="tx1"/>
                </a:solidFill>
                <a:latin typeface="+mn-lt"/>
                <a:cs typeface="+mn-cs"/>
              </a:rPr>
              <a:t>Para ingresar: “abrir terminal”</a:t>
            </a:r>
          </a:p>
          <a:p>
            <a:pPr marL="457200" lvl="1" indent="-342900" defTabSz="685800">
              <a:lnSpc>
                <a:spcPct val="90000"/>
              </a:lnSpc>
              <a:spcBef>
                <a:spcPct val="30000"/>
              </a:spcBef>
              <a:spcAft>
                <a:spcPts val="1138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600" dirty="0">
                <a:solidFill>
                  <a:schemeClr val="tx1"/>
                </a:solidFill>
                <a:latin typeface="+mn-lt"/>
                <a:cs typeface="+mn-cs"/>
              </a:rPr>
              <a:t>Para salir: “</a:t>
            </a:r>
            <a:r>
              <a:rPr lang="es-CL" altLang="es-CL" sz="1600" dirty="0" err="1">
                <a:solidFill>
                  <a:schemeClr val="tx1"/>
                </a:solidFill>
                <a:latin typeface="+mn-lt"/>
                <a:cs typeface="+mn-cs"/>
              </a:rPr>
              <a:t>exit</a:t>
            </a:r>
            <a:r>
              <a:rPr lang="es-CL" altLang="es-CL" sz="1600" dirty="0">
                <a:solidFill>
                  <a:schemeClr val="tx1"/>
                </a:solidFill>
                <a:latin typeface="+mn-lt"/>
                <a:cs typeface="+mn-cs"/>
              </a:rPr>
              <a:t>” presionar </a:t>
            </a:r>
            <a:r>
              <a:rPr lang="es-CL" altLang="es-CL" sz="1600" dirty="0" err="1">
                <a:solidFill>
                  <a:schemeClr val="tx1"/>
                </a:solidFill>
                <a:latin typeface="+mn-lt"/>
                <a:cs typeface="+mn-cs"/>
              </a:rPr>
              <a:t>return</a:t>
            </a:r>
            <a:r>
              <a:rPr lang="es-CL" altLang="es-CL" sz="1600" dirty="0">
                <a:solidFill>
                  <a:schemeClr val="tx1"/>
                </a:solidFill>
                <a:latin typeface="+mn-lt"/>
                <a:cs typeface="+mn-cs"/>
              </a:rPr>
              <a:t>. </a:t>
            </a:r>
          </a:p>
          <a:p>
            <a:pPr>
              <a:spcBef>
                <a:spcPts val="1500"/>
              </a:spcBef>
              <a:buSzPct val="45000"/>
              <a:buFont typeface="Wingdings" charset="2"/>
              <a:buNone/>
              <a:defRPr/>
            </a:pPr>
            <a:endParaRPr lang="es-CL" altLang="es-CL" sz="3200" b="1" dirty="0" smtClean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8959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94270" y="422275"/>
            <a:ext cx="7754380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 marL="215900" indent="-215900" eaLnBrk="0" hangingPunct="0">
              <a:lnSpc>
                <a:spcPct val="95000"/>
              </a:lnSpc>
              <a:spcBef>
                <a:spcPts val="15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Pct val="45000"/>
            </a:pPr>
            <a:r>
              <a:rPr lang="es-CL" altLang="es-CL" sz="28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Login</a:t>
            </a:r>
            <a:r>
              <a:rPr lang="es-CL" altLang="es-CL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94269" y="1789416"/>
            <a:ext cx="4176585" cy="363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431800" indent="-4318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600" dirty="0">
                <a:solidFill>
                  <a:schemeClr val="tx1"/>
                </a:solidFill>
                <a:latin typeface="+mn-lt"/>
                <a:cs typeface="+mn-cs"/>
              </a:rPr>
              <a:t>Comando </a:t>
            </a:r>
            <a:r>
              <a:rPr lang="es-CL" altLang="es-CL" sz="1600" dirty="0" err="1">
                <a:solidFill>
                  <a:schemeClr val="tx1"/>
                </a:solidFill>
                <a:latin typeface="+mn-lt"/>
                <a:cs typeface="+mn-cs"/>
              </a:rPr>
              <a:t>who</a:t>
            </a:r>
            <a:endParaRPr lang="es-CL" altLang="es-CL" sz="16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341313" indent="-341313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600" dirty="0">
                <a:solidFill>
                  <a:schemeClr val="tx1"/>
                </a:solidFill>
                <a:latin typeface="+mn-lt"/>
                <a:cs typeface="+mn-cs"/>
              </a:rPr>
              <a:t>Para determinar quién está en el sistema y cómo ingresó.</a:t>
            </a:r>
          </a:p>
          <a:p>
            <a:pPr marL="774700" indent="-665163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lang="es-CL" altLang="es-CL" sz="1600" dirty="0">
              <a:solidFill>
                <a:schemeClr val="tx1"/>
              </a:solidFill>
              <a:latin typeface="+mn-lt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600" dirty="0">
                <a:solidFill>
                  <a:schemeClr val="tx1"/>
                </a:solidFill>
                <a:latin typeface="+mn-lt"/>
                <a:cs typeface="+mn-cs"/>
              </a:rPr>
              <a:t>Conectarse a una máquina por la red</a:t>
            </a:r>
          </a:p>
          <a:p>
            <a:pPr marL="341313" indent="-341313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600" dirty="0" err="1">
                <a:solidFill>
                  <a:schemeClr val="tx1"/>
                </a:solidFill>
                <a:latin typeface="+mn-lt"/>
                <a:cs typeface="+mn-cs"/>
              </a:rPr>
              <a:t>ssh</a:t>
            </a:r>
            <a:r>
              <a:rPr lang="es-CL" altLang="es-CL" sz="1600" dirty="0">
                <a:solidFill>
                  <a:schemeClr val="tx1"/>
                </a:solidFill>
                <a:latin typeface="+mn-lt"/>
                <a:cs typeface="+mn-cs"/>
              </a:rPr>
              <a:t> (</a:t>
            </a:r>
            <a:r>
              <a:rPr lang="es-CL" altLang="es-CL" sz="1600" dirty="0" err="1">
                <a:solidFill>
                  <a:schemeClr val="tx1"/>
                </a:solidFill>
                <a:latin typeface="+mn-lt"/>
                <a:cs typeface="+mn-cs"/>
              </a:rPr>
              <a:t>Secure</a:t>
            </a:r>
            <a:r>
              <a:rPr lang="es-CL" altLang="es-CL" sz="16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s-CL" altLang="es-CL" sz="1600" dirty="0" err="1">
                <a:solidFill>
                  <a:schemeClr val="tx1"/>
                </a:solidFill>
                <a:latin typeface="+mn-lt"/>
                <a:cs typeface="+mn-cs"/>
              </a:rPr>
              <a:t>shell</a:t>
            </a:r>
            <a:r>
              <a:rPr lang="es-CL" altLang="es-CL" sz="1600" dirty="0">
                <a:solidFill>
                  <a:schemeClr val="tx1"/>
                </a:solidFill>
                <a:latin typeface="+mn-lt"/>
                <a:cs typeface="+mn-cs"/>
              </a:rPr>
              <a:t>)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36" y="1643063"/>
            <a:ext cx="4167187" cy="121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6"/>
          <a:stretch>
            <a:fillRect/>
          </a:stretch>
        </p:blipFill>
        <p:spPr bwMode="auto">
          <a:xfrm>
            <a:off x="4244936" y="3462338"/>
            <a:ext cx="4745077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46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72848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72134" y="422275"/>
            <a:ext cx="8140700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 marL="215900" indent="-215900" eaLnBrk="0" hangingPunct="0">
              <a:lnSpc>
                <a:spcPct val="95000"/>
              </a:lnSpc>
              <a:spcBef>
                <a:spcPts val="15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indent="0" defTabSz="685800" eaLnBrk="1" hangingPunct="1">
              <a:lnSpc>
                <a:spcPct val="100000"/>
              </a:lnSpc>
              <a:spcBef>
                <a:spcPct val="0"/>
              </a:spcBef>
              <a:buSzPct val="45000"/>
            </a:pPr>
            <a:r>
              <a:rPr lang="es-CL" altLang="es-CL" sz="36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Kernel</a:t>
            </a:r>
            <a:r>
              <a:rPr lang="es-CL" altLang="es-CL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Programas y Procesos: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67669" y="1395757"/>
            <a:ext cx="8131175" cy="600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431800" indent="-4318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marL="0"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400" b="1" dirty="0" err="1">
                <a:solidFill>
                  <a:schemeClr val="tx1"/>
                </a:solidFill>
                <a:latin typeface="+mn-lt"/>
                <a:cs typeface="+mn-cs"/>
              </a:rPr>
              <a:t>Kernel</a:t>
            </a:r>
            <a:endParaRPr lang="es-CL" altLang="es-CL" sz="1400" b="1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341313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400" dirty="0">
                <a:solidFill>
                  <a:schemeClr val="tx1"/>
                </a:solidFill>
                <a:latin typeface="+mn-lt"/>
                <a:cs typeface="+mn-cs"/>
              </a:rPr>
              <a:t>Es un sistema operativo: Ambiente en el cual los programas se ejecutan, provee los mecanismos para que éstos interactúen con el hardware del equipo.</a:t>
            </a:r>
          </a:p>
          <a:p>
            <a:pPr marL="0"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400" b="1" dirty="0">
                <a:solidFill>
                  <a:schemeClr val="tx1"/>
                </a:solidFill>
                <a:latin typeface="+mn-lt"/>
                <a:cs typeface="+mn-cs"/>
              </a:rPr>
              <a:t>Programas</a:t>
            </a:r>
          </a:p>
          <a:p>
            <a:pPr marL="341313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400" dirty="0">
                <a:solidFill>
                  <a:schemeClr val="tx1"/>
                </a:solidFill>
                <a:latin typeface="+mn-lt"/>
                <a:cs typeface="+mn-cs"/>
              </a:rPr>
              <a:t>Serie de instrucciones básicas que le dicen al SO, qué hacer y cuándo hacerlo, de una manera muy detallada.</a:t>
            </a:r>
          </a:p>
          <a:p>
            <a:pPr marL="341313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400" dirty="0">
                <a:solidFill>
                  <a:schemeClr val="tx1"/>
                </a:solidFill>
                <a:latin typeface="+mn-lt"/>
                <a:cs typeface="+mn-cs"/>
              </a:rPr>
              <a:t>Los programas que son compilados para un sistema operativo, generalmente no se ejecutarán en otro distinto.</a:t>
            </a:r>
          </a:p>
          <a:p>
            <a:pPr marL="0"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400" b="1" dirty="0">
                <a:solidFill>
                  <a:schemeClr val="tx1"/>
                </a:solidFill>
                <a:latin typeface="+mn-lt"/>
                <a:cs typeface="+mn-cs"/>
              </a:rPr>
              <a:t>Procesos</a:t>
            </a:r>
          </a:p>
          <a:p>
            <a:pPr marL="341313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400" dirty="0">
                <a:solidFill>
                  <a:schemeClr val="tx1"/>
                </a:solidFill>
                <a:latin typeface="+mn-lt"/>
                <a:cs typeface="+mn-cs"/>
              </a:rPr>
              <a:t>La copia de un programa ejecutándose en memoria se llama proceso.</a:t>
            </a:r>
          </a:p>
          <a:p>
            <a:pPr marL="341313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400" dirty="0">
                <a:solidFill>
                  <a:schemeClr val="tx1"/>
                </a:solidFill>
                <a:latin typeface="+mn-lt"/>
                <a:cs typeface="+mn-cs"/>
              </a:rPr>
              <a:t>Linux es un sistema multitarea, porque puede ejecutar múltiples procesos simultáneamente.</a:t>
            </a:r>
          </a:p>
          <a:p>
            <a:pPr marL="3175"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400" b="1" dirty="0" err="1">
                <a:solidFill>
                  <a:schemeClr val="tx1"/>
                </a:solidFill>
                <a:latin typeface="+mn-lt"/>
                <a:cs typeface="+mn-cs"/>
              </a:rPr>
              <a:t>Shells</a:t>
            </a:r>
            <a:endParaRPr lang="es-CL" altLang="es-CL" sz="1400" b="1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341313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400" dirty="0">
                <a:solidFill>
                  <a:schemeClr val="tx1"/>
                </a:solidFill>
                <a:latin typeface="+mn-lt"/>
                <a:cs typeface="+mn-cs"/>
              </a:rPr>
              <a:t>Programa especial que sirve para interactuar con el </a:t>
            </a:r>
            <a:r>
              <a:rPr lang="es-CL" altLang="es-CL" sz="1400" dirty="0" err="1">
                <a:solidFill>
                  <a:schemeClr val="tx1"/>
                </a:solidFill>
                <a:latin typeface="+mn-lt"/>
                <a:cs typeface="+mn-cs"/>
              </a:rPr>
              <a:t>kernel</a:t>
            </a:r>
            <a:r>
              <a:rPr lang="es-CL" altLang="es-CL" sz="1400" dirty="0">
                <a:solidFill>
                  <a:schemeClr val="tx1"/>
                </a:solidFill>
                <a:latin typeface="+mn-lt"/>
                <a:cs typeface="+mn-cs"/>
              </a:rPr>
              <a:t>, por medio de comandos que ingresa el usuario.</a:t>
            </a:r>
          </a:p>
          <a:p>
            <a:pPr marL="341313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400" dirty="0">
                <a:solidFill>
                  <a:schemeClr val="tx1"/>
                </a:solidFill>
                <a:latin typeface="+mn-lt"/>
                <a:cs typeface="+mn-cs"/>
              </a:rPr>
              <a:t>También se conoce como Interfaz de línea de comandos</a:t>
            </a:r>
          </a:p>
          <a:p>
            <a:pPr marL="0"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400" b="1" dirty="0">
                <a:solidFill>
                  <a:schemeClr val="tx1"/>
                </a:solidFill>
                <a:latin typeface="+mn-lt"/>
                <a:cs typeface="+mn-cs"/>
              </a:rPr>
              <a:t>El comando </a:t>
            </a:r>
            <a:r>
              <a:rPr lang="es-CL" altLang="es-CL" sz="1400" b="1" dirty="0" err="1">
                <a:solidFill>
                  <a:schemeClr val="tx1"/>
                </a:solidFill>
                <a:latin typeface="+mn-lt"/>
                <a:cs typeface="+mn-cs"/>
              </a:rPr>
              <a:t>ps</a:t>
            </a:r>
            <a:endParaRPr lang="es-CL" altLang="es-CL" sz="1400" b="1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341313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400" dirty="0">
                <a:solidFill>
                  <a:schemeClr val="tx1"/>
                </a:solidFill>
                <a:latin typeface="+mn-lt"/>
                <a:cs typeface="+mn-cs"/>
              </a:rPr>
              <a:t>Lista los procesos que se están ejecutando en un sistema.</a:t>
            </a:r>
          </a:p>
          <a:p>
            <a:pPr marL="341313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400" dirty="0">
                <a:solidFill>
                  <a:schemeClr val="tx1"/>
                </a:solidFill>
                <a:latin typeface="+mn-lt"/>
                <a:cs typeface="+mn-cs"/>
              </a:rPr>
              <a:t>Si se ejecuta sin parámetros, muestra los procesos del usuario.</a:t>
            </a:r>
          </a:p>
          <a:p>
            <a:pPr marL="341313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sz="1400" dirty="0">
                <a:solidFill>
                  <a:schemeClr val="tx1"/>
                </a:solidFill>
                <a:latin typeface="+mn-lt"/>
                <a:cs typeface="+mn-cs"/>
              </a:rPr>
              <a:t>Si se ejecuta con el parámetro </a:t>
            </a:r>
            <a:r>
              <a:rPr lang="es-CL" altLang="es-CL" sz="1400" dirty="0" err="1">
                <a:solidFill>
                  <a:schemeClr val="tx1"/>
                </a:solidFill>
                <a:latin typeface="+mn-lt"/>
                <a:cs typeface="+mn-cs"/>
              </a:rPr>
              <a:t>aux</a:t>
            </a:r>
            <a:r>
              <a:rPr lang="es-CL" altLang="es-CL" sz="1400" dirty="0">
                <a:solidFill>
                  <a:schemeClr val="tx1"/>
                </a:solidFill>
                <a:latin typeface="+mn-lt"/>
                <a:cs typeface="+mn-cs"/>
              </a:rPr>
              <a:t>, muestra la lista de todos los  procesos en ejecución.</a:t>
            </a:r>
          </a:p>
          <a:p>
            <a:pPr marL="341313" indent="-341313">
              <a:buFont typeface="Arial" charset="0"/>
              <a:buNone/>
              <a:defRPr/>
            </a:pPr>
            <a:endParaRPr lang="es-CL" altLang="es-CL" sz="1400" dirty="0" smtClean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19084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5288" y="314325"/>
            <a:ext cx="8140700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 indent="0" defTabSz="685800">
              <a:lnSpc>
                <a:spcPct val="100000"/>
              </a:lnSpc>
              <a:spcBef>
                <a:spcPct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CL" altLang="es-CL" dirty="0"/>
              <a:t>Examinar el sistema de archivos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11188" y="1412875"/>
            <a:ext cx="8131175" cy="363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431800" indent="-4318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1363" indent="-2841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marL="0"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b="1" dirty="0">
                <a:solidFill>
                  <a:schemeClr val="tx1"/>
                </a:solidFill>
                <a:latin typeface="+mn-lt"/>
                <a:cs typeface="+mn-cs"/>
              </a:rPr>
              <a:t>Nombre de los archivos y directorios</a:t>
            </a:r>
          </a:p>
          <a:p>
            <a:pPr marL="341313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dirty="0">
                <a:solidFill>
                  <a:schemeClr val="tx1"/>
                </a:solidFill>
                <a:latin typeface="+mn-lt"/>
                <a:cs typeface="+mn-cs"/>
              </a:rPr>
              <a:t>La información y los programas se almacenan en discos como archivos.</a:t>
            </a:r>
          </a:p>
          <a:p>
            <a:pPr marL="341313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dirty="0">
                <a:solidFill>
                  <a:schemeClr val="tx1"/>
                </a:solidFill>
                <a:latin typeface="+mn-lt"/>
                <a:cs typeface="+mn-cs"/>
              </a:rPr>
              <a:t>Los archivos se agrupan en directorios (otros sistemas operativos les llaman carpetas)</a:t>
            </a:r>
          </a:p>
          <a:p>
            <a:pPr marL="341313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dirty="0">
                <a:solidFill>
                  <a:schemeClr val="tx1"/>
                </a:solidFill>
                <a:latin typeface="+mn-lt"/>
                <a:cs typeface="+mn-cs"/>
              </a:rPr>
              <a:t>La jerarquía de directorios se conoce como árbol de directorios.</a:t>
            </a:r>
          </a:p>
          <a:p>
            <a:pPr marL="341313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dirty="0">
                <a:solidFill>
                  <a:schemeClr val="tx1"/>
                </a:solidFill>
                <a:latin typeface="+mn-lt"/>
                <a:cs typeface="+mn-cs"/>
              </a:rPr>
              <a:t>La base del árbol de directorios se conoce como el directorio raíz o simplemente “/”</a:t>
            </a:r>
          </a:p>
          <a:p>
            <a:pPr marL="341313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dirty="0">
                <a:solidFill>
                  <a:schemeClr val="tx1"/>
                </a:solidFill>
                <a:latin typeface="+mn-lt"/>
                <a:cs typeface="+mn-cs"/>
              </a:rPr>
              <a:t>Existen dos formas de referirse a un archivo:</a:t>
            </a:r>
          </a:p>
          <a:p>
            <a:pPr marL="341313" lvl="1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dirty="0">
                <a:solidFill>
                  <a:schemeClr val="tx1"/>
                </a:solidFill>
                <a:latin typeface="+mn-lt"/>
                <a:cs typeface="+mn-cs"/>
              </a:rPr>
              <a:t>Referencia absoluta: Relativo al directorio raíz, siempre comenzará con / (</a:t>
            </a:r>
            <a:r>
              <a:rPr lang="es-CL" altLang="es-CL" dirty="0" err="1">
                <a:solidFill>
                  <a:schemeClr val="tx1"/>
                </a:solidFill>
                <a:latin typeface="+mn-lt"/>
                <a:cs typeface="+mn-cs"/>
              </a:rPr>
              <a:t>slash</a:t>
            </a:r>
            <a:r>
              <a:rPr lang="es-CL" altLang="es-CL" dirty="0">
                <a:solidFill>
                  <a:schemeClr val="tx1"/>
                </a:solidFill>
                <a:latin typeface="+mn-lt"/>
                <a:cs typeface="+mn-cs"/>
              </a:rPr>
              <a:t>).</a:t>
            </a:r>
          </a:p>
          <a:p>
            <a:pPr marL="341313" lvl="1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L" altLang="es-CL" dirty="0">
                <a:solidFill>
                  <a:schemeClr val="tx1"/>
                </a:solidFill>
                <a:latin typeface="+mn-lt"/>
                <a:cs typeface="+mn-cs"/>
              </a:rPr>
              <a:t>Referencia relativa: Relativo al directorio en el que se está trabajando. Comienza con algo distinto al /.</a:t>
            </a:r>
          </a:p>
        </p:txBody>
      </p:sp>
    </p:spTree>
    <p:extLst>
      <p:ext uri="{BB962C8B-B14F-4D97-AF65-F5344CB8AC3E}">
        <p14:creationId xmlns:p14="http://schemas.microsoft.com/office/powerpoint/2010/main" val="373445980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31800" y="422275"/>
            <a:ext cx="8140700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 indent="0" defTabSz="685800">
              <a:lnSpc>
                <a:spcPct val="100000"/>
              </a:lnSpc>
              <a:spcBef>
                <a:spcPct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CL" altLang="es-CL" dirty="0"/>
              <a:t>Examinar el sistema de archivos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11188" y="1520825"/>
            <a:ext cx="8131175" cy="363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1"/>
            </a:lvl1pPr>
            <a:lvl2pPr marL="341313" lvl="1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CL" altLang="es-CL" dirty="0"/>
              <a:t>Listar el contenido del directorio con </a:t>
            </a:r>
            <a:r>
              <a:rPr lang="es-CL" altLang="es-CL" dirty="0" err="1"/>
              <a:t>ls</a:t>
            </a:r>
            <a:r>
              <a:rPr lang="es-CL" altLang="es-CL" dirty="0"/>
              <a:t>:</a:t>
            </a:r>
          </a:p>
          <a:p>
            <a:pPr lvl="1"/>
            <a:r>
              <a:rPr lang="es-CL" altLang="es-CL" b="0" dirty="0" err="1"/>
              <a:t>ls</a:t>
            </a:r>
            <a:r>
              <a:rPr lang="es-CL" altLang="es-CL" b="0" dirty="0"/>
              <a:t> = “</a:t>
            </a:r>
            <a:r>
              <a:rPr lang="es-CL" altLang="es-CL" b="0" dirty="0" err="1"/>
              <a:t>list</a:t>
            </a:r>
            <a:r>
              <a:rPr lang="es-CL" altLang="es-CL" b="0" dirty="0"/>
              <a:t>”</a:t>
            </a:r>
          </a:p>
          <a:p>
            <a:pPr lvl="1"/>
            <a:r>
              <a:rPr lang="es-CL" altLang="es-CL" dirty="0"/>
              <a:t>La salida de </a:t>
            </a:r>
            <a:r>
              <a:rPr lang="es-CL" altLang="es-CL" dirty="0" err="1"/>
              <a:t>ls</a:t>
            </a:r>
            <a:r>
              <a:rPr lang="es-CL" altLang="es-CL" dirty="0"/>
              <a:t> colorea los nombres de archivo, de acuerdo al tipo:</a:t>
            </a:r>
          </a:p>
          <a:p>
            <a:pPr lvl="2"/>
            <a:r>
              <a:rPr lang="es-CL" altLang="es-CL" dirty="0">
                <a:solidFill>
                  <a:schemeClr val="tx1"/>
                </a:solidFill>
              </a:rPr>
              <a:t>Blanco: Archivo regular</a:t>
            </a:r>
          </a:p>
          <a:p>
            <a:pPr lvl="2"/>
            <a:r>
              <a:rPr lang="es-CL" altLang="es-CL" dirty="0">
                <a:solidFill>
                  <a:schemeClr val="tx1"/>
                </a:solidFill>
              </a:rPr>
              <a:t>Azul: Directorio</a:t>
            </a:r>
          </a:p>
          <a:p>
            <a:pPr lvl="2"/>
            <a:r>
              <a:rPr lang="es-CL" altLang="es-CL" dirty="0">
                <a:solidFill>
                  <a:schemeClr val="tx1"/>
                </a:solidFill>
              </a:rPr>
              <a:t>Verde: Ejecutable</a:t>
            </a:r>
          </a:p>
          <a:p>
            <a:r>
              <a:rPr lang="es-CL" altLang="es-CL" dirty="0"/>
              <a:t>Ver el contenido de un archivo con </a:t>
            </a:r>
            <a:r>
              <a:rPr lang="es-CL" altLang="es-CL" dirty="0" err="1"/>
              <a:t>cat</a:t>
            </a:r>
            <a:r>
              <a:rPr lang="es-CL" altLang="es-CL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altLang="es-CL" b="0" dirty="0"/>
              <a:t>Cuando se le entrega una lista de archivos concatena los archivos al terminal de salida.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altLang="es-CL" b="0" dirty="0"/>
              <a:t>Si se le entrega un archivo, el contenido de ese archivo se muestra como salida.</a:t>
            </a:r>
          </a:p>
        </p:txBody>
      </p:sp>
    </p:spTree>
    <p:extLst>
      <p:ext uri="{BB962C8B-B14F-4D97-AF65-F5344CB8AC3E}">
        <p14:creationId xmlns:p14="http://schemas.microsoft.com/office/powerpoint/2010/main" val="391621478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68313" y="422275"/>
            <a:ext cx="8140700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 indent="0" defTabSz="685800">
              <a:lnSpc>
                <a:spcPct val="100000"/>
              </a:lnSpc>
              <a:spcBef>
                <a:spcPct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CL" altLang="es-CL" dirty="0"/>
              <a:t>Examinar el sistema de archivos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68313" y="1427163"/>
            <a:ext cx="23749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1"/>
            </a:lvl1pPr>
            <a:lvl2pPr marL="341313" lvl="1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0"/>
            </a:lvl2pPr>
            <a:lvl3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latin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CL" altLang="es-CL" b="0" dirty="0" err="1"/>
              <a:t>Redireccionar</a:t>
            </a:r>
            <a:r>
              <a:rPr lang="es-CL" altLang="es-CL" b="0" dirty="0"/>
              <a:t> salidas de comando a archivos</a:t>
            </a:r>
          </a:p>
          <a:p>
            <a:endParaRPr lang="es-CL" altLang="es-CL" b="0" dirty="0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476375"/>
            <a:ext cx="5838825" cy="2122488"/>
          </a:xfrm>
          <a:prstGeom prst="rect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14375" y="3786188"/>
            <a:ext cx="821531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1"/>
            </a:lvl1pPr>
            <a:lvl2pPr marL="341313" lvl="1" indent="-34290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0"/>
            </a:lvl2pPr>
            <a:lvl3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latin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CL" altLang="es-CL" dirty="0"/>
              <a:t>Permisos y el directorio home de 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altLang="es-CL" b="0" dirty="0"/>
              <a:t>Los usuarios no pueden almacenar archivos en cualquier parte del disco.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altLang="es-CL" b="0" dirty="0"/>
              <a:t>Cada uno debe tener su propio directorio: /home/</a:t>
            </a:r>
            <a:r>
              <a:rPr lang="es-CL" altLang="es-CL" b="0" dirty="0" err="1"/>
              <a:t>username</a:t>
            </a:r>
            <a:endParaRPr lang="es-CL" altLang="es-CL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altLang="es-CL" b="0" dirty="0"/>
              <a:t>Cuando el usuario ingresa, su </a:t>
            </a:r>
            <a:r>
              <a:rPr lang="es-CL" altLang="es-CL" b="0" dirty="0" err="1"/>
              <a:t>shell</a:t>
            </a:r>
            <a:r>
              <a:rPr lang="es-CL" altLang="es-CL" b="0" dirty="0"/>
              <a:t> debiera usar su directorio home como directorio actual (y dejarlo posicionado en ese lugar)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altLang="es-CL" b="0" dirty="0"/>
          </a:p>
        </p:txBody>
      </p:sp>
    </p:spTree>
    <p:extLst>
      <p:ext uri="{BB962C8B-B14F-4D97-AF65-F5344CB8AC3E}">
        <p14:creationId xmlns:p14="http://schemas.microsoft.com/office/powerpoint/2010/main" val="203154537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1699</Words>
  <Application>Microsoft Office PowerPoint</Application>
  <PresentationFormat>Presentación en pantalla (4:3)</PresentationFormat>
  <Paragraphs>225</Paragraphs>
  <Slides>20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Presentation level design</vt:lpstr>
      <vt:lpstr>Linux: Tour Rápido</vt:lpstr>
      <vt:lpstr>TEMARIOinux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Ejecutar comandos</vt:lpstr>
      <vt:lpstr>Ejecutar comandos:  Ejercicio: Usar ayuda de cat para aprender a usarlo.</vt:lpstr>
      <vt:lpstr>Administrar terminales</vt:lpstr>
      <vt:lpstr>Administrar terminales</vt:lpstr>
      <vt:lpstr>Administrar terminales:</vt:lpstr>
      <vt:lpstr>Obtener ayuda en Linux</vt:lpstr>
      <vt:lpstr>Obtener ayuda en Linux: Páginas man</vt:lpstr>
      <vt:lpstr>Obtener ayuda en Linux: Páginas Info</vt:lpstr>
      <vt:lpstr>Obtener ayuda en Linux: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2016-03-13T22:48:10Z</dcterms:created>
  <dcterms:modified xsi:type="dcterms:W3CDTF">2016-03-15T15:57:45Z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