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1"/>
  </p:notesMasterIdLst>
  <p:handoutMasterIdLst>
    <p:handoutMasterId r:id="rId32"/>
  </p:handoutMasterIdLst>
  <p:sldIdLst>
    <p:sldId id="265" r:id="rId3"/>
    <p:sldId id="302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3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884612" y="8685211"/>
            <a:ext cx="2962275" cy="4476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70" name="Shape 70"/>
          <p:cNvSpPr/>
          <p:nvPr/>
        </p:nvSpPr>
        <p:spPr>
          <a:xfrm>
            <a:off x="1143000" y="685800"/>
            <a:ext cx="4567236" cy="3424237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884612" y="8685211"/>
            <a:ext cx="2962275" cy="4476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83" name="Shape 183"/>
          <p:cNvSpPr/>
          <p:nvPr/>
        </p:nvSpPr>
        <p:spPr>
          <a:xfrm>
            <a:off x="1144587" y="685800"/>
            <a:ext cx="4560886" cy="3421062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884612" y="8685211"/>
            <a:ext cx="2962275" cy="4476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94" name="Shape 194"/>
          <p:cNvSpPr/>
          <p:nvPr/>
        </p:nvSpPr>
        <p:spPr>
          <a:xfrm>
            <a:off x="1144587" y="685800"/>
            <a:ext cx="4560886" cy="3421062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884612" y="8685211"/>
            <a:ext cx="2962275" cy="4476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05" name="Shape 205"/>
          <p:cNvSpPr/>
          <p:nvPr/>
        </p:nvSpPr>
        <p:spPr>
          <a:xfrm>
            <a:off x="1143000" y="685800"/>
            <a:ext cx="4567236" cy="3424237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884612" y="8685211"/>
            <a:ext cx="2962275" cy="4476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16" name="Shape 216"/>
          <p:cNvSpPr/>
          <p:nvPr/>
        </p:nvSpPr>
        <p:spPr>
          <a:xfrm>
            <a:off x="1143000" y="685800"/>
            <a:ext cx="4567236" cy="3424237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3884612" y="8685211"/>
            <a:ext cx="2962275" cy="4476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27" name="Shape 227"/>
          <p:cNvSpPr/>
          <p:nvPr/>
        </p:nvSpPr>
        <p:spPr>
          <a:xfrm>
            <a:off x="1144587" y="685800"/>
            <a:ext cx="4560886" cy="3421062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884612" y="8685211"/>
            <a:ext cx="2962275" cy="4476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39" name="Shape 239"/>
          <p:cNvSpPr/>
          <p:nvPr/>
        </p:nvSpPr>
        <p:spPr>
          <a:xfrm>
            <a:off x="1143000" y="685800"/>
            <a:ext cx="4567236" cy="3424237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884612" y="8685211"/>
            <a:ext cx="2962275" cy="4476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52" name="Shape 252"/>
          <p:cNvSpPr/>
          <p:nvPr/>
        </p:nvSpPr>
        <p:spPr>
          <a:xfrm>
            <a:off x="1143000" y="685800"/>
            <a:ext cx="4567236" cy="3424237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63" name="Shape 263"/>
          <p:cNvSpPr/>
          <p:nvPr/>
        </p:nvSpPr>
        <p:spPr>
          <a:xfrm>
            <a:off x="1143000" y="685800"/>
            <a:ext cx="4562475" cy="3419474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884612" y="8685211"/>
            <a:ext cx="2962275" cy="4476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75" name="Shape 275"/>
          <p:cNvSpPr/>
          <p:nvPr/>
        </p:nvSpPr>
        <p:spPr>
          <a:xfrm>
            <a:off x="1143000" y="685800"/>
            <a:ext cx="4567236" cy="3424237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884612" y="8685211"/>
            <a:ext cx="2962275" cy="4476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88" name="Shape 288"/>
          <p:cNvSpPr/>
          <p:nvPr/>
        </p:nvSpPr>
        <p:spPr>
          <a:xfrm>
            <a:off x="1143000" y="685800"/>
            <a:ext cx="4567236" cy="3424237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884612" y="8685211"/>
            <a:ext cx="2962275" cy="4476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93" name="Shape 93"/>
          <p:cNvSpPr/>
          <p:nvPr/>
        </p:nvSpPr>
        <p:spPr>
          <a:xfrm>
            <a:off x="1143000" y="685800"/>
            <a:ext cx="4567236" cy="3424237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3884612" y="8685211"/>
            <a:ext cx="2962275" cy="4476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00" name="Shape 300"/>
          <p:cNvSpPr/>
          <p:nvPr/>
        </p:nvSpPr>
        <p:spPr>
          <a:xfrm>
            <a:off x="1143000" y="685800"/>
            <a:ext cx="4567236" cy="3424237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11" name="Shape 311"/>
          <p:cNvSpPr/>
          <p:nvPr/>
        </p:nvSpPr>
        <p:spPr>
          <a:xfrm>
            <a:off x="1143000" y="685800"/>
            <a:ext cx="4562475" cy="3419474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884612" y="8685211"/>
            <a:ext cx="2962275" cy="4476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23" name="Shape 323"/>
          <p:cNvSpPr/>
          <p:nvPr/>
        </p:nvSpPr>
        <p:spPr>
          <a:xfrm>
            <a:off x="1143000" y="685800"/>
            <a:ext cx="4567236" cy="3424237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3884612" y="8685211"/>
            <a:ext cx="2962275" cy="4476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35" name="Shape 335"/>
          <p:cNvSpPr/>
          <p:nvPr/>
        </p:nvSpPr>
        <p:spPr>
          <a:xfrm>
            <a:off x="1143000" y="685800"/>
            <a:ext cx="4567236" cy="3424237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99" cy="4810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52" name="Shape 352"/>
          <p:cNvSpPr/>
          <p:nvPr/>
        </p:nvSpPr>
        <p:spPr>
          <a:xfrm>
            <a:off x="1143000" y="685800"/>
            <a:ext cx="4562475" cy="3419474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62" name="Shape 362"/>
          <p:cNvSpPr/>
          <p:nvPr/>
        </p:nvSpPr>
        <p:spPr>
          <a:xfrm>
            <a:off x="1144587" y="685800"/>
            <a:ext cx="4556125" cy="34162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72" name="Shape 372"/>
          <p:cNvSpPr/>
          <p:nvPr/>
        </p:nvSpPr>
        <p:spPr>
          <a:xfrm>
            <a:off x="1144587" y="685800"/>
            <a:ext cx="4556125" cy="34162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884612" y="8685211"/>
            <a:ext cx="2962275" cy="4476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04" name="Shape 104"/>
          <p:cNvSpPr/>
          <p:nvPr/>
        </p:nvSpPr>
        <p:spPr>
          <a:xfrm>
            <a:off x="1143000" y="685800"/>
            <a:ext cx="4567236" cy="3424237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884612" y="8685211"/>
            <a:ext cx="2962275" cy="4476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15" name="Shape 115"/>
          <p:cNvSpPr/>
          <p:nvPr/>
        </p:nvSpPr>
        <p:spPr>
          <a:xfrm>
            <a:off x="1143000" y="685800"/>
            <a:ext cx="4567236" cy="3424237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884612" y="8685211"/>
            <a:ext cx="2962275" cy="4476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27" name="Shape 127"/>
          <p:cNvSpPr/>
          <p:nvPr/>
        </p:nvSpPr>
        <p:spPr>
          <a:xfrm>
            <a:off x="1143000" y="685800"/>
            <a:ext cx="4567236" cy="3424237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884612" y="8685211"/>
            <a:ext cx="2962275" cy="4476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38" name="Shape 138"/>
          <p:cNvSpPr/>
          <p:nvPr/>
        </p:nvSpPr>
        <p:spPr>
          <a:xfrm>
            <a:off x="1144587" y="685800"/>
            <a:ext cx="4560886" cy="3421062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884612" y="8685211"/>
            <a:ext cx="2962275" cy="4476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49" name="Shape 149"/>
          <p:cNvSpPr/>
          <p:nvPr/>
        </p:nvSpPr>
        <p:spPr>
          <a:xfrm>
            <a:off x="1143000" y="685800"/>
            <a:ext cx="4567236" cy="3424237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884612" y="8685211"/>
            <a:ext cx="2962275" cy="4476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60" name="Shape 160"/>
          <p:cNvSpPr/>
          <p:nvPr/>
        </p:nvSpPr>
        <p:spPr>
          <a:xfrm>
            <a:off x="1143000" y="685800"/>
            <a:ext cx="4567236" cy="3424237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3884612" y="8685211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884612" y="8685211"/>
            <a:ext cx="2959100" cy="444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884612" y="8685211"/>
            <a:ext cx="2962275" cy="4476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71" name="Shape 171"/>
          <p:cNvSpPr/>
          <p:nvPr/>
        </p:nvSpPr>
        <p:spPr>
          <a:xfrm>
            <a:off x="1143000" y="685800"/>
            <a:ext cx="4567236" cy="3424237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u="sng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u="sng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u="sng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u="sng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 u="sng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u="sng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pPr/>
              <a:t>4/7/2016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u="sng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u="sng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42937" y="928687"/>
            <a:ext cx="7770812" cy="1468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114300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80060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62940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02000"/>
              </a:lnSpc>
              <a:spcBef>
                <a:spcPts val="0"/>
              </a:spcBef>
              <a:spcAft>
                <a:spcPts val="1400"/>
              </a:spcAft>
              <a:defRPr/>
            </a:lvl1pPr>
            <a:lvl2pPr marL="742950" indent="-285750" algn="l" rtl="0">
              <a:lnSpc>
                <a:spcPct val="102000"/>
              </a:lnSpc>
              <a:spcBef>
                <a:spcPts val="0"/>
              </a:spcBef>
              <a:spcAft>
                <a:spcPts val="1100"/>
              </a:spcAft>
              <a:defRPr/>
            </a:lvl2pPr>
            <a:lvl3pPr marL="1143000" indent="-228600" algn="l" rtl="0">
              <a:lnSpc>
                <a:spcPct val="102000"/>
              </a:lnSpc>
              <a:spcBef>
                <a:spcPts val="0"/>
              </a:spcBef>
              <a:spcAft>
                <a:spcPts val="800"/>
              </a:spcAft>
              <a:defRPr/>
            </a:lvl3pPr>
            <a:lvl4pPr marL="1600200" indent="-228600" algn="l" rtl="0">
              <a:lnSpc>
                <a:spcPct val="102000"/>
              </a:lnSpc>
              <a:spcBef>
                <a:spcPts val="0"/>
              </a:spcBef>
              <a:spcAft>
                <a:spcPts val="500"/>
              </a:spcAft>
              <a:defRPr/>
            </a:lvl4pPr>
            <a:lvl5pPr marL="2057400" indent="-228600" algn="l" rtl="0">
              <a:lnSpc>
                <a:spcPct val="102000"/>
              </a:lnSpc>
              <a:spcBef>
                <a:spcPts val="0"/>
              </a:spcBef>
              <a:spcAft>
                <a:spcPts val="200"/>
              </a:spcAft>
              <a:defRPr/>
            </a:lvl5pPr>
            <a:lvl6pPr marL="2514600" indent="-228600" algn="l" rtl="0">
              <a:lnSpc>
                <a:spcPct val="102000"/>
              </a:lnSpc>
              <a:spcBef>
                <a:spcPts val="0"/>
              </a:spcBef>
              <a:spcAft>
                <a:spcPts val="200"/>
              </a:spcAft>
              <a:defRPr/>
            </a:lvl6pPr>
            <a:lvl7pPr marL="3429000" indent="-228600" algn="l" rtl="0">
              <a:lnSpc>
                <a:spcPct val="102000"/>
              </a:lnSpc>
              <a:spcBef>
                <a:spcPts val="0"/>
              </a:spcBef>
              <a:spcAft>
                <a:spcPts val="200"/>
              </a:spcAft>
              <a:defRPr/>
            </a:lvl7pPr>
            <a:lvl8pPr marL="4800600" indent="-228600" algn="l" rtl="0">
              <a:lnSpc>
                <a:spcPct val="102000"/>
              </a:lnSpc>
              <a:spcBef>
                <a:spcPts val="0"/>
              </a:spcBef>
              <a:spcAft>
                <a:spcPts val="200"/>
              </a:spcAft>
              <a:defRPr/>
            </a:lvl8pPr>
            <a:lvl9pPr marL="6629400" indent="-228600" algn="l" rtl="0">
              <a:lnSpc>
                <a:spcPct val="102000"/>
              </a:lnSpc>
              <a:spcBef>
                <a:spcPts val="0"/>
              </a:spcBef>
              <a:spcAft>
                <a:spcPts val="20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214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4/7/2016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4/7/2016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4/7/2016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4/7/2016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4/7/2016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4/7/2016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u="none" dirty="0" smtClean="0"/>
              <a:t>Tema 3</a:t>
            </a:r>
          </a:p>
          <a:p>
            <a:r>
              <a:rPr lang="es-CL" u="none" dirty="0" smtClean="0"/>
              <a:t>Laboratorio de sistemas operativos</a:t>
            </a:r>
          </a:p>
          <a:p>
            <a:r>
              <a:rPr lang="es-CL" u="none" dirty="0" smtClean="0"/>
              <a:t>UTFSM-JMC</a:t>
            </a:r>
          </a:p>
          <a:p>
            <a:r>
              <a:rPr lang="es-CL" u="none" dirty="0" smtClean="0"/>
              <a:t>1-2016</a:t>
            </a:r>
            <a:endParaRPr lang="es-CL" u="none" dirty="0"/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b="1" u="none" dirty="0" smtClean="0"/>
              <a:t>Linux: </a:t>
            </a:r>
            <a:br>
              <a:rPr lang="es-CL" b="1" u="none" dirty="0" smtClean="0"/>
            </a:br>
            <a:r>
              <a:rPr lang="es-CL" b="1" u="none" dirty="0" smtClean="0"/>
              <a:t>Manejo de Archivos</a:t>
            </a:r>
            <a:endParaRPr lang="es-CL" b="1" u="none" dirty="0"/>
          </a:p>
        </p:txBody>
      </p:sp>
    </p:spTree>
    <p:extLst>
      <p:ext uri="{BB962C8B-B14F-4D97-AF65-F5344CB8AC3E}">
        <p14:creationId xmlns:p14="http://schemas.microsoft.com/office/powerpoint/2010/main" val="30244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684212" y="344489"/>
            <a:ext cx="8140700" cy="960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>
                <a:sym typeface="Arial"/>
              </a:rPr>
              <a:t>Administración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Archivos</a:t>
            </a:r>
            <a:endParaRPr lang="en-US" dirty="0">
              <a:sym typeface="Aria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719137" y="1304925"/>
            <a:ext cx="8131175" cy="452754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>
            <a:defPPr>
              <a:defRPr lang="en-US"/>
            </a:defPPr>
            <a:lvl1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0"/>
            </a:lvl1pPr>
            <a:lvl2pPr lvl="1">
              <a:defRPr b="1"/>
            </a:lvl2pPr>
          </a:lstStyle>
          <a:p>
            <a:pPr marL="0" indent="0">
              <a:buNone/>
            </a:pPr>
            <a:r>
              <a:rPr lang="en-US" b="1" dirty="0" err="1">
                <a:sym typeface="Arial"/>
              </a:rPr>
              <a:t>Borrar</a:t>
            </a:r>
            <a:r>
              <a:rPr lang="en-US" b="1" dirty="0">
                <a:sym typeface="Arial"/>
              </a:rPr>
              <a:t> </a:t>
            </a:r>
            <a:r>
              <a:rPr lang="en-US" b="1" dirty="0" err="1">
                <a:sym typeface="Arial"/>
              </a:rPr>
              <a:t>archivos</a:t>
            </a:r>
            <a:r>
              <a:rPr lang="en-US" b="1" dirty="0">
                <a:sym typeface="Arial"/>
              </a:rPr>
              <a:t> con </a:t>
            </a:r>
            <a:r>
              <a:rPr lang="en-US" b="1" dirty="0" err="1">
                <a:sym typeface="Arial"/>
              </a:rPr>
              <a:t>rm</a:t>
            </a:r>
            <a:endParaRPr lang="en-US" b="1" dirty="0">
              <a:sym typeface="Arial"/>
            </a:endParaRPr>
          </a:p>
          <a:p>
            <a:pPr marL="171450" lvl="1"/>
            <a:endParaRPr lang="en-US" dirty="0">
              <a:sym typeface="Arial"/>
            </a:endParaRPr>
          </a:p>
          <a:p>
            <a:pPr marL="628650" lvl="2"/>
            <a:r>
              <a:rPr lang="en-US" b="1" dirty="0" err="1" smtClean="0">
                <a:sym typeface="Arial"/>
              </a:rPr>
              <a:t>rm</a:t>
            </a:r>
            <a:r>
              <a:rPr lang="en-US" b="1" dirty="0" smtClean="0">
                <a:sym typeface="Arial"/>
              </a:rPr>
              <a:t> </a:t>
            </a:r>
            <a:r>
              <a:rPr lang="en-US" b="1" dirty="0">
                <a:sym typeface="Arial"/>
              </a:rPr>
              <a:t>[OPCIONES] {ARCHIVO...}</a:t>
            </a:r>
          </a:p>
          <a:p>
            <a:endParaRPr lang="en-US" dirty="0" smtClean="0">
              <a:sym typeface="Arial"/>
            </a:endParaRPr>
          </a:p>
          <a:p>
            <a:r>
              <a:rPr lang="en-US" dirty="0" smtClean="0">
                <a:sym typeface="Arial"/>
              </a:rPr>
              <a:t>No </a:t>
            </a:r>
            <a:r>
              <a:rPr lang="en-US" dirty="0" err="1">
                <a:sym typeface="Arial"/>
              </a:rPr>
              <a:t>puede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borrar</a:t>
            </a:r>
            <a:r>
              <a:rPr lang="en-US" dirty="0">
                <a:sym typeface="Arial"/>
              </a:rPr>
              <a:t> un </a:t>
            </a:r>
            <a:r>
              <a:rPr lang="en-US" dirty="0" err="1">
                <a:sym typeface="Arial"/>
              </a:rPr>
              <a:t>directorio</a:t>
            </a:r>
            <a:r>
              <a:rPr lang="en-US" dirty="0">
                <a:sym typeface="Arial"/>
              </a:rPr>
              <a:t> a </a:t>
            </a:r>
            <a:r>
              <a:rPr lang="en-US" dirty="0" err="1">
                <a:sym typeface="Arial"/>
              </a:rPr>
              <a:t>menos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que</a:t>
            </a:r>
            <a:r>
              <a:rPr lang="en-US" dirty="0">
                <a:sym typeface="Arial"/>
              </a:rPr>
              <a:t> se </a:t>
            </a:r>
            <a:r>
              <a:rPr lang="en-US" dirty="0" err="1">
                <a:sym typeface="Arial"/>
              </a:rPr>
              <a:t>utilicen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opciones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especiales</a:t>
            </a:r>
            <a:r>
              <a:rPr lang="en-US" dirty="0">
                <a:sym typeface="Arial"/>
              </a:rPr>
              <a:t>.</a:t>
            </a:r>
          </a:p>
          <a:p>
            <a:r>
              <a:rPr lang="en-US" dirty="0" err="1">
                <a:sym typeface="Arial"/>
              </a:rPr>
              <a:t>rmdir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puede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borrar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directorios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vacíos</a:t>
            </a:r>
            <a:r>
              <a:rPr lang="en-US" dirty="0">
                <a:sym typeface="Arial"/>
              </a:rPr>
              <a:t>.</a:t>
            </a:r>
          </a:p>
          <a:p>
            <a:r>
              <a:rPr lang="en-US" dirty="0" err="1">
                <a:sym typeface="Arial"/>
              </a:rPr>
              <a:t>Sobreescribir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archivos</a:t>
            </a:r>
            <a:endParaRPr lang="en-US" dirty="0">
              <a:sym typeface="Arial"/>
            </a:endParaRPr>
          </a:p>
          <a:p>
            <a:endParaRPr lang="en-US" dirty="0" smtClean="0">
              <a:sym typeface="Arial"/>
            </a:endParaRPr>
          </a:p>
          <a:p>
            <a:pPr marL="0" indent="0">
              <a:buNone/>
            </a:pPr>
            <a:r>
              <a:rPr lang="en-US" b="1" dirty="0" err="1" smtClean="0">
                <a:sym typeface="Arial"/>
              </a:rPr>
              <a:t>Comandos</a:t>
            </a:r>
            <a:r>
              <a:rPr lang="en-US" b="1" dirty="0" smtClean="0">
                <a:sym typeface="Arial"/>
              </a:rPr>
              <a:t> </a:t>
            </a:r>
            <a:r>
              <a:rPr lang="en-US" b="1" dirty="0" err="1">
                <a:sym typeface="Arial"/>
              </a:rPr>
              <a:t>potencialmente</a:t>
            </a:r>
            <a:r>
              <a:rPr lang="en-US" b="1" dirty="0">
                <a:sym typeface="Arial"/>
              </a:rPr>
              <a:t> </a:t>
            </a:r>
            <a:r>
              <a:rPr lang="en-US" b="1" dirty="0" err="1">
                <a:sym typeface="Arial"/>
              </a:rPr>
              <a:t>peligrosos</a:t>
            </a:r>
            <a:r>
              <a:rPr lang="en-US" b="1" dirty="0">
                <a:sym typeface="Arial"/>
              </a:rPr>
              <a:t>:</a:t>
            </a:r>
          </a:p>
          <a:p>
            <a:pPr lvl="1"/>
            <a:r>
              <a:rPr lang="en-US" dirty="0" err="1">
                <a:sym typeface="Arial"/>
              </a:rPr>
              <a:t>cp</a:t>
            </a:r>
            <a:endParaRPr lang="en-US" dirty="0">
              <a:sym typeface="Arial"/>
            </a:endParaRPr>
          </a:p>
          <a:p>
            <a:pPr lvl="1"/>
            <a:r>
              <a:rPr lang="en-US" dirty="0">
                <a:sym typeface="Arial"/>
              </a:rPr>
              <a:t>mv</a:t>
            </a:r>
          </a:p>
          <a:p>
            <a:pPr lvl="1"/>
            <a:r>
              <a:rPr lang="en-US" dirty="0" err="1">
                <a:sym typeface="Arial"/>
              </a:rPr>
              <a:t>rm</a:t>
            </a:r>
            <a:endParaRPr lang="en-US" dirty="0">
              <a:sym typeface="Arial"/>
            </a:endParaRPr>
          </a:p>
          <a:p>
            <a:r>
              <a:rPr lang="en-US" dirty="0" err="1">
                <a:sym typeface="Arial"/>
              </a:rPr>
              <a:t>Sobreescriben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archivos</a:t>
            </a:r>
            <a:r>
              <a:rPr lang="en-US" dirty="0">
                <a:sym typeface="Arial"/>
              </a:rPr>
              <a:t> sin </a:t>
            </a:r>
            <a:r>
              <a:rPr lang="en-US" dirty="0" err="1">
                <a:sym typeface="Arial"/>
              </a:rPr>
              <a:t>ningún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mensaje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advertencia</a:t>
            </a:r>
            <a:endParaRPr lang="en-US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4099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684212" y="420687"/>
            <a:ext cx="8137525" cy="95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>
                <a:sym typeface="Arial"/>
              </a:rPr>
              <a:t>Ejercicios</a:t>
            </a:r>
            <a:endParaRPr lang="en-US" dirty="0"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611187" y="1628775"/>
            <a:ext cx="8128000" cy="3624261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1"/>
            </a:lvl1pPr>
            <a:lvl2pPr marL="171450" lvl="1">
              <a:defRPr b="1"/>
            </a:lvl2pPr>
            <a:lvl3pPr marL="628650" lvl="2">
              <a:defRPr b="1"/>
            </a:lvl3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Cree los </a:t>
            </a:r>
            <a:r>
              <a:rPr lang="en-US" b="0" dirty="0" err="1">
                <a:sym typeface="Arial"/>
              </a:rPr>
              <a:t>directorios</a:t>
            </a:r>
            <a:r>
              <a:rPr lang="en-US" b="0" dirty="0">
                <a:sym typeface="Arial"/>
              </a:rPr>
              <a:t> ~/html y ~/archive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Cree el </a:t>
            </a:r>
            <a:r>
              <a:rPr lang="en-US" b="0" dirty="0" err="1">
                <a:sym typeface="Arial"/>
              </a:rPr>
              <a:t>archivo</a:t>
            </a:r>
            <a:r>
              <a:rPr lang="en-US" b="0" dirty="0">
                <a:sym typeface="Arial"/>
              </a:rPr>
              <a:t> ~/index.html, </a:t>
            </a:r>
            <a:r>
              <a:rPr lang="en-US" b="0" dirty="0" err="1">
                <a:sym typeface="Arial"/>
              </a:rPr>
              <a:t>debe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tener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como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contenido</a:t>
            </a:r>
            <a:r>
              <a:rPr lang="en-US" b="0" dirty="0">
                <a:sym typeface="Arial"/>
              </a:rPr>
              <a:t> la </a:t>
            </a:r>
            <a:r>
              <a:rPr lang="en-US" b="0" dirty="0" err="1">
                <a:sym typeface="Arial"/>
              </a:rPr>
              <a:t>frase</a:t>
            </a:r>
            <a:r>
              <a:rPr lang="en-US" b="0" dirty="0">
                <a:sym typeface="Arial"/>
              </a:rPr>
              <a:t> “En </a:t>
            </a:r>
            <a:r>
              <a:rPr lang="en-US" b="0" dirty="0" err="1">
                <a:sym typeface="Arial"/>
              </a:rPr>
              <a:t>construcción</a:t>
            </a:r>
            <a:r>
              <a:rPr lang="en-US" b="0" dirty="0">
                <a:sym typeface="Arial"/>
              </a:rPr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ym typeface="Arial"/>
              </a:rPr>
              <a:t>Mueva</a:t>
            </a:r>
            <a:r>
              <a:rPr lang="en-US" b="0" dirty="0">
                <a:sym typeface="Arial"/>
              </a:rPr>
              <a:t> ~/index.html a ~/html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ym typeface="Arial"/>
              </a:rPr>
              <a:t>Renombre</a:t>
            </a:r>
            <a:r>
              <a:rPr lang="en-US" b="0" dirty="0">
                <a:sym typeface="Arial"/>
              </a:rPr>
              <a:t> el </a:t>
            </a:r>
            <a:r>
              <a:rPr lang="en-US" b="0" dirty="0" err="1">
                <a:sym typeface="Arial"/>
              </a:rPr>
              <a:t>directorio</a:t>
            </a:r>
            <a:r>
              <a:rPr lang="en-US" b="0" dirty="0">
                <a:sym typeface="Arial"/>
              </a:rPr>
              <a:t> ~/html </a:t>
            </a:r>
            <a:r>
              <a:rPr lang="en-US" b="0" dirty="0" err="1">
                <a:sym typeface="Arial"/>
              </a:rPr>
              <a:t>como</a:t>
            </a:r>
            <a:r>
              <a:rPr lang="en-US" b="0" dirty="0">
                <a:sym typeface="Arial"/>
              </a:rPr>
              <a:t> ~/</a:t>
            </a:r>
            <a:r>
              <a:rPr lang="en-US" b="0" dirty="0" err="1">
                <a:sym typeface="Arial"/>
              </a:rPr>
              <a:t>public_html</a:t>
            </a:r>
            <a:endParaRPr lang="en-US" b="0" dirty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ym typeface="Arial"/>
              </a:rPr>
              <a:t>Copie</a:t>
            </a:r>
            <a:r>
              <a:rPr lang="en-US" b="0" dirty="0">
                <a:sym typeface="Arial"/>
              </a:rPr>
              <a:t> el </a:t>
            </a:r>
            <a:r>
              <a:rPr lang="en-US" b="0" dirty="0" err="1">
                <a:sym typeface="Arial"/>
              </a:rPr>
              <a:t>archivo</a:t>
            </a:r>
            <a:r>
              <a:rPr lang="en-US" b="0" dirty="0">
                <a:sym typeface="Arial"/>
              </a:rPr>
              <a:t> index.html al </a:t>
            </a:r>
            <a:r>
              <a:rPr lang="en-US" b="0" dirty="0" err="1">
                <a:sym typeface="Arial"/>
              </a:rPr>
              <a:t>directorio</a:t>
            </a:r>
            <a:r>
              <a:rPr lang="en-US" b="0" dirty="0">
                <a:sym typeface="Arial"/>
              </a:rPr>
              <a:t> ~/archive/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8625" y="2222500"/>
            <a:ext cx="19049" cy="19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10840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684212" y="420687"/>
            <a:ext cx="8137525" cy="95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ym typeface="Arial"/>
              </a:rPr>
              <a:t>Ejercicios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611187" y="1628775"/>
            <a:ext cx="8128000" cy="3624261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>
            <a:defPPr>
              <a:defRPr lang="en-US"/>
            </a:defPPr>
            <a:lvl1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0"/>
            </a:lvl1pPr>
            <a:lvl2pPr marL="171450" lvl="1">
              <a:defRPr b="1"/>
            </a:lvl2pPr>
            <a:lvl3pPr marL="628650" lvl="2">
              <a:defRPr b="1"/>
            </a:lvl3pPr>
          </a:lstStyle>
          <a:p>
            <a:r>
              <a:rPr lang="en-US" dirty="0">
                <a:sym typeface="Arial"/>
              </a:rPr>
              <a:t>Cree un </a:t>
            </a:r>
            <a:r>
              <a:rPr lang="en-US" dirty="0" err="1">
                <a:sym typeface="Arial"/>
              </a:rPr>
              <a:t>archivo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llamado</a:t>
            </a:r>
            <a:r>
              <a:rPr lang="en-US" dirty="0">
                <a:sym typeface="Arial"/>
              </a:rPr>
              <a:t> source con el </a:t>
            </a:r>
            <a:r>
              <a:rPr lang="en-US" dirty="0" err="1">
                <a:sym typeface="Arial"/>
              </a:rPr>
              <a:t>texto</a:t>
            </a:r>
            <a:r>
              <a:rPr lang="en-US" dirty="0">
                <a:sym typeface="Arial"/>
              </a:rPr>
              <a:t> “</a:t>
            </a:r>
            <a:r>
              <a:rPr lang="en-US" dirty="0" err="1">
                <a:sym typeface="Arial"/>
              </a:rPr>
              <a:t>fuente</a:t>
            </a:r>
            <a:r>
              <a:rPr lang="en-US" dirty="0">
                <a:sym typeface="Arial"/>
              </a:rPr>
              <a:t>” y </a:t>
            </a:r>
            <a:r>
              <a:rPr lang="en-US" dirty="0" err="1">
                <a:sym typeface="Arial"/>
              </a:rPr>
              <a:t>otro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llamado</a:t>
            </a:r>
            <a:r>
              <a:rPr lang="en-US" dirty="0">
                <a:sym typeface="Arial"/>
              </a:rPr>
              <a:t> target con el </a:t>
            </a:r>
            <a:r>
              <a:rPr lang="en-US" dirty="0" err="1">
                <a:sym typeface="Arial"/>
              </a:rPr>
              <a:t>texto</a:t>
            </a:r>
            <a:r>
              <a:rPr lang="en-US" dirty="0">
                <a:sym typeface="Arial"/>
              </a:rPr>
              <a:t> “</a:t>
            </a:r>
            <a:r>
              <a:rPr lang="en-US" dirty="0" err="1">
                <a:sym typeface="Arial"/>
              </a:rPr>
              <a:t>destino</a:t>
            </a:r>
            <a:r>
              <a:rPr lang="en-US" dirty="0">
                <a:sym typeface="Arial"/>
              </a:rPr>
              <a:t>”.</a:t>
            </a:r>
          </a:p>
          <a:p>
            <a:r>
              <a:rPr lang="en-US" dirty="0" err="1">
                <a:sym typeface="Arial"/>
              </a:rPr>
              <a:t>Sobreescriba</a:t>
            </a:r>
            <a:r>
              <a:rPr lang="en-US" dirty="0">
                <a:sym typeface="Arial"/>
              </a:rPr>
              <a:t> el </a:t>
            </a:r>
            <a:r>
              <a:rPr lang="en-US" dirty="0" err="1">
                <a:sym typeface="Arial"/>
              </a:rPr>
              <a:t>archivo</a:t>
            </a:r>
            <a:r>
              <a:rPr lang="en-US" dirty="0">
                <a:sym typeface="Arial"/>
              </a:rPr>
              <a:t> target con el </a:t>
            </a:r>
            <a:r>
              <a:rPr lang="en-US" dirty="0" err="1">
                <a:sym typeface="Arial"/>
              </a:rPr>
              <a:t>archivo</a:t>
            </a:r>
            <a:r>
              <a:rPr lang="en-US" dirty="0">
                <a:sym typeface="Arial"/>
              </a:rPr>
              <a:t> source. (target </a:t>
            </a:r>
            <a:r>
              <a:rPr lang="en-US" dirty="0" err="1">
                <a:sym typeface="Arial"/>
              </a:rPr>
              <a:t>debe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llamarse</a:t>
            </a:r>
            <a:r>
              <a:rPr lang="en-US" dirty="0">
                <a:sym typeface="Arial"/>
              </a:rPr>
              <a:t> source </a:t>
            </a:r>
            <a:r>
              <a:rPr lang="en-US" dirty="0" err="1">
                <a:sym typeface="Arial"/>
              </a:rPr>
              <a:t>después</a:t>
            </a:r>
            <a:r>
              <a:rPr lang="en-US" dirty="0">
                <a:sym typeface="Arial"/>
              </a:rPr>
              <a:t> del </a:t>
            </a:r>
            <a:r>
              <a:rPr lang="en-US" dirty="0" err="1">
                <a:sym typeface="Arial"/>
              </a:rPr>
              <a:t>comando</a:t>
            </a:r>
            <a:r>
              <a:rPr lang="en-US" dirty="0">
                <a:sym typeface="Arial"/>
              </a:rPr>
              <a:t>, </a:t>
            </a:r>
            <a:r>
              <a:rPr lang="en-US" dirty="0" err="1">
                <a:sym typeface="Arial"/>
              </a:rPr>
              <a:t>por</a:t>
            </a:r>
            <a:r>
              <a:rPr lang="en-US" dirty="0">
                <a:sym typeface="Arial"/>
              </a:rPr>
              <a:t> lo </a:t>
            </a:r>
            <a:r>
              <a:rPr lang="en-US" dirty="0" err="1">
                <a:sym typeface="Arial"/>
              </a:rPr>
              <a:t>tanto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desaparece</a:t>
            </a:r>
            <a:r>
              <a:rPr lang="en-US" dirty="0">
                <a:sym typeface="Arial"/>
              </a:rPr>
              <a:t>).</a:t>
            </a:r>
          </a:p>
          <a:p>
            <a:r>
              <a:rPr lang="en-US" dirty="0" err="1">
                <a:sym typeface="Arial"/>
              </a:rPr>
              <a:t>Vuelva</a:t>
            </a:r>
            <a:r>
              <a:rPr lang="en-US" dirty="0">
                <a:sym typeface="Arial"/>
              </a:rPr>
              <a:t> a </a:t>
            </a:r>
            <a:r>
              <a:rPr lang="en-US" dirty="0" err="1">
                <a:sym typeface="Arial"/>
              </a:rPr>
              <a:t>crear</a:t>
            </a:r>
            <a:r>
              <a:rPr lang="en-US" dirty="0">
                <a:sym typeface="Arial"/>
              </a:rPr>
              <a:t> el </a:t>
            </a:r>
            <a:r>
              <a:rPr lang="en-US" dirty="0" err="1">
                <a:sym typeface="Arial"/>
              </a:rPr>
              <a:t>archivo</a:t>
            </a:r>
            <a:r>
              <a:rPr lang="en-US" dirty="0">
                <a:sym typeface="Arial"/>
              </a:rPr>
              <a:t> target</a:t>
            </a:r>
          </a:p>
          <a:p>
            <a:r>
              <a:rPr lang="en-US" dirty="0" err="1">
                <a:sym typeface="Arial"/>
              </a:rPr>
              <a:t>Sobreescriba</a:t>
            </a:r>
            <a:r>
              <a:rPr lang="en-US" dirty="0">
                <a:sym typeface="Arial"/>
              </a:rPr>
              <a:t> target con el </a:t>
            </a:r>
            <a:r>
              <a:rPr lang="en-US" dirty="0" err="1">
                <a:sym typeface="Arial"/>
              </a:rPr>
              <a:t>contenido</a:t>
            </a:r>
            <a:r>
              <a:rPr lang="en-US" dirty="0">
                <a:sym typeface="Arial"/>
              </a:rPr>
              <a:t> de source, </a:t>
            </a:r>
            <a:r>
              <a:rPr lang="en-US" dirty="0" err="1">
                <a:sym typeface="Arial"/>
              </a:rPr>
              <a:t>pero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ahora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utilizando</a:t>
            </a:r>
            <a:r>
              <a:rPr lang="en-US" dirty="0">
                <a:sym typeface="Arial"/>
              </a:rPr>
              <a:t> cat y </a:t>
            </a:r>
            <a:r>
              <a:rPr lang="en-US" dirty="0" err="1">
                <a:sym typeface="Arial"/>
              </a:rPr>
              <a:t>redireccionando</a:t>
            </a:r>
            <a:r>
              <a:rPr lang="en-US" dirty="0">
                <a:sym typeface="Arial"/>
              </a:rPr>
              <a:t> la </a:t>
            </a:r>
            <a:r>
              <a:rPr lang="en-US" dirty="0" err="1">
                <a:sym typeface="Arial"/>
              </a:rPr>
              <a:t>salida</a:t>
            </a:r>
            <a:r>
              <a:rPr lang="en-US" dirty="0"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5951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684212" y="209031"/>
            <a:ext cx="8140700" cy="960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>
                <a:sym typeface="Arial"/>
              </a:rPr>
              <a:t>Administración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Directorios</a:t>
            </a:r>
            <a:endParaRPr lang="en-US" dirty="0">
              <a:sym typeface="Arial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682625" y="1234604"/>
            <a:ext cx="8131175" cy="5265052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>
            <a:defPPr>
              <a:defRPr lang="en-US"/>
            </a:defPPr>
            <a:lvl1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0"/>
            </a:lvl1pPr>
            <a:lvl2pPr marL="171450" lvl="1">
              <a:defRPr b="1"/>
            </a:lvl2pPr>
            <a:lvl3pPr marL="628650" lvl="2">
              <a:defRPr b="1"/>
            </a:lvl3pPr>
          </a:lstStyle>
          <a:p>
            <a:pPr marL="0" indent="0">
              <a:buNone/>
            </a:pPr>
            <a:r>
              <a:rPr lang="en-US" b="1" dirty="0" err="1">
                <a:sym typeface="Arial"/>
              </a:rPr>
              <a:t>Creación</a:t>
            </a:r>
            <a:r>
              <a:rPr lang="en-US" b="1" dirty="0">
                <a:sym typeface="Arial"/>
              </a:rPr>
              <a:t> de </a:t>
            </a:r>
            <a:r>
              <a:rPr lang="en-US" b="1" dirty="0" err="1">
                <a:sym typeface="Arial"/>
              </a:rPr>
              <a:t>directorios</a:t>
            </a:r>
            <a:r>
              <a:rPr lang="en-US" b="1" dirty="0">
                <a:sym typeface="Arial"/>
              </a:rPr>
              <a:t> </a:t>
            </a:r>
            <a:r>
              <a:rPr lang="en-US" b="1" dirty="0" err="1" smtClean="0">
                <a:sym typeface="Arial"/>
              </a:rPr>
              <a:t>vacíos</a:t>
            </a:r>
            <a:endParaRPr lang="en-US" b="1" dirty="0">
              <a:sym typeface="Arial"/>
            </a:endParaRPr>
          </a:p>
          <a:p>
            <a:pPr marL="457200" lvl="2" indent="-114300"/>
            <a:endParaRPr lang="en-US" dirty="0">
              <a:sym typeface="Arial"/>
            </a:endParaRPr>
          </a:p>
          <a:p>
            <a:pPr marL="457200" lvl="2" indent="-114300"/>
            <a:r>
              <a:rPr lang="en-US" b="1" dirty="0" err="1" smtClean="0">
                <a:sym typeface="Arial"/>
              </a:rPr>
              <a:t>mkdir</a:t>
            </a:r>
            <a:r>
              <a:rPr lang="en-US" b="1" dirty="0" smtClean="0">
                <a:sym typeface="Arial"/>
              </a:rPr>
              <a:t> </a:t>
            </a:r>
            <a:r>
              <a:rPr lang="en-US" b="1" dirty="0">
                <a:sym typeface="Arial"/>
              </a:rPr>
              <a:t>[OPCIONES] {DIRECTORIO</a:t>
            </a:r>
            <a:r>
              <a:rPr lang="en-US" b="1" dirty="0" smtClean="0">
                <a:sym typeface="Arial"/>
              </a:rPr>
              <a:t>...}</a:t>
            </a:r>
          </a:p>
          <a:p>
            <a:pPr marL="457200" lvl="2" indent="-114300"/>
            <a:endParaRPr lang="en-US" b="1" dirty="0">
              <a:sym typeface="Arial"/>
            </a:endParaRPr>
          </a:p>
          <a:p>
            <a:r>
              <a:rPr lang="en-US" dirty="0" err="1">
                <a:sym typeface="Arial"/>
              </a:rPr>
              <a:t>Crea</a:t>
            </a:r>
            <a:r>
              <a:rPr lang="en-US" dirty="0">
                <a:sym typeface="Arial"/>
              </a:rPr>
              <a:t> el o los </a:t>
            </a:r>
            <a:r>
              <a:rPr lang="en-US" dirty="0" err="1">
                <a:sym typeface="Arial"/>
              </a:rPr>
              <a:t>directorios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si</a:t>
            </a:r>
            <a:r>
              <a:rPr lang="en-US" dirty="0">
                <a:sym typeface="Arial"/>
              </a:rPr>
              <a:t> no </a:t>
            </a:r>
            <a:r>
              <a:rPr lang="en-US" dirty="0" err="1">
                <a:sym typeface="Arial"/>
              </a:rPr>
              <a:t>existen</a:t>
            </a:r>
            <a:r>
              <a:rPr lang="en-US" dirty="0">
                <a:sym typeface="Arial"/>
              </a:rPr>
              <a:t>.</a:t>
            </a:r>
          </a:p>
          <a:p>
            <a:r>
              <a:rPr lang="en-US" dirty="0" err="1">
                <a:sym typeface="Arial"/>
              </a:rPr>
              <a:t>Emite</a:t>
            </a:r>
            <a:r>
              <a:rPr lang="en-US" dirty="0">
                <a:sym typeface="Arial"/>
              </a:rPr>
              <a:t> un error </a:t>
            </a:r>
            <a:r>
              <a:rPr lang="en-US" dirty="0" err="1">
                <a:sym typeface="Arial"/>
              </a:rPr>
              <a:t>si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uno</a:t>
            </a:r>
            <a:r>
              <a:rPr lang="en-US" dirty="0">
                <a:sym typeface="Arial"/>
              </a:rPr>
              <a:t> o </a:t>
            </a:r>
            <a:r>
              <a:rPr lang="en-US" dirty="0" err="1">
                <a:sym typeface="Arial"/>
              </a:rPr>
              <a:t>más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existe</a:t>
            </a:r>
            <a:r>
              <a:rPr lang="en-US" dirty="0">
                <a:sym typeface="Arial"/>
              </a:rPr>
              <a:t>, </a:t>
            </a:r>
            <a:r>
              <a:rPr lang="en-US" dirty="0" err="1">
                <a:sym typeface="Arial"/>
              </a:rPr>
              <a:t>aunque</a:t>
            </a:r>
            <a:r>
              <a:rPr lang="en-US" dirty="0">
                <a:sym typeface="Arial"/>
              </a:rPr>
              <a:t> los sin error son </a:t>
            </a:r>
            <a:r>
              <a:rPr lang="en-US" dirty="0" err="1">
                <a:sym typeface="Arial"/>
              </a:rPr>
              <a:t>igualmente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creados</a:t>
            </a:r>
            <a:r>
              <a:rPr lang="en-US" dirty="0">
                <a:sym typeface="Arial"/>
              </a:rPr>
              <a:t>.</a:t>
            </a:r>
          </a:p>
          <a:p>
            <a:r>
              <a:rPr lang="en-US" dirty="0">
                <a:sym typeface="Arial"/>
              </a:rPr>
              <a:t>No </a:t>
            </a:r>
            <a:r>
              <a:rPr lang="en-US" dirty="0" err="1">
                <a:sym typeface="Arial"/>
              </a:rPr>
              <a:t>creará</a:t>
            </a:r>
            <a:r>
              <a:rPr lang="en-US" dirty="0">
                <a:sym typeface="Arial"/>
              </a:rPr>
              <a:t> un </a:t>
            </a:r>
            <a:r>
              <a:rPr lang="en-US" dirty="0" err="1">
                <a:sym typeface="Arial"/>
              </a:rPr>
              <a:t>directorio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si</a:t>
            </a:r>
            <a:r>
              <a:rPr lang="en-US" dirty="0">
                <a:sym typeface="Arial"/>
              </a:rPr>
              <a:t> el padre </a:t>
            </a:r>
            <a:r>
              <a:rPr lang="en-US" dirty="0" err="1">
                <a:sym typeface="Arial"/>
              </a:rPr>
              <a:t>tampoco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existe</a:t>
            </a:r>
            <a:endParaRPr lang="en-US" dirty="0">
              <a:sym typeface="Arial"/>
            </a:endParaRPr>
          </a:p>
          <a:p>
            <a:pPr lvl="1"/>
            <a:endParaRPr lang="en-US" dirty="0" smtClean="0">
              <a:sym typeface="Arial"/>
            </a:endParaRPr>
          </a:p>
          <a:p>
            <a:pPr marL="457200" lvl="2" indent="-114300"/>
            <a:r>
              <a:rPr lang="en-US" b="1" dirty="0" err="1" smtClean="0">
                <a:sym typeface="Arial"/>
              </a:rPr>
              <a:t>mkdir</a:t>
            </a:r>
            <a:r>
              <a:rPr lang="en-US" b="1" dirty="0" smtClean="0">
                <a:sym typeface="Arial"/>
              </a:rPr>
              <a:t> </a:t>
            </a:r>
            <a:r>
              <a:rPr lang="en-US" b="1" dirty="0">
                <a:sym typeface="Arial"/>
              </a:rPr>
              <a:t>-p </a:t>
            </a:r>
            <a:r>
              <a:rPr lang="en-US" b="1" dirty="0" err="1">
                <a:sym typeface="Arial"/>
              </a:rPr>
              <a:t>directorio_padre</a:t>
            </a:r>
            <a:r>
              <a:rPr lang="en-US" b="1" dirty="0">
                <a:sym typeface="Arial"/>
              </a:rPr>
              <a:t>/</a:t>
            </a:r>
            <a:r>
              <a:rPr lang="en-US" b="1" dirty="0" err="1">
                <a:sym typeface="Arial"/>
              </a:rPr>
              <a:t>directorio_hijo</a:t>
            </a:r>
            <a:endParaRPr lang="en-US" b="1" dirty="0">
              <a:sym typeface="Arial"/>
            </a:endParaRPr>
          </a:p>
          <a:p>
            <a:pPr lvl="1"/>
            <a:endParaRPr lang="en-US" dirty="0" smtClean="0">
              <a:sym typeface="Arial"/>
            </a:endParaRPr>
          </a:p>
          <a:p>
            <a:r>
              <a:rPr lang="en-US" b="0" dirty="0" smtClean="0">
                <a:sym typeface="Arial"/>
              </a:rPr>
              <a:t>El </a:t>
            </a:r>
            <a:r>
              <a:rPr lang="en-US" b="0" dirty="0">
                <a:sym typeface="Arial"/>
              </a:rPr>
              <a:t>anterior </a:t>
            </a:r>
            <a:r>
              <a:rPr lang="en-US" b="0" dirty="0" err="1">
                <a:sym typeface="Arial"/>
              </a:rPr>
              <a:t>crea</a:t>
            </a:r>
            <a:r>
              <a:rPr lang="en-US" b="0" dirty="0">
                <a:sym typeface="Arial"/>
              </a:rPr>
              <a:t> ambos </a:t>
            </a:r>
            <a:r>
              <a:rPr lang="en-US" b="0" dirty="0" err="1">
                <a:sym typeface="Arial"/>
              </a:rPr>
              <a:t>directorios</a:t>
            </a:r>
            <a:r>
              <a:rPr lang="en-US" b="0" dirty="0">
                <a:sym typeface="Arial"/>
              </a:rPr>
              <a:t>, </a:t>
            </a:r>
            <a:r>
              <a:rPr lang="en-US" b="0" dirty="0" err="1">
                <a:sym typeface="Arial"/>
              </a:rPr>
              <a:t>utilizando</a:t>
            </a:r>
            <a:r>
              <a:rPr lang="en-US" b="0" dirty="0">
                <a:sym typeface="Arial"/>
              </a:rPr>
              <a:t> el </a:t>
            </a:r>
            <a:r>
              <a:rPr lang="en-US" b="0" dirty="0" err="1">
                <a:sym typeface="Arial"/>
              </a:rPr>
              <a:t>modificador</a:t>
            </a:r>
            <a:r>
              <a:rPr lang="en-US" b="0" dirty="0">
                <a:sym typeface="Arial"/>
              </a:rPr>
              <a:t> -p.</a:t>
            </a:r>
          </a:p>
          <a:p>
            <a:pPr marL="0" indent="0">
              <a:buNone/>
            </a:pPr>
            <a:endParaRPr lang="en-US" dirty="0" smtClean="0">
              <a:sym typeface="Arial"/>
            </a:endParaRPr>
          </a:p>
          <a:p>
            <a:pPr marL="0" indent="0">
              <a:buNone/>
            </a:pPr>
            <a:r>
              <a:rPr lang="en-US" b="1" dirty="0" err="1" smtClean="0">
                <a:sym typeface="Arial"/>
              </a:rPr>
              <a:t>Listado</a:t>
            </a:r>
            <a:r>
              <a:rPr lang="en-US" b="1" dirty="0" smtClean="0">
                <a:sym typeface="Arial"/>
              </a:rPr>
              <a:t> </a:t>
            </a:r>
            <a:r>
              <a:rPr lang="en-US" b="1" dirty="0">
                <a:sym typeface="Arial"/>
              </a:rPr>
              <a:t>de </a:t>
            </a:r>
            <a:r>
              <a:rPr lang="en-US" b="1" dirty="0" err="1">
                <a:sym typeface="Arial"/>
              </a:rPr>
              <a:t>árboles</a:t>
            </a:r>
            <a:r>
              <a:rPr lang="en-US" b="1" dirty="0">
                <a:sym typeface="Arial"/>
              </a:rPr>
              <a:t> de </a:t>
            </a:r>
            <a:r>
              <a:rPr lang="en-US" b="1" dirty="0" err="1">
                <a:sym typeface="Arial"/>
              </a:rPr>
              <a:t>directorio</a:t>
            </a:r>
            <a:endParaRPr lang="en-US" b="1" dirty="0">
              <a:sym typeface="Arial"/>
            </a:endParaRPr>
          </a:p>
          <a:p>
            <a:r>
              <a:rPr lang="en-US" dirty="0">
                <a:sym typeface="Arial"/>
              </a:rPr>
              <a:t>El </a:t>
            </a:r>
            <a:r>
              <a:rPr lang="en-US" dirty="0" err="1">
                <a:sym typeface="Arial"/>
              </a:rPr>
              <a:t>comando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ls</a:t>
            </a:r>
            <a:r>
              <a:rPr lang="en-US" dirty="0">
                <a:sym typeface="Arial"/>
              </a:rPr>
              <a:t> con el </a:t>
            </a:r>
            <a:r>
              <a:rPr lang="en-US" dirty="0" err="1">
                <a:sym typeface="Arial"/>
              </a:rPr>
              <a:t>modificador</a:t>
            </a:r>
            <a:r>
              <a:rPr lang="en-US" dirty="0">
                <a:sym typeface="Arial"/>
              </a:rPr>
              <a:t> -R </a:t>
            </a:r>
            <a:r>
              <a:rPr lang="en-US" dirty="0" err="1">
                <a:sym typeface="Arial"/>
              </a:rPr>
              <a:t>obtiene</a:t>
            </a:r>
            <a:r>
              <a:rPr lang="en-US" dirty="0">
                <a:sym typeface="Arial"/>
              </a:rPr>
              <a:t> el </a:t>
            </a:r>
            <a:r>
              <a:rPr lang="en-US" dirty="0" err="1">
                <a:sym typeface="Arial"/>
              </a:rPr>
              <a:t>listado</a:t>
            </a:r>
            <a:r>
              <a:rPr lang="en-US" dirty="0">
                <a:sym typeface="Arial"/>
              </a:rPr>
              <a:t> de los </a:t>
            </a:r>
            <a:r>
              <a:rPr lang="en-US" dirty="0" err="1">
                <a:sym typeface="Arial"/>
              </a:rPr>
              <a:t>directorios</a:t>
            </a:r>
            <a:r>
              <a:rPr lang="en-US" dirty="0">
                <a:sym typeface="Arial"/>
              </a:rPr>
              <a:t> y </a:t>
            </a:r>
            <a:r>
              <a:rPr lang="en-US" dirty="0" err="1">
                <a:sym typeface="Arial"/>
              </a:rPr>
              <a:t>archivos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que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existen</a:t>
            </a:r>
            <a:r>
              <a:rPr lang="en-US" dirty="0">
                <a:sym typeface="Arial"/>
              </a:rPr>
              <a:t> al interior de un </a:t>
            </a:r>
            <a:r>
              <a:rPr lang="en-US" dirty="0" err="1">
                <a:sym typeface="Arial"/>
              </a:rPr>
              <a:t>directorio</a:t>
            </a:r>
            <a:r>
              <a:rPr lang="en-US" dirty="0">
                <a:sym typeface="Arial"/>
              </a:rPr>
              <a:t> principal, </a:t>
            </a:r>
            <a:r>
              <a:rPr lang="en-US" dirty="0" err="1">
                <a:sym typeface="Arial"/>
              </a:rPr>
              <a:t>recursivamente</a:t>
            </a:r>
            <a:r>
              <a:rPr lang="en-US" dirty="0"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1400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684212" y="307887"/>
            <a:ext cx="8140700" cy="960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ym typeface="Arial"/>
              </a:rPr>
              <a:t>Administración de Directorios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682625" y="1339850"/>
            <a:ext cx="8131175" cy="4962096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1"/>
            </a:lvl1pPr>
            <a:lvl2pPr marL="171450" lvl="1">
              <a:defRPr b="1"/>
            </a:lvl2pPr>
            <a:lvl3pPr marL="457200" lvl="2" indent="-114300">
              <a:defRPr b="1"/>
            </a:lvl3pPr>
          </a:lstStyle>
          <a:p>
            <a:r>
              <a:rPr lang="en-US" dirty="0" err="1">
                <a:sym typeface="Arial"/>
              </a:rPr>
              <a:t>Borrar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directorios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vacíos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rmdir</a:t>
            </a:r>
            <a:endParaRPr lang="en-US" dirty="0">
              <a:sym typeface="Arial"/>
            </a:endParaRPr>
          </a:p>
          <a:p>
            <a:endParaRPr lang="en-US" dirty="0" smtClean="0">
              <a:sym typeface="Arial"/>
            </a:endParaRPr>
          </a:p>
          <a:p>
            <a:r>
              <a:rPr lang="en-US" dirty="0" err="1" smtClean="0">
                <a:sym typeface="Arial"/>
              </a:rPr>
              <a:t>rmdir</a:t>
            </a:r>
            <a:r>
              <a:rPr lang="en-US" dirty="0" smtClean="0">
                <a:sym typeface="Arial"/>
              </a:rPr>
              <a:t> </a:t>
            </a:r>
            <a:r>
              <a:rPr lang="en-US" dirty="0">
                <a:sym typeface="Arial"/>
              </a:rPr>
              <a:t>[OPCIONES] {DIRECTORIO</a:t>
            </a:r>
            <a:r>
              <a:rPr lang="en-US" dirty="0" smtClean="0">
                <a:sym typeface="Arial"/>
              </a:rPr>
              <a:t>...}</a:t>
            </a:r>
          </a:p>
          <a:p>
            <a:endParaRPr lang="en-US" dirty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ym typeface="Arial"/>
              </a:rPr>
              <a:t>Borra</a:t>
            </a:r>
            <a:r>
              <a:rPr lang="en-US" b="0" dirty="0">
                <a:sym typeface="Arial"/>
              </a:rPr>
              <a:t> los </a:t>
            </a:r>
            <a:r>
              <a:rPr lang="en-US" b="0" dirty="0" err="1">
                <a:sym typeface="Arial"/>
              </a:rPr>
              <a:t>directorios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vacíos</a:t>
            </a:r>
            <a:r>
              <a:rPr lang="en-US" b="0" dirty="0">
                <a:sym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ym typeface="Arial"/>
              </a:rPr>
              <a:t>Funciona</a:t>
            </a:r>
            <a:r>
              <a:rPr lang="en-US" b="0" dirty="0">
                <a:sym typeface="Arial"/>
              </a:rPr>
              <a:t> de </a:t>
            </a:r>
            <a:r>
              <a:rPr lang="en-US" b="0" dirty="0" err="1">
                <a:sym typeface="Arial"/>
              </a:rPr>
              <a:t>manera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silenciosa</a:t>
            </a:r>
            <a:endParaRPr lang="en-US" b="0" dirty="0">
              <a:sym typeface="Arial"/>
            </a:endParaRPr>
          </a:p>
          <a:p>
            <a:endParaRPr lang="en-US" b="0" dirty="0" smtClean="0">
              <a:sym typeface="Arial"/>
            </a:endParaRPr>
          </a:p>
          <a:p>
            <a:r>
              <a:rPr lang="en-US" dirty="0" err="1" smtClean="0">
                <a:sym typeface="Arial"/>
              </a:rPr>
              <a:t>Copiar</a:t>
            </a:r>
            <a:r>
              <a:rPr lang="en-US" dirty="0" smtClean="0">
                <a:sym typeface="Arial"/>
              </a:rPr>
              <a:t> </a:t>
            </a:r>
            <a:r>
              <a:rPr lang="en-US" dirty="0" err="1">
                <a:sym typeface="Arial"/>
              </a:rPr>
              <a:t>árboles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directorio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cp</a:t>
            </a:r>
            <a:r>
              <a:rPr lang="en-US" dirty="0">
                <a:sym typeface="Arial"/>
              </a:rPr>
              <a:t> -r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ym typeface="Arial"/>
              </a:rPr>
              <a:t>Utilizando</a:t>
            </a:r>
            <a:r>
              <a:rPr lang="en-US" b="0" dirty="0">
                <a:sym typeface="Arial"/>
              </a:rPr>
              <a:t> el </a:t>
            </a:r>
            <a:r>
              <a:rPr lang="en-US" b="0" dirty="0" err="1">
                <a:sym typeface="Arial"/>
              </a:rPr>
              <a:t>modificador</a:t>
            </a:r>
            <a:r>
              <a:rPr lang="en-US" b="0" dirty="0">
                <a:sym typeface="Arial"/>
              </a:rPr>
              <a:t> -r, el </a:t>
            </a:r>
            <a:r>
              <a:rPr lang="en-US" b="0" dirty="0" err="1">
                <a:sym typeface="Arial"/>
              </a:rPr>
              <a:t>comando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cp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copia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directorios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recursivamente</a:t>
            </a:r>
            <a:r>
              <a:rPr lang="en-US" b="0" dirty="0">
                <a:sym typeface="Arial"/>
              </a:rPr>
              <a:t>.</a:t>
            </a:r>
          </a:p>
          <a:p>
            <a:endParaRPr lang="en-US" b="0" dirty="0" smtClean="0">
              <a:sym typeface="Arial"/>
            </a:endParaRPr>
          </a:p>
          <a:p>
            <a:r>
              <a:rPr lang="en-US" dirty="0" err="1" smtClean="0">
                <a:sym typeface="Arial"/>
              </a:rPr>
              <a:t>Borrar</a:t>
            </a:r>
            <a:r>
              <a:rPr lang="en-US" dirty="0" smtClean="0">
                <a:sym typeface="Arial"/>
              </a:rPr>
              <a:t> </a:t>
            </a:r>
            <a:r>
              <a:rPr lang="en-US" dirty="0" err="1">
                <a:sym typeface="Arial"/>
              </a:rPr>
              <a:t>árboles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directorio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rm</a:t>
            </a:r>
            <a:r>
              <a:rPr lang="en-US" dirty="0">
                <a:sym typeface="Arial"/>
              </a:rPr>
              <a:t> -r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Al </a:t>
            </a:r>
            <a:r>
              <a:rPr lang="en-US" b="0" dirty="0" err="1">
                <a:sym typeface="Arial"/>
              </a:rPr>
              <a:t>igual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que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cp</a:t>
            </a:r>
            <a:r>
              <a:rPr lang="en-US" b="0" dirty="0">
                <a:sym typeface="Arial"/>
              </a:rPr>
              <a:t>, </a:t>
            </a:r>
            <a:r>
              <a:rPr lang="en-US" b="0" dirty="0" err="1">
                <a:sym typeface="Arial"/>
              </a:rPr>
              <a:t>si</a:t>
            </a:r>
            <a:r>
              <a:rPr lang="en-US" b="0" dirty="0">
                <a:sym typeface="Arial"/>
              </a:rPr>
              <a:t> se </a:t>
            </a:r>
            <a:r>
              <a:rPr lang="en-US" b="0" dirty="0" err="1">
                <a:sym typeface="Arial"/>
              </a:rPr>
              <a:t>utiliza</a:t>
            </a:r>
            <a:r>
              <a:rPr lang="en-US" b="0" dirty="0">
                <a:sym typeface="Arial"/>
              </a:rPr>
              <a:t> el </a:t>
            </a:r>
            <a:r>
              <a:rPr lang="en-US" b="0" dirty="0" err="1">
                <a:sym typeface="Arial"/>
              </a:rPr>
              <a:t>modificador</a:t>
            </a:r>
            <a:r>
              <a:rPr lang="en-US" b="0" dirty="0">
                <a:sym typeface="Arial"/>
              </a:rPr>
              <a:t> -r, se </a:t>
            </a:r>
            <a:r>
              <a:rPr lang="en-US" b="0" dirty="0" err="1">
                <a:sym typeface="Arial"/>
              </a:rPr>
              <a:t>establece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borrar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todo</a:t>
            </a:r>
            <a:r>
              <a:rPr lang="en-US" b="0" dirty="0">
                <a:sym typeface="Arial"/>
              </a:rPr>
              <a:t> el </a:t>
            </a:r>
            <a:r>
              <a:rPr lang="en-US" b="0" dirty="0" err="1">
                <a:sym typeface="Arial"/>
              </a:rPr>
              <a:t>contenido</a:t>
            </a:r>
            <a:r>
              <a:rPr lang="en-US" b="0" dirty="0">
                <a:sym typeface="Arial"/>
              </a:rPr>
              <a:t> de un </a:t>
            </a:r>
            <a:r>
              <a:rPr lang="en-US" b="0" dirty="0" err="1">
                <a:sym typeface="Arial"/>
              </a:rPr>
              <a:t>directorio</a:t>
            </a:r>
            <a:r>
              <a:rPr lang="en-US" b="0" dirty="0">
                <a:sym typeface="Arial"/>
              </a:rPr>
              <a:t>, </a:t>
            </a:r>
            <a:r>
              <a:rPr lang="en-US" b="0" dirty="0" err="1">
                <a:sym typeface="Arial"/>
              </a:rPr>
              <a:t>aún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cuando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éste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sean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otros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directorios</a:t>
            </a:r>
            <a:r>
              <a:rPr lang="en-US" b="0" dirty="0"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1593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611187" y="204786"/>
            <a:ext cx="8137525" cy="95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>
                <a:sym typeface="Arial"/>
              </a:rPr>
              <a:t>Ejercicios</a:t>
            </a:r>
            <a:r>
              <a:rPr lang="en-US" dirty="0">
                <a:sym typeface="Arial"/>
              </a:rPr>
              <a:t> (</a:t>
            </a:r>
            <a:r>
              <a:rPr lang="en-US" dirty="0" err="1">
                <a:sym typeface="Arial"/>
              </a:rPr>
              <a:t>resueltos</a:t>
            </a:r>
            <a:r>
              <a:rPr lang="en-US" dirty="0">
                <a:sym typeface="Arial"/>
              </a:rPr>
              <a:t>)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611187" y="1191144"/>
            <a:ext cx="8128000" cy="5395007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1"/>
            </a:lvl1pPr>
            <a:lvl2pPr marL="171450" lvl="1">
              <a:defRPr b="1"/>
            </a:lvl2pPr>
            <a:lvl3pPr marL="457200" lvl="2" indent="-114300">
              <a:defRPr b="1"/>
            </a:lvl3pPr>
          </a:lstStyle>
          <a:p>
            <a:pPr marL="342900" indent="-342900">
              <a:buFont typeface="+mj-lt"/>
              <a:buAutoNum type="arabicPeriod"/>
            </a:pPr>
            <a:r>
              <a:rPr lang="en-US" b="0" dirty="0" err="1">
                <a:sym typeface="Arial"/>
              </a:rPr>
              <a:t>Utilice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ls</a:t>
            </a:r>
            <a:r>
              <a:rPr lang="en-US" b="0" dirty="0">
                <a:sym typeface="Arial"/>
              </a:rPr>
              <a:t> para </a:t>
            </a:r>
            <a:r>
              <a:rPr lang="en-US" b="0" dirty="0" err="1">
                <a:sym typeface="Arial"/>
              </a:rPr>
              <a:t>obtener</a:t>
            </a:r>
            <a:r>
              <a:rPr lang="en-US" b="0" dirty="0">
                <a:sym typeface="Arial"/>
              </a:rPr>
              <a:t> un </a:t>
            </a:r>
            <a:r>
              <a:rPr lang="en-US" b="0" dirty="0" err="1">
                <a:sym typeface="Arial"/>
              </a:rPr>
              <a:t>listado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recursivo</a:t>
            </a:r>
            <a:r>
              <a:rPr lang="en-US" b="0" dirty="0">
                <a:sym typeface="Arial"/>
              </a:rPr>
              <a:t> del </a:t>
            </a:r>
            <a:r>
              <a:rPr lang="en-US" b="0" dirty="0" err="1">
                <a:sym typeface="Arial"/>
              </a:rPr>
              <a:t>directorio</a:t>
            </a:r>
            <a:r>
              <a:rPr lang="en-US" b="0" dirty="0">
                <a:sym typeface="Arial"/>
              </a:rPr>
              <a:t> </a:t>
            </a:r>
            <a:r>
              <a:rPr lang="en-US" dirty="0">
                <a:sym typeface="Arial"/>
              </a:rPr>
              <a:t>/</a:t>
            </a:r>
            <a:r>
              <a:rPr lang="en-US" dirty="0" err="1" smtClean="0">
                <a:sym typeface="Arial"/>
              </a:rPr>
              <a:t>usr</a:t>
            </a:r>
            <a:r>
              <a:rPr lang="en-US" dirty="0" smtClean="0">
                <a:sym typeface="Arial"/>
              </a:rPr>
              <a:t>/share/</a:t>
            </a:r>
            <a:r>
              <a:rPr lang="en-US" dirty="0" err="1" smtClean="0">
                <a:sym typeface="Arial"/>
              </a:rPr>
              <a:t>groff</a:t>
            </a:r>
            <a:r>
              <a:rPr lang="en-US" b="0" dirty="0" smtClean="0">
                <a:sym typeface="Arial"/>
              </a:rPr>
              <a:t>. </a:t>
            </a:r>
            <a:r>
              <a:rPr lang="en-US" b="0" dirty="0">
                <a:sym typeface="Arial"/>
              </a:rPr>
              <a:t>El </a:t>
            </a:r>
            <a:r>
              <a:rPr lang="en-US" b="0" dirty="0" err="1">
                <a:sym typeface="Arial"/>
              </a:rPr>
              <a:t>listado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debe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incluir</a:t>
            </a:r>
            <a:r>
              <a:rPr lang="en-US" b="0" dirty="0">
                <a:sym typeface="Arial"/>
              </a:rPr>
              <a:t> los </a:t>
            </a:r>
            <a:r>
              <a:rPr lang="en-US" b="0" dirty="0" err="1">
                <a:sym typeface="Arial"/>
              </a:rPr>
              <a:t>tamaños</a:t>
            </a:r>
            <a:r>
              <a:rPr lang="en-US" b="0" dirty="0">
                <a:sym typeface="Arial"/>
              </a:rPr>
              <a:t> de los </a:t>
            </a:r>
            <a:r>
              <a:rPr lang="en-US" b="0" dirty="0" err="1">
                <a:sym typeface="Arial"/>
              </a:rPr>
              <a:t>archivos</a:t>
            </a:r>
            <a:r>
              <a:rPr lang="en-US" b="0" dirty="0">
                <a:sym typeface="Arial"/>
              </a:rPr>
              <a:t>. </a:t>
            </a:r>
            <a:r>
              <a:rPr lang="en-US" b="0" dirty="0" err="1">
                <a:sym typeface="Arial"/>
              </a:rPr>
              <a:t>Redireccione</a:t>
            </a:r>
            <a:r>
              <a:rPr lang="en-US" b="0" dirty="0">
                <a:sym typeface="Arial"/>
              </a:rPr>
              <a:t> la </a:t>
            </a:r>
            <a:r>
              <a:rPr lang="en-US" b="0" dirty="0" err="1">
                <a:sym typeface="Arial"/>
              </a:rPr>
              <a:t>salida</a:t>
            </a:r>
            <a:r>
              <a:rPr lang="en-US" b="0" dirty="0">
                <a:sym typeface="Arial"/>
              </a:rPr>
              <a:t> al </a:t>
            </a:r>
            <a:r>
              <a:rPr lang="en-US" b="0" dirty="0" err="1">
                <a:sym typeface="Arial"/>
              </a:rPr>
              <a:t>archivo</a:t>
            </a:r>
            <a:r>
              <a:rPr lang="en-US" b="0" dirty="0">
                <a:sym typeface="Arial"/>
              </a:rPr>
              <a:t> </a:t>
            </a:r>
            <a:r>
              <a:rPr lang="en-US" dirty="0" smtClean="0">
                <a:sym typeface="Arial"/>
              </a:rPr>
              <a:t>lsgroff.txt</a:t>
            </a:r>
            <a:r>
              <a:rPr lang="en-US" b="0" dirty="0">
                <a:sym typeface="Arial"/>
              </a:rPr>
              <a:t>.</a:t>
            </a:r>
          </a:p>
          <a:p>
            <a:pPr lvl="2"/>
            <a:r>
              <a:rPr lang="en-US" b="0" i="1" dirty="0" smtClean="0">
                <a:sym typeface="Arial"/>
              </a:rPr>
              <a:t>(</a:t>
            </a:r>
            <a:r>
              <a:rPr lang="en-US" b="0" i="1" dirty="0" err="1">
                <a:sym typeface="Arial"/>
              </a:rPr>
              <a:t>ls</a:t>
            </a:r>
            <a:r>
              <a:rPr lang="en-US" b="0" i="1" dirty="0">
                <a:sym typeface="Arial"/>
              </a:rPr>
              <a:t> -</a:t>
            </a:r>
            <a:r>
              <a:rPr lang="en-US" b="0" i="1" dirty="0" err="1">
                <a:sym typeface="Arial"/>
              </a:rPr>
              <a:t>sR</a:t>
            </a:r>
            <a:r>
              <a:rPr lang="en-US" b="0" i="1" dirty="0">
                <a:sym typeface="Arial"/>
              </a:rPr>
              <a:t> /</a:t>
            </a:r>
            <a:r>
              <a:rPr lang="en-US" b="0" i="1" dirty="0" err="1" smtClean="0">
                <a:sym typeface="Arial"/>
              </a:rPr>
              <a:t>usr</a:t>
            </a:r>
            <a:r>
              <a:rPr lang="en-US" b="0" i="1" dirty="0" smtClean="0">
                <a:sym typeface="Arial"/>
              </a:rPr>
              <a:t>/share/</a:t>
            </a:r>
            <a:r>
              <a:rPr lang="en-US" b="0" i="1" dirty="0" err="1" smtClean="0">
                <a:sym typeface="Arial"/>
              </a:rPr>
              <a:t>groff</a:t>
            </a:r>
            <a:r>
              <a:rPr lang="en-US" b="0" i="1" dirty="0" smtClean="0">
                <a:sym typeface="Arial"/>
              </a:rPr>
              <a:t> </a:t>
            </a:r>
            <a:r>
              <a:rPr lang="en-US" b="0" i="1" dirty="0">
                <a:sym typeface="Arial"/>
              </a:rPr>
              <a:t>&gt; </a:t>
            </a:r>
            <a:r>
              <a:rPr lang="en-US" b="0" i="1" dirty="0" smtClean="0">
                <a:sym typeface="Arial"/>
              </a:rPr>
              <a:t>lsgroff.txt)</a:t>
            </a:r>
          </a:p>
          <a:p>
            <a:pPr lvl="1"/>
            <a:endParaRPr lang="en-US" b="0" dirty="0">
              <a:sym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dirty="0" err="1">
                <a:sym typeface="Arial"/>
              </a:rPr>
              <a:t>Haga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una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copia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recursiva</a:t>
            </a:r>
            <a:r>
              <a:rPr lang="en-US" b="0" dirty="0">
                <a:sym typeface="Arial"/>
              </a:rPr>
              <a:t> del </a:t>
            </a:r>
            <a:r>
              <a:rPr lang="en-US" b="0" dirty="0" err="1">
                <a:sym typeface="Arial"/>
              </a:rPr>
              <a:t>directorio</a:t>
            </a:r>
            <a:r>
              <a:rPr lang="en-US" b="0" dirty="0">
                <a:sym typeface="Arial"/>
              </a:rPr>
              <a:t> </a:t>
            </a:r>
            <a:r>
              <a:rPr lang="en-US" dirty="0">
                <a:sym typeface="Arial"/>
              </a:rPr>
              <a:t>/</a:t>
            </a:r>
            <a:r>
              <a:rPr lang="en-US" dirty="0" err="1" smtClean="0">
                <a:sym typeface="Arial"/>
              </a:rPr>
              <a:t>usr</a:t>
            </a:r>
            <a:r>
              <a:rPr lang="en-US" dirty="0" smtClean="0">
                <a:sym typeface="Arial"/>
              </a:rPr>
              <a:t>/share/</a:t>
            </a:r>
            <a:r>
              <a:rPr lang="en-US" dirty="0" err="1" smtClean="0">
                <a:sym typeface="Arial"/>
              </a:rPr>
              <a:t>groff</a:t>
            </a:r>
            <a:r>
              <a:rPr lang="en-US" dirty="0" smtClean="0">
                <a:sym typeface="Arial"/>
              </a:rPr>
              <a:t> </a:t>
            </a:r>
            <a:r>
              <a:rPr lang="en-US" b="0" dirty="0">
                <a:sym typeface="Arial"/>
              </a:rPr>
              <a:t>en </a:t>
            </a:r>
            <a:r>
              <a:rPr lang="en-US" b="0" dirty="0" err="1">
                <a:sym typeface="Arial"/>
              </a:rPr>
              <a:t>su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directorio</a:t>
            </a:r>
            <a:r>
              <a:rPr lang="en-US" b="0" dirty="0">
                <a:sym typeface="Arial"/>
              </a:rPr>
              <a:t> de </a:t>
            </a:r>
            <a:r>
              <a:rPr lang="en-US" b="0" dirty="0" err="1">
                <a:sym typeface="Arial"/>
              </a:rPr>
              <a:t>inicio</a:t>
            </a:r>
            <a:r>
              <a:rPr lang="en-US" b="0" dirty="0">
                <a:sym typeface="Arial"/>
              </a:rPr>
              <a:t>. El </a:t>
            </a:r>
            <a:r>
              <a:rPr lang="en-US" b="0" dirty="0" err="1">
                <a:sym typeface="Arial"/>
              </a:rPr>
              <a:t>nuevo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directorio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debe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llamarse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gdm</a:t>
            </a:r>
            <a:r>
              <a:rPr lang="en-US" b="0" dirty="0">
                <a:sym typeface="Arial"/>
              </a:rPr>
              <a:t>.</a:t>
            </a:r>
          </a:p>
          <a:p>
            <a:pPr lvl="2"/>
            <a:r>
              <a:rPr lang="en-US" b="0" i="1" dirty="0">
                <a:sym typeface="Arial"/>
              </a:rPr>
              <a:t>(</a:t>
            </a:r>
            <a:r>
              <a:rPr lang="en-US" b="0" i="1" dirty="0" err="1">
                <a:sym typeface="Arial"/>
              </a:rPr>
              <a:t>cp</a:t>
            </a:r>
            <a:r>
              <a:rPr lang="en-US" b="0" i="1" dirty="0">
                <a:sym typeface="Arial"/>
              </a:rPr>
              <a:t> -r /</a:t>
            </a:r>
            <a:r>
              <a:rPr lang="en-US" b="0" i="1" dirty="0" err="1" smtClean="0">
                <a:sym typeface="Arial"/>
              </a:rPr>
              <a:t>usr</a:t>
            </a:r>
            <a:r>
              <a:rPr lang="en-US" b="0" i="1" dirty="0" smtClean="0">
                <a:sym typeface="Arial"/>
              </a:rPr>
              <a:t>/share/</a:t>
            </a:r>
            <a:r>
              <a:rPr lang="en-US" b="0" i="1" dirty="0" err="1" smtClean="0">
                <a:sym typeface="Arial"/>
              </a:rPr>
              <a:t>groff</a:t>
            </a:r>
            <a:r>
              <a:rPr lang="en-US" b="0" i="1" dirty="0" smtClean="0">
                <a:sym typeface="Arial"/>
              </a:rPr>
              <a:t> ~/)</a:t>
            </a:r>
          </a:p>
          <a:p>
            <a:pPr lvl="1"/>
            <a:endParaRPr lang="en-US" b="0" dirty="0">
              <a:sym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dirty="0" err="1">
                <a:sym typeface="Arial"/>
              </a:rPr>
              <a:t>Haga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una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segunda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copia</a:t>
            </a:r>
            <a:r>
              <a:rPr lang="en-US" b="0" dirty="0">
                <a:sym typeface="Arial"/>
              </a:rPr>
              <a:t> del </a:t>
            </a:r>
            <a:r>
              <a:rPr lang="en-US" b="0" dirty="0" err="1">
                <a:sym typeface="Arial"/>
              </a:rPr>
              <a:t>directorio</a:t>
            </a:r>
            <a:r>
              <a:rPr lang="en-US" b="0" dirty="0">
                <a:sym typeface="Arial"/>
              </a:rPr>
              <a:t> anterior, </a:t>
            </a:r>
            <a:r>
              <a:rPr lang="en-US" b="0" dirty="0" err="1">
                <a:sym typeface="Arial"/>
              </a:rPr>
              <a:t>ahora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llamándola</a:t>
            </a:r>
            <a:r>
              <a:rPr lang="en-US" b="0" dirty="0">
                <a:sym typeface="Arial"/>
              </a:rPr>
              <a:t> </a:t>
            </a:r>
            <a:r>
              <a:rPr lang="en-US" dirty="0" err="1" smtClean="0">
                <a:sym typeface="Arial"/>
              </a:rPr>
              <a:t>groff.bak</a:t>
            </a:r>
            <a:r>
              <a:rPr lang="en-US" b="0" dirty="0">
                <a:sym typeface="Arial"/>
              </a:rPr>
              <a:t>.</a:t>
            </a:r>
          </a:p>
          <a:p>
            <a:pPr lvl="2"/>
            <a:r>
              <a:rPr lang="en-US" b="0" i="1" dirty="0">
                <a:sym typeface="Arial"/>
              </a:rPr>
              <a:t>(</a:t>
            </a:r>
            <a:r>
              <a:rPr lang="en-US" b="0" i="1" dirty="0" err="1">
                <a:sym typeface="Arial"/>
              </a:rPr>
              <a:t>cp</a:t>
            </a:r>
            <a:r>
              <a:rPr lang="en-US" b="0" i="1" dirty="0">
                <a:sym typeface="Arial"/>
              </a:rPr>
              <a:t> -r /</a:t>
            </a:r>
            <a:r>
              <a:rPr lang="en-US" b="0" i="1" dirty="0" err="1" smtClean="0">
                <a:sym typeface="Arial"/>
              </a:rPr>
              <a:t>usr</a:t>
            </a:r>
            <a:r>
              <a:rPr lang="en-US" b="0" i="1" dirty="0" smtClean="0">
                <a:sym typeface="Arial"/>
              </a:rPr>
              <a:t>/share/</a:t>
            </a:r>
            <a:r>
              <a:rPr lang="en-US" b="0" i="1" dirty="0" err="1" smtClean="0">
                <a:sym typeface="Arial"/>
              </a:rPr>
              <a:t>groff</a:t>
            </a:r>
            <a:r>
              <a:rPr lang="en-US" b="0" i="1" dirty="0" smtClean="0">
                <a:sym typeface="Arial"/>
              </a:rPr>
              <a:t> </a:t>
            </a:r>
            <a:r>
              <a:rPr lang="en-US" b="0" i="1" dirty="0">
                <a:sym typeface="Arial"/>
              </a:rPr>
              <a:t>~/</a:t>
            </a:r>
            <a:r>
              <a:rPr lang="en-US" b="0" i="1" dirty="0" err="1" smtClean="0">
                <a:sym typeface="Arial"/>
              </a:rPr>
              <a:t>groff.bak</a:t>
            </a:r>
            <a:r>
              <a:rPr lang="en-US" b="0" i="1" dirty="0" smtClean="0">
                <a:sym typeface="Arial"/>
              </a:rPr>
              <a:t>)</a:t>
            </a:r>
          </a:p>
          <a:p>
            <a:pPr lvl="1"/>
            <a:endParaRPr lang="en-US" b="0" dirty="0">
              <a:sym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dirty="0" err="1">
                <a:sym typeface="Arial"/>
              </a:rPr>
              <a:t>Elimine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recursivamente</a:t>
            </a:r>
            <a:r>
              <a:rPr lang="en-US" b="0" dirty="0">
                <a:sym typeface="Arial"/>
              </a:rPr>
              <a:t> el </a:t>
            </a:r>
            <a:r>
              <a:rPr lang="en-US" b="0" dirty="0" err="1">
                <a:sym typeface="Arial"/>
              </a:rPr>
              <a:t>directorio</a:t>
            </a:r>
            <a:r>
              <a:rPr lang="en-US" b="0" dirty="0">
                <a:sym typeface="Arial"/>
              </a:rPr>
              <a:t> </a:t>
            </a:r>
            <a:r>
              <a:rPr lang="en-US" dirty="0" err="1" smtClean="0">
                <a:sym typeface="Arial"/>
              </a:rPr>
              <a:t>groff.bak</a:t>
            </a:r>
            <a:r>
              <a:rPr lang="en-US" dirty="0" smtClean="0">
                <a:sym typeface="Arial"/>
              </a:rPr>
              <a:t>/site-</a:t>
            </a:r>
            <a:r>
              <a:rPr lang="en-US" dirty="0" err="1" smtClean="0">
                <a:sym typeface="Arial"/>
              </a:rPr>
              <a:t>tmac</a:t>
            </a:r>
            <a:endParaRPr lang="en-US" dirty="0">
              <a:sym typeface="Arial"/>
            </a:endParaRPr>
          </a:p>
          <a:p>
            <a:pPr lvl="2"/>
            <a:r>
              <a:rPr lang="en-US" b="0" i="1" dirty="0">
                <a:sym typeface="Arial"/>
              </a:rPr>
              <a:t>(</a:t>
            </a:r>
            <a:r>
              <a:rPr lang="en-US" b="0" i="1" dirty="0" err="1">
                <a:sym typeface="Arial"/>
              </a:rPr>
              <a:t>rm</a:t>
            </a:r>
            <a:r>
              <a:rPr lang="en-US" b="0" i="1" dirty="0">
                <a:sym typeface="Arial"/>
              </a:rPr>
              <a:t> -r ~/</a:t>
            </a:r>
            <a:r>
              <a:rPr lang="en-US" b="0" i="1" dirty="0" err="1" smtClean="0">
                <a:sym typeface="Arial"/>
              </a:rPr>
              <a:t>groff.bak</a:t>
            </a:r>
            <a:r>
              <a:rPr lang="en-US" b="0" i="1" dirty="0" smtClean="0">
                <a:sym typeface="Arial"/>
              </a:rPr>
              <a:t>/site-</a:t>
            </a:r>
            <a:r>
              <a:rPr lang="en-US" b="0" i="1" dirty="0" err="1" smtClean="0">
                <a:sym typeface="Arial"/>
              </a:rPr>
              <a:t>tmac</a:t>
            </a:r>
            <a:r>
              <a:rPr lang="en-US" b="0" i="1" dirty="0" smtClean="0">
                <a:sym typeface="Arial"/>
              </a:rPr>
              <a:t>/)</a:t>
            </a:r>
          </a:p>
          <a:p>
            <a:pPr lvl="1"/>
            <a:endParaRPr lang="en-US" b="0" dirty="0">
              <a:sym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dirty="0" err="1">
                <a:sym typeface="Arial"/>
              </a:rPr>
              <a:t>Mueva</a:t>
            </a:r>
            <a:r>
              <a:rPr lang="en-US" b="0" dirty="0">
                <a:sym typeface="Arial"/>
              </a:rPr>
              <a:t> el </a:t>
            </a:r>
            <a:r>
              <a:rPr lang="en-US" b="0" dirty="0" err="1">
                <a:sym typeface="Arial"/>
              </a:rPr>
              <a:t>directorio</a:t>
            </a:r>
            <a:r>
              <a:rPr lang="en-US" b="0" dirty="0">
                <a:sym typeface="Arial"/>
              </a:rPr>
              <a:t> </a:t>
            </a:r>
            <a:r>
              <a:rPr lang="en-US" dirty="0" err="1" smtClean="0">
                <a:sym typeface="Arial"/>
              </a:rPr>
              <a:t>groff.bak</a:t>
            </a:r>
            <a:r>
              <a:rPr lang="en-US" dirty="0" smtClean="0">
                <a:sym typeface="Arial"/>
              </a:rPr>
              <a:t>/1.18.1.4</a:t>
            </a:r>
            <a:r>
              <a:rPr lang="en-US" b="0" dirty="0" smtClean="0">
                <a:sym typeface="Arial"/>
              </a:rPr>
              <a:t> </a:t>
            </a:r>
            <a:r>
              <a:rPr lang="en-US" b="0" dirty="0">
                <a:sym typeface="Arial"/>
              </a:rPr>
              <a:t>a </a:t>
            </a:r>
            <a:r>
              <a:rPr lang="en-US" b="0" dirty="0" err="1">
                <a:sym typeface="Arial"/>
              </a:rPr>
              <a:t>su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directorio</a:t>
            </a:r>
            <a:r>
              <a:rPr lang="en-US" b="0" dirty="0">
                <a:sym typeface="Arial"/>
              </a:rPr>
              <a:t> de </a:t>
            </a:r>
            <a:r>
              <a:rPr lang="en-US" b="0" dirty="0" err="1">
                <a:sym typeface="Arial"/>
              </a:rPr>
              <a:t>inicio</a:t>
            </a:r>
            <a:r>
              <a:rPr lang="en-US" b="0" dirty="0">
                <a:sym typeface="Arial"/>
              </a:rPr>
              <a:t>. El </a:t>
            </a:r>
            <a:r>
              <a:rPr lang="en-US" b="0" dirty="0" err="1">
                <a:sym typeface="Arial"/>
              </a:rPr>
              <a:t>directorio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debe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seguir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llamándose</a:t>
            </a:r>
            <a:r>
              <a:rPr lang="en-US" b="0" dirty="0">
                <a:sym typeface="Arial"/>
              </a:rPr>
              <a:t> </a:t>
            </a:r>
            <a:r>
              <a:rPr lang="en-US" dirty="0">
                <a:sym typeface="Arial"/>
              </a:rPr>
              <a:t>1.18.1.4</a:t>
            </a:r>
            <a:r>
              <a:rPr lang="en-US" b="0" dirty="0" smtClean="0">
                <a:sym typeface="Arial"/>
              </a:rPr>
              <a:t>.</a:t>
            </a:r>
            <a:endParaRPr lang="en-US" b="0" dirty="0">
              <a:sym typeface="Arial"/>
            </a:endParaRPr>
          </a:p>
          <a:p>
            <a:pPr lvl="2"/>
            <a:r>
              <a:rPr lang="en-US" b="0" i="1" dirty="0">
                <a:sym typeface="Arial"/>
              </a:rPr>
              <a:t>(mv </a:t>
            </a:r>
            <a:r>
              <a:rPr lang="en-US" b="0" i="1" dirty="0" smtClean="0">
                <a:sym typeface="Arial"/>
              </a:rPr>
              <a:t>~/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 smtClean="0">
                <a:sym typeface="Arial"/>
              </a:rPr>
              <a:t>groff.bak</a:t>
            </a:r>
            <a:r>
              <a:rPr lang="en-US" b="0" dirty="0" smtClean="0">
                <a:sym typeface="Arial"/>
              </a:rPr>
              <a:t>/1.18.1.4</a:t>
            </a:r>
            <a:r>
              <a:rPr lang="en-US" b="0" i="1" dirty="0" smtClean="0">
                <a:sym typeface="Arial"/>
              </a:rPr>
              <a:t>/ </a:t>
            </a:r>
            <a:r>
              <a:rPr lang="en-US" b="0" i="1" dirty="0">
                <a:sym typeface="Arial"/>
              </a:rPr>
              <a:t>~/)</a:t>
            </a:r>
          </a:p>
        </p:txBody>
      </p:sp>
    </p:spTree>
    <p:extLst>
      <p:ext uri="{BB962C8B-B14F-4D97-AF65-F5344CB8AC3E}">
        <p14:creationId xmlns:p14="http://schemas.microsoft.com/office/powerpoint/2010/main" val="2573272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612775" y="419100"/>
            <a:ext cx="8140700" cy="960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>
                <a:sym typeface="Arial"/>
              </a:rPr>
              <a:t>Nombres</a:t>
            </a:r>
            <a:r>
              <a:rPr lang="en-US" dirty="0">
                <a:sym typeface="Arial"/>
              </a:rPr>
              <a:t> y </a:t>
            </a:r>
            <a:r>
              <a:rPr lang="en-US" dirty="0" err="1">
                <a:sym typeface="Arial"/>
              </a:rPr>
              <a:t>comodines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archivos</a:t>
            </a:r>
            <a:endParaRPr lang="en-US" dirty="0">
              <a:sym typeface="Arial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611187" y="1412875"/>
            <a:ext cx="8131175" cy="4259262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1"/>
            </a:lvl1pPr>
            <a:lvl2pPr marL="171450" lvl="1">
              <a:defRPr b="1"/>
            </a:lvl2pPr>
            <a:lvl3pPr marL="457200" lvl="2" indent="-114300">
              <a:defRPr b="1"/>
            </a:lvl3pPr>
          </a:lstStyle>
          <a:p>
            <a:r>
              <a:rPr lang="en-US" dirty="0" err="1">
                <a:sym typeface="Arial"/>
              </a:rPr>
              <a:t>Nombres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Archivo</a:t>
            </a:r>
            <a:endParaRPr lang="en-US" dirty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ym typeface="Arial"/>
              </a:rPr>
              <a:t>Virtualmente</a:t>
            </a:r>
            <a:r>
              <a:rPr lang="en-US" b="0" dirty="0">
                <a:sym typeface="Arial"/>
              </a:rPr>
              <a:t> se </a:t>
            </a:r>
            <a:r>
              <a:rPr lang="en-US" b="0" dirty="0" err="1">
                <a:sym typeface="Arial"/>
              </a:rPr>
              <a:t>puede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usar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cualquier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caracter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imprimible</a:t>
            </a:r>
            <a:r>
              <a:rPr lang="en-US" b="0" dirty="0">
                <a:sym typeface="Arial"/>
              </a:rPr>
              <a:t>, con </a:t>
            </a:r>
            <a:r>
              <a:rPr lang="en-US" b="0" dirty="0" err="1">
                <a:sym typeface="Arial"/>
              </a:rPr>
              <a:t>longitud</a:t>
            </a:r>
            <a:r>
              <a:rPr lang="en-US" b="0" dirty="0">
                <a:sym typeface="Arial"/>
              </a:rPr>
              <a:t> hasta 255 </a:t>
            </a:r>
            <a:r>
              <a:rPr lang="en-US" b="0" dirty="0" err="1">
                <a:sym typeface="Arial"/>
              </a:rPr>
              <a:t>caracteres</a:t>
            </a:r>
            <a:r>
              <a:rPr lang="en-US" b="0" dirty="0">
                <a:sym typeface="Arial"/>
              </a:rPr>
              <a:t>, </a:t>
            </a:r>
            <a:r>
              <a:rPr lang="en-US" b="0" dirty="0" err="1">
                <a:sym typeface="Arial"/>
              </a:rPr>
              <a:t>excepto</a:t>
            </a:r>
            <a:r>
              <a:rPr lang="en-US" b="0" dirty="0">
                <a:sym typeface="Arial"/>
              </a:rPr>
              <a:t> el “/”.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Los </a:t>
            </a:r>
            <a:r>
              <a:rPr lang="en-US" b="0" dirty="0" err="1">
                <a:sym typeface="Arial"/>
              </a:rPr>
              <a:t>caracteres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especiales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pueden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ser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interpretados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por</a:t>
            </a:r>
            <a:r>
              <a:rPr lang="en-US" b="0" dirty="0">
                <a:sym typeface="Arial"/>
              </a:rPr>
              <a:t> la shell </a:t>
            </a:r>
            <a:r>
              <a:rPr lang="en-US" b="0" dirty="0" err="1">
                <a:sym typeface="Arial"/>
              </a:rPr>
              <a:t>como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parámetros</a:t>
            </a:r>
            <a:r>
              <a:rPr lang="en-US" b="0" dirty="0">
                <a:sym typeface="Arial"/>
              </a:rPr>
              <a:t>, </a:t>
            </a:r>
            <a:r>
              <a:rPr lang="en-US" b="0" dirty="0" err="1">
                <a:sym typeface="Arial"/>
              </a:rPr>
              <a:t>por</a:t>
            </a:r>
            <a:r>
              <a:rPr lang="en-US" b="0" dirty="0">
                <a:sym typeface="Arial"/>
              </a:rPr>
              <a:t> lo </a:t>
            </a:r>
            <a:r>
              <a:rPr lang="en-US" b="0" dirty="0" err="1">
                <a:sym typeface="Arial"/>
              </a:rPr>
              <a:t>que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es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necesario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ponerlos</a:t>
            </a:r>
            <a:r>
              <a:rPr lang="en-US" b="0" dirty="0">
                <a:sym typeface="Arial"/>
              </a:rPr>
              <a:t> entre </a:t>
            </a:r>
            <a:r>
              <a:rPr lang="en-US" b="0" dirty="0" err="1">
                <a:sym typeface="Arial"/>
              </a:rPr>
              <a:t>comillas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cuando</a:t>
            </a:r>
            <a:r>
              <a:rPr lang="en-US" b="0" dirty="0">
                <a:sym typeface="Arial"/>
              </a:rPr>
              <a:t> se </a:t>
            </a:r>
            <a:r>
              <a:rPr lang="en-US" b="0" dirty="0" err="1">
                <a:sym typeface="Arial"/>
              </a:rPr>
              <a:t>usen</a:t>
            </a:r>
            <a:r>
              <a:rPr lang="en-US" b="0" dirty="0">
                <a:sym typeface="Arial"/>
              </a:rPr>
              <a:t> en un </a:t>
            </a:r>
            <a:r>
              <a:rPr lang="en-US" b="0" dirty="0" err="1">
                <a:sym typeface="Arial"/>
              </a:rPr>
              <a:t>nombre</a:t>
            </a:r>
            <a:r>
              <a:rPr lang="en-US" b="0" dirty="0">
                <a:sym typeface="Arial"/>
              </a:rPr>
              <a:t> de </a:t>
            </a:r>
            <a:r>
              <a:rPr lang="en-US" b="0" dirty="0" err="1">
                <a:sym typeface="Arial"/>
              </a:rPr>
              <a:t>archivo</a:t>
            </a:r>
            <a:r>
              <a:rPr lang="en-US" b="0" dirty="0">
                <a:sym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En general, se </a:t>
            </a:r>
            <a:r>
              <a:rPr lang="en-US" b="0" dirty="0" err="1">
                <a:sym typeface="Arial"/>
              </a:rPr>
              <a:t>sugiere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nombrar</a:t>
            </a:r>
            <a:r>
              <a:rPr lang="en-US" b="0" dirty="0">
                <a:sym typeface="Arial"/>
              </a:rPr>
              <a:t> los </a:t>
            </a:r>
            <a:r>
              <a:rPr lang="en-US" b="0" dirty="0" err="1">
                <a:sym typeface="Arial"/>
              </a:rPr>
              <a:t>archivos</a:t>
            </a:r>
            <a:r>
              <a:rPr lang="en-US" b="0" dirty="0">
                <a:sym typeface="Arial"/>
              </a:rPr>
              <a:t> de la </a:t>
            </a:r>
            <a:r>
              <a:rPr lang="en-US" b="0" dirty="0" err="1">
                <a:sym typeface="Arial"/>
              </a:rPr>
              <a:t>siguiente</a:t>
            </a:r>
            <a:r>
              <a:rPr lang="en-US" b="0" dirty="0">
                <a:sym typeface="Arial"/>
              </a:rPr>
              <a:t> forma: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sym typeface="Arial"/>
              </a:rPr>
              <a:t>Caracteres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alfanuméricos</a:t>
            </a:r>
            <a:r>
              <a:rPr lang="en-US" b="0" dirty="0">
                <a:sym typeface="Arial"/>
              </a:rPr>
              <a:t>: (A-Z, a-z, 0-9)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sym typeface="Arial"/>
              </a:rPr>
              <a:t>Signos</a:t>
            </a:r>
            <a:r>
              <a:rPr lang="en-US" b="0" dirty="0">
                <a:sym typeface="Arial"/>
              </a:rPr>
              <a:t> de </a:t>
            </a:r>
            <a:r>
              <a:rPr lang="en-US" b="0" dirty="0" err="1">
                <a:sym typeface="Arial"/>
              </a:rPr>
              <a:t>puntuación</a:t>
            </a:r>
            <a:r>
              <a:rPr lang="en-US" b="0" dirty="0">
                <a:sym typeface="Arial"/>
              </a:rPr>
              <a:t>: . _ - + ~ (</a:t>
            </a:r>
            <a:r>
              <a:rPr lang="en-US" b="0" dirty="0" err="1">
                <a:sym typeface="Arial"/>
              </a:rPr>
              <a:t>punto</a:t>
            </a:r>
            <a:r>
              <a:rPr lang="en-US" b="0" dirty="0">
                <a:sym typeface="Arial"/>
              </a:rPr>
              <a:t>, </a:t>
            </a:r>
            <a:r>
              <a:rPr lang="en-US" b="0" dirty="0" err="1">
                <a:sym typeface="Arial"/>
              </a:rPr>
              <a:t>guión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bajo</a:t>
            </a:r>
            <a:r>
              <a:rPr lang="en-US" b="0" dirty="0">
                <a:sym typeface="Arial"/>
              </a:rPr>
              <a:t>, </a:t>
            </a:r>
            <a:r>
              <a:rPr lang="en-US" b="0" dirty="0" err="1">
                <a:sym typeface="Arial"/>
              </a:rPr>
              <a:t>guión</a:t>
            </a:r>
            <a:r>
              <a:rPr lang="en-US" b="0" dirty="0">
                <a:sym typeface="Arial"/>
              </a:rPr>
              <a:t>, </a:t>
            </a:r>
            <a:r>
              <a:rPr lang="en-US" b="0" dirty="0" err="1">
                <a:sym typeface="Arial"/>
              </a:rPr>
              <a:t>más</a:t>
            </a:r>
            <a:r>
              <a:rPr lang="en-US" b="0" dirty="0">
                <a:sym typeface="Arial"/>
              </a:rPr>
              <a:t>, tilde).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No </a:t>
            </a:r>
            <a:r>
              <a:rPr lang="en-US" b="0" dirty="0" err="1">
                <a:sym typeface="Arial"/>
              </a:rPr>
              <a:t>usar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espacios</a:t>
            </a:r>
            <a:r>
              <a:rPr lang="en-US" b="0" dirty="0">
                <a:sym typeface="Arial"/>
              </a:rPr>
              <a:t>, a no </a:t>
            </a:r>
            <a:r>
              <a:rPr lang="en-US" b="0" dirty="0" err="1">
                <a:sym typeface="Arial"/>
              </a:rPr>
              <a:t>ser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que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utilice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comillas</a:t>
            </a:r>
            <a:r>
              <a:rPr lang="en-US" b="0" dirty="0" smtClean="0">
                <a:sym typeface="Arial"/>
              </a:rPr>
              <a:t>.</a:t>
            </a:r>
          </a:p>
          <a:p>
            <a:pPr lvl="1"/>
            <a:endParaRPr lang="en-US" b="0" dirty="0">
              <a:sym typeface="Arial"/>
            </a:endParaRPr>
          </a:p>
          <a:p>
            <a:r>
              <a:rPr lang="en-US" dirty="0" err="1">
                <a:sym typeface="Arial"/>
              </a:rPr>
              <a:t>Archivos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ocultos</a:t>
            </a:r>
            <a:endParaRPr lang="en-US" dirty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ym typeface="Arial"/>
              </a:rPr>
              <a:t>Comienzan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por</a:t>
            </a:r>
            <a:r>
              <a:rPr lang="en-US" b="0" dirty="0">
                <a:sym typeface="Arial"/>
              </a:rPr>
              <a:t> un </a:t>
            </a:r>
            <a:r>
              <a:rPr lang="en-US" b="0" dirty="0" err="1">
                <a:sym typeface="Arial"/>
              </a:rPr>
              <a:t>punto</a:t>
            </a:r>
            <a:r>
              <a:rPr lang="en-US" b="0" dirty="0">
                <a:sym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ym typeface="Arial"/>
              </a:rPr>
              <a:t>ls</a:t>
            </a:r>
            <a:r>
              <a:rPr lang="en-US" b="0" dirty="0">
                <a:sym typeface="Arial"/>
              </a:rPr>
              <a:t> –a, </a:t>
            </a:r>
            <a:r>
              <a:rPr lang="en-US" b="0" dirty="0" err="1">
                <a:sym typeface="Arial"/>
              </a:rPr>
              <a:t>permite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mostrar</a:t>
            </a:r>
            <a:r>
              <a:rPr lang="en-US" b="0" dirty="0">
                <a:sym typeface="Arial"/>
              </a:rPr>
              <a:t> los </a:t>
            </a:r>
            <a:r>
              <a:rPr lang="en-US" b="0" dirty="0" err="1">
                <a:sym typeface="Arial"/>
              </a:rPr>
              <a:t>archivos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ocultos</a:t>
            </a:r>
            <a:r>
              <a:rPr lang="en-US" b="0" dirty="0">
                <a:sym typeface="Arial"/>
              </a:rPr>
              <a:t> de un </a:t>
            </a:r>
            <a:r>
              <a:rPr lang="en-US" b="0" dirty="0" err="1">
                <a:sym typeface="Arial"/>
              </a:rPr>
              <a:t>directorio</a:t>
            </a:r>
            <a:r>
              <a:rPr lang="en-US" b="0" dirty="0"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90579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438177" y="-119998"/>
            <a:ext cx="8139000" cy="95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>
                <a:sym typeface="Arial"/>
              </a:rPr>
              <a:t>Nombres</a:t>
            </a:r>
            <a:r>
              <a:rPr lang="en-US" dirty="0">
                <a:sym typeface="Arial"/>
              </a:rPr>
              <a:t> y </a:t>
            </a:r>
            <a:r>
              <a:rPr lang="en-US" dirty="0" err="1">
                <a:sym typeface="Arial"/>
              </a:rPr>
              <a:t>comodines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archivos</a:t>
            </a:r>
            <a:endParaRPr lang="en-US" dirty="0">
              <a:sym typeface="Arial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422412" y="1125087"/>
            <a:ext cx="4105199" cy="50402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1"/>
            </a:lvl1pPr>
            <a:lvl2pPr lvl="1" indent="-285750">
              <a:buFont typeface="Arial" panose="020B0604020202020204" pitchFamily="34" charset="0"/>
              <a:buChar char="•"/>
              <a:defRPr b="0"/>
            </a:lvl2pPr>
            <a:lvl3pPr marL="457200" lvl="2" indent="-114300">
              <a:defRPr b="1"/>
            </a:lvl3pPr>
          </a:lstStyle>
          <a:p>
            <a:r>
              <a:rPr lang="en-US" dirty="0" err="1">
                <a:sym typeface="Arial"/>
              </a:rPr>
              <a:t>Comodines</a:t>
            </a:r>
            <a:endParaRPr lang="en-US" dirty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La shell </a:t>
            </a:r>
            <a:r>
              <a:rPr lang="en-US" b="0" dirty="0" err="1">
                <a:sym typeface="Arial"/>
              </a:rPr>
              <a:t>realiza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expansión</a:t>
            </a:r>
            <a:r>
              <a:rPr lang="en-US" b="0" dirty="0">
                <a:sym typeface="Arial"/>
              </a:rPr>
              <a:t> de </a:t>
            </a:r>
            <a:r>
              <a:rPr lang="en-US" b="0" dirty="0" err="1">
                <a:sym typeface="Arial"/>
              </a:rPr>
              <a:t>metacaracteres</a:t>
            </a:r>
            <a:r>
              <a:rPr lang="en-US" b="0" dirty="0">
                <a:sym typeface="Arial"/>
              </a:rPr>
              <a:t> o </a:t>
            </a:r>
            <a:r>
              <a:rPr lang="en-US" b="0" dirty="0" err="1">
                <a:sym typeface="Arial"/>
              </a:rPr>
              <a:t>comodines</a:t>
            </a:r>
            <a:r>
              <a:rPr lang="en-US" b="0" dirty="0">
                <a:sym typeface="Arial"/>
              </a:rPr>
              <a:t> para </a:t>
            </a:r>
            <a:r>
              <a:rPr lang="en-US" b="0" dirty="0" err="1">
                <a:sym typeface="Arial"/>
              </a:rPr>
              <a:t>generar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una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lista</a:t>
            </a:r>
            <a:r>
              <a:rPr lang="en-US" b="0" dirty="0">
                <a:sym typeface="Arial"/>
              </a:rPr>
              <a:t> de </a:t>
            </a:r>
            <a:r>
              <a:rPr lang="en-US" b="0" dirty="0" err="1">
                <a:sym typeface="Arial"/>
              </a:rPr>
              <a:t>nombres</a:t>
            </a:r>
            <a:r>
              <a:rPr lang="en-US" b="0" dirty="0">
                <a:sym typeface="Arial"/>
              </a:rPr>
              <a:t> de </a:t>
            </a:r>
            <a:r>
              <a:rPr lang="en-US" b="0" dirty="0" err="1">
                <a:sym typeface="Arial"/>
              </a:rPr>
              <a:t>archivo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que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coinciden</a:t>
            </a:r>
            <a:r>
              <a:rPr lang="en-US" b="0" dirty="0">
                <a:sym typeface="Arial"/>
              </a:rPr>
              <a:t> con el </a:t>
            </a:r>
            <a:r>
              <a:rPr lang="en-US" b="0" dirty="0" err="1">
                <a:sym typeface="Arial"/>
              </a:rPr>
              <a:t>patrón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descrito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por</a:t>
            </a:r>
            <a:r>
              <a:rPr lang="en-US" b="0" dirty="0">
                <a:sym typeface="Arial"/>
              </a:rPr>
              <a:t> la </a:t>
            </a:r>
            <a:r>
              <a:rPr lang="en-US" b="0" dirty="0" err="1">
                <a:sym typeface="Arial"/>
              </a:rPr>
              <a:t>expresión</a:t>
            </a:r>
            <a:r>
              <a:rPr lang="en-US" b="0" dirty="0">
                <a:sym typeface="Arial"/>
              </a:rPr>
              <a:t> del </a:t>
            </a:r>
            <a:r>
              <a:rPr lang="en-US" b="0" dirty="0" err="1">
                <a:sym typeface="Arial"/>
              </a:rPr>
              <a:t>comodín</a:t>
            </a:r>
            <a:r>
              <a:rPr lang="en-US" b="0" dirty="0">
                <a:sym typeface="Arial"/>
              </a:rPr>
              <a:t> y </a:t>
            </a:r>
            <a:r>
              <a:rPr lang="en-US" b="0" dirty="0" err="1">
                <a:sym typeface="Arial"/>
              </a:rPr>
              <a:t>luego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pasa</a:t>
            </a:r>
            <a:r>
              <a:rPr lang="en-US" b="0" dirty="0">
                <a:sym typeface="Arial"/>
              </a:rPr>
              <a:t> la </a:t>
            </a:r>
            <a:r>
              <a:rPr lang="en-US" b="0" dirty="0" err="1">
                <a:sym typeface="Arial"/>
              </a:rPr>
              <a:t>lista</a:t>
            </a:r>
            <a:r>
              <a:rPr lang="en-US" b="0" dirty="0">
                <a:sym typeface="Arial"/>
              </a:rPr>
              <a:t> al </a:t>
            </a:r>
            <a:r>
              <a:rPr lang="en-US" b="0" dirty="0" err="1">
                <a:sym typeface="Arial"/>
              </a:rPr>
              <a:t>comando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emitido</a:t>
            </a:r>
            <a:r>
              <a:rPr lang="en-US" b="0" dirty="0">
                <a:sym typeface="Arial"/>
              </a:rPr>
              <a:t>. </a:t>
            </a:r>
          </a:p>
          <a:p>
            <a:r>
              <a:rPr lang="en-US" dirty="0" err="1">
                <a:sym typeface="Arial"/>
              </a:rPr>
              <a:t>Consideraciones</a:t>
            </a:r>
            <a:endParaRPr lang="en-US" dirty="0">
              <a:sym typeface="Arial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[</a:t>
            </a:r>
            <a:r>
              <a:rPr lang="en-US" b="0" dirty="0" err="1">
                <a:sym typeface="Arial"/>
              </a:rPr>
              <a:t>aeiou</a:t>
            </a:r>
            <a:r>
              <a:rPr lang="en-US" b="0" dirty="0">
                <a:sym typeface="Arial"/>
              </a:rPr>
              <a:t>] : </a:t>
            </a:r>
            <a:r>
              <a:rPr lang="en-US" b="0" dirty="0" err="1">
                <a:sym typeface="Arial"/>
              </a:rPr>
              <a:t>Lista</a:t>
            </a:r>
            <a:endParaRPr lang="en-US" b="0" dirty="0">
              <a:sym typeface="Arial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[a-z] : </a:t>
            </a:r>
            <a:r>
              <a:rPr lang="en-US" b="0" dirty="0" err="1">
                <a:sym typeface="Arial"/>
              </a:rPr>
              <a:t>Rango</a:t>
            </a:r>
            <a:endParaRPr lang="en-US" b="0" dirty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[^</a:t>
            </a:r>
            <a:r>
              <a:rPr lang="en-US" b="0" dirty="0" err="1">
                <a:sym typeface="Arial"/>
              </a:rPr>
              <a:t>aeiou</a:t>
            </a:r>
            <a:r>
              <a:rPr lang="en-US" b="0" dirty="0">
                <a:sym typeface="Arial"/>
              </a:rPr>
              <a:t>] : </a:t>
            </a:r>
            <a:r>
              <a:rPr lang="en-US" b="0" dirty="0" err="1">
                <a:sym typeface="Arial"/>
              </a:rPr>
              <a:t>Lista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negada</a:t>
            </a:r>
            <a:endParaRPr lang="en-US" b="0" dirty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[a\-z] : </a:t>
            </a:r>
            <a:r>
              <a:rPr lang="en-US" b="0" dirty="0" err="1">
                <a:sym typeface="Arial"/>
              </a:rPr>
              <a:t>Coincidirá</a:t>
            </a:r>
            <a:r>
              <a:rPr lang="en-US" b="0" dirty="0">
                <a:sym typeface="Arial"/>
              </a:rPr>
              <a:t> con a, z o un </a:t>
            </a:r>
            <a:r>
              <a:rPr lang="en-US" b="0" dirty="0" err="1">
                <a:sym typeface="Arial"/>
              </a:rPr>
              <a:t>guión</a:t>
            </a:r>
            <a:r>
              <a:rPr lang="en-US" b="0" dirty="0">
                <a:sym typeface="Arial"/>
              </a:rPr>
              <a:t>, </a:t>
            </a:r>
            <a:r>
              <a:rPr lang="en-US" b="0" dirty="0" err="1">
                <a:sym typeface="Arial"/>
              </a:rPr>
              <a:t>porque</a:t>
            </a:r>
            <a:r>
              <a:rPr lang="en-US" b="0" dirty="0">
                <a:sym typeface="Arial"/>
              </a:rPr>
              <a:t> “\” </a:t>
            </a:r>
            <a:r>
              <a:rPr lang="en-US" b="0" dirty="0" err="1">
                <a:sym typeface="Arial"/>
              </a:rPr>
              <a:t>permite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que</a:t>
            </a:r>
            <a:r>
              <a:rPr lang="en-US" b="0" dirty="0">
                <a:sym typeface="Arial"/>
              </a:rPr>
              <a:t> el </a:t>
            </a:r>
            <a:r>
              <a:rPr lang="en-US" b="0" dirty="0" err="1">
                <a:sym typeface="Arial"/>
              </a:rPr>
              <a:t>guión</a:t>
            </a:r>
            <a:r>
              <a:rPr lang="en-US" b="0" dirty="0">
                <a:sym typeface="Arial"/>
              </a:rPr>
              <a:t> sea </a:t>
            </a:r>
            <a:r>
              <a:rPr lang="en-US" b="0" dirty="0" err="1">
                <a:sym typeface="Arial"/>
              </a:rPr>
              <a:t>considerado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como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comodín</a:t>
            </a:r>
            <a:endParaRPr lang="en-US" b="0" dirty="0">
              <a:sym typeface="Arial"/>
            </a:endParaRPr>
          </a:p>
        </p:txBody>
      </p:sp>
      <p:graphicFrame>
        <p:nvGraphicFramePr>
          <p:cNvPr id="246" name="Shape 246"/>
          <p:cNvGraphicFramePr/>
          <p:nvPr>
            <p:extLst>
              <p:ext uri="{D42A27DB-BD31-4B8C-83A1-F6EECF244321}">
                <p14:modId xmlns:p14="http://schemas.microsoft.com/office/powerpoint/2010/main" val="211338189"/>
              </p:ext>
            </p:extLst>
          </p:nvPr>
        </p:nvGraphicFramePr>
        <p:xfrm>
          <a:off x="4716462" y="901525"/>
          <a:ext cx="3994125" cy="5741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1250"/>
                <a:gridCol w="2822875"/>
              </a:tblGrid>
              <a:tr h="57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Caracter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0000" marR="90000" marT="41882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Efecto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0000" marR="90000" marT="41882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303">
                <a:tc>
                  <a:txBody>
                    <a:bodyPr/>
                    <a:lstStyle/>
                    <a:p>
                      <a:pPr marL="0" marR="0" lvl="0" indent="0" algn="ctr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</a:p>
                  </a:txBody>
                  <a:tcPr marL="90000" marR="90000" marT="41882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100000"/>
                        <a:buFont typeface="Arial" panose="020B0604020202020204" pitchFamily="3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coincide con cero o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más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caracteres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(a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excepción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del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punto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inicial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marL="90000" marR="90000" marT="41882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marL="0" marR="0" lvl="0" indent="0" algn="ctr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?</a:t>
                      </a:r>
                    </a:p>
                  </a:txBody>
                  <a:tcPr marL="90000" marR="90000" marT="41882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100000"/>
                        <a:buFont typeface="Arial" panose="020B0604020202020204" pitchFamily="3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coincide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exactamente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con un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caracter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(a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excepción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del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punto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inicial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marL="90000" marR="90000" marT="41882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3950">
                <a:tc>
                  <a:txBody>
                    <a:bodyPr/>
                    <a:lstStyle/>
                    <a:p>
                      <a:pPr marL="0" marR="0" lvl="0" indent="0" algn="ctr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[...]</a:t>
                      </a:r>
                    </a:p>
                  </a:txBody>
                  <a:tcPr marL="90000" marR="90000" marT="41882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100000"/>
                        <a:buFont typeface="Arial" panose="020B0604020202020204" pitchFamily="34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coincide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exactamente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con un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caracter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de la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lista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o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rango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0000" marR="90000" marT="41882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5850">
                <a:tc>
                  <a:txBody>
                    <a:bodyPr/>
                    <a:lstStyle/>
                    <a:p>
                      <a:pPr marL="0" marR="0" lvl="0" indent="0" algn="ctr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[^...]</a:t>
                      </a:r>
                    </a:p>
                  </a:txBody>
                  <a:tcPr marL="90000" marR="90000" marT="41882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coincide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exactamente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con un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caracter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no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incluido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en la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lista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o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rango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0000" marR="90000" marT="41882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3750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684212" y="19431"/>
            <a:ext cx="8135936" cy="95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>
                <a:sym typeface="Arial"/>
              </a:rPr>
              <a:t>Ejercicios</a:t>
            </a:r>
            <a:r>
              <a:rPr lang="en-US" dirty="0">
                <a:sym typeface="Arial"/>
              </a:rPr>
              <a:t> (</a:t>
            </a:r>
            <a:r>
              <a:rPr lang="en-US" dirty="0" err="1">
                <a:sym typeface="Arial"/>
              </a:rPr>
              <a:t>resueltos</a:t>
            </a:r>
            <a:r>
              <a:rPr lang="en-US" dirty="0">
                <a:sym typeface="Arial"/>
              </a:rPr>
              <a:t>)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611187" y="979487"/>
            <a:ext cx="8126400" cy="5520167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600" b="1" dirty="0"/>
              <a:t>Cree los </a:t>
            </a:r>
            <a:r>
              <a:rPr lang="en-US" sz="1600" b="1" dirty="0" err="1"/>
              <a:t>siguientes</a:t>
            </a:r>
            <a:r>
              <a:rPr lang="en-US" sz="1600" b="1" dirty="0"/>
              <a:t> </a:t>
            </a:r>
            <a:r>
              <a:rPr lang="en-US" sz="1600" b="1" dirty="0" err="1"/>
              <a:t>directorios</a:t>
            </a:r>
            <a:r>
              <a:rPr lang="en-US" sz="1600" b="1" dirty="0"/>
              <a:t> en </a:t>
            </a:r>
            <a:r>
              <a:rPr lang="en-US" sz="1600" b="1" dirty="0" err="1"/>
              <a:t>su</a:t>
            </a:r>
            <a:r>
              <a:rPr lang="en-US" sz="1600" b="1" dirty="0"/>
              <a:t> </a:t>
            </a:r>
            <a:r>
              <a:rPr lang="en-US" sz="1600" b="1" dirty="0" err="1"/>
              <a:t>directorio</a:t>
            </a:r>
            <a:r>
              <a:rPr lang="en-US" sz="1600" b="1" dirty="0"/>
              <a:t> de </a:t>
            </a:r>
            <a:r>
              <a:rPr lang="en-US" sz="1600" b="1" dirty="0" err="1"/>
              <a:t>inicio</a:t>
            </a:r>
            <a:r>
              <a:rPr lang="en-US" sz="1600" b="1" dirty="0"/>
              <a:t>: </a:t>
            </a:r>
            <a:r>
              <a:rPr lang="en-US" sz="1600" b="1" dirty="0" err="1"/>
              <a:t>cp_even</a:t>
            </a:r>
            <a:r>
              <a:rPr lang="en-US" sz="1600" b="1" dirty="0"/>
              <a:t>, </a:t>
            </a:r>
            <a:r>
              <a:rPr lang="en-US" sz="1600" b="1" dirty="0" err="1"/>
              <a:t>cp_mid</a:t>
            </a:r>
            <a:r>
              <a:rPr lang="en-US" sz="1600" b="1" dirty="0"/>
              <a:t>, </a:t>
            </a:r>
            <a:r>
              <a:rPr lang="en-US" sz="1600" b="1" dirty="0" err="1"/>
              <a:t>cp_thousand</a:t>
            </a:r>
            <a:r>
              <a:rPr lang="en-US" sz="1600" b="1" dirty="0"/>
              <a:t>, </a:t>
            </a:r>
            <a:r>
              <a:rPr lang="en-US" sz="1600" b="1" dirty="0" err="1"/>
              <a:t>iso_mid</a:t>
            </a:r>
            <a:r>
              <a:rPr lang="en-US" sz="1600" b="1" dirty="0"/>
              <a:t>, mac y </a:t>
            </a:r>
            <a:r>
              <a:rPr lang="en-US" sz="1600" b="1" dirty="0" err="1" smtClean="0"/>
              <a:t>xxxn</a:t>
            </a:r>
            <a:r>
              <a:rPr lang="en-US" sz="1600" b="1" dirty="0" smtClean="0"/>
              <a:t> </a:t>
            </a:r>
          </a:p>
          <a:p>
            <a:pPr marL="584200" lvl="1">
              <a:buClr>
                <a:srgbClr val="000000"/>
              </a:buClr>
              <a:buSzPct val="100000"/>
            </a:pPr>
            <a:r>
              <a:rPr lang="en-US" sz="1600" i="1" dirty="0" smtClean="0"/>
              <a:t>(</a:t>
            </a:r>
            <a:r>
              <a:rPr lang="en-US" sz="1600" i="1" dirty="0" err="1" smtClean="0"/>
              <a:t>mkdir</a:t>
            </a:r>
            <a:r>
              <a:rPr lang="en-US" sz="1600" i="1" dirty="0" smtClean="0"/>
              <a:t> </a:t>
            </a:r>
            <a:r>
              <a:rPr lang="en-US" sz="1600" i="1" dirty="0"/>
              <a:t>~/{</a:t>
            </a:r>
            <a:r>
              <a:rPr lang="en-US" sz="1600" i="1" dirty="0" err="1"/>
              <a:t>cp_even,cp_mid,cp_thousand,iso_mid,mac,xxxn</a:t>
            </a:r>
            <a:r>
              <a:rPr lang="en-US" sz="1600" i="1" dirty="0" smtClean="0"/>
              <a:t>})</a:t>
            </a:r>
            <a:endParaRPr lang="en-US" sz="1600" i="1" dirty="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600" b="1" dirty="0" err="1"/>
              <a:t>Copie</a:t>
            </a:r>
            <a:r>
              <a:rPr lang="en-US" sz="1600" b="1" dirty="0"/>
              <a:t> en ~/mac </a:t>
            </a:r>
            <a:r>
              <a:rPr lang="en-US" sz="1600" b="1" dirty="0" err="1"/>
              <a:t>todos</a:t>
            </a:r>
            <a:r>
              <a:rPr lang="en-US" sz="1600" b="1" dirty="0"/>
              <a:t> los </a:t>
            </a:r>
            <a:r>
              <a:rPr lang="en-US" sz="1600" b="1" dirty="0" err="1"/>
              <a:t>archivos</a:t>
            </a:r>
            <a:r>
              <a:rPr lang="en-US" sz="1600" b="1" dirty="0"/>
              <a:t> en /</a:t>
            </a:r>
            <a:r>
              <a:rPr lang="en-US" sz="1600" b="1" dirty="0" err="1"/>
              <a:t>usr</a:t>
            </a:r>
            <a:r>
              <a:rPr lang="en-US" sz="1600" b="1" dirty="0"/>
              <a:t>/lib64/python2.6/encodings </a:t>
            </a:r>
            <a:r>
              <a:rPr lang="en-US" sz="1600" b="1" dirty="0" err="1"/>
              <a:t>que</a:t>
            </a:r>
            <a:r>
              <a:rPr lang="en-US" sz="1600" b="1" dirty="0"/>
              <a:t> </a:t>
            </a:r>
            <a:r>
              <a:rPr lang="en-US" sz="1600" b="1" dirty="0" err="1"/>
              <a:t>comienzan</a:t>
            </a:r>
            <a:r>
              <a:rPr lang="en-US" sz="1600" b="1" dirty="0"/>
              <a:t> con la palabra mac. </a:t>
            </a:r>
            <a:endParaRPr lang="en-US" sz="1600" b="1" dirty="0" smtClean="0"/>
          </a:p>
          <a:p>
            <a:pPr marL="584200" lvl="1">
              <a:buClr>
                <a:srgbClr val="000000"/>
              </a:buClr>
              <a:buSzPct val="100000"/>
            </a:pPr>
            <a:r>
              <a:rPr lang="en-US" sz="1600" i="1" dirty="0" smtClean="0"/>
              <a:t>(</a:t>
            </a:r>
            <a:r>
              <a:rPr lang="en-US" sz="1600" i="1" dirty="0" err="1" smtClean="0"/>
              <a:t>cp</a:t>
            </a:r>
            <a:r>
              <a:rPr lang="en-US" sz="1600" i="1" dirty="0" smtClean="0"/>
              <a:t> </a:t>
            </a:r>
            <a:r>
              <a:rPr lang="en-US" sz="1600" i="1" dirty="0"/>
              <a:t>/</a:t>
            </a:r>
            <a:r>
              <a:rPr lang="en-US" sz="1600" i="1" dirty="0" err="1"/>
              <a:t>usr</a:t>
            </a:r>
            <a:r>
              <a:rPr lang="en-US" sz="1600" i="1" dirty="0"/>
              <a:t>/lib/python2.6/encodings/mac* ~/</a:t>
            </a:r>
            <a:r>
              <a:rPr lang="en-US" sz="1600" i="1" dirty="0" smtClean="0"/>
              <a:t>mac)</a:t>
            </a:r>
            <a:endParaRPr lang="en-US" sz="1600" i="1" dirty="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600" b="1" dirty="0" err="1"/>
              <a:t>Copie</a:t>
            </a:r>
            <a:r>
              <a:rPr lang="en-US" sz="1600" b="1" dirty="0"/>
              <a:t> </a:t>
            </a:r>
            <a:r>
              <a:rPr lang="en-US" sz="1600" b="1" dirty="0" err="1"/>
              <a:t>todos</a:t>
            </a:r>
            <a:r>
              <a:rPr lang="en-US" sz="1600" b="1" dirty="0"/>
              <a:t> los </a:t>
            </a:r>
            <a:r>
              <a:rPr lang="en-US" sz="1600" b="1" dirty="0" err="1"/>
              <a:t>archivos</a:t>
            </a:r>
            <a:r>
              <a:rPr lang="en-US" sz="1600" b="1" dirty="0"/>
              <a:t> </a:t>
            </a:r>
            <a:r>
              <a:rPr lang="en-US" sz="1600" b="1" dirty="0" err="1"/>
              <a:t>que</a:t>
            </a:r>
            <a:r>
              <a:rPr lang="en-US" sz="1600" b="1" dirty="0"/>
              <a:t> </a:t>
            </a:r>
            <a:r>
              <a:rPr lang="en-US" sz="1600" b="1" dirty="0" err="1"/>
              <a:t>comienzan</a:t>
            </a:r>
            <a:r>
              <a:rPr lang="en-US" sz="1600" b="1" dirty="0"/>
              <a:t> con </a:t>
            </a:r>
            <a:r>
              <a:rPr lang="en-US" sz="1600" b="1" dirty="0" err="1"/>
              <a:t>cp</a:t>
            </a:r>
            <a:r>
              <a:rPr lang="en-US" sz="1600" b="1" dirty="0"/>
              <a:t> y </a:t>
            </a:r>
            <a:r>
              <a:rPr lang="en-US" sz="1600" b="1" dirty="0" err="1"/>
              <a:t>que</a:t>
            </a:r>
            <a:r>
              <a:rPr lang="en-US" sz="1600" b="1" dirty="0"/>
              <a:t> en </a:t>
            </a:r>
            <a:r>
              <a:rPr lang="en-US" sz="1600" b="1" dirty="0" err="1"/>
              <a:t>su</a:t>
            </a:r>
            <a:r>
              <a:rPr lang="en-US" sz="1600" b="1" dirty="0"/>
              <a:t> </a:t>
            </a:r>
            <a:r>
              <a:rPr lang="en-US" sz="1600" b="1" dirty="0" err="1"/>
              <a:t>nombre</a:t>
            </a:r>
            <a:r>
              <a:rPr lang="en-US" sz="1600" b="1" dirty="0"/>
              <a:t> </a:t>
            </a:r>
            <a:r>
              <a:rPr lang="en-US" sz="1600" b="1" dirty="0" err="1"/>
              <a:t>tengan</a:t>
            </a:r>
            <a:r>
              <a:rPr lang="en-US" sz="1600" b="1" dirty="0"/>
              <a:t> un </a:t>
            </a:r>
            <a:r>
              <a:rPr lang="en-US" sz="1600" b="1" dirty="0" err="1"/>
              <a:t>número</a:t>
            </a:r>
            <a:r>
              <a:rPr lang="en-US" sz="1600" b="1" dirty="0"/>
              <a:t> par en el </a:t>
            </a:r>
            <a:r>
              <a:rPr lang="en-US" sz="1600" b="1" dirty="0" err="1"/>
              <a:t>directorio</a:t>
            </a:r>
            <a:r>
              <a:rPr lang="en-US" sz="1600" b="1" dirty="0"/>
              <a:t> ~/</a:t>
            </a:r>
            <a:r>
              <a:rPr lang="en-US" sz="1600" b="1" dirty="0" err="1"/>
              <a:t>cp_even</a:t>
            </a:r>
            <a:r>
              <a:rPr lang="en-US" sz="1600" b="1" dirty="0" smtClean="0"/>
              <a:t>. </a:t>
            </a:r>
          </a:p>
          <a:p>
            <a:pPr marL="584200" lvl="1">
              <a:buClr>
                <a:srgbClr val="000000"/>
              </a:buClr>
              <a:buSzPct val="100000"/>
            </a:pPr>
            <a:r>
              <a:rPr lang="en-US" sz="1600" i="1" dirty="0" smtClean="0"/>
              <a:t>(</a:t>
            </a:r>
            <a:r>
              <a:rPr lang="en-US" sz="1600" i="1" dirty="0" err="1" smtClean="0"/>
              <a:t>cp</a:t>
            </a:r>
            <a:r>
              <a:rPr lang="en-US" sz="1600" i="1" dirty="0" smtClean="0"/>
              <a:t> </a:t>
            </a:r>
            <a:r>
              <a:rPr lang="en-US" sz="1600" i="1" dirty="0"/>
              <a:t>/</a:t>
            </a:r>
            <a:r>
              <a:rPr lang="en-US" sz="1600" i="1" dirty="0" err="1"/>
              <a:t>usr</a:t>
            </a:r>
            <a:r>
              <a:rPr lang="en-US" sz="1600" i="1" dirty="0"/>
              <a:t>/lib/python2.6/encodings/</a:t>
            </a:r>
            <a:r>
              <a:rPr lang="en-US" sz="1600" i="1" dirty="0" err="1"/>
              <a:t>cp</a:t>
            </a:r>
            <a:r>
              <a:rPr lang="en-US" sz="1600" i="1" dirty="0"/>
              <a:t>*[02468]* ~/</a:t>
            </a:r>
            <a:r>
              <a:rPr lang="en-US" sz="1600" i="1" dirty="0" err="1" smtClean="0"/>
              <a:t>cp_even</a:t>
            </a:r>
            <a:r>
              <a:rPr lang="en-US" sz="1600" i="1" dirty="0" smtClean="0"/>
              <a:t>)</a:t>
            </a:r>
            <a:endParaRPr lang="en-US" sz="1600" i="1" dirty="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600" b="1" dirty="0" err="1"/>
              <a:t>Copie</a:t>
            </a:r>
            <a:r>
              <a:rPr lang="en-US" sz="1600" b="1" dirty="0"/>
              <a:t> </a:t>
            </a:r>
            <a:r>
              <a:rPr lang="en-US" sz="1600" b="1" dirty="0" err="1"/>
              <a:t>todos</a:t>
            </a:r>
            <a:r>
              <a:rPr lang="en-US" sz="1600" b="1" dirty="0"/>
              <a:t> los </a:t>
            </a:r>
            <a:r>
              <a:rPr lang="en-US" sz="1600" b="1" dirty="0" err="1"/>
              <a:t>archivos</a:t>
            </a:r>
            <a:r>
              <a:rPr lang="en-US" sz="1600" b="1" dirty="0"/>
              <a:t> </a:t>
            </a:r>
            <a:r>
              <a:rPr lang="en-US" sz="1600" b="1" dirty="0" err="1"/>
              <a:t>que</a:t>
            </a:r>
            <a:r>
              <a:rPr lang="en-US" sz="1600" b="1" dirty="0"/>
              <a:t> </a:t>
            </a:r>
            <a:r>
              <a:rPr lang="en-US" sz="1600" b="1" dirty="0" err="1"/>
              <a:t>comienzan</a:t>
            </a:r>
            <a:r>
              <a:rPr lang="en-US" sz="1600" b="1" dirty="0"/>
              <a:t> con </a:t>
            </a:r>
            <a:r>
              <a:rPr lang="en-US" sz="1600" b="1" dirty="0" err="1"/>
              <a:t>cp</a:t>
            </a:r>
            <a:r>
              <a:rPr lang="en-US" sz="1600" b="1" dirty="0"/>
              <a:t> y </a:t>
            </a:r>
            <a:r>
              <a:rPr lang="en-US" sz="1600" b="1" dirty="0" err="1"/>
              <a:t>que</a:t>
            </a:r>
            <a:r>
              <a:rPr lang="en-US" sz="1600" b="1" dirty="0"/>
              <a:t> en </a:t>
            </a:r>
            <a:r>
              <a:rPr lang="en-US" sz="1600" b="1" dirty="0" err="1"/>
              <a:t>su</a:t>
            </a:r>
            <a:r>
              <a:rPr lang="en-US" sz="1600" b="1" dirty="0"/>
              <a:t> </a:t>
            </a:r>
            <a:r>
              <a:rPr lang="en-US" sz="1600" b="1" dirty="0" err="1"/>
              <a:t>nombre</a:t>
            </a:r>
            <a:r>
              <a:rPr lang="en-US" sz="1600" b="1" dirty="0"/>
              <a:t> </a:t>
            </a:r>
            <a:r>
              <a:rPr lang="en-US" sz="1600" b="1" dirty="0" err="1"/>
              <a:t>tengan</a:t>
            </a:r>
            <a:r>
              <a:rPr lang="en-US" sz="1600" b="1" dirty="0"/>
              <a:t> un </a:t>
            </a:r>
            <a:r>
              <a:rPr lang="en-US" sz="1600" b="1" dirty="0" err="1"/>
              <a:t>número</a:t>
            </a:r>
            <a:r>
              <a:rPr lang="en-US" sz="1600" b="1" dirty="0"/>
              <a:t> mayor a 1000, en el </a:t>
            </a:r>
            <a:r>
              <a:rPr lang="en-US" sz="1600" b="1" dirty="0" err="1"/>
              <a:t>directorio</a:t>
            </a:r>
            <a:r>
              <a:rPr lang="en-US" sz="1600" b="1" dirty="0"/>
              <a:t> </a:t>
            </a:r>
            <a:r>
              <a:rPr lang="en-US" sz="1600" b="1" dirty="0" err="1"/>
              <a:t>cp_thousand</a:t>
            </a:r>
            <a:r>
              <a:rPr lang="en-US" sz="1600" dirty="0" smtClean="0"/>
              <a:t>. </a:t>
            </a:r>
          </a:p>
          <a:p>
            <a:pPr marL="584200" lvl="1">
              <a:buClr>
                <a:srgbClr val="000000"/>
              </a:buClr>
              <a:buSzPct val="100000"/>
            </a:pPr>
            <a:r>
              <a:rPr lang="en-US" sz="1600" i="1" dirty="0" smtClean="0"/>
              <a:t>(</a:t>
            </a:r>
            <a:r>
              <a:rPr lang="en-US" sz="1600" i="1" dirty="0" err="1" smtClean="0"/>
              <a:t>cp</a:t>
            </a:r>
            <a:r>
              <a:rPr lang="en-US" sz="1600" i="1" dirty="0" smtClean="0"/>
              <a:t> </a:t>
            </a:r>
            <a:r>
              <a:rPr lang="en-US" sz="1600" i="1" dirty="0"/>
              <a:t>/</a:t>
            </a:r>
            <a:r>
              <a:rPr lang="en-US" sz="1600" i="1" dirty="0" err="1"/>
              <a:t>usr</a:t>
            </a:r>
            <a:r>
              <a:rPr lang="en-US" sz="1600" i="1" dirty="0"/>
              <a:t>/lib/python2.6/encodings/</a:t>
            </a:r>
            <a:r>
              <a:rPr lang="en-US" sz="1600" i="1" dirty="0" err="1"/>
              <a:t>cp</a:t>
            </a:r>
            <a:r>
              <a:rPr lang="en-US" sz="1600" i="1" dirty="0"/>
              <a:t>*[1-9][0-9][0-9][0-9]* ~/</a:t>
            </a:r>
            <a:r>
              <a:rPr lang="en-US" sz="1600" i="1" dirty="0" err="1"/>
              <a:t>cp_thousand</a:t>
            </a:r>
            <a:r>
              <a:rPr lang="en-US" sz="1600" i="1" dirty="0" smtClean="0"/>
              <a:t>/)</a:t>
            </a:r>
            <a:endParaRPr lang="en-US" sz="1600" i="1" dirty="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600" b="1" dirty="0" err="1"/>
              <a:t>Copie</a:t>
            </a:r>
            <a:r>
              <a:rPr lang="en-US" sz="1600" b="1" dirty="0"/>
              <a:t> </a:t>
            </a:r>
            <a:r>
              <a:rPr lang="en-US" sz="1600" b="1" dirty="0" err="1"/>
              <a:t>todos</a:t>
            </a:r>
            <a:r>
              <a:rPr lang="en-US" sz="1600" b="1" dirty="0"/>
              <a:t> los </a:t>
            </a:r>
            <a:r>
              <a:rPr lang="en-US" sz="1600" b="1" dirty="0" err="1"/>
              <a:t>archivos</a:t>
            </a:r>
            <a:r>
              <a:rPr lang="en-US" sz="1600" b="1" dirty="0"/>
              <a:t> </a:t>
            </a:r>
            <a:r>
              <a:rPr lang="en-US" sz="1600" b="1" dirty="0" err="1"/>
              <a:t>que</a:t>
            </a:r>
            <a:r>
              <a:rPr lang="en-US" sz="1600" b="1" dirty="0"/>
              <a:t> </a:t>
            </a:r>
            <a:r>
              <a:rPr lang="en-US" sz="1600" b="1" dirty="0" err="1"/>
              <a:t>comienzan</a:t>
            </a:r>
            <a:r>
              <a:rPr lang="en-US" sz="1600" b="1" dirty="0"/>
              <a:t> con </a:t>
            </a:r>
            <a:r>
              <a:rPr lang="en-US" sz="1600" b="1" dirty="0" err="1"/>
              <a:t>cp</a:t>
            </a:r>
            <a:r>
              <a:rPr lang="en-US" sz="1600" b="1" dirty="0"/>
              <a:t> y </a:t>
            </a:r>
            <a:r>
              <a:rPr lang="en-US" sz="1600" b="1" dirty="0" err="1"/>
              <a:t>que</a:t>
            </a:r>
            <a:r>
              <a:rPr lang="en-US" sz="1600" b="1" dirty="0"/>
              <a:t> </a:t>
            </a:r>
            <a:r>
              <a:rPr lang="en-US" sz="1600" b="1" dirty="0" err="1"/>
              <a:t>tengan</a:t>
            </a:r>
            <a:r>
              <a:rPr lang="en-US" sz="1600" b="1" dirty="0"/>
              <a:t> un </a:t>
            </a:r>
            <a:r>
              <a:rPr lang="en-US" sz="1600" b="1" dirty="0" err="1"/>
              <a:t>número</a:t>
            </a:r>
            <a:r>
              <a:rPr lang="en-US" sz="1600" b="1" dirty="0"/>
              <a:t> mayor a  800, </a:t>
            </a:r>
            <a:r>
              <a:rPr lang="en-US" sz="1600" b="1" dirty="0" err="1"/>
              <a:t>pero</a:t>
            </a:r>
            <a:r>
              <a:rPr lang="en-US" sz="1600" b="1" dirty="0"/>
              <a:t> </a:t>
            </a:r>
            <a:r>
              <a:rPr lang="en-US" sz="1600" b="1" dirty="0" err="1"/>
              <a:t>menor</a:t>
            </a:r>
            <a:r>
              <a:rPr lang="en-US" sz="1600" b="1" dirty="0"/>
              <a:t> </a:t>
            </a:r>
            <a:r>
              <a:rPr lang="en-US" sz="1600" b="1" dirty="0" err="1"/>
              <a:t>que</a:t>
            </a:r>
            <a:r>
              <a:rPr lang="en-US" sz="1600" b="1" dirty="0"/>
              <a:t> 1000 en el </a:t>
            </a:r>
            <a:r>
              <a:rPr lang="en-US" sz="1600" b="1" dirty="0" err="1"/>
              <a:t>directorio</a:t>
            </a:r>
            <a:r>
              <a:rPr lang="en-US" sz="1600" b="1" dirty="0"/>
              <a:t> </a:t>
            </a:r>
            <a:r>
              <a:rPr lang="en-US" sz="1600" b="1" dirty="0" err="1"/>
              <a:t>cp_mid</a:t>
            </a:r>
            <a:r>
              <a:rPr lang="en-US" sz="1600" b="1" dirty="0" smtClean="0"/>
              <a:t>. </a:t>
            </a:r>
          </a:p>
          <a:p>
            <a:pPr marL="584200" lvl="1">
              <a:buClr>
                <a:srgbClr val="000000"/>
              </a:buClr>
              <a:buSzPct val="100000"/>
            </a:pPr>
            <a:r>
              <a:rPr lang="en-US" sz="1600" i="1" dirty="0" smtClean="0"/>
              <a:t>(</a:t>
            </a:r>
            <a:r>
              <a:rPr lang="en-US" sz="1600" i="1" dirty="0" err="1" smtClean="0"/>
              <a:t>cp</a:t>
            </a:r>
            <a:r>
              <a:rPr lang="en-US" sz="1600" i="1" dirty="0" smtClean="0"/>
              <a:t> </a:t>
            </a:r>
            <a:r>
              <a:rPr lang="en-US" sz="1600" i="1" dirty="0"/>
              <a:t>/</a:t>
            </a:r>
            <a:r>
              <a:rPr lang="en-US" sz="1600" i="1" dirty="0" err="1"/>
              <a:t>usr</a:t>
            </a:r>
            <a:r>
              <a:rPr lang="en-US" sz="1600" i="1" dirty="0"/>
              <a:t>/lib/python2.6/encodings/</a:t>
            </a:r>
            <a:r>
              <a:rPr lang="en-US" sz="1600" i="1" dirty="0" err="1"/>
              <a:t>cp</a:t>
            </a:r>
            <a:r>
              <a:rPr lang="en-US" sz="1600" i="1" dirty="0"/>
              <a:t>*[89][0-9][0-9]* ~/</a:t>
            </a:r>
            <a:r>
              <a:rPr lang="en-US" sz="1600" i="1" dirty="0" err="1" smtClean="0"/>
              <a:t>cp_mid</a:t>
            </a:r>
            <a:r>
              <a:rPr lang="en-US" sz="1600" i="1" dirty="0" smtClean="0"/>
              <a:t>)</a:t>
            </a:r>
            <a:endParaRPr lang="en-US" sz="1600" i="1" dirty="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600" b="1" dirty="0" err="1"/>
              <a:t>Copie</a:t>
            </a:r>
            <a:r>
              <a:rPr lang="en-US" sz="1600" b="1" dirty="0"/>
              <a:t> </a:t>
            </a:r>
            <a:r>
              <a:rPr lang="en-US" sz="1600" b="1" dirty="0" err="1"/>
              <a:t>todos</a:t>
            </a:r>
            <a:r>
              <a:rPr lang="en-US" sz="1600" b="1" dirty="0"/>
              <a:t> los </a:t>
            </a:r>
            <a:r>
              <a:rPr lang="en-US" sz="1600" b="1" dirty="0" err="1"/>
              <a:t>archivos</a:t>
            </a:r>
            <a:r>
              <a:rPr lang="en-US" sz="1600" b="1" dirty="0"/>
              <a:t> </a:t>
            </a:r>
            <a:r>
              <a:rPr lang="en-US" sz="1600" b="1" dirty="0" err="1"/>
              <a:t>que</a:t>
            </a:r>
            <a:r>
              <a:rPr lang="en-US" sz="1600" b="1" dirty="0"/>
              <a:t> </a:t>
            </a:r>
            <a:r>
              <a:rPr lang="en-US" sz="1600" b="1" dirty="0" err="1"/>
              <a:t>comienzan</a:t>
            </a:r>
            <a:r>
              <a:rPr lang="en-US" sz="1600" b="1" dirty="0"/>
              <a:t> con iso8859_ y </a:t>
            </a:r>
            <a:r>
              <a:rPr lang="en-US" sz="1600" b="1" dirty="0" err="1"/>
              <a:t>que</a:t>
            </a:r>
            <a:r>
              <a:rPr lang="en-US" sz="1600" b="1" dirty="0"/>
              <a:t> </a:t>
            </a:r>
            <a:r>
              <a:rPr lang="en-US" sz="1600" b="1" dirty="0" err="1"/>
              <a:t>tengan</a:t>
            </a:r>
            <a:r>
              <a:rPr lang="en-US" sz="1600" b="1" dirty="0"/>
              <a:t> un </a:t>
            </a:r>
            <a:r>
              <a:rPr lang="en-US" sz="1600" b="1" dirty="0" err="1"/>
              <a:t>número</a:t>
            </a:r>
            <a:r>
              <a:rPr lang="en-US" sz="1600" b="1" dirty="0"/>
              <a:t> </a:t>
            </a:r>
            <a:r>
              <a:rPr lang="en-US" sz="1600" b="1" dirty="0" err="1"/>
              <a:t>después</a:t>
            </a:r>
            <a:r>
              <a:rPr lang="en-US" sz="1600" b="1" dirty="0"/>
              <a:t> del </a:t>
            </a:r>
            <a:r>
              <a:rPr lang="en-US" sz="1600" b="1" dirty="0" err="1"/>
              <a:t>guión</a:t>
            </a:r>
            <a:r>
              <a:rPr lang="en-US" sz="1600" b="1" dirty="0"/>
              <a:t> entre 3 y 8 (inclusive), en el </a:t>
            </a:r>
            <a:r>
              <a:rPr lang="en-US" sz="1600" b="1" dirty="0" err="1"/>
              <a:t>directorio</a:t>
            </a:r>
            <a:r>
              <a:rPr lang="en-US" sz="1600" b="1" dirty="0"/>
              <a:t> </a:t>
            </a:r>
            <a:r>
              <a:rPr lang="en-US" sz="1600" b="1" dirty="0" err="1"/>
              <a:t>iso_mid</a:t>
            </a:r>
            <a:r>
              <a:rPr lang="en-US" sz="1600" b="1" dirty="0" smtClean="0"/>
              <a:t>. </a:t>
            </a:r>
            <a:r>
              <a:rPr lang="en-US" sz="1600" dirty="0" smtClean="0"/>
              <a:t>(</a:t>
            </a:r>
            <a:r>
              <a:rPr lang="en-US" sz="1600" i="1" dirty="0" err="1" smtClean="0"/>
              <a:t>cp</a:t>
            </a:r>
            <a:r>
              <a:rPr lang="en-US" sz="1600" i="1" dirty="0" smtClean="0"/>
              <a:t> </a:t>
            </a:r>
            <a:r>
              <a:rPr lang="en-US" sz="1600" i="1" dirty="0"/>
              <a:t>/</a:t>
            </a:r>
            <a:r>
              <a:rPr lang="en-US" sz="1600" i="1" dirty="0" err="1"/>
              <a:t>usr</a:t>
            </a:r>
            <a:r>
              <a:rPr lang="en-US" sz="1600" i="1" dirty="0"/>
              <a:t>/lib/python2.6/encodings/iso8859_[3-8]* ~/</a:t>
            </a:r>
            <a:r>
              <a:rPr lang="en-US" sz="1600" i="1" dirty="0" err="1" smtClean="0"/>
              <a:t>iso_mid</a:t>
            </a:r>
            <a:r>
              <a:rPr lang="en-US" sz="1600" i="1" dirty="0" smtClean="0"/>
              <a:t>)</a:t>
            </a:r>
            <a:endParaRPr lang="en-US" sz="1600" i="1" dirty="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600" b="1" dirty="0" err="1"/>
              <a:t>Copie</a:t>
            </a:r>
            <a:r>
              <a:rPr lang="en-US" sz="1600" b="1" dirty="0"/>
              <a:t> </a:t>
            </a:r>
            <a:r>
              <a:rPr lang="en-US" sz="1600" b="1" dirty="0" err="1"/>
              <a:t>todos</a:t>
            </a:r>
            <a:r>
              <a:rPr lang="en-US" sz="1600" b="1" dirty="0"/>
              <a:t> los </a:t>
            </a:r>
            <a:r>
              <a:rPr lang="en-US" sz="1600" b="1" dirty="0" err="1"/>
              <a:t>archivos</a:t>
            </a:r>
            <a:r>
              <a:rPr lang="en-US" sz="1600" b="1" dirty="0"/>
              <a:t> </a:t>
            </a:r>
            <a:r>
              <a:rPr lang="en-US" sz="1600" b="1" dirty="0" err="1"/>
              <a:t>cuyos</a:t>
            </a:r>
            <a:r>
              <a:rPr lang="en-US" sz="1600" b="1" dirty="0"/>
              <a:t> </a:t>
            </a:r>
            <a:r>
              <a:rPr lang="en-US" sz="1600" b="1" dirty="0" err="1"/>
              <a:t>primeros</a:t>
            </a:r>
            <a:r>
              <a:rPr lang="en-US" sz="1600" b="1" dirty="0"/>
              <a:t> </a:t>
            </a:r>
            <a:r>
              <a:rPr lang="en-US" sz="1600" b="1" dirty="0" err="1"/>
              <a:t>cuatro</a:t>
            </a:r>
            <a:r>
              <a:rPr lang="en-US" sz="1600" b="1" dirty="0"/>
              <a:t> </a:t>
            </a:r>
            <a:r>
              <a:rPr lang="en-US" sz="1600" b="1" dirty="0" err="1"/>
              <a:t>caracteres</a:t>
            </a:r>
            <a:r>
              <a:rPr lang="en-US" sz="1600" b="1" dirty="0"/>
              <a:t> </a:t>
            </a:r>
            <a:r>
              <a:rPr lang="en-US" sz="1600" b="1" dirty="0" err="1"/>
              <a:t>estén</a:t>
            </a:r>
            <a:r>
              <a:rPr lang="en-US" sz="1600" b="1" dirty="0"/>
              <a:t> </a:t>
            </a:r>
            <a:r>
              <a:rPr lang="en-US" sz="1600" b="1" dirty="0" err="1"/>
              <a:t>compuestos</a:t>
            </a:r>
            <a:r>
              <a:rPr lang="en-US" sz="1600" b="1" dirty="0"/>
              <a:t> de </a:t>
            </a:r>
            <a:r>
              <a:rPr lang="en-US" sz="1600" b="1" dirty="0" err="1"/>
              <a:t>exactamente</a:t>
            </a:r>
            <a:r>
              <a:rPr lang="en-US" sz="1600" b="1" dirty="0"/>
              <a:t> </a:t>
            </a:r>
            <a:r>
              <a:rPr lang="en-US" sz="1600" b="1" dirty="0" err="1"/>
              <a:t>tres</a:t>
            </a:r>
            <a:r>
              <a:rPr lang="en-US" sz="1600" b="1" dirty="0"/>
              <a:t> </a:t>
            </a:r>
            <a:r>
              <a:rPr lang="en-US" sz="1600" b="1" dirty="0" err="1"/>
              <a:t>letras</a:t>
            </a:r>
            <a:r>
              <a:rPr lang="en-US" sz="1600" b="1" dirty="0"/>
              <a:t> </a:t>
            </a:r>
            <a:r>
              <a:rPr lang="en-US" sz="1600" b="1" dirty="0" err="1"/>
              <a:t>seguidas</a:t>
            </a:r>
            <a:r>
              <a:rPr lang="en-US" sz="1600" b="1" dirty="0"/>
              <a:t> </a:t>
            </a:r>
            <a:r>
              <a:rPr lang="en-US" sz="1600" b="1" dirty="0" err="1"/>
              <a:t>por</a:t>
            </a:r>
            <a:r>
              <a:rPr lang="en-US" sz="1600" b="1" dirty="0"/>
              <a:t> un </a:t>
            </a:r>
            <a:r>
              <a:rPr lang="en-US" sz="1600" b="1" dirty="0" err="1"/>
              <a:t>número</a:t>
            </a:r>
            <a:r>
              <a:rPr lang="en-US" sz="1600" b="1" dirty="0"/>
              <a:t> </a:t>
            </a:r>
            <a:r>
              <a:rPr lang="en-US" sz="1600" b="1" dirty="0" err="1"/>
              <a:t>dentro</a:t>
            </a:r>
            <a:r>
              <a:rPr lang="en-US" sz="1600" b="1" dirty="0"/>
              <a:t> del </a:t>
            </a:r>
            <a:r>
              <a:rPr lang="en-US" sz="1600" b="1" dirty="0" err="1"/>
              <a:t>directorio</a:t>
            </a:r>
            <a:r>
              <a:rPr lang="en-US" sz="1600" b="1" dirty="0"/>
              <a:t> </a:t>
            </a:r>
            <a:r>
              <a:rPr lang="en-US" sz="1600" b="1" dirty="0" err="1"/>
              <a:t>xxxn</a:t>
            </a:r>
            <a:r>
              <a:rPr lang="en-US" sz="1600" b="1" dirty="0" smtClean="0"/>
              <a:t>. </a:t>
            </a:r>
          </a:p>
          <a:p>
            <a:pPr marL="584200" lvl="1">
              <a:buClr>
                <a:srgbClr val="000000"/>
              </a:buClr>
              <a:buSzPct val="100000"/>
            </a:pPr>
            <a:r>
              <a:rPr lang="en-US" sz="1600" i="1" dirty="0" smtClean="0"/>
              <a:t>(</a:t>
            </a:r>
            <a:r>
              <a:rPr lang="en-US" sz="1600" i="1" dirty="0" err="1" smtClean="0"/>
              <a:t>cp</a:t>
            </a:r>
            <a:r>
              <a:rPr lang="en-US" sz="1600" i="1" dirty="0" smtClean="0"/>
              <a:t> </a:t>
            </a:r>
            <a:r>
              <a:rPr lang="en-US" sz="1600" i="1" dirty="0"/>
              <a:t>/</a:t>
            </a:r>
            <a:r>
              <a:rPr lang="en-US" sz="1600" i="1" dirty="0" err="1"/>
              <a:t>usr</a:t>
            </a:r>
            <a:r>
              <a:rPr lang="en-US" sz="1600" i="1" dirty="0"/>
              <a:t>/lib/python2.6/encodings/[a-z][a-z][a-z][0-9]* ~/</a:t>
            </a:r>
            <a:r>
              <a:rPr lang="en-US" sz="1600" i="1" dirty="0" err="1" smtClean="0"/>
              <a:t>xxxn</a:t>
            </a:r>
            <a:r>
              <a:rPr lang="en-US" sz="1600" i="1" dirty="0" smtClean="0"/>
              <a:t>)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7677730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612775" y="307887"/>
            <a:ext cx="8140700" cy="960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>
                <a:sym typeface="Arial"/>
              </a:rPr>
              <a:t>Examen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archivos</a:t>
            </a:r>
            <a:endParaRPr lang="en-US" dirty="0">
              <a:sym typeface="Arial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611187" y="1268411"/>
            <a:ext cx="8131175" cy="4662831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1"/>
            </a:lvl1pPr>
            <a:lvl2pPr lvl="1" indent="-285750">
              <a:buFont typeface="Arial" panose="020B0604020202020204" pitchFamily="34" charset="0"/>
              <a:buChar char="•"/>
              <a:defRPr b="0"/>
            </a:lvl2pPr>
            <a:lvl3pPr marL="457200" lvl="2" indent="-114300">
              <a:defRPr b="1"/>
            </a:lvl3pPr>
          </a:lstStyle>
          <a:p>
            <a:r>
              <a:rPr lang="en-US" dirty="0" err="1">
                <a:sym typeface="Arial"/>
              </a:rPr>
              <a:t>Comando</a:t>
            </a:r>
            <a:r>
              <a:rPr lang="en-US" dirty="0">
                <a:sym typeface="Arial"/>
              </a:rPr>
              <a:t> file</a:t>
            </a:r>
          </a:p>
          <a:p>
            <a:endParaRPr lang="en-US" dirty="0" smtClean="0">
              <a:sym typeface="Arial"/>
            </a:endParaRPr>
          </a:p>
          <a:p>
            <a:r>
              <a:rPr lang="en-US" dirty="0" smtClean="0">
                <a:sym typeface="Arial"/>
              </a:rPr>
              <a:t>file </a:t>
            </a:r>
            <a:r>
              <a:rPr lang="en-US" dirty="0">
                <a:sym typeface="Arial"/>
              </a:rPr>
              <a:t>[OPCIONES] {ARCHIVO</a:t>
            </a:r>
            <a:r>
              <a:rPr lang="en-US" dirty="0" smtClean="0">
                <a:sym typeface="Arial"/>
              </a:rPr>
              <a:t>...}</a:t>
            </a:r>
          </a:p>
          <a:p>
            <a:endParaRPr lang="en-US" dirty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ym typeface="Arial"/>
              </a:rPr>
              <a:t>Prueba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archivos</a:t>
            </a:r>
            <a:r>
              <a:rPr lang="en-US" b="0" dirty="0">
                <a:sym typeface="Arial"/>
              </a:rPr>
              <a:t> para </a:t>
            </a:r>
            <a:r>
              <a:rPr lang="en-US" b="0" dirty="0" err="1">
                <a:sym typeface="Arial"/>
              </a:rPr>
              <a:t>determinar</a:t>
            </a:r>
            <a:r>
              <a:rPr lang="en-US" b="0" dirty="0">
                <a:sym typeface="Arial"/>
              </a:rPr>
              <a:t> el </a:t>
            </a:r>
            <a:r>
              <a:rPr lang="en-US" b="0" dirty="0" err="1">
                <a:sym typeface="Arial"/>
              </a:rPr>
              <a:t>tipo</a:t>
            </a:r>
            <a:r>
              <a:rPr lang="en-US" b="0" dirty="0">
                <a:sym typeface="Arial"/>
              </a:rPr>
              <a:t> y </a:t>
            </a:r>
            <a:r>
              <a:rPr lang="en-US" b="0" dirty="0" err="1">
                <a:sym typeface="Arial"/>
              </a:rPr>
              <a:t>muestra</a:t>
            </a:r>
            <a:r>
              <a:rPr lang="en-US" b="0" dirty="0">
                <a:sym typeface="Arial"/>
              </a:rPr>
              <a:t> los </a:t>
            </a:r>
            <a:r>
              <a:rPr lang="en-US" b="0" dirty="0" err="1">
                <a:sym typeface="Arial"/>
              </a:rPr>
              <a:t>resultados</a:t>
            </a:r>
            <a:r>
              <a:rPr lang="en-US" b="0" dirty="0">
                <a:sym typeface="Arial"/>
              </a:rPr>
              <a:t> en STDOUT.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En general, los </a:t>
            </a:r>
            <a:r>
              <a:rPr lang="en-US" b="0" dirty="0" err="1">
                <a:sym typeface="Arial"/>
              </a:rPr>
              <a:t>archivos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pueden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ser</a:t>
            </a:r>
            <a:r>
              <a:rPr lang="en-US" b="0" dirty="0">
                <a:sym typeface="Arial"/>
              </a:rPr>
              <a:t> ASCII o </a:t>
            </a:r>
            <a:r>
              <a:rPr lang="en-US" b="0" dirty="0" err="1">
                <a:sym typeface="Arial"/>
              </a:rPr>
              <a:t>binarios</a:t>
            </a:r>
            <a:r>
              <a:rPr lang="en-US" b="0" dirty="0">
                <a:sym typeface="Arial"/>
              </a:rPr>
              <a:t>.</a:t>
            </a:r>
          </a:p>
          <a:p>
            <a:endParaRPr dirty="0">
              <a:sym typeface="Arial"/>
            </a:endParaRPr>
          </a:p>
          <a:p>
            <a:r>
              <a:rPr lang="en-US" dirty="0" err="1">
                <a:sym typeface="Arial"/>
              </a:rPr>
              <a:t>Comando</a:t>
            </a:r>
            <a:r>
              <a:rPr lang="en-US" dirty="0">
                <a:sym typeface="Arial"/>
              </a:rPr>
              <a:t> cat</a:t>
            </a:r>
          </a:p>
          <a:p>
            <a:endParaRPr lang="en-US" dirty="0" smtClean="0">
              <a:sym typeface="Arial"/>
            </a:endParaRPr>
          </a:p>
          <a:p>
            <a:r>
              <a:rPr lang="en-US" dirty="0" smtClean="0">
                <a:sym typeface="Arial"/>
              </a:rPr>
              <a:t>cat </a:t>
            </a:r>
            <a:r>
              <a:rPr lang="en-US" dirty="0">
                <a:sym typeface="Arial"/>
              </a:rPr>
              <a:t>[OPCIONES] {ARCHIVO</a:t>
            </a:r>
            <a:r>
              <a:rPr lang="en-US" dirty="0" smtClean="0">
                <a:sym typeface="Arial"/>
              </a:rPr>
              <a:t>...}</a:t>
            </a:r>
          </a:p>
          <a:p>
            <a:endParaRPr lang="en-US" dirty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Arial"/>
              </a:rPr>
              <a:t>Concatena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archivos</a:t>
            </a:r>
            <a:r>
              <a:rPr lang="en-US" dirty="0">
                <a:sym typeface="Arial"/>
              </a:rPr>
              <a:t> en la </a:t>
            </a:r>
            <a:r>
              <a:rPr lang="en-US" dirty="0" err="1">
                <a:sym typeface="Arial"/>
              </a:rPr>
              <a:t>salida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estándar</a:t>
            </a:r>
            <a:endParaRPr lang="en-US" dirty="0">
              <a:sym typeface="Arial"/>
            </a:endParaRPr>
          </a:p>
          <a:p>
            <a:pPr lvl="1"/>
            <a:r>
              <a:rPr lang="en-US" dirty="0">
                <a:sym typeface="Arial"/>
              </a:rPr>
              <a:t>-A : </a:t>
            </a:r>
            <a:r>
              <a:rPr lang="en-US" dirty="0" err="1">
                <a:sym typeface="Arial"/>
              </a:rPr>
              <a:t>Muestra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todos</a:t>
            </a:r>
            <a:r>
              <a:rPr lang="en-US" dirty="0">
                <a:sym typeface="Arial"/>
              </a:rPr>
              <a:t> los </a:t>
            </a:r>
            <a:r>
              <a:rPr lang="en-US" dirty="0" err="1">
                <a:sym typeface="Arial"/>
              </a:rPr>
              <a:t>caracteres</a:t>
            </a:r>
            <a:endParaRPr lang="en-US" dirty="0">
              <a:sym typeface="Arial"/>
            </a:endParaRPr>
          </a:p>
          <a:p>
            <a:pPr lvl="1"/>
            <a:r>
              <a:rPr lang="en-US" dirty="0">
                <a:sym typeface="Arial"/>
              </a:rPr>
              <a:t>-s : </a:t>
            </a:r>
            <a:r>
              <a:rPr lang="en-US" dirty="0" err="1">
                <a:sym typeface="Arial"/>
              </a:rPr>
              <a:t>Agrupa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líneas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adyacentes</a:t>
            </a:r>
            <a:r>
              <a:rPr lang="en-US" dirty="0">
                <a:sym typeface="Arial"/>
              </a:rPr>
              <a:t> en </a:t>
            </a:r>
            <a:r>
              <a:rPr lang="en-US" dirty="0" err="1">
                <a:sym typeface="Arial"/>
              </a:rPr>
              <a:t>blanco</a:t>
            </a:r>
            <a:r>
              <a:rPr lang="en-US" dirty="0">
                <a:sym typeface="Arial"/>
              </a:rPr>
              <a:t> en </a:t>
            </a:r>
            <a:r>
              <a:rPr lang="en-US" dirty="0" err="1">
                <a:sym typeface="Arial"/>
              </a:rPr>
              <a:t>una</a:t>
            </a:r>
            <a:r>
              <a:rPr lang="en-US" dirty="0">
                <a:sym typeface="Arial"/>
              </a:rPr>
              <a:t> sola</a:t>
            </a:r>
          </a:p>
          <a:p>
            <a:pPr lvl="1"/>
            <a:r>
              <a:rPr lang="en-US" dirty="0">
                <a:sym typeface="Arial"/>
              </a:rPr>
              <a:t>-n : </a:t>
            </a:r>
            <a:r>
              <a:rPr lang="en-US" dirty="0" err="1">
                <a:sym typeface="Arial"/>
              </a:rPr>
              <a:t>Numera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las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líneas</a:t>
            </a:r>
            <a:r>
              <a:rPr lang="en-US" dirty="0">
                <a:sym typeface="Arial"/>
              </a:rPr>
              <a:t> de la </a:t>
            </a:r>
            <a:r>
              <a:rPr lang="en-US" dirty="0" err="1">
                <a:sym typeface="Arial"/>
              </a:rPr>
              <a:t>salida</a:t>
            </a:r>
            <a:endParaRPr lang="en-US" dirty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Arial"/>
              </a:rPr>
              <a:t>Apropiado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sólo</a:t>
            </a:r>
            <a:r>
              <a:rPr lang="en-US" dirty="0">
                <a:sym typeface="Arial"/>
              </a:rPr>
              <a:t> para </a:t>
            </a:r>
            <a:r>
              <a:rPr lang="en-US" dirty="0" err="1">
                <a:sym typeface="Arial"/>
              </a:rPr>
              <a:t>archivos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cortos</a:t>
            </a:r>
            <a:r>
              <a:rPr lang="en-US" dirty="0"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69079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647141" y="422275"/>
            <a:ext cx="8140700" cy="95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>
                <a:sym typeface="Arial"/>
              </a:rPr>
              <a:t>Navegación</a:t>
            </a:r>
            <a:r>
              <a:rPr lang="en-US" dirty="0">
                <a:sym typeface="Arial"/>
              </a:rPr>
              <a:t> del </a:t>
            </a:r>
            <a:r>
              <a:rPr lang="en-US" dirty="0" err="1">
                <a:sym typeface="Arial"/>
              </a:rPr>
              <a:t>sistema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archivos</a:t>
            </a:r>
            <a:r>
              <a:rPr lang="en-US" dirty="0">
                <a:sym typeface="Arial"/>
              </a:rPr>
              <a:t>: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611187" y="1628775"/>
            <a:ext cx="4608512" cy="4586287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/>
          <a:p>
            <a:pPr marL="334962" indent="-334962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dirty="0">
                <a:sym typeface="Arial"/>
              </a:rPr>
              <a:t>El </a:t>
            </a:r>
            <a:r>
              <a:rPr lang="en-US" dirty="0" err="1">
                <a:sym typeface="Arial"/>
              </a:rPr>
              <a:t>árbol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invertido</a:t>
            </a:r>
            <a:endParaRPr lang="en-US" dirty="0">
              <a:sym typeface="Arial"/>
            </a:endParaRPr>
          </a:p>
          <a:p>
            <a:pPr marL="334962" indent="-334962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dirty="0">
                <a:sym typeface="Arial"/>
              </a:rPr>
              <a:t>Linux </a:t>
            </a:r>
            <a:r>
              <a:rPr lang="en-US" dirty="0" err="1">
                <a:sym typeface="Arial"/>
              </a:rPr>
              <a:t>utiliza</a:t>
            </a:r>
            <a:r>
              <a:rPr lang="en-US" dirty="0">
                <a:sym typeface="Arial"/>
              </a:rPr>
              <a:t> un </a:t>
            </a:r>
            <a:r>
              <a:rPr lang="en-US" dirty="0" err="1">
                <a:sym typeface="Arial"/>
              </a:rPr>
              <a:t>sólo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árbol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directorios</a:t>
            </a:r>
            <a:r>
              <a:rPr lang="en-US" dirty="0">
                <a:sym typeface="Arial"/>
              </a:rPr>
              <a:t> para </a:t>
            </a:r>
            <a:r>
              <a:rPr lang="en-US" dirty="0" err="1">
                <a:sym typeface="Arial"/>
              </a:rPr>
              <a:t>toda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su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colección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archivos</a:t>
            </a:r>
            <a:r>
              <a:rPr lang="en-US" dirty="0">
                <a:sym typeface="Arial"/>
              </a:rPr>
              <a:t> y </a:t>
            </a:r>
            <a:r>
              <a:rPr lang="en-US" dirty="0" err="1">
                <a:sym typeface="Arial"/>
              </a:rPr>
              <a:t>directorios</a:t>
            </a:r>
            <a:r>
              <a:rPr lang="en-US" dirty="0">
                <a:sym typeface="Arial"/>
              </a:rPr>
              <a:t>.</a:t>
            </a:r>
          </a:p>
          <a:p>
            <a:pPr marL="334962" indent="-334962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dirty="0" err="1">
                <a:sym typeface="Arial"/>
              </a:rPr>
              <a:t>Todas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las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ramas</a:t>
            </a:r>
            <a:r>
              <a:rPr lang="en-US" dirty="0">
                <a:sym typeface="Arial"/>
              </a:rPr>
              <a:t> “</a:t>
            </a:r>
            <a:r>
              <a:rPr lang="en-US" dirty="0" err="1">
                <a:sym typeface="Arial"/>
              </a:rPr>
              <a:t>cuelgan</a:t>
            </a:r>
            <a:r>
              <a:rPr lang="en-US" dirty="0">
                <a:sym typeface="Arial"/>
              </a:rPr>
              <a:t>” de </a:t>
            </a:r>
            <a:r>
              <a:rPr lang="en-US" dirty="0" err="1">
                <a:sym typeface="Arial"/>
              </a:rPr>
              <a:t>una</a:t>
            </a:r>
            <a:r>
              <a:rPr lang="en-US" dirty="0">
                <a:sym typeface="Arial"/>
              </a:rPr>
              <a:t> sola </a:t>
            </a:r>
            <a:r>
              <a:rPr lang="en-US" dirty="0" err="1">
                <a:sym typeface="Arial"/>
              </a:rPr>
              <a:t>raíz</a:t>
            </a:r>
            <a:r>
              <a:rPr lang="en-US" dirty="0">
                <a:sym typeface="Arial"/>
              </a:rPr>
              <a:t>.</a:t>
            </a:r>
          </a:p>
          <a:p>
            <a:pPr marL="334962" indent="-334962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dirty="0">
                <a:sym typeface="Arial"/>
              </a:rPr>
              <a:t>Para </a:t>
            </a:r>
            <a:r>
              <a:rPr lang="en-US" dirty="0" err="1">
                <a:sym typeface="Arial"/>
              </a:rPr>
              <a:t>nombrar</a:t>
            </a:r>
            <a:r>
              <a:rPr lang="en-US" dirty="0">
                <a:sym typeface="Arial"/>
              </a:rPr>
              <a:t> un </a:t>
            </a:r>
            <a:r>
              <a:rPr lang="en-US" dirty="0" err="1">
                <a:sym typeface="Arial"/>
              </a:rPr>
              <a:t>archivo</a:t>
            </a:r>
            <a:r>
              <a:rPr lang="en-US" dirty="0">
                <a:sym typeface="Arial"/>
              </a:rPr>
              <a:t> o </a:t>
            </a:r>
            <a:r>
              <a:rPr lang="en-US" dirty="0" err="1">
                <a:sym typeface="Arial"/>
              </a:rPr>
              <a:t>directorio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comenzar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desde</a:t>
            </a:r>
            <a:r>
              <a:rPr lang="en-US" dirty="0">
                <a:sym typeface="Arial"/>
              </a:rPr>
              <a:t> la </a:t>
            </a:r>
            <a:r>
              <a:rPr lang="en-US" dirty="0" err="1">
                <a:sym typeface="Arial"/>
              </a:rPr>
              <a:t>raíz</a:t>
            </a:r>
            <a:r>
              <a:rPr lang="en-US" dirty="0">
                <a:sym typeface="Arial"/>
              </a:rPr>
              <a:t> y </a:t>
            </a:r>
            <a:r>
              <a:rPr lang="en-US" dirty="0" err="1">
                <a:sym typeface="Arial"/>
              </a:rPr>
              <a:t>listar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todas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las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ramas</a:t>
            </a:r>
            <a:r>
              <a:rPr lang="en-US" dirty="0">
                <a:sym typeface="Arial"/>
              </a:rPr>
              <a:t> hasta el </a:t>
            </a:r>
            <a:r>
              <a:rPr lang="en-US" dirty="0" err="1">
                <a:sym typeface="Arial"/>
              </a:rPr>
              <a:t>archivo</a:t>
            </a:r>
            <a:r>
              <a:rPr lang="en-US" dirty="0">
                <a:sym typeface="Arial"/>
              </a:rPr>
              <a:t> o </a:t>
            </a:r>
            <a:r>
              <a:rPr lang="en-US" dirty="0" err="1">
                <a:sym typeface="Arial"/>
              </a:rPr>
              <a:t>directorio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deseado</a:t>
            </a:r>
            <a:r>
              <a:rPr lang="en-US" dirty="0">
                <a:sym typeface="Arial"/>
              </a:rPr>
              <a:t>, </a:t>
            </a:r>
            <a:r>
              <a:rPr lang="en-US" dirty="0" err="1">
                <a:sym typeface="Arial"/>
              </a:rPr>
              <a:t>separando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cada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rama</a:t>
            </a:r>
            <a:r>
              <a:rPr lang="en-US" dirty="0">
                <a:sym typeface="Arial"/>
              </a:rPr>
              <a:t> con “/”.</a:t>
            </a:r>
          </a:p>
          <a:p>
            <a:pPr marL="334962" indent="-334962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dirty="0">
                <a:sym typeface="Arial"/>
              </a:rPr>
              <a:t>Lo anterior se </a:t>
            </a:r>
            <a:r>
              <a:rPr lang="en-US" dirty="0" err="1">
                <a:sym typeface="Arial"/>
              </a:rPr>
              <a:t>conoce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como</a:t>
            </a:r>
            <a:r>
              <a:rPr lang="en-US" dirty="0">
                <a:sym typeface="Arial"/>
              </a:rPr>
              <a:t> FQDN o </a:t>
            </a:r>
            <a:r>
              <a:rPr lang="en-US" dirty="0" err="1">
                <a:sym typeface="Arial"/>
              </a:rPr>
              <a:t>nombre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completamente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calificado</a:t>
            </a:r>
            <a:r>
              <a:rPr lang="en-US" dirty="0">
                <a:sym typeface="Arial"/>
              </a:rPr>
              <a:t>.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5832475" y="2144711"/>
            <a:ext cx="2160586" cy="2859086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-- bin...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|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-- -- etc...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|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|                       -- mystuff...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|                      |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|           -- alice --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|          |           |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|          |            -- website...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|          |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-- home --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|          |            -- docs...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|          |           |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|           -- elvis --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|                      |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|                       -- graphics...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23114091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551203" y="241300"/>
            <a:ext cx="8139111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>
                <a:sym typeface="Arial"/>
              </a:rPr>
              <a:t>Examen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archivos</a:t>
            </a:r>
            <a:endParaRPr lang="en-US" dirty="0">
              <a:sym typeface="Arial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506626" y="1196975"/>
            <a:ext cx="3589123" cy="4924424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1"/>
            </a:lvl1pPr>
            <a:lvl2pPr lvl="1" indent="-285750">
              <a:buFont typeface="Arial" panose="020B0604020202020204" pitchFamily="34" charset="0"/>
              <a:buChar char="•"/>
              <a:defRPr b="0"/>
            </a:lvl2pPr>
            <a:lvl3pPr marL="457200" lvl="2" indent="-114300">
              <a:defRPr b="1"/>
            </a:lvl3pPr>
          </a:lstStyle>
          <a:p>
            <a:r>
              <a:rPr lang="en-US" sz="1600" dirty="0" err="1">
                <a:sym typeface="Arial"/>
              </a:rPr>
              <a:t>Paginadores</a:t>
            </a:r>
            <a:r>
              <a:rPr lang="en-US" sz="1600" dirty="0">
                <a:sym typeface="Arial"/>
              </a:rPr>
              <a:t> more y </a:t>
            </a:r>
            <a:r>
              <a:rPr lang="en-US" sz="1600" dirty="0" smtClean="0">
                <a:sym typeface="Arial"/>
              </a:rPr>
              <a:t>less:</a:t>
            </a:r>
            <a:endParaRPr lang="en-US" sz="1600" dirty="0">
              <a:sym typeface="Arial"/>
            </a:endParaRPr>
          </a:p>
          <a:p>
            <a:r>
              <a:rPr lang="en-US" sz="1600" dirty="0">
                <a:sym typeface="Arial"/>
              </a:rPr>
              <a:t>more [OPCIONES] {ARCHIVO...}</a:t>
            </a:r>
          </a:p>
          <a:p>
            <a:r>
              <a:rPr lang="en-US" sz="1600" dirty="0">
                <a:sym typeface="Arial"/>
              </a:rPr>
              <a:t>less [OPCIONES] {ARCHIVO...}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err="1">
                <a:sym typeface="Arial"/>
              </a:rPr>
              <a:t>Muestran</a:t>
            </a:r>
            <a:r>
              <a:rPr lang="en-US" sz="1600" b="0" dirty="0">
                <a:sym typeface="Arial"/>
              </a:rPr>
              <a:t> el o los </a:t>
            </a:r>
            <a:r>
              <a:rPr lang="en-US" sz="1600" b="0" dirty="0" err="1">
                <a:sym typeface="Arial"/>
              </a:rPr>
              <a:t>archivos</a:t>
            </a:r>
            <a:r>
              <a:rPr lang="en-US" sz="1600" b="0" dirty="0">
                <a:sym typeface="Arial"/>
              </a:rPr>
              <a:t> en STDOUT </a:t>
            </a:r>
            <a:r>
              <a:rPr lang="en-US" sz="1600" b="0" dirty="0" err="1">
                <a:sym typeface="Arial"/>
              </a:rPr>
              <a:t>bajo</a:t>
            </a:r>
            <a:r>
              <a:rPr lang="en-US" sz="1600" b="0" dirty="0">
                <a:sym typeface="Arial"/>
              </a:rPr>
              <a:t> el control del </a:t>
            </a:r>
            <a:r>
              <a:rPr lang="en-US" sz="1600" b="0" dirty="0" err="1">
                <a:sym typeface="Arial"/>
              </a:rPr>
              <a:t>teclado</a:t>
            </a:r>
            <a:endParaRPr lang="en-US" sz="1600" b="0" dirty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ym typeface="Arial"/>
              </a:rPr>
              <a:t>Opciones</a:t>
            </a:r>
            <a:endParaRPr lang="en-US" sz="1600" dirty="0">
              <a:sym typeface="Arial"/>
            </a:endParaRPr>
          </a:p>
          <a:p>
            <a:pPr lvl="1"/>
            <a:r>
              <a:rPr lang="en-US" sz="1600" b="1" dirty="0">
                <a:sym typeface="Arial"/>
              </a:rPr>
              <a:t>-c</a:t>
            </a:r>
            <a:r>
              <a:rPr lang="en-US" sz="1600" dirty="0">
                <a:sym typeface="Arial"/>
              </a:rPr>
              <a:t> : </a:t>
            </a:r>
            <a:r>
              <a:rPr lang="en-US" sz="1600" dirty="0" err="1">
                <a:sym typeface="Arial"/>
              </a:rPr>
              <a:t>Limpia</a:t>
            </a:r>
            <a:r>
              <a:rPr lang="en-US" sz="1600" dirty="0">
                <a:sym typeface="Arial"/>
              </a:rPr>
              <a:t> la </a:t>
            </a:r>
            <a:r>
              <a:rPr lang="en-US" sz="1600" dirty="0" err="1">
                <a:sym typeface="Arial"/>
              </a:rPr>
              <a:t>pantalla</a:t>
            </a:r>
            <a:r>
              <a:rPr lang="en-US" sz="1600" dirty="0">
                <a:sym typeface="Arial"/>
              </a:rPr>
              <a:t> y </a:t>
            </a:r>
            <a:r>
              <a:rPr lang="en-US" sz="1600" dirty="0" err="1">
                <a:sym typeface="Arial"/>
              </a:rPr>
              <a:t>redibuja</a:t>
            </a:r>
            <a:r>
              <a:rPr lang="en-US" sz="1600" dirty="0">
                <a:sym typeface="Arial"/>
              </a:rPr>
              <a:t> en </a:t>
            </a:r>
            <a:r>
              <a:rPr lang="en-US" sz="1600" dirty="0" err="1">
                <a:sym typeface="Arial"/>
              </a:rPr>
              <a:t>vez</a:t>
            </a:r>
            <a:r>
              <a:rPr lang="en-US" sz="1600" dirty="0">
                <a:sym typeface="Arial"/>
              </a:rPr>
              <a:t> de </a:t>
            </a:r>
            <a:r>
              <a:rPr lang="en-US" sz="1600" dirty="0" err="1">
                <a:sym typeface="Arial"/>
              </a:rPr>
              <a:t>desplazarse</a:t>
            </a:r>
            <a:endParaRPr lang="en-US" sz="1600" dirty="0">
              <a:sym typeface="Arial"/>
            </a:endParaRPr>
          </a:p>
          <a:p>
            <a:pPr lvl="1"/>
            <a:r>
              <a:rPr lang="en-US" sz="1600" b="1" dirty="0">
                <a:sym typeface="Arial"/>
              </a:rPr>
              <a:t>-s</a:t>
            </a:r>
            <a:r>
              <a:rPr lang="en-US" sz="1600" dirty="0">
                <a:sym typeface="Arial"/>
              </a:rPr>
              <a:t> : </a:t>
            </a:r>
            <a:r>
              <a:rPr lang="en-US" sz="1600" dirty="0" err="1">
                <a:sym typeface="Arial"/>
              </a:rPr>
              <a:t>Agrupa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múltiples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líneas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adyacentes</a:t>
            </a:r>
            <a:r>
              <a:rPr lang="en-US" sz="1600" dirty="0">
                <a:sym typeface="Arial"/>
              </a:rPr>
              <a:t> en </a:t>
            </a:r>
            <a:r>
              <a:rPr lang="en-US" sz="1600" dirty="0" err="1">
                <a:sym typeface="Arial"/>
              </a:rPr>
              <a:t>blanco</a:t>
            </a:r>
            <a:r>
              <a:rPr lang="en-US" sz="1600" dirty="0">
                <a:sym typeface="Arial"/>
              </a:rPr>
              <a:t> en </a:t>
            </a:r>
            <a:r>
              <a:rPr lang="en-US" sz="1600" dirty="0" err="1">
                <a:sym typeface="Arial"/>
              </a:rPr>
              <a:t>vez</a:t>
            </a:r>
            <a:r>
              <a:rPr lang="en-US" sz="1600" dirty="0">
                <a:sym typeface="Arial"/>
              </a:rPr>
              <a:t> de </a:t>
            </a:r>
            <a:r>
              <a:rPr lang="en-US" sz="1600" dirty="0" err="1">
                <a:sym typeface="Arial"/>
              </a:rPr>
              <a:t>una</a:t>
            </a:r>
            <a:r>
              <a:rPr lang="en-US" sz="1600" dirty="0">
                <a:sym typeface="Arial"/>
              </a:rPr>
              <a:t> sola </a:t>
            </a:r>
            <a:r>
              <a:rPr lang="en-US" sz="1600" dirty="0" err="1">
                <a:sym typeface="Arial"/>
              </a:rPr>
              <a:t>línea</a:t>
            </a:r>
            <a:r>
              <a:rPr lang="en-US" sz="1600" dirty="0">
                <a:sym typeface="Arial"/>
              </a:rPr>
              <a:t> en </a:t>
            </a:r>
            <a:r>
              <a:rPr lang="en-US" sz="1600" dirty="0" err="1">
                <a:sym typeface="Arial"/>
              </a:rPr>
              <a:t>blanco</a:t>
            </a:r>
            <a:r>
              <a:rPr lang="en-US" sz="1600" dirty="0">
                <a:sym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ym typeface="Arial"/>
              </a:rPr>
              <a:t>Al </a:t>
            </a:r>
            <a:r>
              <a:rPr lang="en-US" sz="1600" b="0" dirty="0" err="1">
                <a:sym typeface="Arial"/>
              </a:rPr>
              <a:t>usar</a:t>
            </a:r>
            <a:r>
              <a:rPr lang="en-US" sz="1600" b="0" dirty="0">
                <a:sym typeface="Arial"/>
              </a:rPr>
              <a:t> un </a:t>
            </a:r>
            <a:r>
              <a:rPr lang="en-US" sz="1600" b="0" dirty="0" err="1">
                <a:sym typeface="Arial"/>
              </a:rPr>
              <a:t>comando</a:t>
            </a:r>
            <a:r>
              <a:rPr lang="en-US" sz="1600" b="0" dirty="0">
                <a:sym typeface="Arial"/>
              </a:rPr>
              <a:t> </a:t>
            </a:r>
            <a:r>
              <a:rPr lang="en-US" sz="1600" b="0" dirty="0" err="1">
                <a:sym typeface="Arial"/>
              </a:rPr>
              <a:t>que</a:t>
            </a:r>
            <a:r>
              <a:rPr lang="en-US" sz="1600" b="0" dirty="0">
                <a:sym typeface="Arial"/>
              </a:rPr>
              <a:t> produce </a:t>
            </a:r>
            <a:r>
              <a:rPr lang="en-US" sz="1600" b="0" dirty="0" err="1">
                <a:sym typeface="Arial"/>
              </a:rPr>
              <a:t>bastante</a:t>
            </a:r>
            <a:r>
              <a:rPr lang="en-US" sz="1600" b="0" dirty="0">
                <a:sym typeface="Arial"/>
              </a:rPr>
              <a:t> </a:t>
            </a:r>
            <a:r>
              <a:rPr lang="en-US" sz="1600" b="0" dirty="0" err="1">
                <a:sym typeface="Arial"/>
              </a:rPr>
              <a:t>salida</a:t>
            </a:r>
            <a:r>
              <a:rPr lang="en-US" sz="1600" b="0" dirty="0">
                <a:sym typeface="Arial"/>
              </a:rPr>
              <a:t>, </a:t>
            </a:r>
            <a:r>
              <a:rPr lang="en-US" sz="1600" b="0" dirty="0" err="1">
                <a:sym typeface="Arial"/>
              </a:rPr>
              <a:t>ésta</a:t>
            </a:r>
            <a:r>
              <a:rPr lang="en-US" sz="1600" b="0" dirty="0">
                <a:sym typeface="Arial"/>
              </a:rPr>
              <a:t> se </a:t>
            </a:r>
            <a:r>
              <a:rPr lang="en-US" sz="1600" b="0" dirty="0" err="1">
                <a:sym typeface="Arial"/>
              </a:rPr>
              <a:t>puede</a:t>
            </a:r>
            <a:r>
              <a:rPr lang="en-US" sz="1600" b="0" dirty="0">
                <a:sym typeface="Arial"/>
              </a:rPr>
              <a:t> </a:t>
            </a:r>
            <a:r>
              <a:rPr lang="en-US" sz="1600" b="0" dirty="0" err="1">
                <a:sym typeface="Arial"/>
              </a:rPr>
              <a:t>redireccionar</a:t>
            </a:r>
            <a:r>
              <a:rPr lang="en-US" sz="1600" b="0" dirty="0">
                <a:sym typeface="Arial"/>
              </a:rPr>
              <a:t> al </a:t>
            </a:r>
            <a:r>
              <a:rPr lang="en-US" sz="1600" b="0" dirty="0" err="1">
                <a:sym typeface="Arial"/>
              </a:rPr>
              <a:t>comando</a:t>
            </a:r>
            <a:r>
              <a:rPr lang="en-US" sz="1600" b="0" dirty="0">
                <a:sym typeface="Arial"/>
              </a:rPr>
              <a:t> more o less, </a:t>
            </a:r>
            <a:r>
              <a:rPr lang="en-US" sz="1600" b="0" dirty="0" err="1">
                <a:sym typeface="Arial"/>
              </a:rPr>
              <a:t>permitiendo</a:t>
            </a:r>
            <a:r>
              <a:rPr lang="en-US" sz="1600" b="0" dirty="0">
                <a:sym typeface="Arial"/>
              </a:rPr>
              <a:t> </a:t>
            </a:r>
            <a:r>
              <a:rPr lang="en-US" sz="1600" b="0" dirty="0" err="1">
                <a:sym typeface="Arial"/>
              </a:rPr>
              <a:t>una</a:t>
            </a:r>
            <a:r>
              <a:rPr lang="en-US" sz="1600" b="0" dirty="0">
                <a:sym typeface="Arial"/>
              </a:rPr>
              <a:t> </a:t>
            </a:r>
            <a:r>
              <a:rPr lang="en-US" sz="1600" b="0" dirty="0" err="1">
                <a:sym typeface="Arial"/>
              </a:rPr>
              <a:t>navegación</a:t>
            </a:r>
            <a:r>
              <a:rPr lang="en-US" sz="1600" b="0" dirty="0">
                <a:sym typeface="Arial"/>
              </a:rPr>
              <a:t> </a:t>
            </a:r>
            <a:r>
              <a:rPr lang="en-US" sz="1600" b="0" dirty="0" err="1">
                <a:sym typeface="Arial"/>
              </a:rPr>
              <a:t>más</a:t>
            </a:r>
            <a:r>
              <a:rPr lang="en-US" sz="1600" b="0" dirty="0">
                <a:sym typeface="Arial"/>
              </a:rPr>
              <a:t> </a:t>
            </a:r>
            <a:r>
              <a:rPr lang="en-US" sz="1600" b="0" dirty="0" err="1">
                <a:sym typeface="Arial"/>
              </a:rPr>
              <a:t>controlada</a:t>
            </a:r>
            <a:r>
              <a:rPr lang="en-US" sz="1600" b="0" dirty="0">
                <a:sym typeface="Arial"/>
              </a:rPr>
              <a:t>. </a:t>
            </a:r>
          </a:p>
          <a:p>
            <a:pPr lvl="1"/>
            <a:r>
              <a:rPr lang="en-US" sz="1600" b="1" dirty="0" err="1" smtClean="0">
                <a:sym typeface="Arial"/>
              </a:rPr>
              <a:t>ls</a:t>
            </a:r>
            <a:r>
              <a:rPr lang="en-US" sz="1600" b="1" dirty="0" smtClean="0">
                <a:sym typeface="Arial"/>
              </a:rPr>
              <a:t> </a:t>
            </a:r>
            <a:r>
              <a:rPr lang="en-US" sz="1600" b="1" dirty="0">
                <a:sym typeface="Arial"/>
              </a:rPr>
              <a:t>–la |more; </a:t>
            </a:r>
            <a:r>
              <a:rPr lang="en-US" sz="1600" b="1" dirty="0" err="1">
                <a:sym typeface="Arial"/>
              </a:rPr>
              <a:t>ps</a:t>
            </a:r>
            <a:r>
              <a:rPr lang="en-US" sz="1600" b="1" dirty="0">
                <a:sym typeface="Arial"/>
              </a:rPr>
              <a:t> aux |</a:t>
            </a:r>
            <a:r>
              <a:rPr lang="en-US" sz="1600" b="1" dirty="0" smtClean="0">
                <a:sym typeface="Arial"/>
              </a:rPr>
              <a:t>less</a:t>
            </a:r>
            <a:endParaRPr lang="en-US" sz="1600" b="1" dirty="0">
              <a:sym typeface="Arial"/>
            </a:endParaRPr>
          </a:p>
        </p:txBody>
      </p:sp>
      <p:graphicFrame>
        <p:nvGraphicFramePr>
          <p:cNvPr id="282" name="Shape 282"/>
          <p:cNvGraphicFramePr/>
          <p:nvPr>
            <p:extLst>
              <p:ext uri="{D42A27DB-BD31-4B8C-83A1-F6EECF244321}">
                <p14:modId xmlns:p14="http://schemas.microsoft.com/office/powerpoint/2010/main" val="116248473"/>
              </p:ext>
            </p:extLst>
          </p:nvPr>
        </p:nvGraphicFramePr>
        <p:xfrm>
          <a:off x="4211637" y="1231900"/>
          <a:ext cx="4703725" cy="5403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19225"/>
                <a:gridCol w="842950"/>
                <a:gridCol w="2341550"/>
              </a:tblGrid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 baseline="0" dirty="0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Comando</a:t>
                      </a:r>
                      <a:endParaRPr lang="en-US" sz="1200" b="1" i="0" u="none" strike="noStrike" cap="none" baseline="0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more?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Acción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&gt;espacio&gt;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Si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adelanta una pantalla entera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[PgDn]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adelanta una pantalla entera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Si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devuelve una pantalla entera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[PgUp]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devuelve una pantalla entera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[DnArrow]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adelanta una línea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[Flechaarriba]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se devuelve una línea 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/text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Si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va hacia adelante para buscar texto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?texto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va hacia atrás para buscar texto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Si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repite la última búsqueda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repite la última búsqueda pero en dirección contraria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q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Si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quit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h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Si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ayuda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(introduce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muchos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comandos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nuevos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36000" marR="36000" marT="144925" marB="360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580273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/>
        </p:nvSpPr>
        <p:spPr>
          <a:xfrm>
            <a:off x="576262" y="419100"/>
            <a:ext cx="8140700" cy="960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>
                <a:sym typeface="Arial"/>
              </a:rPr>
              <a:t>Examen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archivos</a:t>
            </a:r>
            <a:endParaRPr lang="en-US" dirty="0"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585787" y="1589130"/>
            <a:ext cx="8131175" cy="43687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1"/>
            </a:lvl1pPr>
            <a:lvl2pPr lvl="1" indent="-285750">
              <a:buFont typeface="Arial" panose="020B0604020202020204" pitchFamily="34" charset="0"/>
              <a:buChar char="•"/>
              <a:defRPr b="0"/>
            </a:lvl2pPr>
            <a:lvl3pPr marL="457200" lvl="2" indent="-114300">
              <a:defRPr b="1"/>
            </a:lvl3pPr>
          </a:lstStyle>
          <a:p>
            <a:r>
              <a:rPr lang="en-US" sz="1600" dirty="0" err="1">
                <a:sym typeface="Arial"/>
              </a:rPr>
              <a:t>Comando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smtClean="0">
                <a:sym typeface="Arial"/>
              </a:rPr>
              <a:t>head</a:t>
            </a:r>
          </a:p>
          <a:p>
            <a:endParaRPr lang="en-US" sz="1600" dirty="0">
              <a:sym typeface="Arial"/>
            </a:endParaRPr>
          </a:p>
          <a:p>
            <a:r>
              <a:rPr lang="en-US" sz="1600" dirty="0">
                <a:sym typeface="Arial"/>
              </a:rPr>
              <a:t>head [OPCIONES] {ARCHIVO</a:t>
            </a:r>
            <a:r>
              <a:rPr lang="en-US" sz="1600" dirty="0" smtClean="0">
                <a:sym typeface="Arial"/>
              </a:rPr>
              <a:t>...}</a:t>
            </a:r>
          </a:p>
          <a:p>
            <a:endParaRPr lang="en-US" sz="1600" dirty="0">
              <a:sym typeface="Arial"/>
            </a:endParaRPr>
          </a:p>
          <a:p>
            <a:r>
              <a:rPr lang="en-US" sz="1600" dirty="0" err="1">
                <a:sym typeface="Arial"/>
              </a:rPr>
              <a:t>Muestra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las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primeras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líneas</a:t>
            </a:r>
            <a:r>
              <a:rPr lang="en-US" sz="1600" dirty="0">
                <a:sym typeface="Arial"/>
              </a:rPr>
              <a:t> de </a:t>
            </a:r>
            <a:r>
              <a:rPr lang="en-US" sz="1600" dirty="0" err="1">
                <a:sym typeface="Arial"/>
              </a:rPr>
              <a:t>uno</a:t>
            </a:r>
            <a:r>
              <a:rPr lang="en-US" sz="1600" dirty="0">
                <a:sym typeface="Arial"/>
              </a:rPr>
              <a:t> o </a:t>
            </a:r>
            <a:r>
              <a:rPr lang="en-US" sz="1600" dirty="0" err="1">
                <a:sym typeface="Arial"/>
              </a:rPr>
              <a:t>varios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archivos</a:t>
            </a:r>
            <a:endParaRPr lang="en-US" sz="1600" dirty="0">
              <a:sym typeface="Arial"/>
            </a:endParaRPr>
          </a:p>
          <a:p>
            <a:pPr lvl="1"/>
            <a:r>
              <a:rPr lang="en-US" sz="1600" b="1" dirty="0">
                <a:sym typeface="Arial"/>
              </a:rPr>
              <a:t>-</a:t>
            </a:r>
            <a:r>
              <a:rPr lang="en-US" sz="1600" b="1" dirty="0" err="1">
                <a:sym typeface="Arial"/>
              </a:rPr>
              <a:t>num</a:t>
            </a:r>
            <a:r>
              <a:rPr lang="en-US" sz="1600" dirty="0">
                <a:sym typeface="Arial"/>
              </a:rPr>
              <a:t>, </a:t>
            </a:r>
            <a:r>
              <a:rPr lang="en-US" sz="1600" b="1" dirty="0">
                <a:sym typeface="Arial"/>
              </a:rPr>
              <a:t>-n </a:t>
            </a:r>
            <a:r>
              <a:rPr lang="en-US" sz="1600" b="1" dirty="0" err="1">
                <a:sym typeface="Arial"/>
              </a:rPr>
              <a:t>numero</a:t>
            </a:r>
            <a:r>
              <a:rPr lang="en-US" sz="1600" b="1" dirty="0">
                <a:sym typeface="Arial"/>
              </a:rPr>
              <a:t> </a:t>
            </a:r>
            <a:r>
              <a:rPr lang="en-US" sz="1600" dirty="0">
                <a:sym typeface="Arial"/>
              </a:rPr>
              <a:t>: </a:t>
            </a:r>
            <a:r>
              <a:rPr lang="en-US" sz="1600" dirty="0" err="1">
                <a:sym typeface="Arial"/>
              </a:rPr>
              <a:t>imprime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las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primera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numero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líneas</a:t>
            </a:r>
            <a:r>
              <a:rPr lang="en-US" sz="1600" dirty="0">
                <a:sym typeface="Arial"/>
              </a:rPr>
              <a:t> (</a:t>
            </a:r>
            <a:r>
              <a:rPr lang="en-US" sz="1600" dirty="0" err="1">
                <a:sym typeface="Arial"/>
              </a:rPr>
              <a:t>defecto</a:t>
            </a:r>
            <a:r>
              <a:rPr lang="en-US" sz="1600" dirty="0">
                <a:sym typeface="Arial"/>
              </a:rPr>
              <a:t> 10).</a:t>
            </a:r>
          </a:p>
          <a:p>
            <a:pPr lvl="1"/>
            <a:r>
              <a:rPr lang="en-US" sz="1600" b="1" dirty="0">
                <a:sym typeface="Arial"/>
              </a:rPr>
              <a:t>-q</a:t>
            </a:r>
            <a:r>
              <a:rPr lang="en-US" sz="1600" dirty="0">
                <a:sym typeface="Arial"/>
              </a:rPr>
              <a:t> : </a:t>
            </a:r>
            <a:r>
              <a:rPr lang="en-US" sz="1600" dirty="0" err="1">
                <a:sym typeface="Arial"/>
              </a:rPr>
              <a:t>Suprime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encabezados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que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dan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nombre</a:t>
            </a:r>
            <a:r>
              <a:rPr lang="en-US" sz="1600" dirty="0">
                <a:sym typeface="Arial"/>
              </a:rPr>
              <a:t> de </a:t>
            </a:r>
            <a:r>
              <a:rPr lang="en-US" sz="1600" dirty="0" err="1">
                <a:sym typeface="Arial"/>
              </a:rPr>
              <a:t>archivo</a:t>
            </a:r>
            <a:endParaRPr lang="en-US" sz="1600" dirty="0">
              <a:sym typeface="Arial"/>
            </a:endParaRPr>
          </a:p>
          <a:p>
            <a:pPr lvl="1"/>
            <a:endParaRPr sz="1600" dirty="0">
              <a:sym typeface="Arial"/>
            </a:endParaRPr>
          </a:p>
          <a:p>
            <a:r>
              <a:rPr lang="en-US" sz="1600" dirty="0" err="1">
                <a:sym typeface="Arial"/>
              </a:rPr>
              <a:t>Comando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smtClean="0">
                <a:sym typeface="Arial"/>
              </a:rPr>
              <a:t>tail</a:t>
            </a:r>
          </a:p>
          <a:p>
            <a:endParaRPr lang="en-US" sz="1600" dirty="0">
              <a:sym typeface="Arial"/>
            </a:endParaRPr>
          </a:p>
          <a:p>
            <a:r>
              <a:rPr lang="en-US" sz="1600" dirty="0">
                <a:sym typeface="Arial"/>
              </a:rPr>
              <a:t>tail [OPCIONES] {ARCHIVO</a:t>
            </a:r>
            <a:r>
              <a:rPr lang="en-US" sz="1600" dirty="0" smtClean="0">
                <a:sym typeface="Arial"/>
              </a:rPr>
              <a:t>...}</a:t>
            </a:r>
          </a:p>
          <a:p>
            <a:endParaRPr lang="en-US" sz="1600" dirty="0">
              <a:sym typeface="Arial"/>
            </a:endParaRPr>
          </a:p>
          <a:p>
            <a:r>
              <a:rPr lang="en-US" sz="1600" dirty="0" err="1">
                <a:sym typeface="Arial"/>
              </a:rPr>
              <a:t>Muestra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las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últimas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líneas</a:t>
            </a:r>
            <a:r>
              <a:rPr lang="en-US" sz="1600" dirty="0">
                <a:sym typeface="Arial"/>
              </a:rPr>
              <a:t> de </a:t>
            </a:r>
            <a:r>
              <a:rPr lang="en-US" sz="1600" dirty="0" err="1">
                <a:sym typeface="Arial"/>
              </a:rPr>
              <a:t>uno</a:t>
            </a:r>
            <a:r>
              <a:rPr lang="en-US" sz="1600" dirty="0">
                <a:sym typeface="Arial"/>
              </a:rPr>
              <a:t> o </a:t>
            </a:r>
            <a:r>
              <a:rPr lang="en-US" sz="1600" dirty="0" err="1">
                <a:sym typeface="Arial"/>
              </a:rPr>
              <a:t>varios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archivos</a:t>
            </a:r>
            <a:endParaRPr lang="en-US" sz="1600" dirty="0">
              <a:sym typeface="Arial"/>
            </a:endParaRPr>
          </a:p>
          <a:p>
            <a:pPr lvl="1"/>
            <a:r>
              <a:rPr lang="en-US" sz="1600" b="1" dirty="0">
                <a:sym typeface="Arial"/>
              </a:rPr>
              <a:t>-</a:t>
            </a:r>
            <a:r>
              <a:rPr lang="en-US" sz="1600" b="1" dirty="0" err="1">
                <a:sym typeface="Arial"/>
              </a:rPr>
              <a:t>num</a:t>
            </a:r>
            <a:r>
              <a:rPr lang="en-US" sz="1600" dirty="0">
                <a:sym typeface="Arial"/>
              </a:rPr>
              <a:t>, </a:t>
            </a:r>
            <a:r>
              <a:rPr lang="en-US" sz="1600" b="1" dirty="0">
                <a:sym typeface="Arial"/>
              </a:rPr>
              <a:t>-n </a:t>
            </a:r>
            <a:r>
              <a:rPr lang="en-US" sz="1600" b="1" dirty="0" err="1">
                <a:sym typeface="Arial"/>
              </a:rPr>
              <a:t>numero</a:t>
            </a:r>
            <a:r>
              <a:rPr lang="en-US" sz="1600" b="1" dirty="0">
                <a:sym typeface="Arial"/>
              </a:rPr>
              <a:t> </a:t>
            </a:r>
            <a:r>
              <a:rPr lang="en-US" sz="1600" dirty="0">
                <a:sym typeface="Arial"/>
              </a:rPr>
              <a:t>: </a:t>
            </a:r>
            <a:r>
              <a:rPr lang="en-US" sz="1600" dirty="0" err="1">
                <a:sym typeface="Arial"/>
              </a:rPr>
              <a:t>imprime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las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últimas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numero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líneas</a:t>
            </a:r>
            <a:r>
              <a:rPr lang="en-US" sz="1600" dirty="0">
                <a:sym typeface="Arial"/>
              </a:rPr>
              <a:t> (</a:t>
            </a:r>
            <a:r>
              <a:rPr lang="en-US" sz="1600" dirty="0" err="1">
                <a:sym typeface="Arial"/>
              </a:rPr>
              <a:t>defecto</a:t>
            </a:r>
            <a:r>
              <a:rPr lang="en-US" sz="1600" dirty="0">
                <a:sym typeface="Arial"/>
              </a:rPr>
              <a:t> 10).</a:t>
            </a:r>
          </a:p>
          <a:p>
            <a:pPr lvl="1"/>
            <a:r>
              <a:rPr lang="en-US" sz="1600" b="1" dirty="0">
                <a:sym typeface="Arial"/>
              </a:rPr>
              <a:t>-q</a:t>
            </a:r>
            <a:r>
              <a:rPr lang="en-US" sz="1600" dirty="0">
                <a:sym typeface="Arial"/>
              </a:rPr>
              <a:t> : </a:t>
            </a:r>
            <a:r>
              <a:rPr lang="en-US" sz="1600" dirty="0" err="1">
                <a:sym typeface="Arial"/>
              </a:rPr>
              <a:t>Suprime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encabezados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que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dan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nombre</a:t>
            </a:r>
            <a:r>
              <a:rPr lang="en-US" sz="1600" dirty="0">
                <a:sym typeface="Arial"/>
              </a:rPr>
              <a:t> de </a:t>
            </a:r>
            <a:r>
              <a:rPr lang="en-US" sz="1600" dirty="0" err="1">
                <a:sym typeface="Arial"/>
              </a:rPr>
              <a:t>archivo</a:t>
            </a:r>
            <a:endParaRPr lang="en-US" sz="1600" dirty="0">
              <a:sym typeface="Arial"/>
            </a:endParaRPr>
          </a:p>
          <a:p>
            <a:pPr lvl="1"/>
            <a:r>
              <a:rPr lang="en-US" sz="1600" b="1" dirty="0">
                <a:sym typeface="Arial"/>
              </a:rPr>
              <a:t>-f</a:t>
            </a:r>
            <a:r>
              <a:rPr lang="en-US" sz="1600" dirty="0">
                <a:sym typeface="Arial"/>
              </a:rPr>
              <a:t> : </a:t>
            </a:r>
            <a:r>
              <a:rPr lang="en-US" sz="1600" dirty="0" err="1">
                <a:sym typeface="Arial"/>
              </a:rPr>
              <a:t>Mantiene</a:t>
            </a:r>
            <a:r>
              <a:rPr lang="en-US" sz="1600" dirty="0">
                <a:sym typeface="Arial"/>
              </a:rPr>
              <a:t> el </a:t>
            </a:r>
            <a:r>
              <a:rPr lang="en-US" sz="1600" dirty="0" err="1">
                <a:sym typeface="Arial"/>
              </a:rPr>
              <a:t>archivo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abierto</a:t>
            </a:r>
            <a:r>
              <a:rPr lang="en-US" sz="1600" dirty="0">
                <a:sym typeface="Arial"/>
              </a:rPr>
              <a:t> y escribe </a:t>
            </a:r>
            <a:r>
              <a:rPr lang="en-US" sz="1600" dirty="0" err="1">
                <a:sym typeface="Arial"/>
              </a:rPr>
              <a:t>las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nuevas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líneas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como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añadidas</a:t>
            </a:r>
            <a:r>
              <a:rPr lang="en-US" sz="1600" dirty="0">
                <a:sym typeface="Arial"/>
              </a:rPr>
              <a:t>. </a:t>
            </a:r>
            <a:r>
              <a:rPr lang="en-US" sz="1600" dirty="0" err="1">
                <a:sym typeface="Arial"/>
              </a:rPr>
              <a:t>Frecuentemente</a:t>
            </a:r>
            <a:r>
              <a:rPr lang="en-US" sz="1600" dirty="0">
                <a:sym typeface="Arial"/>
              </a:rPr>
              <a:t> se </a:t>
            </a:r>
            <a:r>
              <a:rPr lang="en-US" sz="1600" dirty="0" err="1">
                <a:sym typeface="Arial"/>
              </a:rPr>
              <a:t>utiliza</a:t>
            </a:r>
            <a:r>
              <a:rPr lang="en-US" sz="1600" dirty="0">
                <a:sym typeface="Arial"/>
              </a:rPr>
              <a:t> para </a:t>
            </a:r>
            <a:r>
              <a:rPr lang="en-US" sz="1600" dirty="0" err="1">
                <a:sym typeface="Arial"/>
              </a:rPr>
              <a:t>monitorear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err="1">
                <a:sym typeface="Arial"/>
              </a:rPr>
              <a:t>archivos</a:t>
            </a:r>
            <a:r>
              <a:rPr lang="en-US" sz="1600" dirty="0">
                <a:sym typeface="Arial"/>
              </a:rPr>
              <a:t> de log en </a:t>
            </a:r>
            <a:r>
              <a:rPr lang="en-US" sz="1600" dirty="0" err="1">
                <a:sym typeface="Arial"/>
              </a:rPr>
              <a:t>tiempo</a:t>
            </a:r>
            <a:r>
              <a:rPr lang="en-US" sz="1600" dirty="0">
                <a:sym typeface="Arial"/>
              </a:rPr>
              <a:t> real.</a:t>
            </a:r>
          </a:p>
        </p:txBody>
      </p:sp>
    </p:spTree>
    <p:extLst>
      <p:ext uri="{BB962C8B-B14F-4D97-AF65-F5344CB8AC3E}">
        <p14:creationId xmlns:p14="http://schemas.microsoft.com/office/powerpoint/2010/main" val="1266306035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684212" y="196674"/>
            <a:ext cx="8135936" cy="105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>
                <a:sym typeface="Arial"/>
              </a:rPr>
              <a:t>Ejercicios</a:t>
            </a:r>
            <a:endParaRPr lang="en-US" dirty="0">
              <a:sym typeface="Arial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11187" y="1304925"/>
            <a:ext cx="8126411" cy="4791075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/>
          <a:p>
            <a:pPr marL="336550" marR="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Genere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el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archivo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~/services.cat.txt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, el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cual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contiene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el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contenido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del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archivo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/</a:t>
            </a:r>
            <a:r>
              <a:rPr lang="en-US" sz="2000" b="1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etc</a:t>
            </a:r>
            <a:r>
              <a:rPr lang="en-US" sz="2000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/services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con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líneas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numeradas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producidas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por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el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comando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cat.</a:t>
            </a:r>
          </a:p>
          <a:p>
            <a:pPr marL="336550" marR="0" lvl="0" indent="-336550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Ejecute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ls</a:t>
            </a:r>
            <a:r>
              <a:rPr lang="en-US" sz="2000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-R /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pero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use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una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tubería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para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navegar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por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salida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 marL="336550" marR="0" lvl="0" indent="-336550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Genere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el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archivo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~/confheaders.txt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en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directorio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inicio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, el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cual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contiene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las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primeras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cinco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líneas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los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existentes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en </a:t>
            </a:r>
            <a:r>
              <a:rPr lang="en-US" sz="2000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/</a:t>
            </a:r>
            <a:r>
              <a:rPr lang="en-US" sz="2000" b="1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etc</a:t>
            </a:r>
            <a:r>
              <a:rPr lang="en-US" sz="2000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/</a:t>
            </a:r>
            <a:r>
              <a:rPr lang="en-US" sz="2000" b="1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sysconfig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que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comienzan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con </a:t>
            </a:r>
            <a:r>
              <a:rPr lang="en-US" sz="2000" b="1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redhat</a:t>
            </a:r>
            <a:r>
              <a:rPr lang="en-US" sz="2000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-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. En el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archivo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, no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deben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mostrarse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los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nombres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los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archivos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visualizados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 marL="336550" marR="0" lvl="0" indent="-336550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Ejecute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el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siguiente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comando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:</a:t>
            </a:r>
          </a:p>
          <a:p>
            <a:pPr marL="736600" marR="0" lvl="1" indent="-3429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b="1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vmstat</a:t>
            </a:r>
            <a:r>
              <a:rPr lang="en-US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5 &gt; ~/</a:t>
            </a:r>
            <a:r>
              <a:rPr lang="en-US" b="1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vmstat.out</a:t>
            </a:r>
            <a:r>
              <a:rPr lang="en-US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&amp;</a:t>
            </a:r>
          </a:p>
          <a:p>
            <a:pPr marL="336550" marR="0" lvl="0" indent="-336550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Utilice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tail con el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modificador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correspondiente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para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visualizar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en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tiempo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real los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cambios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las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últimas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líneas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del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archivo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~/</a:t>
            </a:r>
            <a:r>
              <a:rPr lang="en-US" sz="2000" b="1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vmstat.out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6657191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684212" y="419100"/>
            <a:ext cx="8140700" cy="960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/>
              <a:t>Editores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archivos</a:t>
            </a:r>
            <a:endParaRPr lang="en-US" dirty="0"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719137" y="1426349"/>
            <a:ext cx="8131175" cy="4259262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1600" b="1"/>
            </a:lvl1pPr>
            <a:lvl2pPr lvl="1" indent="-285750">
              <a:buFont typeface="Arial" panose="020B0604020202020204" pitchFamily="34" charset="0"/>
              <a:buChar char="•"/>
              <a:defRPr sz="1600" b="1"/>
            </a:lvl2pPr>
            <a:lvl3pPr marL="457200" lvl="2" indent="-114300">
              <a:defRPr b="1"/>
            </a:lvl3pPr>
          </a:lstStyle>
          <a:p>
            <a:r>
              <a:rPr lang="en-US" sz="1800" dirty="0" err="1" smtClean="0">
                <a:sym typeface="Arial"/>
              </a:rPr>
              <a:t>Editores</a:t>
            </a:r>
            <a:r>
              <a:rPr lang="en-US" sz="1800" dirty="0" smtClean="0">
                <a:sym typeface="Arial"/>
              </a:rPr>
              <a:t> de </a:t>
            </a:r>
            <a:r>
              <a:rPr lang="en-US" sz="1800" dirty="0" err="1" smtClean="0">
                <a:sym typeface="Arial"/>
              </a:rPr>
              <a:t>texto</a:t>
            </a:r>
            <a:r>
              <a:rPr lang="en-US" sz="1800" dirty="0" smtClean="0">
                <a:sym typeface="Arial"/>
              </a:rPr>
              <a:t> versus </a:t>
            </a:r>
            <a:r>
              <a:rPr lang="en-US" sz="1800" dirty="0" err="1" smtClean="0">
                <a:sym typeface="Arial"/>
              </a:rPr>
              <a:t>procesador</a:t>
            </a:r>
            <a:r>
              <a:rPr lang="en-US" sz="1800" dirty="0" smtClean="0">
                <a:sym typeface="Arial"/>
              </a:rPr>
              <a:t> de </a:t>
            </a:r>
            <a:r>
              <a:rPr lang="en-US" sz="1800" dirty="0" err="1" smtClean="0">
                <a:sym typeface="Arial"/>
              </a:rPr>
              <a:t>texto</a:t>
            </a:r>
            <a:endParaRPr lang="en-US" sz="1800" dirty="0" smtClean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sym typeface="Arial"/>
              </a:rPr>
              <a:t>En </a:t>
            </a:r>
            <a:r>
              <a:rPr lang="en-US" sz="1800" b="0" dirty="0">
                <a:sym typeface="Arial"/>
              </a:rPr>
              <a:t>Linux, la </a:t>
            </a:r>
            <a:r>
              <a:rPr lang="en-US" sz="1800" b="0" dirty="0" err="1">
                <a:sym typeface="Arial"/>
              </a:rPr>
              <a:t>información</a:t>
            </a:r>
            <a:r>
              <a:rPr lang="en-US" sz="1800" b="0" dirty="0">
                <a:sym typeface="Arial"/>
              </a:rPr>
              <a:t> </a:t>
            </a:r>
            <a:r>
              <a:rPr lang="en-US" sz="1800" b="0" dirty="0" err="1">
                <a:sym typeface="Arial"/>
              </a:rPr>
              <a:t>sobre</a:t>
            </a:r>
            <a:r>
              <a:rPr lang="en-US" sz="1800" b="0" dirty="0">
                <a:sym typeface="Arial"/>
              </a:rPr>
              <a:t> la </a:t>
            </a:r>
            <a:r>
              <a:rPr lang="en-US" sz="1800" b="0" dirty="0" err="1">
                <a:sym typeface="Arial"/>
              </a:rPr>
              <a:t>configuración</a:t>
            </a:r>
            <a:r>
              <a:rPr lang="en-US" sz="1800" b="0" dirty="0">
                <a:sym typeface="Arial"/>
              </a:rPr>
              <a:t> se </a:t>
            </a:r>
            <a:r>
              <a:rPr lang="en-US" sz="1800" b="0" dirty="0" err="1">
                <a:sym typeface="Arial"/>
              </a:rPr>
              <a:t>encuentra</a:t>
            </a:r>
            <a:r>
              <a:rPr lang="en-US" sz="1800" b="0" dirty="0">
                <a:sym typeface="Arial"/>
              </a:rPr>
              <a:t> </a:t>
            </a:r>
            <a:r>
              <a:rPr lang="en-US" sz="1800" b="0" dirty="0" err="1">
                <a:sym typeface="Arial"/>
              </a:rPr>
              <a:t>almacenada</a:t>
            </a:r>
            <a:r>
              <a:rPr lang="en-US" sz="1800" b="0" dirty="0">
                <a:sym typeface="Arial"/>
              </a:rPr>
              <a:t> en </a:t>
            </a:r>
            <a:r>
              <a:rPr lang="en-US" sz="1800" b="0" dirty="0" err="1">
                <a:sym typeface="Arial"/>
              </a:rPr>
              <a:t>archivos</a:t>
            </a:r>
            <a:r>
              <a:rPr lang="en-US" sz="1800" b="0" dirty="0">
                <a:sym typeface="Arial"/>
              </a:rPr>
              <a:t> de </a:t>
            </a:r>
            <a:r>
              <a:rPr lang="en-US" sz="1800" b="0" dirty="0" err="1">
                <a:sym typeface="Arial"/>
              </a:rPr>
              <a:t>texto</a:t>
            </a:r>
            <a:r>
              <a:rPr lang="en-US" sz="1800" b="0" dirty="0">
                <a:sym typeface="Arial"/>
              </a:rPr>
              <a:t> ASCII.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ym typeface="Arial"/>
              </a:rPr>
              <a:t>Un editor de </a:t>
            </a:r>
            <a:r>
              <a:rPr lang="en-US" sz="1800" b="0" dirty="0" err="1">
                <a:sym typeface="Arial"/>
              </a:rPr>
              <a:t>texto</a:t>
            </a:r>
            <a:r>
              <a:rPr lang="en-US" sz="1800" b="0" dirty="0">
                <a:sym typeface="Arial"/>
              </a:rPr>
              <a:t> no </a:t>
            </a:r>
            <a:r>
              <a:rPr lang="en-US" sz="1800" b="0" dirty="0" err="1">
                <a:sym typeface="Arial"/>
              </a:rPr>
              <a:t>es</a:t>
            </a:r>
            <a:r>
              <a:rPr lang="en-US" sz="1800" b="0" dirty="0">
                <a:sym typeface="Arial"/>
              </a:rPr>
              <a:t> lo </a:t>
            </a:r>
            <a:r>
              <a:rPr lang="en-US" sz="1800" b="0" dirty="0" err="1">
                <a:sym typeface="Arial"/>
              </a:rPr>
              <a:t>mismo</a:t>
            </a:r>
            <a:r>
              <a:rPr lang="en-US" sz="1800" b="0" dirty="0">
                <a:sym typeface="Arial"/>
              </a:rPr>
              <a:t> </a:t>
            </a:r>
            <a:r>
              <a:rPr lang="en-US" sz="1800" b="0" dirty="0" err="1">
                <a:sym typeface="Arial"/>
              </a:rPr>
              <a:t>que</a:t>
            </a:r>
            <a:r>
              <a:rPr lang="en-US" sz="1800" b="0" dirty="0">
                <a:sym typeface="Arial"/>
              </a:rPr>
              <a:t> un </a:t>
            </a:r>
            <a:r>
              <a:rPr lang="en-US" sz="1800" b="0" dirty="0" err="1">
                <a:sym typeface="Arial"/>
              </a:rPr>
              <a:t>procesador</a:t>
            </a:r>
            <a:r>
              <a:rPr lang="en-US" sz="1800" b="0" dirty="0">
                <a:sym typeface="Arial"/>
              </a:rPr>
              <a:t> de </a:t>
            </a:r>
            <a:r>
              <a:rPr lang="en-US" sz="1800" b="0" dirty="0" err="1">
                <a:sym typeface="Arial"/>
              </a:rPr>
              <a:t>texto</a:t>
            </a:r>
            <a:r>
              <a:rPr lang="en-US" sz="1800" b="0" dirty="0">
                <a:sym typeface="Arial"/>
              </a:rPr>
              <a:t>, </a:t>
            </a:r>
            <a:r>
              <a:rPr lang="en-US" sz="1800" b="0" dirty="0" err="1">
                <a:sym typeface="Arial"/>
              </a:rPr>
              <a:t>porque</a:t>
            </a:r>
            <a:r>
              <a:rPr lang="en-US" sz="1800" b="0" dirty="0">
                <a:sym typeface="Arial"/>
              </a:rPr>
              <a:t> </a:t>
            </a:r>
            <a:r>
              <a:rPr lang="en-US" sz="1800" b="0" dirty="0" err="1">
                <a:sym typeface="Arial"/>
              </a:rPr>
              <a:t>está</a:t>
            </a:r>
            <a:r>
              <a:rPr lang="en-US" sz="1800" b="0" dirty="0">
                <a:sym typeface="Arial"/>
              </a:rPr>
              <a:t> </a:t>
            </a:r>
            <a:r>
              <a:rPr lang="en-US" sz="1800" b="0" dirty="0" err="1">
                <a:sym typeface="Arial"/>
              </a:rPr>
              <a:t>diseñado</a:t>
            </a:r>
            <a:r>
              <a:rPr lang="en-US" sz="1800" b="0" dirty="0">
                <a:sym typeface="Arial"/>
              </a:rPr>
              <a:t> </a:t>
            </a:r>
            <a:r>
              <a:rPr lang="en-US" sz="1800" b="0" dirty="0" err="1">
                <a:sym typeface="Arial"/>
              </a:rPr>
              <a:t>sólo</a:t>
            </a:r>
            <a:r>
              <a:rPr lang="en-US" sz="1800" b="0" dirty="0">
                <a:sym typeface="Arial"/>
              </a:rPr>
              <a:t> para </a:t>
            </a:r>
            <a:r>
              <a:rPr lang="en-US" sz="1800" b="0" dirty="0" err="1">
                <a:sym typeface="Arial"/>
              </a:rPr>
              <a:t>modificar</a:t>
            </a:r>
            <a:r>
              <a:rPr lang="en-US" sz="1800" b="0" dirty="0">
                <a:sym typeface="Arial"/>
              </a:rPr>
              <a:t> el </a:t>
            </a:r>
            <a:r>
              <a:rPr lang="en-US" sz="1800" b="0" dirty="0" err="1">
                <a:sym typeface="Arial"/>
              </a:rPr>
              <a:t>texto</a:t>
            </a:r>
            <a:r>
              <a:rPr lang="en-US" sz="1800" b="0" dirty="0">
                <a:sym typeface="Arial"/>
              </a:rPr>
              <a:t> de un </a:t>
            </a:r>
            <a:r>
              <a:rPr lang="en-US" sz="1800" b="0" dirty="0" err="1">
                <a:sym typeface="Arial"/>
              </a:rPr>
              <a:t>archivo</a:t>
            </a:r>
            <a:r>
              <a:rPr lang="en-US" sz="1800" b="0" dirty="0">
                <a:sym typeface="Arial"/>
              </a:rPr>
              <a:t> ASCII </a:t>
            </a:r>
            <a:r>
              <a:rPr lang="en-US" sz="1800" b="0" dirty="0" err="1">
                <a:sym typeface="Arial"/>
              </a:rPr>
              <a:t>plano</a:t>
            </a:r>
            <a:r>
              <a:rPr lang="en-US" sz="1800" b="0" dirty="0" smtClean="0">
                <a:sym typeface="Arial"/>
              </a:rPr>
              <a:t>.</a:t>
            </a:r>
          </a:p>
          <a:p>
            <a:endParaRPr lang="en-US" sz="1800" b="0" dirty="0">
              <a:sym typeface="Arial"/>
            </a:endParaRPr>
          </a:p>
          <a:p>
            <a:r>
              <a:rPr lang="en-US" sz="1800" dirty="0" err="1">
                <a:sym typeface="Arial"/>
              </a:rPr>
              <a:t>Editores</a:t>
            </a:r>
            <a:r>
              <a:rPr lang="en-US" sz="1800" dirty="0">
                <a:sym typeface="Arial"/>
              </a:rPr>
              <a:t> de </a:t>
            </a:r>
            <a:r>
              <a:rPr lang="en-US" sz="1800" dirty="0" err="1">
                <a:sym typeface="Arial"/>
              </a:rPr>
              <a:t>texto</a:t>
            </a:r>
            <a:r>
              <a:rPr lang="en-US" sz="1800" dirty="0">
                <a:sym typeface="Arial"/>
              </a:rPr>
              <a:t> en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ym typeface="Arial"/>
              </a:rPr>
              <a:t>vi (</a:t>
            </a:r>
            <a:r>
              <a:rPr lang="en-US" sz="1800" b="0" dirty="0" err="1">
                <a:sym typeface="Arial"/>
              </a:rPr>
              <a:t>Robusto</a:t>
            </a:r>
            <a:r>
              <a:rPr lang="en-US" sz="1800" b="0" dirty="0">
                <a:sym typeface="Arial"/>
              </a:rPr>
              <a:t>, </a:t>
            </a:r>
            <a:r>
              <a:rPr lang="en-US" sz="1800" b="0" dirty="0" err="1">
                <a:sym typeface="Arial"/>
              </a:rPr>
              <a:t>por</a:t>
            </a:r>
            <a:r>
              <a:rPr lang="en-US" sz="1800" b="0" dirty="0">
                <a:sym typeface="Arial"/>
              </a:rPr>
              <a:t> </a:t>
            </a:r>
            <a:r>
              <a:rPr lang="en-US" sz="1800" b="0" dirty="0" err="1">
                <a:sym typeface="Arial"/>
              </a:rPr>
              <a:t>defecto</a:t>
            </a:r>
            <a:r>
              <a:rPr lang="en-US" sz="1800" b="0" dirty="0">
                <a:sym typeface="Arial"/>
              </a:rPr>
              <a:t>, de </a:t>
            </a:r>
            <a:r>
              <a:rPr lang="en-US" sz="1800" b="0" dirty="0" err="1">
                <a:sym typeface="Arial"/>
              </a:rPr>
              <a:t>línea</a:t>
            </a:r>
            <a:r>
              <a:rPr lang="en-US" sz="1800" b="0" dirty="0">
                <a:sym typeface="Arial"/>
              </a:rPr>
              <a:t> de </a:t>
            </a:r>
            <a:r>
              <a:rPr lang="en-US" sz="1800" b="0" dirty="0" err="1">
                <a:sym typeface="Arial"/>
              </a:rPr>
              <a:t>comandos</a:t>
            </a:r>
            <a:r>
              <a:rPr lang="en-US" sz="1800" b="0" dirty="0">
                <a:sym typeface="Arial"/>
              </a:rPr>
              <a:t>, </a:t>
            </a:r>
            <a:r>
              <a:rPr lang="en-US" sz="1800" b="0" dirty="0" err="1">
                <a:sym typeface="Arial"/>
              </a:rPr>
              <a:t>pero</a:t>
            </a:r>
            <a:r>
              <a:rPr lang="en-US" sz="1800" b="0" dirty="0">
                <a:sym typeface="Arial"/>
              </a:rPr>
              <a:t> el </a:t>
            </a:r>
            <a:r>
              <a:rPr lang="en-US" sz="1800" b="0" dirty="0" err="1">
                <a:sym typeface="Arial"/>
              </a:rPr>
              <a:t>más</a:t>
            </a:r>
            <a:r>
              <a:rPr lang="en-US" sz="1800" b="0" dirty="0">
                <a:sym typeface="Arial"/>
              </a:rPr>
              <a:t> </a:t>
            </a:r>
            <a:r>
              <a:rPr lang="en-US" sz="1800" b="0" dirty="0" err="1">
                <a:sym typeface="Arial"/>
              </a:rPr>
              <a:t>complicado</a:t>
            </a:r>
            <a:r>
              <a:rPr lang="en-US" sz="1800" b="0" dirty="0">
                <a:sym typeface="Arial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err="1">
                <a:sym typeface="Arial"/>
              </a:rPr>
              <a:t>nano</a:t>
            </a:r>
            <a:r>
              <a:rPr lang="en-US" sz="1800" b="0" dirty="0">
                <a:sym typeface="Arial"/>
              </a:rPr>
              <a:t> (simple y de </a:t>
            </a:r>
            <a:r>
              <a:rPr lang="en-US" sz="1800" b="0" dirty="0" err="1">
                <a:sym typeface="Arial"/>
              </a:rPr>
              <a:t>línea</a:t>
            </a:r>
            <a:r>
              <a:rPr lang="en-US" sz="1800" b="0" dirty="0">
                <a:sym typeface="Arial"/>
              </a:rPr>
              <a:t> de </a:t>
            </a:r>
            <a:r>
              <a:rPr lang="en-US" sz="1800" b="0" dirty="0" err="1">
                <a:sym typeface="Arial"/>
              </a:rPr>
              <a:t>comandos</a:t>
            </a:r>
            <a:r>
              <a:rPr lang="en-US" sz="1800" b="0" dirty="0">
                <a:sym typeface="Arial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err="1">
                <a:sym typeface="Arial"/>
              </a:rPr>
              <a:t>gedit</a:t>
            </a:r>
            <a:r>
              <a:rPr lang="en-US" sz="1800" b="0" dirty="0">
                <a:sym typeface="Arial"/>
              </a:rPr>
              <a:t> (</a:t>
            </a:r>
            <a:r>
              <a:rPr lang="en-US" sz="1800" b="0" dirty="0" err="1">
                <a:sym typeface="Arial"/>
              </a:rPr>
              <a:t>gráfico</a:t>
            </a:r>
            <a:r>
              <a:rPr lang="en-US" sz="1800" b="0" dirty="0" smtClean="0">
                <a:sym typeface="Arial"/>
              </a:rPr>
              <a:t>)</a:t>
            </a:r>
            <a:endParaRPr lang="en-US" sz="1800" b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1181707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/>
        </p:nvSpPr>
        <p:spPr>
          <a:xfrm>
            <a:off x="596814" y="422275"/>
            <a:ext cx="7723272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/>
              <a:t>Editores</a:t>
            </a:r>
            <a:r>
              <a:rPr lang="en-US" dirty="0"/>
              <a:t> </a:t>
            </a:r>
            <a:r>
              <a:rPr lang="en-US" dirty="0">
                <a:sym typeface="Arial"/>
              </a:rPr>
              <a:t>de </a:t>
            </a:r>
            <a:r>
              <a:rPr lang="en-US" dirty="0" err="1">
                <a:sym typeface="Arial"/>
              </a:rPr>
              <a:t>archivos</a:t>
            </a:r>
            <a:endParaRPr lang="en-US" dirty="0">
              <a:sym typeface="Arial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596814" y="1628774"/>
            <a:ext cx="8196900" cy="36305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1"/>
            </a:lvl1pPr>
            <a:lvl2pPr lvl="1" indent="-285750">
              <a:buFont typeface="Arial" panose="020B0604020202020204" pitchFamily="34" charset="0"/>
              <a:buChar char="•"/>
              <a:defRPr sz="1600" b="1"/>
            </a:lvl2pPr>
            <a:lvl3pPr marL="457200" lvl="2" indent="-114300">
              <a:defRPr b="1"/>
            </a:lvl3pPr>
          </a:lstStyle>
          <a:p>
            <a:r>
              <a:rPr lang="en-US" dirty="0" err="1" smtClean="0">
                <a:sym typeface="Arial"/>
              </a:rPr>
              <a:t>nano</a:t>
            </a:r>
            <a:endParaRPr lang="en-US" dirty="0" smtClean="0">
              <a:sym typeface="Arial"/>
            </a:endParaRPr>
          </a:p>
          <a:p>
            <a:endParaRPr lang="en-US" dirty="0">
              <a:sym typeface="Arial"/>
            </a:endParaRPr>
          </a:p>
          <a:p>
            <a:r>
              <a:rPr lang="en-US" dirty="0" err="1">
                <a:sym typeface="Arial"/>
              </a:rPr>
              <a:t>nano</a:t>
            </a:r>
            <a:r>
              <a:rPr lang="en-US" dirty="0">
                <a:sym typeface="Arial"/>
              </a:rPr>
              <a:t> [OPCIONES] {ARCHIVO</a:t>
            </a:r>
            <a:r>
              <a:rPr lang="en-US" dirty="0" smtClean="0">
                <a:sym typeface="Arial"/>
              </a:rPr>
              <a:t>}</a:t>
            </a:r>
          </a:p>
          <a:p>
            <a:endParaRPr lang="en-US" dirty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ym typeface="Arial"/>
              </a:rPr>
              <a:t>Abre</a:t>
            </a:r>
            <a:r>
              <a:rPr lang="en-US" b="0" dirty="0">
                <a:sym typeface="Arial"/>
              </a:rPr>
              <a:t> el </a:t>
            </a:r>
            <a:r>
              <a:rPr lang="en-US" b="0" dirty="0" err="1">
                <a:sym typeface="Arial"/>
              </a:rPr>
              <a:t>archivo</a:t>
            </a:r>
            <a:r>
              <a:rPr lang="en-US" b="0" dirty="0">
                <a:sym typeface="Arial"/>
              </a:rPr>
              <a:t> en </a:t>
            </a:r>
            <a:r>
              <a:rPr lang="en-US" b="0" dirty="0" err="1">
                <a:sym typeface="Arial"/>
              </a:rPr>
              <a:t>modo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edición</a:t>
            </a:r>
            <a:endParaRPr lang="en-US" b="0" dirty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ym typeface="Arial"/>
              </a:rPr>
              <a:t>Opciones</a:t>
            </a:r>
            <a:r>
              <a:rPr lang="en-US" b="0" dirty="0">
                <a:sym typeface="Arial"/>
              </a:rPr>
              <a:t>:</a:t>
            </a:r>
          </a:p>
          <a:p>
            <a:pPr lvl="1"/>
            <a:r>
              <a:rPr lang="en-US" dirty="0">
                <a:sym typeface="Arial"/>
              </a:rPr>
              <a:t>-w : </a:t>
            </a:r>
            <a:r>
              <a:rPr lang="en-US" b="0" dirty="0" err="1">
                <a:sym typeface="Arial"/>
              </a:rPr>
              <a:t>Desactiva</a:t>
            </a:r>
            <a:r>
              <a:rPr lang="en-US" b="0" dirty="0">
                <a:sym typeface="Arial"/>
              </a:rPr>
              <a:t> el </a:t>
            </a:r>
            <a:r>
              <a:rPr lang="en-US" b="0" dirty="0" err="1">
                <a:sym typeface="Arial"/>
              </a:rPr>
              <a:t>ajuste</a:t>
            </a:r>
            <a:r>
              <a:rPr lang="en-US" b="0" dirty="0">
                <a:sym typeface="Arial"/>
              </a:rPr>
              <a:t> de </a:t>
            </a:r>
            <a:r>
              <a:rPr lang="en-US" b="0" dirty="0" err="1">
                <a:sym typeface="Arial"/>
              </a:rPr>
              <a:t>texto</a:t>
            </a:r>
            <a:r>
              <a:rPr lang="en-US" b="0" dirty="0">
                <a:sym typeface="Arial"/>
              </a:rPr>
              <a:t> (para </a:t>
            </a:r>
            <a:r>
              <a:rPr lang="en-US" b="0" dirty="0" err="1">
                <a:sym typeface="Arial"/>
              </a:rPr>
              <a:t>evitar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daños</a:t>
            </a:r>
            <a:r>
              <a:rPr lang="en-US" b="0" dirty="0">
                <a:sym typeface="Arial"/>
              </a:rPr>
              <a:t> al </a:t>
            </a:r>
            <a:r>
              <a:rPr lang="en-US" b="0" dirty="0" err="1">
                <a:sym typeface="Arial"/>
              </a:rPr>
              <a:t>archivo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por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cortes</a:t>
            </a:r>
            <a:r>
              <a:rPr lang="en-US" b="0" dirty="0">
                <a:sym typeface="Arial"/>
              </a:rPr>
              <a:t> de </a:t>
            </a:r>
            <a:r>
              <a:rPr lang="en-US" b="0" dirty="0" err="1">
                <a:sym typeface="Arial"/>
              </a:rPr>
              <a:t>línea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indebidos</a:t>
            </a:r>
            <a:r>
              <a:rPr lang="en-US" b="0" dirty="0">
                <a:sym typeface="Arial"/>
              </a:rPr>
              <a:t>)</a:t>
            </a:r>
          </a:p>
          <a:p>
            <a:pPr lvl="1"/>
            <a:r>
              <a:rPr lang="en-US" dirty="0">
                <a:sym typeface="Arial"/>
              </a:rPr>
              <a:t>-v : </a:t>
            </a:r>
            <a:r>
              <a:rPr lang="en-US" b="0" dirty="0" err="1">
                <a:sym typeface="Arial"/>
              </a:rPr>
              <a:t>Ver</a:t>
            </a:r>
            <a:r>
              <a:rPr lang="en-US" b="0" dirty="0">
                <a:sym typeface="Arial"/>
              </a:rPr>
              <a:t> el </a:t>
            </a:r>
            <a:r>
              <a:rPr lang="en-US" b="0" dirty="0" err="1">
                <a:sym typeface="Arial"/>
              </a:rPr>
              <a:t>archivo</a:t>
            </a:r>
            <a:r>
              <a:rPr lang="en-US" b="0" dirty="0">
                <a:sym typeface="Arial"/>
              </a:rPr>
              <a:t> en </a:t>
            </a:r>
            <a:r>
              <a:rPr lang="en-US" b="0" dirty="0" err="1">
                <a:sym typeface="Arial"/>
              </a:rPr>
              <a:t>modo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lectura</a:t>
            </a:r>
            <a:endParaRPr lang="en-US" b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0036710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457200" y="46037"/>
            <a:ext cx="8228100" cy="114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200" b="1">
                <a:solidFill>
                  <a:srgbClr val="708CA1"/>
                </a:solidFill>
              </a:rPr>
              <a:t>Editores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sz="3200" b="1">
                <a:solidFill>
                  <a:srgbClr val="708CA1"/>
                </a:solidFill>
              </a:rPr>
              <a:t>de archivos: nano</a:t>
            </a:r>
          </a:p>
        </p:txBody>
      </p:sp>
      <p:graphicFrame>
        <p:nvGraphicFramePr>
          <p:cNvPr id="341" name="Shape 341"/>
          <p:cNvGraphicFramePr/>
          <p:nvPr/>
        </p:nvGraphicFramePr>
        <p:xfrm>
          <a:off x="525550" y="643525"/>
          <a:ext cx="7986175" cy="54528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48350"/>
                <a:gridCol w="6137825"/>
              </a:tblGrid>
              <a:tr h="3905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Comando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Función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^G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Ayuda - abre una pequeña ventana de ayuda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^X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Salir - sale (y opcionalmente guarda el archivo)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^O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Escribir - guarda el archivo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^J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Justificar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^R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Leer el archivo - e insertar en la posición del cursor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^W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Dónde está - búsqueda de texto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^Y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Página anterior -retrocede una página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^V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Próxima página - adelanta una página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^K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Cortar texto - corta una línea a la vez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^U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Deshace el corte de texto - inserta el último bloque de texto cortado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^C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Posición del cursor- identifica el número de línea y de columna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^T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Corrector ortográfico - empieza a corregir la ortografía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37576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647141" y="222975"/>
            <a:ext cx="8135936" cy="95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>
                <a:sym typeface="Arial"/>
              </a:rPr>
              <a:t>Ejercicios</a:t>
            </a:r>
            <a:endParaRPr lang="en-US" dirty="0">
              <a:sym typeface="Arial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611186" y="1358170"/>
            <a:ext cx="8126411" cy="4945062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1"/>
            </a:lvl1pPr>
            <a:lvl2pPr lvl="1" indent="-285750">
              <a:buFont typeface="Arial" panose="020B0604020202020204" pitchFamily="34" charset="0"/>
              <a:buChar char="•"/>
              <a:defRPr sz="1600" b="1"/>
            </a:lvl2pPr>
            <a:lvl3pPr marL="457200" lvl="2" indent="-114300">
              <a:defRPr b="1"/>
            </a:lvl3pPr>
          </a:lstStyle>
          <a:p>
            <a:pPr marL="342900" indent="-342900">
              <a:buFont typeface="+mj-lt"/>
              <a:buAutoNum type="arabicPeriod"/>
            </a:pPr>
            <a:r>
              <a:rPr lang="en-US" dirty="0">
                <a:sym typeface="Arial"/>
              </a:rPr>
              <a:t>Cree </a:t>
            </a:r>
            <a:r>
              <a:rPr lang="en-US" dirty="0" err="1">
                <a:sym typeface="Arial"/>
              </a:rPr>
              <a:t>una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copia</a:t>
            </a:r>
            <a:r>
              <a:rPr lang="en-US" dirty="0">
                <a:sym typeface="Arial"/>
              </a:rPr>
              <a:t> del </a:t>
            </a:r>
            <a:r>
              <a:rPr lang="en-US" dirty="0" err="1">
                <a:sym typeface="Arial"/>
              </a:rPr>
              <a:t>archivo</a:t>
            </a:r>
            <a:r>
              <a:rPr lang="en-US" dirty="0">
                <a:sym typeface="Arial"/>
              </a:rPr>
              <a:t> /</a:t>
            </a:r>
            <a:r>
              <a:rPr lang="en-US" dirty="0" err="1">
                <a:sym typeface="Arial"/>
              </a:rPr>
              <a:t>etc</a:t>
            </a:r>
            <a:r>
              <a:rPr lang="en-US" dirty="0">
                <a:sym typeface="Arial"/>
              </a:rPr>
              <a:t>/services </a:t>
            </a:r>
            <a:r>
              <a:rPr lang="en-US" dirty="0" err="1">
                <a:sym typeface="Arial"/>
              </a:rPr>
              <a:t>como</a:t>
            </a:r>
            <a:r>
              <a:rPr lang="en-US" dirty="0">
                <a:sym typeface="Arial"/>
              </a:rPr>
              <a:t> ~/</a:t>
            </a:r>
            <a:r>
              <a:rPr lang="en-US" dirty="0" err="1">
                <a:sym typeface="Arial"/>
              </a:rPr>
              <a:t>services.nano</a:t>
            </a:r>
            <a:r>
              <a:rPr lang="en-US" dirty="0" smtClean="0">
                <a:sym typeface="Arial"/>
              </a:rPr>
              <a:t>.</a:t>
            </a:r>
            <a:endParaRPr lang="en-US" dirty="0">
              <a:sym typeface="Arial"/>
            </a:endParaRPr>
          </a:p>
          <a:p>
            <a:pPr lvl="1"/>
            <a:r>
              <a:rPr lang="en-US" b="0" dirty="0" err="1">
                <a:sym typeface="Arial"/>
              </a:rPr>
              <a:t>Abra</a:t>
            </a:r>
            <a:r>
              <a:rPr lang="en-US" b="0" dirty="0">
                <a:sym typeface="Arial"/>
              </a:rPr>
              <a:t> con </a:t>
            </a:r>
            <a:r>
              <a:rPr lang="en-US" b="0" dirty="0" err="1">
                <a:sym typeface="Arial"/>
              </a:rPr>
              <a:t>nano</a:t>
            </a:r>
            <a:r>
              <a:rPr lang="en-US" b="0" dirty="0">
                <a:sym typeface="Arial"/>
              </a:rPr>
              <a:t> el </a:t>
            </a:r>
            <a:r>
              <a:rPr lang="en-US" b="0" dirty="0" err="1">
                <a:sym typeface="Arial"/>
              </a:rPr>
              <a:t>archivo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services.nano</a:t>
            </a:r>
            <a:endParaRPr lang="en-US" b="0" dirty="0">
              <a:sym typeface="Arial"/>
            </a:endParaRPr>
          </a:p>
          <a:p>
            <a:pPr lvl="1"/>
            <a:r>
              <a:rPr lang="en-US" b="0" dirty="0">
                <a:sym typeface="Arial"/>
              </a:rPr>
              <a:t>Use </a:t>
            </a:r>
            <a:r>
              <a:rPr lang="en-US" b="0" dirty="0" err="1">
                <a:sym typeface="Arial"/>
              </a:rPr>
              <a:t>las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opciones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que</a:t>
            </a:r>
            <a:r>
              <a:rPr lang="en-US" b="0" dirty="0">
                <a:sym typeface="Arial"/>
              </a:rPr>
              <a:t> le </a:t>
            </a:r>
            <a:r>
              <a:rPr lang="en-US" b="0" dirty="0" err="1">
                <a:sym typeface="Arial"/>
              </a:rPr>
              <a:t>provee</a:t>
            </a:r>
            <a:r>
              <a:rPr lang="en-US" b="0" dirty="0">
                <a:sym typeface="Arial"/>
              </a:rPr>
              <a:t> el editor para </a:t>
            </a:r>
            <a:r>
              <a:rPr lang="en-US" b="0" dirty="0" err="1">
                <a:sym typeface="Arial"/>
              </a:rPr>
              <a:t>buscar</a:t>
            </a:r>
            <a:r>
              <a:rPr lang="en-US" b="0" dirty="0">
                <a:sym typeface="Arial"/>
              </a:rPr>
              <a:t> y </a:t>
            </a:r>
            <a:r>
              <a:rPr lang="en-US" b="0" dirty="0" err="1">
                <a:sym typeface="Arial"/>
              </a:rPr>
              <a:t>eliminar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todos</a:t>
            </a:r>
            <a:r>
              <a:rPr lang="en-US" b="0" dirty="0">
                <a:sym typeface="Arial"/>
              </a:rPr>
              <a:t> los </a:t>
            </a:r>
            <a:r>
              <a:rPr lang="en-US" b="0" dirty="0" err="1">
                <a:sym typeface="Arial"/>
              </a:rPr>
              <a:t>caracteres</a:t>
            </a:r>
            <a:r>
              <a:rPr lang="en-US" b="0" dirty="0">
                <a:sym typeface="Arial"/>
              </a:rPr>
              <a:t> “+” </a:t>
            </a:r>
            <a:r>
              <a:rPr lang="en-US" b="0" dirty="0" err="1">
                <a:sym typeface="Arial"/>
              </a:rPr>
              <a:t>que</a:t>
            </a:r>
            <a:r>
              <a:rPr lang="en-US" b="0" dirty="0">
                <a:sym typeface="Arial"/>
              </a:rPr>
              <a:t> se </a:t>
            </a:r>
            <a:r>
              <a:rPr lang="en-US" b="0" dirty="0" err="1">
                <a:sym typeface="Arial"/>
              </a:rPr>
              <a:t>encuentran</a:t>
            </a:r>
            <a:r>
              <a:rPr lang="en-US" b="0" dirty="0">
                <a:sym typeface="Arial"/>
              </a:rPr>
              <a:t> en el </a:t>
            </a:r>
            <a:r>
              <a:rPr lang="en-US" b="0" dirty="0" err="1">
                <a:sym typeface="Arial"/>
              </a:rPr>
              <a:t>archivo</a:t>
            </a:r>
            <a:r>
              <a:rPr lang="en-US" b="0" dirty="0">
                <a:sym typeface="Arial"/>
              </a:rPr>
              <a:t>.</a:t>
            </a:r>
          </a:p>
          <a:p>
            <a:pPr lvl="1"/>
            <a:r>
              <a:rPr lang="en-US" b="0" dirty="0" err="1">
                <a:sym typeface="Arial"/>
              </a:rPr>
              <a:t>Desplácese</a:t>
            </a:r>
            <a:r>
              <a:rPr lang="en-US" b="0" dirty="0">
                <a:sym typeface="Arial"/>
              </a:rPr>
              <a:t> a la </a:t>
            </a:r>
            <a:r>
              <a:rPr lang="en-US" b="0" dirty="0" err="1">
                <a:sym typeface="Arial"/>
              </a:rPr>
              <a:t>línea</a:t>
            </a:r>
            <a:r>
              <a:rPr lang="en-US" b="0" dirty="0">
                <a:sym typeface="Arial"/>
              </a:rPr>
              <a:t> 140 y </a:t>
            </a:r>
            <a:r>
              <a:rPr lang="en-US" b="0" dirty="0" err="1">
                <a:sym typeface="Arial"/>
              </a:rPr>
              <a:t>borre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ésta</a:t>
            </a:r>
            <a:r>
              <a:rPr lang="en-US" b="0" dirty="0">
                <a:sym typeface="Arial"/>
              </a:rPr>
              <a:t> y la </a:t>
            </a:r>
            <a:r>
              <a:rPr lang="en-US" b="0" dirty="0" err="1">
                <a:sym typeface="Arial"/>
              </a:rPr>
              <a:t>siguiente</a:t>
            </a:r>
            <a:r>
              <a:rPr lang="en-US" b="0" dirty="0">
                <a:sym typeface="Arial"/>
              </a:rPr>
              <a:t>, </a:t>
            </a:r>
            <a:r>
              <a:rPr lang="en-US" b="0" dirty="0" err="1">
                <a:sym typeface="Arial"/>
              </a:rPr>
              <a:t>usando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las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opciones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que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brinda</a:t>
            </a:r>
            <a:r>
              <a:rPr lang="en-US" b="0" dirty="0">
                <a:sym typeface="Arial"/>
              </a:rPr>
              <a:t> el </a:t>
            </a:r>
            <a:r>
              <a:rPr lang="en-US" b="0" dirty="0" err="1">
                <a:sym typeface="Arial"/>
              </a:rPr>
              <a:t>programa</a:t>
            </a:r>
            <a:r>
              <a:rPr lang="en-US" b="0" dirty="0">
                <a:sym typeface="Arial"/>
              </a:rPr>
              <a:t>.</a:t>
            </a:r>
          </a:p>
          <a:p>
            <a:pPr lvl="1"/>
            <a:r>
              <a:rPr lang="en-US" b="0" dirty="0" err="1">
                <a:sym typeface="Arial"/>
              </a:rPr>
              <a:t>Guarde</a:t>
            </a:r>
            <a:r>
              <a:rPr lang="en-US" b="0" dirty="0">
                <a:sym typeface="Arial"/>
              </a:rPr>
              <a:t> el </a:t>
            </a:r>
            <a:r>
              <a:rPr lang="en-US" b="0" dirty="0" err="1">
                <a:sym typeface="Arial"/>
              </a:rPr>
              <a:t>archivo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como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services.nano.modified</a:t>
            </a:r>
            <a:r>
              <a:rPr lang="en-US" b="0" dirty="0">
                <a:sym typeface="Arial"/>
              </a:rPr>
              <a:t>.</a:t>
            </a:r>
          </a:p>
          <a:p>
            <a:pPr lvl="1"/>
            <a:r>
              <a:rPr lang="en-US" b="0" dirty="0" err="1">
                <a:sym typeface="Arial"/>
              </a:rPr>
              <a:t>Salga</a:t>
            </a:r>
            <a:r>
              <a:rPr lang="en-US" b="0" dirty="0">
                <a:sym typeface="Arial"/>
              </a:rPr>
              <a:t> de </a:t>
            </a:r>
            <a:r>
              <a:rPr lang="en-US" b="0" dirty="0" err="1">
                <a:sym typeface="Arial"/>
              </a:rPr>
              <a:t>nano</a:t>
            </a:r>
            <a:r>
              <a:rPr lang="en-US" b="0" dirty="0" smtClean="0">
                <a:sym typeface="Arial"/>
              </a:rPr>
              <a:t>.</a:t>
            </a:r>
          </a:p>
          <a:p>
            <a:pPr marL="171450" lvl="1" indent="0">
              <a:buNone/>
            </a:pPr>
            <a:endParaRPr lang="en-US" b="0" dirty="0">
              <a:sym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Arial"/>
              </a:rPr>
              <a:t>Cree </a:t>
            </a:r>
            <a:r>
              <a:rPr lang="en-US" dirty="0" err="1">
                <a:sym typeface="Arial"/>
              </a:rPr>
              <a:t>una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copia</a:t>
            </a:r>
            <a:r>
              <a:rPr lang="en-US" dirty="0">
                <a:sym typeface="Arial"/>
              </a:rPr>
              <a:t> del </a:t>
            </a:r>
            <a:r>
              <a:rPr lang="en-US" dirty="0" err="1">
                <a:sym typeface="Arial"/>
              </a:rPr>
              <a:t>archivo</a:t>
            </a:r>
            <a:r>
              <a:rPr lang="en-US" dirty="0">
                <a:sym typeface="Arial"/>
              </a:rPr>
              <a:t> /</a:t>
            </a:r>
            <a:r>
              <a:rPr lang="en-US" dirty="0" err="1">
                <a:sym typeface="Arial"/>
              </a:rPr>
              <a:t>etc</a:t>
            </a:r>
            <a:r>
              <a:rPr lang="en-US" dirty="0">
                <a:sym typeface="Arial"/>
              </a:rPr>
              <a:t>/services </a:t>
            </a:r>
            <a:r>
              <a:rPr lang="en-US" dirty="0" err="1">
                <a:sym typeface="Arial"/>
              </a:rPr>
              <a:t>como</a:t>
            </a:r>
            <a:r>
              <a:rPr lang="en-US" dirty="0">
                <a:sym typeface="Arial"/>
              </a:rPr>
              <a:t> ~/</a:t>
            </a:r>
            <a:r>
              <a:rPr lang="en-US" dirty="0" err="1">
                <a:sym typeface="Arial"/>
              </a:rPr>
              <a:t>services.gedit</a:t>
            </a:r>
            <a:r>
              <a:rPr lang="en-US" dirty="0" smtClean="0">
                <a:sym typeface="Arial"/>
              </a:rPr>
              <a:t>.</a:t>
            </a:r>
            <a:endParaRPr lang="en-US" dirty="0">
              <a:sym typeface="Arial"/>
            </a:endParaRPr>
          </a:p>
          <a:p>
            <a:pPr lvl="1"/>
            <a:r>
              <a:rPr lang="en-US" b="0" dirty="0" err="1">
                <a:sym typeface="Arial"/>
              </a:rPr>
              <a:t>Desplácese</a:t>
            </a:r>
            <a:r>
              <a:rPr lang="en-US" b="0" dirty="0">
                <a:sym typeface="Arial"/>
              </a:rPr>
              <a:t> a la </a:t>
            </a:r>
            <a:r>
              <a:rPr lang="en-US" b="0" dirty="0" err="1">
                <a:sym typeface="Arial"/>
              </a:rPr>
              <a:t>línea</a:t>
            </a:r>
            <a:r>
              <a:rPr lang="en-US" b="0" dirty="0">
                <a:sym typeface="Arial"/>
              </a:rPr>
              <a:t> 100 del </a:t>
            </a:r>
            <a:r>
              <a:rPr lang="en-US" b="0" dirty="0" err="1">
                <a:sym typeface="Arial"/>
              </a:rPr>
              <a:t>archivo</a:t>
            </a:r>
            <a:r>
              <a:rPr lang="en-US" b="0" dirty="0">
                <a:sym typeface="Arial"/>
              </a:rPr>
              <a:t> y </a:t>
            </a:r>
            <a:r>
              <a:rPr lang="en-US" b="0" dirty="0" err="1">
                <a:sym typeface="Arial"/>
              </a:rPr>
              <a:t>borre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ésta</a:t>
            </a:r>
            <a:r>
              <a:rPr lang="en-US" b="0" dirty="0">
                <a:sym typeface="Arial"/>
              </a:rPr>
              <a:t> y </a:t>
            </a:r>
            <a:r>
              <a:rPr lang="en-US" b="0" dirty="0" err="1">
                <a:sym typeface="Arial"/>
              </a:rPr>
              <a:t>las</a:t>
            </a:r>
            <a:r>
              <a:rPr lang="en-US" b="0" dirty="0">
                <a:sym typeface="Arial"/>
              </a:rPr>
              <a:t> dos </a:t>
            </a:r>
            <a:r>
              <a:rPr lang="en-US" b="0" dirty="0" err="1">
                <a:sym typeface="Arial"/>
              </a:rPr>
              <a:t>siguientes</a:t>
            </a:r>
            <a:r>
              <a:rPr lang="en-US" b="0" dirty="0">
                <a:sym typeface="Arial"/>
              </a:rPr>
              <a:t>.</a:t>
            </a:r>
          </a:p>
          <a:p>
            <a:pPr lvl="1"/>
            <a:r>
              <a:rPr lang="en-US" b="0" dirty="0" err="1">
                <a:sym typeface="Arial"/>
              </a:rPr>
              <a:t>Reemplace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tcp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por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udp</a:t>
            </a:r>
            <a:r>
              <a:rPr lang="en-US" b="0" dirty="0">
                <a:sym typeface="Arial"/>
              </a:rPr>
              <a:t>.</a:t>
            </a:r>
          </a:p>
          <a:p>
            <a:pPr lvl="1"/>
            <a:r>
              <a:rPr lang="en-US" b="0" dirty="0" err="1">
                <a:sym typeface="Arial"/>
              </a:rPr>
              <a:t>Guarde</a:t>
            </a:r>
            <a:r>
              <a:rPr lang="en-US" b="0" dirty="0">
                <a:sym typeface="Arial"/>
              </a:rPr>
              <a:t> el </a:t>
            </a:r>
            <a:r>
              <a:rPr lang="en-US" b="0" dirty="0" err="1">
                <a:sym typeface="Arial"/>
              </a:rPr>
              <a:t>archivo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como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services.gedit.modified</a:t>
            </a:r>
            <a:r>
              <a:rPr lang="en-US" b="0" dirty="0">
                <a:sym typeface="Arial"/>
              </a:rPr>
              <a:t>.</a:t>
            </a:r>
          </a:p>
          <a:p>
            <a:pPr lvl="1"/>
            <a:r>
              <a:rPr lang="en-US" b="0" dirty="0" err="1">
                <a:sym typeface="Arial"/>
              </a:rPr>
              <a:t>Cierre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gedit</a:t>
            </a:r>
            <a:r>
              <a:rPr lang="en-US" b="0" dirty="0"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310713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/>
        </p:nvSpPr>
        <p:spPr>
          <a:xfrm>
            <a:off x="684212" y="411162"/>
            <a:ext cx="8132761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>
                <a:sym typeface="Arial"/>
              </a:rPr>
              <a:t>Ejercicios</a:t>
            </a:r>
            <a:r>
              <a:rPr lang="en-US" dirty="0">
                <a:sym typeface="Arial"/>
              </a:rPr>
              <a:t>: </a:t>
            </a:r>
            <a:br>
              <a:rPr lang="en-US" dirty="0">
                <a:sym typeface="Arial"/>
              </a:rPr>
            </a:br>
            <a:r>
              <a:rPr lang="en-US" dirty="0" err="1">
                <a:sym typeface="Arial"/>
              </a:rPr>
              <a:t>Directorios</a:t>
            </a:r>
            <a:r>
              <a:rPr lang="en-US" dirty="0">
                <a:sym typeface="Arial"/>
              </a:rPr>
              <a:t> y </a:t>
            </a:r>
            <a:r>
              <a:rPr lang="en-US" dirty="0" err="1">
                <a:sym typeface="Arial"/>
              </a:rPr>
              <a:t>Organización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Archivos</a:t>
            </a:r>
            <a:endParaRPr lang="en-US" dirty="0">
              <a:sym typeface="Arial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755650" y="1412875"/>
            <a:ext cx="8123236" cy="4351336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Inicie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sesión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en el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sistema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como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el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usuario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'</a:t>
            </a:r>
            <a:r>
              <a:rPr lang="en-US" b="1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alumno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'.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Manténgase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en el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directorio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inicio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este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usuario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Ejecute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el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siguiente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comando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para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crear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los </a:t>
            </a:r>
            <a:r>
              <a:rPr lang="en-US" b="0" i="0" u="none" strike="noStrike" cap="none" baseline="0" dirty="0" err="1" smtClean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archivos</a:t>
            </a:r>
            <a:r>
              <a:rPr lang="en-US" b="0" i="0" u="none" strike="noStrike" cap="none" baseline="0" dirty="0" smtClean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: </a:t>
            </a:r>
            <a:r>
              <a:rPr lang="en-US" b="1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report_jan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b="1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report_feb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,</a:t>
            </a:r>
            <a:r>
              <a:rPr lang="en-US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b="1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report_mar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,</a:t>
            </a:r>
            <a:r>
              <a:rPr lang="en-US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b="1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graph_jan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,</a:t>
            </a:r>
            <a:r>
              <a:rPr lang="en-US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b="1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graph_feb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b="1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graph_mar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+mj-lt"/>
              <a:buAutoNum type="arabicPeriod"/>
            </a:pP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  </a:t>
            </a:r>
            <a:r>
              <a:rPr lang="en-US" b="1" i="1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	touch {</a:t>
            </a:r>
            <a:r>
              <a:rPr lang="en-US" b="1" i="1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report,graph</a:t>
            </a:r>
            <a:r>
              <a:rPr lang="en-US" b="1" i="1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}_{</a:t>
            </a:r>
            <a:r>
              <a:rPr lang="en-US" b="1" i="1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jan,feb,mar</a:t>
            </a:r>
            <a:r>
              <a:rPr lang="en-US" b="1" i="1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}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Cree los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directorios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Projects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,</a:t>
            </a:r>
            <a:r>
              <a:rPr lang="en-US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Projects/graphs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Projects/reports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y </a:t>
            </a:r>
            <a:r>
              <a:rPr lang="en-US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Projects/backups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Mueva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todos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los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archivos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que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comienzan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con '</a:t>
            </a:r>
            <a:r>
              <a:rPr lang="en-US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graphs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' al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directorio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Projects/graphs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Mueva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dos de los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archivos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que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comienzan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con '</a:t>
            </a:r>
            <a:r>
              <a:rPr lang="en-US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report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' al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directorio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Projects/reports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Elimine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el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archivo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report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restante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Cámbiese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al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directorio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b="1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Projects/Backups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y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copie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los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archivos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que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terminan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con '</a:t>
            </a:r>
            <a:r>
              <a:rPr lang="en-US" b="1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jan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' a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este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directorio</a:t>
            </a:r>
            <a:r>
              <a:rPr lang="en-US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678037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684212" y="314325"/>
            <a:ext cx="8132761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 smtClean="0">
                <a:sym typeface="Arial"/>
              </a:rPr>
              <a:t>Ejercicio</a:t>
            </a:r>
            <a:r>
              <a:rPr lang="en-US" dirty="0" smtClean="0">
                <a:sym typeface="Arial"/>
              </a:rPr>
              <a:t>:</a:t>
            </a:r>
            <a:r>
              <a:rPr lang="en-US" dirty="0">
                <a:sym typeface="Arial"/>
              </a:rPr>
              <a:t/>
            </a:r>
            <a:br>
              <a:rPr lang="en-US" dirty="0">
                <a:sym typeface="Arial"/>
              </a:rPr>
            </a:br>
            <a:r>
              <a:rPr lang="en-US" dirty="0" err="1">
                <a:sym typeface="Arial"/>
              </a:rPr>
              <a:t>Respaldar</a:t>
            </a:r>
            <a:r>
              <a:rPr lang="en-US" dirty="0">
                <a:sym typeface="Arial"/>
              </a:rPr>
              <a:t> la </a:t>
            </a:r>
            <a:r>
              <a:rPr lang="en-US" dirty="0" err="1">
                <a:sym typeface="Arial"/>
              </a:rPr>
              <a:t>configuración</a:t>
            </a:r>
            <a:r>
              <a:rPr lang="en-US" dirty="0">
                <a:sym typeface="Arial"/>
              </a:rPr>
              <a:t> del </a:t>
            </a:r>
            <a:r>
              <a:rPr lang="en-US" dirty="0" err="1">
                <a:sym typeface="Arial"/>
              </a:rPr>
              <a:t>sistema</a:t>
            </a:r>
            <a:endParaRPr lang="en-US" dirty="0">
              <a:sym typeface="Arial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671512" y="1525587"/>
            <a:ext cx="8123236" cy="4960936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>
            <a:defPPr>
              <a:defRPr lang="en-US"/>
            </a:defPPr>
            <a:lvl1pPr marL="457200" marR="0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  <a:defRPr b="0" i="0" u="none" strike="noStrike" cap="none" baseline="0">
                <a:solidFill>
                  <a:srgbClr val="000000"/>
                </a:solidFill>
                <a:latin typeface="+mj-lt"/>
                <a:ea typeface="Arial"/>
                <a:cs typeface="Arial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Arial"/>
              </a:rPr>
              <a:t>Cámbiese</a:t>
            </a:r>
            <a:r>
              <a:rPr lang="en-US" dirty="0">
                <a:sym typeface="Arial"/>
              </a:rPr>
              <a:t> a la terminal tty1 e </a:t>
            </a:r>
            <a:r>
              <a:rPr lang="en-US" dirty="0" err="1">
                <a:sym typeface="Arial"/>
              </a:rPr>
              <a:t>inicie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sesión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como</a:t>
            </a:r>
            <a:r>
              <a:rPr lang="en-US" dirty="0">
                <a:sym typeface="Arial"/>
              </a:rPr>
              <a:t> </a:t>
            </a:r>
            <a:r>
              <a:rPr lang="en-US" b="1" dirty="0">
                <a:sym typeface="Arial"/>
              </a:rPr>
              <a:t>root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En /root </a:t>
            </a:r>
            <a:r>
              <a:rPr lang="en-US" dirty="0" err="1">
                <a:sym typeface="Arial"/>
              </a:rPr>
              <a:t>cree</a:t>
            </a:r>
            <a:r>
              <a:rPr lang="en-US" dirty="0">
                <a:sym typeface="Arial"/>
              </a:rPr>
              <a:t> un </a:t>
            </a:r>
            <a:r>
              <a:rPr lang="en-US" dirty="0" err="1">
                <a:sym typeface="Arial"/>
              </a:rPr>
              <a:t>directorio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llamado</a:t>
            </a:r>
            <a:r>
              <a:rPr lang="en-US" dirty="0">
                <a:sym typeface="Arial"/>
              </a:rPr>
              <a:t> </a:t>
            </a:r>
            <a:r>
              <a:rPr lang="en-US" b="1" dirty="0">
                <a:sym typeface="Arial"/>
              </a:rPr>
              <a:t>backups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Arial"/>
              </a:rPr>
              <a:t>Ejecute</a:t>
            </a:r>
            <a:r>
              <a:rPr lang="en-US" dirty="0">
                <a:sym typeface="Arial"/>
              </a:rPr>
              <a:t> </a:t>
            </a:r>
            <a:r>
              <a:rPr lang="en-US" b="1" dirty="0" err="1">
                <a:sym typeface="Arial"/>
              </a:rPr>
              <a:t>cp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manera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que</a:t>
            </a:r>
            <a:r>
              <a:rPr lang="en-US" dirty="0">
                <a:sym typeface="Arial"/>
              </a:rPr>
              <a:t> se </a:t>
            </a:r>
            <a:r>
              <a:rPr lang="en-US" dirty="0" err="1">
                <a:sym typeface="Arial"/>
              </a:rPr>
              <a:t>copie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recursivamente</a:t>
            </a:r>
            <a:r>
              <a:rPr lang="en-US" dirty="0">
                <a:sym typeface="Arial"/>
              </a:rPr>
              <a:t> </a:t>
            </a:r>
            <a:r>
              <a:rPr lang="en-US" dirty="0" smtClean="0">
                <a:sym typeface="Arial"/>
              </a:rPr>
              <a:t>el </a:t>
            </a:r>
            <a:r>
              <a:rPr lang="en-US" dirty="0" err="1" smtClean="0">
                <a:sym typeface="Arial"/>
              </a:rPr>
              <a:t>directorio</a:t>
            </a:r>
            <a:r>
              <a:rPr lang="en-US" dirty="0" smtClean="0">
                <a:sym typeface="Arial"/>
              </a:rPr>
              <a:t> </a:t>
            </a:r>
            <a:r>
              <a:rPr lang="en-US" b="1" dirty="0">
                <a:sym typeface="Arial"/>
              </a:rPr>
              <a:t>/</a:t>
            </a:r>
            <a:r>
              <a:rPr lang="en-US" b="1" dirty="0" err="1">
                <a:sym typeface="Arial"/>
              </a:rPr>
              <a:t>etc</a:t>
            </a:r>
            <a:r>
              <a:rPr lang="en-US" b="1" dirty="0">
                <a:sym typeface="Arial"/>
              </a:rPr>
              <a:t>/</a:t>
            </a:r>
            <a:r>
              <a:rPr lang="en-US" b="1" dirty="0" err="1">
                <a:sym typeface="Arial"/>
              </a:rPr>
              <a:t>sysconfig</a:t>
            </a:r>
            <a:r>
              <a:rPr lang="en-US" b="1" dirty="0">
                <a:sym typeface="Arial"/>
              </a:rPr>
              <a:t> </a:t>
            </a:r>
            <a:r>
              <a:rPr lang="en-US" dirty="0">
                <a:sym typeface="Arial"/>
              </a:rPr>
              <a:t>en </a:t>
            </a:r>
            <a:r>
              <a:rPr lang="en-US" b="1" dirty="0">
                <a:sym typeface="Arial"/>
              </a:rPr>
              <a:t>/root/backups</a:t>
            </a:r>
            <a:r>
              <a:rPr lang="en-US" dirty="0" smtClean="0">
                <a:sym typeface="Arial"/>
              </a:rPr>
              <a:t>, </a:t>
            </a:r>
            <a:r>
              <a:rPr lang="en-US" dirty="0" err="1" smtClean="0">
                <a:sym typeface="Arial"/>
              </a:rPr>
              <a:t>considerando</a:t>
            </a:r>
            <a:r>
              <a:rPr lang="en-US" dirty="0" smtClean="0">
                <a:sym typeface="Arial"/>
              </a:rPr>
              <a:t> </a:t>
            </a:r>
            <a:r>
              <a:rPr lang="en-US" dirty="0">
                <a:sym typeface="Arial"/>
              </a:rPr>
              <a:t>lo </a:t>
            </a:r>
            <a:r>
              <a:rPr lang="en-US" dirty="0" err="1">
                <a:sym typeface="Arial"/>
              </a:rPr>
              <a:t>siguiente</a:t>
            </a:r>
            <a:r>
              <a:rPr lang="en-US" dirty="0" smtClean="0">
                <a:sym typeface="Arial"/>
              </a:rPr>
              <a:t>:</a:t>
            </a:r>
          </a:p>
          <a:p>
            <a:pPr marL="0" indent="0">
              <a:buNone/>
            </a:pPr>
            <a:endParaRPr lang="en-US" dirty="0">
              <a:sym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Los </a:t>
            </a:r>
            <a:r>
              <a:rPr lang="en-US" dirty="0" err="1">
                <a:sym typeface="Arial"/>
              </a:rPr>
              <a:t>permisos</a:t>
            </a:r>
            <a:r>
              <a:rPr lang="en-US" dirty="0">
                <a:sym typeface="Arial"/>
              </a:rPr>
              <a:t> y </a:t>
            </a:r>
            <a:r>
              <a:rPr lang="en-US" dirty="0" err="1">
                <a:sym typeface="Arial"/>
              </a:rPr>
              <a:t>propiedades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archivo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deben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mantenerse</a:t>
            </a:r>
            <a:r>
              <a:rPr lang="en-US" dirty="0">
                <a:sym typeface="Arial"/>
              </a:rPr>
              <a:t>, </a:t>
            </a:r>
            <a:r>
              <a:rPr lang="en-US" dirty="0" err="1">
                <a:sym typeface="Arial"/>
              </a:rPr>
              <a:t>por</a:t>
            </a:r>
            <a:r>
              <a:rPr lang="en-US" dirty="0">
                <a:sym typeface="Arial"/>
              </a:rPr>
              <a:t> lo </a:t>
            </a:r>
            <a:r>
              <a:rPr lang="en-US" dirty="0" err="1">
                <a:sym typeface="Arial"/>
              </a:rPr>
              <a:t>que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debe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investigar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qué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opción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usar</a:t>
            </a:r>
            <a:r>
              <a:rPr lang="en-US" dirty="0">
                <a:sym typeface="Arial"/>
              </a:rPr>
              <a:t> en el </a:t>
            </a:r>
            <a:r>
              <a:rPr lang="en-US" dirty="0" err="1">
                <a:sym typeface="Arial"/>
              </a:rPr>
              <a:t>comando</a:t>
            </a:r>
            <a:r>
              <a:rPr lang="en-US" dirty="0">
                <a:sym typeface="Arial"/>
              </a:rPr>
              <a:t> </a:t>
            </a:r>
            <a:r>
              <a:rPr lang="en-US" b="1" dirty="0" err="1">
                <a:sym typeface="Arial"/>
              </a:rPr>
              <a:t>cp</a:t>
            </a:r>
            <a:r>
              <a:rPr lang="en-US" dirty="0">
                <a:sym typeface="Arial"/>
              </a:rPr>
              <a:t> para </a:t>
            </a:r>
            <a:r>
              <a:rPr lang="en-US" dirty="0" err="1">
                <a:sym typeface="Arial"/>
              </a:rPr>
              <a:t>cumplirlo</a:t>
            </a:r>
            <a:r>
              <a:rPr lang="en-US" dirty="0">
                <a:sym typeface="Arial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Los </a:t>
            </a:r>
            <a:r>
              <a:rPr lang="en-US" dirty="0" err="1">
                <a:sym typeface="Arial"/>
              </a:rPr>
              <a:t>vínculos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simbólicos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deben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mantenerse</a:t>
            </a:r>
            <a:r>
              <a:rPr lang="en-US" dirty="0">
                <a:sym typeface="Arial"/>
              </a:rPr>
              <a:t>, </a:t>
            </a:r>
            <a:r>
              <a:rPr lang="en-US" dirty="0" err="1">
                <a:sym typeface="Arial"/>
              </a:rPr>
              <a:t>por</a:t>
            </a:r>
            <a:r>
              <a:rPr lang="en-US" dirty="0">
                <a:sym typeface="Arial"/>
              </a:rPr>
              <a:t> lo </a:t>
            </a:r>
            <a:r>
              <a:rPr lang="en-US" dirty="0" err="1">
                <a:sym typeface="Arial"/>
              </a:rPr>
              <a:t>que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también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debe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determinar</a:t>
            </a:r>
            <a:r>
              <a:rPr lang="en-US" dirty="0">
                <a:sym typeface="Arial"/>
              </a:rPr>
              <a:t> la </a:t>
            </a:r>
            <a:r>
              <a:rPr lang="en-US" dirty="0" err="1">
                <a:sym typeface="Arial"/>
              </a:rPr>
              <a:t>opción</a:t>
            </a:r>
            <a:r>
              <a:rPr lang="en-US" dirty="0">
                <a:sym typeface="Arial"/>
              </a:rPr>
              <a:t> a </a:t>
            </a:r>
            <a:r>
              <a:rPr lang="en-US" dirty="0" err="1">
                <a:sym typeface="Arial"/>
              </a:rPr>
              <a:t>usar</a:t>
            </a:r>
            <a:r>
              <a:rPr lang="en-US" dirty="0">
                <a:sym typeface="Arial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El </a:t>
            </a:r>
            <a:r>
              <a:rPr lang="en-US" dirty="0" err="1">
                <a:sym typeface="Arial"/>
              </a:rPr>
              <a:t>nombre</a:t>
            </a:r>
            <a:r>
              <a:rPr lang="en-US" dirty="0">
                <a:sym typeface="Arial"/>
              </a:rPr>
              <a:t> de los </a:t>
            </a:r>
            <a:r>
              <a:rPr lang="en-US" dirty="0" err="1">
                <a:sym typeface="Arial"/>
              </a:rPr>
              <a:t>archivos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debe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mostrarse</a:t>
            </a:r>
            <a:r>
              <a:rPr lang="en-US" dirty="0">
                <a:sym typeface="Arial"/>
              </a:rPr>
              <a:t> a </a:t>
            </a:r>
            <a:r>
              <a:rPr lang="en-US" dirty="0" err="1">
                <a:sym typeface="Arial"/>
              </a:rPr>
              <a:t>medida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que</a:t>
            </a:r>
            <a:r>
              <a:rPr lang="en-US" dirty="0">
                <a:sym typeface="Arial"/>
              </a:rPr>
              <a:t> se van </a:t>
            </a:r>
            <a:r>
              <a:rPr lang="en-US" dirty="0" err="1">
                <a:sym typeface="Arial"/>
              </a:rPr>
              <a:t>copiando</a:t>
            </a:r>
            <a:r>
              <a:rPr lang="en-US" dirty="0">
                <a:sym typeface="Arial"/>
              </a:rPr>
              <a:t> al </a:t>
            </a:r>
            <a:r>
              <a:rPr lang="en-US" dirty="0" err="1">
                <a:sym typeface="Arial"/>
              </a:rPr>
              <a:t>respaldo</a:t>
            </a:r>
            <a:r>
              <a:rPr lang="en-US" dirty="0">
                <a:sym typeface="Arial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Arial"/>
              </a:rPr>
              <a:t>Considere</a:t>
            </a:r>
            <a:r>
              <a:rPr lang="en-US" dirty="0">
                <a:sym typeface="Arial"/>
              </a:rPr>
              <a:t> en el </a:t>
            </a:r>
            <a:r>
              <a:rPr lang="en-US" dirty="0" err="1">
                <a:sym typeface="Arial"/>
              </a:rPr>
              <a:t>nombre</a:t>
            </a:r>
            <a:r>
              <a:rPr lang="en-US" dirty="0">
                <a:sym typeface="Arial"/>
              </a:rPr>
              <a:t> del </a:t>
            </a:r>
            <a:r>
              <a:rPr lang="en-US" dirty="0" err="1">
                <a:sym typeface="Arial"/>
              </a:rPr>
              <a:t>directorio</a:t>
            </a:r>
            <a:r>
              <a:rPr lang="en-US" dirty="0">
                <a:sym typeface="Arial"/>
              </a:rPr>
              <a:t> </a:t>
            </a:r>
            <a:r>
              <a:rPr lang="en-US" b="1" dirty="0" err="1">
                <a:sym typeface="Arial"/>
              </a:rPr>
              <a:t>sysconfig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respaldado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que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quede</a:t>
            </a:r>
            <a:r>
              <a:rPr lang="en-US" dirty="0">
                <a:sym typeface="Arial"/>
              </a:rPr>
              <a:t> con un timestamp  </a:t>
            </a:r>
            <a:r>
              <a:rPr lang="en-US" dirty="0" err="1">
                <a:sym typeface="Arial"/>
              </a:rPr>
              <a:t>ejemplo</a:t>
            </a:r>
            <a:r>
              <a:rPr lang="en-US" dirty="0">
                <a:sym typeface="Arial"/>
              </a:rPr>
              <a:t>:</a:t>
            </a:r>
          </a:p>
          <a:p>
            <a:pPr lvl="1"/>
            <a:r>
              <a:rPr lang="en-US" dirty="0">
                <a:sym typeface="Arial"/>
              </a:rPr>
              <a:t> 	</a:t>
            </a:r>
            <a:r>
              <a:rPr lang="en-US" b="1" dirty="0">
                <a:sym typeface="Arial"/>
              </a:rPr>
              <a:t>/root/backups/sysconfig-201</a:t>
            </a:r>
            <a:r>
              <a:rPr lang="en-US" b="1" dirty="0"/>
              <a:t>4</a:t>
            </a:r>
            <a:r>
              <a:rPr lang="en-US" b="1" dirty="0">
                <a:sym typeface="Arial"/>
              </a:rPr>
              <a:t>0</a:t>
            </a:r>
            <a:r>
              <a:rPr lang="en-US" b="1" dirty="0"/>
              <a:t>819</a:t>
            </a:r>
          </a:p>
        </p:txBody>
      </p:sp>
    </p:spTree>
    <p:extLst>
      <p:ext uri="{BB962C8B-B14F-4D97-AF65-F5344CB8AC3E}">
        <p14:creationId xmlns:p14="http://schemas.microsoft.com/office/powerpoint/2010/main" val="124829020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576262" y="61911"/>
            <a:ext cx="8140700" cy="95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>
                <a:sym typeface="Arial"/>
              </a:rPr>
              <a:t>Navegación</a:t>
            </a:r>
            <a:r>
              <a:rPr lang="en-US" dirty="0">
                <a:sym typeface="Arial"/>
              </a:rPr>
              <a:t> del </a:t>
            </a:r>
            <a:r>
              <a:rPr lang="en-US" dirty="0" err="1">
                <a:sym typeface="Arial"/>
              </a:rPr>
              <a:t>sistema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archivos</a:t>
            </a:r>
            <a:endParaRPr lang="en-US" dirty="0">
              <a:sym typeface="Aria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549402" y="1089025"/>
            <a:ext cx="8532813" cy="4905375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>
            <a:defPPr>
              <a:defRPr lang="en-US"/>
            </a:defPPr>
            <a:lvl1pPr marL="334962" marR="0" lvl="0" indent="-334962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lvl1pPr>
          </a:lstStyle>
          <a:p>
            <a:r>
              <a:rPr lang="en-US" sz="1500" b="1" dirty="0" err="1">
                <a:sym typeface="Arial"/>
              </a:rPr>
              <a:t>Descubrir</a:t>
            </a:r>
            <a:r>
              <a:rPr lang="en-US" sz="1500" b="1" dirty="0">
                <a:sym typeface="Arial"/>
              </a:rPr>
              <a:t> el </a:t>
            </a:r>
            <a:r>
              <a:rPr lang="en-US" sz="1500" b="1" dirty="0" err="1">
                <a:sym typeface="Arial"/>
              </a:rPr>
              <a:t>directorio</a:t>
            </a:r>
            <a:r>
              <a:rPr lang="en-US" sz="1500" b="1" dirty="0">
                <a:sym typeface="Arial"/>
              </a:rPr>
              <a:t> de </a:t>
            </a:r>
            <a:r>
              <a:rPr lang="en-US" sz="1500" b="1" dirty="0" err="1">
                <a:sym typeface="Arial"/>
              </a:rPr>
              <a:t>inicio</a:t>
            </a:r>
            <a:endParaRPr lang="en-US" sz="1500" b="1" dirty="0">
              <a:sym typeface="Arial"/>
            </a:endParaRPr>
          </a:p>
          <a:p>
            <a:r>
              <a:rPr lang="en-US" sz="1500" dirty="0">
                <a:sym typeface="Arial"/>
              </a:rPr>
              <a:t>[</a:t>
            </a:r>
            <a:r>
              <a:rPr lang="en-US" sz="1500" dirty="0" err="1">
                <a:sym typeface="Arial"/>
              </a:rPr>
              <a:t>hogan@station</a:t>
            </a:r>
            <a:r>
              <a:rPr lang="en-US" sz="1500" dirty="0">
                <a:sym typeface="Arial"/>
              </a:rPr>
              <a:t> </a:t>
            </a:r>
            <a:r>
              <a:rPr lang="en-US" sz="1500" dirty="0" err="1">
                <a:sym typeface="Arial"/>
              </a:rPr>
              <a:t>hogan</a:t>
            </a:r>
            <a:r>
              <a:rPr lang="en-US" sz="1500" dirty="0">
                <a:sym typeface="Arial"/>
              </a:rPr>
              <a:t>]$ cd ~     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sym typeface="Arial"/>
              </a:rPr>
              <a:t>Se cambia al </a:t>
            </a:r>
            <a:r>
              <a:rPr lang="en-US" sz="1500" i="1" dirty="0" err="1">
                <a:solidFill>
                  <a:schemeClr val="accent1">
                    <a:lumMod val="75000"/>
                  </a:schemeClr>
                </a:solidFill>
                <a:sym typeface="Arial"/>
              </a:rPr>
              <a:t>directorio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sym typeface="Arial"/>
              </a:rPr>
              <a:t> del </a:t>
            </a:r>
            <a:r>
              <a:rPr lang="en-US" sz="1500" i="1" dirty="0" err="1">
                <a:solidFill>
                  <a:schemeClr val="accent1">
                    <a:lumMod val="75000"/>
                  </a:schemeClr>
                </a:solidFill>
                <a:sym typeface="Arial"/>
              </a:rPr>
              <a:t>usuario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sym typeface="Arial"/>
              </a:rPr>
              <a:t> </a:t>
            </a:r>
            <a:r>
              <a:rPr lang="en-US" sz="1500" i="1" dirty="0" err="1">
                <a:solidFill>
                  <a:schemeClr val="accent1">
                    <a:lumMod val="75000"/>
                  </a:schemeClr>
                </a:solidFill>
                <a:sym typeface="Arial"/>
              </a:rPr>
              <a:t>hogan</a:t>
            </a:r>
            <a:endParaRPr lang="en-US" sz="1500" i="1" dirty="0">
              <a:solidFill>
                <a:schemeClr val="accent1">
                  <a:lumMod val="75000"/>
                </a:schemeClr>
              </a:solidFill>
              <a:sym typeface="Arial"/>
            </a:endParaRPr>
          </a:p>
          <a:p>
            <a:r>
              <a:rPr lang="en-US" sz="1500" dirty="0">
                <a:sym typeface="Arial"/>
              </a:rPr>
              <a:t>[</a:t>
            </a:r>
            <a:r>
              <a:rPr lang="en-US" sz="1500" dirty="0" err="1">
                <a:sym typeface="Arial"/>
              </a:rPr>
              <a:t>hogan@station</a:t>
            </a:r>
            <a:r>
              <a:rPr lang="en-US" sz="1500" dirty="0">
                <a:sym typeface="Arial"/>
              </a:rPr>
              <a:t> </a:t>
            </a:r>
            <a:r>
              <a:rPr lang="en-US" sz="1500" dirty="0" err="1">
                <a:sym typeface="Arial"/>
              </a:rPr>
              <a:t>hogan</a:t>
            </a:r>
            <a:r>
              <a:rPr lang="en-US" sz="1500" dirty="0">
                <a:sym typeface="Arial"/>
              </a:rPr>
              <a:t>]$ </a:t>
            </a:r>
            <a:r>
              <a:rPr lang="en-US" sz="1500" dirty="0" err="1">
                <a:sym typeface="Arial"/>
              </a:rPr>
              <a:t>pwd</a:t>
            </a:r>
            <a:r>
              <a:rPr lang="en-US" sz="1500" dirty="0">
                <a:sym typeface="Arial"/>
              </a:rPr>
              <a:t>     </a:t>
            </a:r>
            <a:r>
              <a:rPr lang="en-US" sz="1500" i="1" dirty="0" err="1">
                <a:solidFill>
                  <a:schemeClr val="accent1">
                    <a:lumMod val="75000"/>
                  </a:schemeClr>
                </a:solidFill>
                <a:sym typeface="Arial"/>
              </a:rPr>
              <a:t>Verifica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sym typeface="Arial"/>
              </a:rPr>
              <a:t> </a:t>
            </a:r>
            <a:r>
              <a:rPr lang="en-US" sz="1500" i="1" dirty="0" err="1">
                <a:solidFill>
                  <a:schemeClr val="accent1">
                    <a:lumMod val="75000"/>
                  </a:schemeClr>
                </a:solidFill>
                <a:sym typeface="Arial"/>
              </a:rPr>
              <a:t>dónde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sym typeface="Arial"/>
              </a:rPr>
              <a:t> </a:t>
            </a:r>
            <a:r>
              <a:rPr lang="en-US" sz="1500" i="1" dirty="0" err="1">
                <a:solidFill>
                  <a:schemeClr val="accent1">
                    <a:lumMod val="75000"/>
                  </a:schemeClr>
                </a:solidFill>
                <a:sym typeface="Arial"/>
              </a:rPr>
              <a:t>está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sym typeface="Arial"/>
              </a:rPr>
              <a:t> </a:t>
            </a:r>
            <a:r>
              <a:rPr lang="en-US" sz="1500" i="1" dirty="0" err="1">
                <a:solidFill>
                  <a:schemeClr val="accent1">
                    <a:lumMod val="75000"/>
                  </a:schemeClr>
                </a:solidFill>
                <a:sym typeface="Arial"/>
              </a:rPr>
              <a:t>ubicado</a:t>
            </a:r>
            <a:endParaRPr lang="en-US" sz="1500" i="1" dirty="0">
              <a:solidFill>
                <a:schemeClr val="accent1">
                  <a:lumMod val="75000"/>
                </a:schemeClr>
              </a:solidFill>
              <a:sym typeface="Arial"/>
            </a:endParaRPr>
          </a:p>
          <a:p>
            <a:r>
              <a:rPr lang="en-US" sz="1500" dirty="0">
                <a:sym typeface="Arial"/>
              </a:rPr>
              <a:t>/home/</a:t>
            </a:r>
            <a:r>
              <a:rPr lang="en-US" sz="1500" dirty="0" err="1">
                <a:sym typeface="Arial"/>
              </a:rPr>
              <a:t>hogan</a:t>
            </a:r>
            <a:endParaRPr lang="en-US" sz="1500" dirty="0">
              <a:sym typeface="Arial"/>
            </a:endParaRPr>
          </a:p>
          <a:p>
            <a:r>
              <a:rPr lang="en-US" sz="1500" dirty="0">
                <a:sym typeface="Arial"/>
              </a:rPr>
              <a:t>[</a:t>
            </a:r>
            <a:r>
              <a:rPr lang="en-US" sz="1500" dirty="0" err="1">
                <a:sym typeface="Arial"/>
              </a:rPr>
              <a:t>hogan@station</a:t>
            </a:r>
            <a:r>
              <a:rPr lang="en-US" sz="1500" dirty="0">
                <a:sym typeface="Arial"/>
              </a:rPr>
              <a:t> </a:t>
            </a:r>
            <a:r>
              <a:rPr lang="en-US" sz="1500" dirty="0" err="1">
                <a:sym typeface="Arial"/>
              </a:rPr>
              <a:t>hogan</a:t>
            </a:r>
            <a:r>
              <a:rPr lang="en-US" sz="1500" dirty="0">
                <a:sym typeface="Arial"/>
              </a:rPr>
              <a:t>]$ cd -     </a:t>
            </a:r>
            <a:r>
              <a:rPr lang="en-US" sz="1500" i="1" dirty="0" err="1">
                <a:solidFill>
                  <a:schemeClr val="accent1">
                    <a:lumMod val="75000"/>
                  </a:schemeClr>
                </a:solidFill>
                <a:sym typeface="Arial"/>
              </a:rPr>
              <a:t>Vuelve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sym typeface="Arial"/>
              </a:rPr>
              <a:t> al </a:t>
            </a:r>
            <a:r>
              <a:rPr lang="en-US" sz="1500" i="1" dirty="0" err="1">
                <a:solidFill>
                  <a:schemeClr val="accent1">
                    <a:lumMod val="75000"/>
                  </a:schemeClr>
                </a:solidFill>
                <a:sym typeface="Arial"/>
              </a:rPr>
              <a:t>último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sym typeface="Arial"/>
              </a:rPr>
              <a:t> </a:t>
            </a:r>
            <a:r>
              <a:rPr lang="en-US" sz="1500" i="1" dirty="0" err="1">
                <a:solidFill>
                  <a:schemeClr val="accent1">
                    <a:lumMod val="75000"/>
                  </a:schemeClr>
                </a:solidFill>
                <a:sym typeface="Arial"/>
              </a:rPr>
              <a:t>directorio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sym typeface="Arial"/>
              </a:rPr>
              <a:t> </a:t>
            </a:r>
            <a:r>
              <a:rPr lang="en-US" sz="1500" i="1" dirty="0" err="1">
                <a:solidFill>
                  <a:schemeClr val="accent1">
                    <a:lumMod val="75000"/>
                  </a:schemeClr>
                </a:solidFill>
                <a:sym typeface="Arial"/>
              </a:rPr>
              <a:t>visitado</a:t>
            </a:r>
            <a:endParaRPr lang="en-US" sz="1500" i="1" dirty="0">
              <a:solidFill>
                <a:schemeClr val="accent1">
                  <a:lumMod val="75000"/>
                </a:schemeClr>
              </a:solidFill>
              <a:sym typeface="Arial"/>
            </a:endParaRPr>
          </a:p>
          <a:p>
            <a:r>
              <a:rPr lang="en-US" sz="1500" dirty="0">
                <a:sym typeface="Arial"/>
              </a:rPr>
              <a:t>/home/</a:t>
            </a:r>
            <a:r>
              <a:rPr lang="en-US" sz="1500" dirty="0" err="1">
                <a:sym typeface="Arial"/>
              </a:rPr>
              <a:t>hogan</a:t>
            </a:r>
            <a:endParaRPr lang="en-US" sz="1500" dirty="0">
              <a:sym typeface="Arial"/>
            </a:endParaRPr>
          </a:p>
          <a:p>
            <a:endParaRPr sz="1500" dirty="0">
              <a:sym typeface="Arial"/>
            </a:endParaRPr>
          </a:p>
          <a:p>
            <a:r>
              <a:rPr lang="en-US" sz="1500" dirty="0" err="1">
                <a:sym typeface="Arial"/>
              </a:rPr>
              <a:t>Subir</a:t>
            </a:r>
            <a:r>
              <a:rPr lang="en-US" sz="1500" dirty="0">
                <a:sym typeface="Arial"/>
              </a:rPr>
              <a:t> y </a:t>
            </a:r>
            <a:r>
              <a:rPr lang="en-US" sz="1500" dirty="0" err="1">
                <a:sym typeface="Arial"/>
              </a:rPr>
              <a:t>bajar</a:t>
            </a:r>
            <a:r>
              <a:rPr lang="en-US" sz="1500" dirty="0">
                <a:sym typeface="Arial"/>
              </a:rPr>
              <a:t> del </a:t>
            </a:r>
            <a:r>
              <a:rPr lang="en-US" sz="1500" dirty="0" err="1">
                <a:sym typeface="Arial"/>
              </a:rPr>
              <a:t>árbol</a:t>
            </a:r>
            <a:endParaRPr lang="en-US" sz="1500" dirty="0">
              <a:sym typeface="Arial"/>
            </a:endParaRPr>
          </a:p>
          <a:p>
            <a:r>
              <a:rPr lang="en-US" sz="1500" dirty="0">
                <a:sym typeface="Arial"/>
              </a:rPr>
              <a:t>[</a:t>
            </a:r>
            <a:r>
              <a:rPr lang="en-US" sz="1500" dirty="0" err="1">
                <a:sym typeface="Arial"/>
              </a:rPr>
              <a:t>alice@station</a:t>
            </a:r>
            <a:r>
              <a:rPr lang="en-US" sz="1500" dirty="0">
                <a:sym typeface="Arial"/>
              </a:rPr>
              <a:t> </a:t>
            </a:r>
            <a:r>
              <a:rPr lang="en-US" sz="1500" dirty="0" err="1">
                <a:sym typeface="Arial"/>
              </a:rPr>
              <a:t>alice</a:t>
            </a:r>
            <a:r>
              <a:rPr lang="en-US" sz="1500" dirty="0">
                <a:sym typeface="Arial"/>
              </a:rPr>
              <a:t>]$ cd website/html  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sym typeface="Arial"/>
              </a:rPr>
              <a:t>Se cambia al </a:t>
            </a:r>
            <a:r>
              <a:rPr lang="en-US" sz="1500" i="1" dirty="0" err="1">
                <a:solidFill>
                  <a:schemeClr val="accent1">
                    <a:lumMod val="75000"/>
                  </a:schemeClr>
                </a:solidFill>
                <a:sym typeface="Arial"/>
              </a:rPr>
              <a:t>directorio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sym typeface="Arial"/>
              </a:rPr>
              <a:t> /home/</a:t>
            </a:r>
            <a:r>
              <a:rPr lang="en-US" sz="1500" i="1" dirty="0" err="1">
                <a:solidFill>
                  <a:schemeClr val="accent1">
                    <a:lumMod val="75000"/>
                  </a:schemeClr>
                </a:solidFill>
                <a:sym typeface="Arial"/>
              </a:rPr>
              <a:t>alice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sym typeface="Arial"/>
              </a:rPr>
              <a:t>/website/html</a:t>
            </a:r>
          </a:p>
          <a:p>
            <a:r>
              <a:rPr lang="en-US" sz="1500" dirty="0">
                <a:sym typeface="Arial"/>
              </a:rPr>
              <a:t>[</a:t>
            </a:r>
            <a:r>
              <a:rPr lang="en-US" sz="1500" dirty="0" err="1">
                <a:sym typeface="Arial"/>
              </a:rPr>
              <a:t>alice@station</a:t>
            </a:r>
            <a:r>
              <a:rPr lang="en-US" sz="1500" dirty="0">
                <a:sym typeface="Arial"/>
              </a:rPr>
              <a:t> html]$ </a:t>
            </a:r>
          </a:p>
          <a:p>
            <a:r>
              <a:rPr lang="en-US" sz="1500" dirty="0">
                <a:sym typeface="Arial"/>
              </a:rPr>
              <a:t>... (edits the html files) ...</a:t>
            </a:r>
          </a:p>
          <a:p>
            <a:r>
              <a:rPr lang="en-US" sz="1500" dirty="0">
                <a:sym typeface="Arial"/>
              </a:rPr>
              <a:t>[</a:t>
            </a:r>
            <a:r>
              <a:rPr lang="en-US" sz="1500" dirty="0" err="1">
                <a:sym typeface="Arial"/>
              </a:rPr>
              <a:t>alice@station</a:t>
            </a:r>
            <a:r>
              <a:rPr lang="en-US" sz="1500" dirty="0">
                <a:sym typeface="Arial"/>
              </a:rPr>
              <a:t> html]$ cd /</a:t>
            </a:r>
            <a:r>
              <a:rPr lang="en-US" sz="1500" dirty="0" err="1">
                <a:sym typeface="Arial"/>
              </a:rPr>
              <a:t>etc</a:t>
            </a:r>
            <a:r>
              <a:rPr lang="en-US" sz="1500" dirty="0">
                <a:sym typeface="Arial"/>
              </a:rPr>
              <a:t>                 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sym typeface="Arial"/>
              </a:rPr>
              <a:t>Se cambia al </a:t>
            </a:r>
            <a:r>
              <a:rPr lang="en-US" sz="1500" i="1" dirty="0" err="1">
                <a:solidFill>
                  <a:schemeClr val="accent1">
                    <a:lumMod val="75000"/>
                  </a:schemeClr>
                </a:solidFill>
                <a:sym typeface="Arial"/>
              </a:rPr>
              <a:t>directorio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sym typeface="Arial"/>
              </a:rPr>
              <a:t> /</a:t>
            </a:r>
            <a:r>
              <a:rPr lang="en-US" sz="1500" i="1" dirty="0" err="1">
                <a:solidFill>
                  <a:schemeClr val="accent1">
                    <a:lumMod val="75000"/>
                  </a:schemeClr>
                </a:solidFill>
                <a:sym typeface="Arial"/>
              </a:rPr>
              <a:t>etc</a:t>
            </a:r>
            <a:endParaRPr lang="en-US" sz="1500" i="1" dirty="0">
              <a:solidFill>
                <a:schemeClr val="accent1">
                  <a:lumMod val="75000"/>
                </a:schemeClr>
              </a:solidFill>
              <a:sym typeface="Arial"/>
            </a:endParaRPr>
          </a:p>
          <a:p>
            <a:r>
              <a:rPr lang="en-US" sz="1500" dirty="0">
                <a:sym typeface="Arial"/>
              </a:rPr>
              <a:t>[</a:t>
            </a:r>
            <a:r>
              <a:rPr lang="en-US" sz="1500" dirty="0" err="1">
                <a:sym typeface="Arial"/>
              </a:rPr>
              <a:t>alice@station</a:t>
            </a:r>
            <a:r>
              <a:rPr lang="en-US" sz="1500" dirty="0">
                <a:sym typeface="Arial"/>
              </a:rPr>
              <a:t> </a:t>
            </a:r>
            <a:r>
              <a:rPr lang="en-US" sz="1500" dirty="0" err="1">
                <a:sym typeface="Arial"/>
              </a:rPr>
              <a:t>etc</a:t>
            </a:r>
            <a:r>
              <a:rPr lang="en-US" sz="1500" dirty="0">
                <a:sym typeface="Arial"/>
              </a:rPr>
              <a:t>]$ </a:t>
            </a:r>
          </a:p>
          <a:p>
            <a:r>
              <a:rPr lang="en-US" sz="1500" dirty="0">
                <a:sym typeface="Arial"/>
              </a:rPr>
              <a:t>... (examines the configuration file) ...</a:t>
            </a:r>
          </a:p>
          <a:p>
            <a:r>
              <a:rPr lang="en-US" sz="1500" dirty="0">
                <a:sym typeface="Arial"/>
              </a:rPr>
              <a:t>[</a:t>
            </a:r>
            <a:r>
              <a:rPr lang="en-US" sz="1500" dirty="0" err="1">
                <a:sym typeface="Arial"/>
              </a:rPr>
              <a:t>alice@station</a:t>
            </a:r>
            <a:r>
              <a:rPr lang="en-US" sz="1500" dirty="0">
                <a:sym typeface="Arial"/>
              </a:rPr>
              <a:t> </a:t>
            </a:r>
            <a:r>
              <a:rPr lang="en-US" sz="1500" dirty="0" err="1">
                <a:sym typeface="Arial"/>
              </a:rPr>
              <a:t>etc</a:t>
            </a:r>
            <a:r>
              <a:rPr lang="en-US" sz="1500" dirty="0">
                <a:sym typeface="Arial"/>
              </a:rPr>
              <a:t>]$ cd                          </a:t>
            </a:r>
            <a:r>
              <a:rPr lang="en-US" sz="1500" i="1" dirty="0" err="1">
                <a:solidFill>
                  <a:schemeClr val="accent1">
                    <a:lumMod val="75000"/>
                  </a:schemeClr>
                </a:solidFill>
                <a:sym typeface="Arial"/>
              </a:rPr>
              <a:t>Vuelve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sym typeface="Arial"/>
              </a:rPr>
              <a:t> al </a:t>
            </a:r>
            <a:r>
              <a:rPr lang="en-US" sz="1500" i="1" dirty="0" err="1">
                <a:solidFill>
                  <a:schemeClr val="accent1">
                    <a:lumMod val="75000"/>
                  </a:schemeClr>
                </a:solidFill>
                <a:sym typeface="Arial"/>
              </a:rPr>
              <a:t>directorio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sym typeface="Arial"/>
              </a:rPr>
              <a:t> de </a:t>
            </a:r>
            <a:r>
              <a:rPr lang="en-US" sz="1500" i="1" dirty="0" err="1">
                <a:solidFill>
                  <a:schemeClr val="accent1">
                    <a:lumMod val="75000"/>
                  </a:schemeClr>
                </a:solidFill>
                <a:sym typeface="Arial"/>
              </a:rPr>
              <a:t>inicio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sym typeface="Arial"/>
              </a:rPr>
              <a:t> o personal</a:t>
            </a:r>
          </a:p>
          <a:p>
            <a:r>
              <a:rPr lang="en-US" sz="1500" dirty="0">
                <a:sym typeface="Arial"/>
              </a:rPr>
              <a:t>[</a:t>
            </a:r>
            <a:r>
              <a:rPr lang="en-US" sz="1500" dirty="0" err="1">
                <a:sym typeface="Arial"/>
              </a:rPr>
              <a:t>alice@station</a:t>
            </a:r>
            <a:r>
              <a:rPr lang="en-US" sz="1500" dirty="0">
                <a:sym typeface="Arial"/>
              </a:rPr>
              <a:t> </a:t>
            </a:r>
            <a:r>
              <a:rPr lang="en-US" sz="1500" dirty="0" err="1">
                <a:sym typeface="Arial"/>
              </a:rPr>
              <a:t>alice</a:t>
            </a:r>
            <a:r>
              <a:rPr lang="en-US" sz="1500" dirty="0">
                <a:sym typeface="Arial"/>
              </a:rPr>
              <a:t>]$ </a:t>
            </a:r>
          </a:p>
          <a:p>
            <a:r>
              <a:rPr lang="en-US" sz="1500" dirty="0">
                <a:sym typeface="Arial"/>
              </a:rPr>
              <a:t>... (continues with other tasks) ...</a:t>
            </a:r>
          </a:p>
        </p:txBody>
      </p:sp>
    </p:spTree>
    <p:extLst>
      <p:ext uri="{BB962C8B-B14F-4D97-AF65-F5344CB8AC3E}">
        <p14:creationId xmlns:p14="http://schemas.microsoft.com/office/powerpoint/2010/main" val="4773467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684212" y="52386"/>
            <a:ext cx="8140700" cy="1039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>
                <a:sym typeface="Arial"/>
              </a:rPr>
              <a:t>Navegación</a:t>
            </a:r>
            <a:r>
              <a:rPr lang="en-US" dirty="0">
                <a:sym typeface="Arial"/>
              </a:rPr>
              <a:t> del </a:t>
            </a:r>
            <a:r>
              <a:rPr lang="en-US" dirty="0" err="1">
                <a:sym typeface="Arial"/>
              </a:rPr>
              <a:t>sistema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archivos</a:t>
            </a:r>
            <a:endParaRPr lang="en-US" dirty="0"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684212" y="1258887"/>
            <a:ext cx="8131175" cy="4857750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>
            <a:defPPr>
              <a:defRPr lang="en-US"/>
            </a:defPPr>
            <a:lvl1pPr marL="334962" indent="-334962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lvl1pPr>
          </a:lstStyle>
          <a:p>
            <a:r>
              <a:rPr lang="en-US" b="1" dirty="0" err="1">
                <a:sym typeface="Arial"/>
              </a:rPr>
              <a:t>Directorio</a:t>
            </a:r>
            <a:r>
              <a:rPr lang="en-US" b="1" dirty="0">
                <a:sym typeface="Arial"/>
              </a:rPr>
              <a:t> de </a:t>
            </a:r>
            <a:r>
              <a:rPr lang="en-US" b="1" dirty="0" err="1">
                <a:sym typeface="Arial"/>
              </a:rPr>
              <a:t>inicio</a:t>
            </a:r>
            <a:r>
              <a:rPr lang="en-US" b="1" dirty="0">
                <a:sym typeface="Arial"/>
              </a:rPr>
              <a:t> del </a:t>
            </a:r>
            <a:r>
              <a:rPr lang="en-US" b="1" dirty="0" err="1">
                <a:sym typeface="Arial"/>
              </a:rPr>
              <a:t>usuario</a:t>
            </a:r>
            <a:r>
              <a:rPr lang="en-US" b="1" dirty="0">
                <a:sym typeface="Arial"/>
              </a:rPr>
              <a:t> /home/</a:t>
            </a:r>
            <a:r>
              <a:rPr lang="en-US" b="1" dirty="0" err="1">
                <a:sym typeface="Arial"/>
              </a:rPr>
              <a:t>usuario</a:t>
            </a:r>
            <a:endParaRPr lang="en-US" b="1" dirty="0">
              <a:sym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ym typeface="Arial"/>
              </a:rPr>
              <a:t>Espacio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privado</a:t>
            </a:r>
            <a:r>
              <a:rPr lang="en-US" dirty="0">
                <a:sym typeface="Arial"/>
              </a:rPr>
              <a:t> del </a:t>
            </a:r>
            <a:r>
              <a:rPr lang="en-US" dirty="0" err="1">
                <a:sym typeface="Arial"/>
              </a:rPr>
              <a:t>usuario</a:t>
            </a:r>
            <a:r>
              <a:rPr lang="en-US" dirty="0">
                <a:sym typeface="Arial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ym typeface="Arial"/>
              </a:rPr>
              <a:t>Proporciona</a:t>
            </a:r>
            <a:r>
              <a:rPr lang="en-US" dirty="0">
                <a:sym typeface="Arial"/>
              </a:rPr>
              <a:t> un </a:t>
            </a:r>
            <a:r>
              <a:rPr lang="en-US" dirty="0" err="1">
                <a:sym typeface="Arial"/>
              </a:rPr>
              <a:t>lugar</a:t>
            </a:r>
            <a:r>
              <a:rPr lang="en-US" dirty="0">
                <a:sym typeface="Arial"/>
              </a:rPr>
              <a:t> para </a:t>
            </a:r>
            <a:r>
              <a:rPr lang="en-US" dirty="0" err="1">
                <a:sym typeface="Arial"/>
              </a:rPr>
              <a:t>almacenar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archivos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configuración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cada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usuario</a:t>
            </a:r>
            <a:r>
              <a:rPr lang="en-US" dirty="0">
                <a:sym typeface="Arial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ym typeface="Arial"/>
              </a:rPr>
              <a:t>Normalmente</a:t>
            </a:r>
            <a:r>
              <a:rPr lang="en-US" dirty="0">
                <a:sym typeface="Arial"/>
              </a:rPr>
              <a:t> se le da a los </a:t>
            </a:r>
            <a:r>
              <a:rPr lang="en-US" dirty="0" err="1">
                <a:sym typeface="Arial"/>
              </a:rPr>
              <a:t>usuarios</a:t>
            </a:r>
            <a:r>
              <a:rPr lang="en-US" dirty="0">
                <a:sym typeface="Arial"/>
              </a:rPr>
              <a:t> un control </a:t>
            </a:r>
            <a:r>
              <a:rPr lang="en-US" dirty="0" err="1">
                <a:sym typeface="Arial"/>
              </a:rPr>
              <a:t>completo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sobre</a:t>
            </a:r>
            <a:r>
              <a:rPr lang="en-US" dirty="0">
                <a:sym typeface="Arial"/>
              </a:rPr>
              <a:t> los </a:t>
            </a:r>
            <a:r>
              <a:rPr lang="en-US" dirty="0" err="1">
                <a:sym typeface="Arial"/>
              </a:rPr>
              <a:t>directorios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inicio</a:t>
            </a:r>
            <a:r>
              <a:rPr lang="en-US" dirty="0">
                <a:sym typeface="Arial"/>
              </a:rPr>
              <a:t>, </a:t>
            </a:r>
            <a:r>
              <a:rPr lang="en-US" dirty="0" err="1">
                <a:sym typeface="Arial"/>
              </a:rPr>
              <a:t>mientras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que</a:t>
            </a:r>
            <a:r>
              <a:rPr lang="en-US" dirty="0">
                <a:sym typeface="Arial"/>
              </a:rPr>
              <a:t> se les </a:t>
            </a:r>
            <a:r>
              <a:rPr lang="en-US" dirty="0" err="1">
                <a:sym typeface="Arial"/>
              </a:rPr>
              <a:t>restringe</a:t>
            </a:r>
            <a:r>
              <a:rPr lang="en-US" dirty="0">
                <a:sym typeface="Arial"/>
              </a:rPr>
              <a:t> el </a:t>
            </a:r>
            <a:r>
              <a:rPr lang="en-US" dirty="0" err="1">
                <a:sym typeface="Arial"/>
              </a:rPr>
              <a:t>acceso</a:t>
            </a:r>
            <a:r>
              <a:rPr lang="en-US" dirty="0">
                <a:sym typeface="Arial"/>
              </a:rPr>
              <a:t> al </a:t>
            </a:r>
            <a:r>
              <a:rPr lang="en-US" dirty="0" err="1">
                <a:sym typeface="Arial"/>
              </a:rPr>
              <a:t>resto</a:t>
            </a:r>
            <a:r>
              <a:rPr lang="en-US" dirty="0">
                <a:sym typeface="Arial"/>
              </a:rPr>
              <a:t> del </a:t>
            </a:r>
            <a:r>
              <a:rPr lang="en-US" dirty="0" err="1">
                <a:sym typeface="Arial"/>
              </a:rPr>
              <a:t>sistema</a:t>
            </a:r>
            <a:r>
              <a:rPr lang="en-US" dirty="0">
                <a:sym typeface="Arial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“~” </a:t>
            </a:r>
            <a:r>
              <a:rPr lang="en-US" dirty="0" err="1">
                <a:sym typeface="Arial"/>
              </a:rPr>
              <a:t>Representa</a:t>
            </a:r>
            <a:r>
              <a:rPr lang="en-US" dirty="0">
                <a:sym typeface="Arial"/>
              </a:rPr>
              <a:t> el FQDN del </a:t>
            </a:r>
            <a:r>
              <a:rPr lang="en-US" dirty="0" err="1">
                <a:sym typeface="Arial"/>
              </a:rPr>
              <a:t>directorio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inicio</a:t>
            </a:r>
            <a:r>
              <a:rPr lang="en-US" dirty="0">
                <a:sym typeface="Arial"/>
              </a:rPr>
              <a:t> del </a:t>
            </a:r>
            <a:r>
              <a:rPr lang="en-US" dirty="0" err="1">
                <a:sym typeface="Arial"/>
              </a:rPr>
              <a:t>usuario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cuando</a:t>
            </a:r>
            <a:r>
              <a:rPr lang="en-US" dirty="0">
                <a:sym typeface="Arial"/>
              </a:rPr>
              <a:t> se </a:t>
            </a:r>
            <a:r>
              <a:rPr lang="en-US" dirty="0" err="1">
                <a:sym typeface="Arial"/>
              </a:rPr>
              <a:t>utiliza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como</a:t>
            </a:r>
            <a:r>
              <a:rPr lang="en-US" dirty="0">
                <a:sym typeface="Arial"/>
              </a:rPr>
              <a:t> el primer </a:t>
            </a:r>
            <a:r>
              <a:rPr lang="en-US" dirty="0" err="1">
                <a:sym typeface="Arial"/>
              </a:rPr>
              <a:t>caracter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una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referencia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archivo</a:t>
            </a:r>
            <a:r>
              <a:rPr lang="en-US" dirty="0">
                <a:sym typeface="Arial"/>
              </a:rPr>
              <a:t> o </a:t>
            </a:r>
            <a:r>
              <a:rPr lang="en-US" dirty="0" err="1">
                <a:sym typeface="Arial"/>
              </a:rPr>
              <a:t>directorio</a:t>
            </a:r>
            <a:r>
              <a:rPr lang="en-US" dirty="0">
                <a:sym typeface="Arial"/>
              </a:rPr>
              <a:t>.</a:t>
            </a:r>
          </a:p>
          <a:p>
            <a:r>
              <a:rPr lang="en-US" b="1" dirty="0" err="1">
                <a:sym typeface="Arial"/>
              </a:rPr>
              <a:t>Directorio</a:t>
            </a:r>
            <a:r>
              <a:rPr lang="en-US" b="1" dirty="0">
                <a:sym typeface="Arial"/>
              </a:rPr>
              <a:t> temporal /</a:t>
            </a:r>
            <a:r>
              <a:rPr lang="en-US" b="1" dirty="0" err="1">
                <a:sym typeface="Arial"/>
              </a:rPr>
              <a:t>tmp</a:t>
            </a:r>
            <a:endParaRPr lang="en-US" b="1" dirty="0">
              <a:sym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ym typeface="Arial"/>
              </a:rPr>
              <a:t>Espacio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borrador</a:t>
            </a:r>
            <a:r>
              <a:rPr lang="en-US" dirty="0">
                <a:sym typeface="Arial"/>
              </a:rPr>
              <a:t> global </a:t>
            </a:r>
            <a:r>
              <a:rPr lang="en-US" dirty="0" err="1">
                <a:sym typeface="Arial"/>
              </a:rPr>
              <a:t>que</a:t>
            </a:r>
            <a:r>
              <a:rPr lang="en-US" dirty="0">
                <a:sym typeface="Arial"/>
              </a:rPr>
              <a:t> se </a:t>
            </a:r>
            <a:r>
              <a:rPr lang="en-US" dirty="0" err="1">
                <a:sym typeface="Arial"/>
              </a:rPr>
              <a:t>encuentra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disponible</a:t>
            </a:r>
            <a:r>
              <a:rPr lang="en-US" dirty="0">
                <a:sym typeface="Arial"/>
              </a:rPr>
              <a:t> para </a:t>
            </a:r>
            <a:r>
              <a:rPr lang="en-US" dirty="0" err="1">
                <a:sym typeface="Arial"/>
              </a:rPr>
              <a:t>todos</a:t>
            </a:r>
            <a:r>
              <a:rPr lang="en-US" dirty="0">
                <a:sym typeface="Arial"/>
              </a:rPr>
              <a:t> los </a:t>
            </a:r>
            <a:r>
              <a:rPr lang="en-US" dirty="0" err="1">
                <a:sym typeface="Arial"/>
              </a:rPr>
              <a:t>procesos</a:t>
            </a:r>
            <a:r>
              <a:rPr lang="en-US" dirty="0">
                <a:sym typeface="Arial"/>
              </a:rPr>
              <a:t> y </a:t>
            </a:r>
            <a:r>
              <a:rPr lang="en-US" dirty="0" err="1">
                <a:sym typeface="Arial"/>
              </a:rPr>
              <a:t>usuarios</a:t>
            </a:r>
            <a:r>
              <a:rPr lang="en-US" dirty="0">
                <a:sym typeface="Arial"/>
              </a:rPr>
              <a:t> del </a:t>
            </a:r>
            <a:r>
              <a:rPr lang="en-US" dirty="0" err="1">
                <a:sym typeface="Arial"/>
              </a:rPr>
              <a:t>sistema</a:t>
            </a:r>
            <a:r>
              <a:rPr lang="en-US" dirty="0">
                <a:sym typeface="Arial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ym typeface="Arial"/>
              </a:rPr>
              <a:t>Después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unos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días</a:t>
            </a:r>
            <a:r>
              <a:rPr lang="en-US" dirty="0">
                <a:sym typeface="Arial"/>
              </a:rPr>
              <a:t>, el </a:t>
            </a:r>
            <a:r>
              <a:rPr lang="en-US" dirty="0" err="1">
                <a:sym typeface="Arial"/>
              </a:rPr>
              <a:t>sistema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borra</a:t>
            </a:r>
            <a:r>
              <a:rPr lang="en-US" dirty="0">
                <a:sym typeface="Arial"/>
              </a:rPr>
              <a:t> los </a:t>
            </a:r>
            <a:r>
              <a:rPr lang="en-US" dirty="0" err="1">
                <a:sym typeface="Arial"/>
              </a:rPr>
              <a:t>archivos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allí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almacenados</a:t>
            </a:r>
            <a:r>
              <a:rPr lang="en-US" dirty="0"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62563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612775" y="239712"/>
            <a:ext cx="8140700" cy="960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>
                <a:sym typeface="Arial"/>
              </a:rPr>
              <a:t>Directorios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Importantes</a:t>
            </a:r>
            <a:endParaRPr lang="en-US" dirty="0">
              <a:sym typeface="A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611187" y="1123950"/>
            <a:ext cx="8131175" cy="5133975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>
            <a:defPPr>
              <a:defRPr lang="en-US"/>
            </a:defPPr>
            <a:lvl1pPr marL="334962" indent="-334962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1"/>
            </a:lvl1pPr>
          </a:lstStyle>
          <a:p>
            <a:r>
              <a:rPr lang="en-US" dirty="0" err="1">
                <a:sym typeface="Arial"/>
              </a:rPr>
              <a:t>Directorio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configuración</a:t>
            </a:r>
            <a:r>
              <a:rPr lang="en-US" dirty="0">
                <a:sym typeface="Arial"/>
              </a:rPr>
              <a:t> /</a:t>
            </a:r>
            <a:r>
              <a:rPr lang="en-US" dirty="0" err="1">
                <a:sym typeface="Arial"/>
              </a:rPr>
              <a:t>etc</a:t>
            </a:r>
            <a:endParaRPr lang="en-US" dirty="0">
              <a:sym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err="1">
                <a:sym typeface="Arial"/>
              </a:rPr>
              <a:t>Prácticamente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todo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aspecto</a:t>
            </a:r>
            <a:r>
              <a:rPr lang="en-US" b="0" dirty="0">
                <a:sym typeface="Arial"/>
              </a:rPr>
              <a:t> del </a:t>
            </a:r>
            <a:r>
              <a:rPr lang="en-US" b="0" dirty="0" err="1">
                <a:sym typeface="Arial"/>
              </a:rPr>
              <a:t>sistema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puede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configurarse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editando</a:t>
            </a:r>
            <a:r>
              <a:rPr lang="en-US" b="0" dirty="0">
                <a:sym typeface="Arial"/>
              </a:rPr>
              <a:t> un </a:t>
            </a:r>
            <a:r>
              <a:rPr lang="en-US" b="0" dirty="0" err="1">
                <a:sym typeface="Arial"/>
              </a:rPr>
              <a:t>archivo</a:t>
            </a:r>
            <a:r>
              <a:rPr lang="en-US" b="0" dirty="0">
                <a:sym typeface="Arial"/>
              </a:rPr>
              <a:t> de </a:t>
            </a:r>
            <a:r>
              <a:rPr lang="en-US" b="0" dirty="0" err="1">
                <a:sym typeface="Arial"/>
              </a:rPr>
              <a:t>configuración</a:t>
            </a:r>
            <a:r>
              <a:rPr lang="en-US" b="0" dirty="0">
                <a:sym typeface="Arial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Los </a:t>
            </a:r>
            <a:r>
              <a:rPr lang="en-US" b="0" dirty="0" err="1">
                <a:sym typeface="Arial"/>
              </a:rPr>
              <a:t>archivos</a:t>
            </a:r>
            <a:r>
              <a:rPr lang="en-US" b="0" dirty="0">
                <a:sym typeface="Arial"/>
              </a:rPr>
              <a:t> de </a:t>
            </a:r>
            <a:r>
              <a:rPr lang="en-US" b="0" dirty="0" err="1">
                <a:sym typeface="Arial"/>
              </a:rPr>
              <a:t>configuración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normalmente</a:t>
            </a:r>
            <a:r>
              <a:rPr lang="en-US" b="0" dirty="0">
                <a:sym typeface="Arial"/>
              </a:rPr>
              <a:t> se </a:t>
            </a:r>
            <a:r>
              <a:rPr lang="en-US" b="0" dirty="0" err="1">
                <a:sym typeface="Arial"/>
              </a:rPr>
              <a:t>ubican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bajo</a:t>
            </a:r>
            <a:r>
              <a:rPr lang="en-US" b="0" dirty="0">
                <a:sym typeface="Arial"/>
              </a:rPr>
              <a:t> /etc.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err="1">
                <a:sym typeface="Arial"/>
              </a:rPr>
              <a:t>Directorios</a:t>
            </a:r>
            <a:r>
              <a:rPr lang="en-US" b="0" dirty="0">
                <a:sym typeface="Arial"/>
              </a:rPr>
              <a:t> de </a:t>
            </a:r>
            <a:r>
              <a:rPr lang="en-US" b="0" dirty="0" err="1">
                <a:sym typeface="Arial"/>
              </a:rPr>
              <a:t>comandos</a:t>
            </a:r>
            <a:r>
              <a:rPr lang="en-US" b="0" dirty="0">
                <a:sym typeface="Arial"/>
              </a:rPr>
              <a:t> /bin y /</a:t>
            </a:r>
            <a:r>
              <a:rPr lang="en-US" b="0" dirty="0" err="1">
                <a:sym typeface="Arial"/>
              </a:rPr>
              <a:t>usr</a:t>
            </a:r>
            <a:r>
              <a:rPr lang="en-US" b="0" dirty="0">
                <a:sym typeface="Arial"/>
              </a:rPr>
              <a:t>/bin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Los </a:t>
            </a:r>
            <a:r>
              <a:rPr lang="en-US" b="0" dirty="0" err="1">
                <a:sym typeface="Arial"/>
              </a:rPr>
              <a:t>comandos</a:t>
            </a:r>
            <a:r>
              <a:rPr lang="en-US" b="0" dirty="0">
                <a:sym typeface="Arial"/>
              </a:rPr>
              <a:t> para </a:t>
            </a:r>
            <a:r>
              <a:rPr lang="en-US" b="0" dirty="0" err="1">
                <a:sym typeface="Arial"/>
              </a:rPr>
              <a:t>ser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utilizados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por</a:t>
            </a:r>
            <a:r>
              <a:rPr lang="en-US" b="0" dirty="0">
                <a:sym typeface="Arial"/>
              </a:rPr>
              <a:t> los </a:t>
            </a:r>
            <a:r>
              <a:rPr lang="en-US" b="0" dirty="0" err="1">
                <a:sym typeface="Arial"/>
              </a:rPr>
              <a:t>usuarios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normales</a:t>
            </a:r>
            <a:r>
              <a:rPr lang="en-US" b="0" dirty="0">
                <a:sym typeface="Arial"/>
              </a:rPr>
              <a:t> se </a:t>
            </a:r>
            <a:r>
              <a:rPr lang="en-US" b="0" dirty="0" err="1">
                <a:sym typeface="Arial"/>
              </a:rPr>
              <a:t>almacenan</a:t>
            </a:r>
            <a:r>
              <a:rPr lang="en-US" b="0" dirty="0">
                <a:sym typeface="Arial"/>
              </a:rPr>
              <a:t> en los </a:t>
            </a:r>
            <a:r>
              <a:rPr lang="en-US" b="0" dirty="0" err="1">
                <a:sym typeface="Arial"/>
              </a:rPr>
              <a:t>directorios</a:t>
            </a:r>
            <a:r>
              <a:rPr lang="en-US" b="0" dirty="0">
                <a:sym typeface="Arial"/>
              </a:rPr>
              <a:t> de </a:t>
            </a:r>
            <a:r>
              <a:rPr lang="en-US" b="0" dirty="0" err="1">
                <a:sym typeface="Arial"/>
              </a:rPr>
              <a:t>binarios</a:t>
            </a:r>
            <a:r>
              <a:rPr lang="en-US" b="0" dirty="0">
                <a:sym typeface="Arial"/>
              </a:rPr>
              <a:t>  /bin o /</a:t>
            </a:r>
            <a:r>
              <a:rPr lang="en-US" b="0" dirty="0" err="1">
                <a:sym typeface="Arial"/>
              </a:rPr>
              <a:t>usr</a:t>
            </a:r>
            <a:r>
              <a:rPr lang="en-US" b="0" dirty="0">
                <a:sym typeface="Arial"/>
              </a:rPr>
              <a:t>/bin.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err="1">
                <a:sym typeface="Arial"/>
              </a:rPr>
              <a:t>Estos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directorios</a:t>
            </a:r>
            <a:r>
              <a:rPr lang="en-US" b="0" dirty="0">
                <a:sym typeface="Arial"/>
              </a:rPr>
              <a:t> se </a:t>
            </a:r>
            <a:r>
              <a:rPr lang="en-US" b="0" dirty="0" err="1">
                <a:sym typeface="Arial"/>
              </a:rPr>
              <a:t>conocen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como</a:t>
            </a:r>
            <a:r>
              <a:rPr lang="en-US" b="0" dirty="0">
                <a:sym typeface="Arial"/>
              </a:rPr>
              <a:t> “</a:t>
            </a:r>
            <a:r>
              <a:rPr lang="en-US" b="0" dirty="0" err="1">
                <a:sym typeface="Arial"/>
              </a:rPr>
              <a:t>directorios</a:t>
            </a:r>
            <a:r>
              <a:rPr lang="en-US" b="0" dirty="0">
                <a:sym typeface="Arial"/>
              </a:rPr>
              <a:t> de </a:t>
            </a:r>
            <a:r>
              <a:rPr lang="en-US" b="0" dirty="0" err="1">
                <a:sym typeface="Arial"/>
              </a:rPr>
              <a:t>comandos</a:t>
            </a:r>
            <a:r>
              <a:rPr lang="en-US" b="0" dirty="0">
                <a:sym typeface="Arial"/>
              </a:rPr>
              <a:t> no </a:t>
            </a:r>
            <a:r>
              <a:rPr lang="en-US" b="0" dirty="0" err="1">
                <a:sym typeface="Arial"/>
              </a:rPr>
              <a:t>privilegiados</a:t>
            </a:r>
            <a:r>
              <a:rPr lang="en-US" b="0" dirty="0">
                <a:sym typeface="Arial"/>
              </a:rPr>
              <a:t>” </a:t>
            </a:r>
            <a:r>
              <a:rPr lang="en-US" b="0" dirty="0" err="1">
                <a:sym typeface="Arial"/>
              </a:rPr>
              <a:t>ya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que</a:t>
            </a:r>
            <a:r>
              <a:rPr lang="en-US" b="0" dirty="0">
                <a:sym typeface="Arial"/>
              </a:rPr>
              <a:t> no se </a:t>
            </a:r>
            <a:r>
              <a:rPr lang="en-US" b="0" dirty="0" err="1">
                <a:sym typeface="Arial"/>
              </a:rPr>
              <a:t>necesitan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privilegios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especiales</a:t>
            </a:r>
            <a:r>
              <a:rPr lang="en-US" b="0" dirty="0">
                <a:sym typeface="Arial"/>
              </a:rPr>
              <a:t> para </a:t>
            </a:r>
            <a:r>
              <a:rPr lang="en-US" b="0" dirty="0" err="1">
                <a:sym typeface="Arial"/>
              </a:rPr>
              <a:t>utilizar</a:t>
            </a:r>
            <a:r>
              <a:rPr lang="en-US" b="0" dirty="0">
                <a:sym typeface="Arial"/>
              </a:rPr>
              <a:t> los </a:t>
            </a:r>
            <a:r>
              <a:rPr lang="en-US" b="0" dirty="0" err="1">
                <a:sym typeface="Arial"/>
              </a:rPr>
              <a:t>comandos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almacenados</a:t>
            </a:r>
            <a:r>
              <a:rPr lang="en-US" b="0" dirty="0">
                <a:sym typeface="Arial"/>
              </a:rPr>
              <a:t> en </a:t>
            </a:r>
            <a:r>
              <a:rPr lang="en-US" b="0" dirty="0" err="1">
                <a:sym typeface="Arial"/>
              </a:rPr>
              <a:t>ellos</a:t>
            </a:r>
            <a:r>
              <a:rPr lang="en-US" b="0" dirty="0">
                <a:sym typeface="Arial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Los </a:t>
            </a:r>
            <a:r>
              <a:rPr lang="en-US" b="0" dirty="0" err="1">
                <a:sym typeface="Arial"/>
              </a:rPr>
              <a:t>comandos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principales</a:t>
            </a:r>
            <a:r>
              <a:rPr lang="en-US" b="0" dirty="0">
                <a:sym typeface="Arial"/>
              </a:rPr>
              <a:t>, </a:t>
            </a:r>
            <a:r>
              <a:rPr lang="en-US" b="0" dirty="0" err="1">
                <a:sym typeface="Arial"/>
              </a:rPr>
              <a:t>como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ls</a:t>
            </a:r>
            <a:r>
              <a:rPr lang="en-US" b="0" dirty="0">
                <a:sym typeface="Arial"/>
              </a:rPr>
              <a:t>, cd, </a:t>
            </a:r>
            <a:r>
              <a:rPr lang="en-US" b="0" dirty="0" err="1">
                <a:sym typeface="Arial"/>
              </a:rPr>
              <a:t>cp</a:t>
            </a:r>
            <a:r>
              <a:rPr lang="en-US" b="0" dirty="0">
                <a:sym typeface="Arial"/>
              </a:rPr>
              <a:t>, mv y vi van en /bin.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Las </a:t>
            </a:r>
            <a:r>
              <a:rPr lang="en-US" b="0" dirty="0" err="1">
                <a:sym typeface="Arial"/>
              </a:rPr>
              <a:t>utilidades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adicionales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como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compiladores</a:t>
            </a:r>
            <a:r>
              <a:rPr lang="en-US" b="0" dirty="0">
                <a:sym typeface="Arial"/>
              </a:rPr>
              <a:t>, el </a:t>
            </a:r>
            <a:r>
              <a:rPr lang="en-US" b="0" dirty="0" err="1">
                <a:sym typeface="Arial"/>
              </a:rPr>
              <a:t>navegador</a:t>
            </a:r>
            <a:r>
              <a:rPr lang="en-US" b="0" dirty="0">
                <a:sym typeface="Arial"/>
              </a:rPr>
              <a:t> web o la suite de </a:t>
            </a:r>
            <a:r>
              <a:rPr lang="en-US" b="0" dirty="0" err="1">
                <a:sym typeface="Arial"/>
              </a:rPr>
              <a:t>oficina</a:t>
            </a:r>
            <a:r>
              <a:rPr lang="en-US" b="0" dirty="0">
                <a:sym typeface="Arial"/>
              </a:rPr>
              <a:t> van en /</a:t>
            </a:r>
            <a:r>
              <a:rPr lang="en-US" b="0" dirty="0" err="1">
                <a:sym typeface="Arial"/>
              </a:rPr>
              <a:t>usr</a:t>
            </a:r>
            <a:r>
              <a:rPr lang="en-US" b="0" dirty="0">
                <a:sym typeface="Arial"/>
              </a:rPr>
              <a:t>/bin.</a:t>
            </a:r>
          </a:p>
          <a:p>
            <a:r>
              <a:rPr lang="en-US" dirty="0" err="1">
                <a:sym typeface="Arial"/>
              </a:rPr>
              <a:t>Directorios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comandos</a:t>
            </a:r>
            <a:r>
              <a:rPr lang="en-US" dirty="0">
                <a:sym typeface="Arial"/>
              </a:rPr>
              <a:t> /</a:t>
            </a:r>
            <a:r>
              <a:rPr lang="en-US" dirty="0" err="1">
                <a:sym typeface="Arial"/>
              </a:rPr>
              <a:t>sbin</a:t>
            </a:r>
            <a:r>
              <a:rPr lang="en-US" dirty="0">
                <a:sym typeface="Arial"/>
              </a:rPr>
              <a:t> y /</a:t>
            </a:r>
            <a:r>
              <a:rPr lang="en-US" dirty="0" err="1">
                <a:sym typeface="Arial"/>
              </a:rPr>
              <a:t>usr</a:t>
            </a:r>
            <a:r>
              <a:rPr lang="en-US" dirty="0">
                <a:sym typeface="Arial"/>
              </a:rPr>
              <a:t>/</a:t>
            </a:r>
            <a:r>
              <a:rPr lang="en-US" dirty="0" err="1">
                <a:sym typeface="Arial"/>
              </a:rPr>
              <a:t>sbin</a:t>
            </a:r>
            <a:endParaRPr lang="en-US" dirty="0">
              <a:sym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err="1">
                <a:sym typeface="Arial"/>
              </a:rPr>
              <a:t>Almacenan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comandos</a:t>
            </a:r>
            <a:r>
              <a:rPr lang="en-US" b="0" dirty="0">
                <a:sym typeface="Arial"/>
              </a:rPr>
              <a:t> y </a:t>
            </a:r>
            <a:r>
              <a:rPr lang="en-US" b="0" dirty="0" err="1">
                <a:sym typeface="Arial"/>
              </a:rPr>
              <a:t>otros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binarios</a:t>
            </a:r>
            <a:r>
              <a:rPr lang="en-US" b="0" dirty="0">
                <a:sym typeface="Arial"/>
              </a:rPr>
              <a:t> para </a:t>
            </a:r>
            <a:r>
              <a:rPr lang="en-US" b="0" dirty="0" err="1">
                <a:sym typeface="Arial"/>
              </a:rPr>
              <a:t>que</a:t>
            </a:r>
            <a:r>
              <a:rPr lang="en-US" b="0" dirty="0">
                <a:sym typeface="Arial"/>
              </a:rPr>
              <a:t> el </a:t>
            </a:r>
            <a:r>
              <a:rPr lang="en-US" b="0" dirty="0" err="1">
                <a:sym typeface="Arial"/>
              </a:rPr>
              <a:t>superusuario</a:t>
            </a:r>
            <a:r>
              <a:rPr lang="en-US" b="0" dirty="0">
                <a:sym typeface="Arial"/>
              </a:rPr>
              <a:t> root los </a:t>
            </a:r>
            <a:r>
              <a:rPr lang="en-US" b="0" dirty="0" err="1">
                <a:sym typeface="Arial"/>
              </a:rPr>
              <a:t>utilice</a:t>
            </a:r>
            <a:r>
              <a:rPr lang="en-US" b="0" dirty="0">
                <a:sym typeface="Arial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err="1">
                <a:sym typeface="Arial"/>
              </a:rPr>
              <a:t>Estos</a:t>
            </a:r>
            <a:r>
              <a:rPr lang="en-US" b="0" dirty="0">
                <a:sym typeface="Arial"/>
              </a:rPr>
              <a:t> se </a:t>
            </a:r>
            <a:r>
              <a:rPr lang="en-US" b="0" dirty="0" err="1">
                <a:sym typeface="Arial"/>
              </a:rPr>
              <a:t>denominan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comandos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privilegiados</a:t>
            </a:r>
            <a:r>
              <a:rPr lang="en-US" b="0" dirty="0"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66835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684212" y="419100"/>
            <a:ext cx="8140700" cy="960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>
                <a:sym typeface="Arial"/>
              </a:rPr>
              <a:t>Directorios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Importantes</a:t>
            </a:r>
            <a:endParaRPr lang="en-US" dirty="0">
              <a:sym typeface="Arial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611187" y="1628775"/>
            <a:ext cx="8125040" cy="4886325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>
            <a:defPPr>
              <a:defRPr lang="en-US"/>
            </a:defPPr>
            <a:lvl1pPr marL="334962" indent="-334962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1"/>
            </a:lvl1pPr>
          </a:lstStyle>
          <a:p>
            <a:pPr marL="0" indent="0"/>
            <a:r>
              <a:rPr lang="en-US" dirty="0" err="1">
                <a:sym typeface="Arial"/>
              </a:rPr>
              <a:t>Directorio</a:t>
            </a:r>
            <a:r>
              <a:rPr lang="en-US" dirty="0">
                <a:sym typeface="Arial"/>
              </a:rPr>
              <a:t> “variable” /</a:t>
            </a:r>
            <a:r>
              <a:rPr lang="en-US" dirty="0" err="1">
                <a:sym typeface="Arial"/>
              </a:rPr>
              <a:t>var</a:t>
            </a:r>
            <a:endParaRPr lang="en-US" dirty="0">
              <a:sym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err="1">
                <a:sym typeface="Arial"/>
              </a:rPr>
              <a:t>Archivos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que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cambian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frecuentemente</a:t>
            </a:r>
            <a:r>
              <a:rPr lang="en-US" b="0" dirty="0">
                <a:sym typeface="Arial"/>
              </a:rPr>
              <a:t> (email, logs, websites, </a:t>
            </a:r>
            <a:r>
              <a:rPr lang="en-US" b="0" dirty="0" err="1">
                <a:sym typeface="Arial"/>
              </a:rPr>
              <a:t>ftpsites</a:t>
            </a:r>
            <a:r>
              <a:rPr lang="en-US" b="0" dirty="0">
                <a:sym typeface="Arial"/>
              </a:rPr>
              <a:t>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Para </a:t>
            </a:r>
            <a:r>
              <a:rPr lang="en-US" b="0" dirty="0" err="1">
                <a:sym typeface="Arial"/>
              </a:rPr>
              <a:t>facilitar</a:t>
            </a:r>
            <a:r>
              <a:rPr lang="en-US" b="0" dirty="0">
                <a:sym typeface="Arial"/>
              </a:rPr>
              <a:t> la </a:t>
            </a:r>
            <a:r>
              <a:rPr lang="en-US" b="0" dirty="0" err="1">
                <a:sym typeface="Arial"/>
              </a:rPr>
              <a:t>asignación</a:t>
            </a:r>
            <a:r>
              <a:rPr lang="en-US" b="0" dirty="0">
                <a:sym typeface="Arial"/>
              </a:rPr>
              <a:t> de </a:t>
            </a:r>
            <a:r>
              <a:rPr lang="en-US" b="0" dirty="0" err="1">
                <a:sym typeface="Arial"/>
              </a:rPr>
              <a:t>espacio</a:t>
            </a:r>
            <a:r>
              <a:rPr lang="en-US" b="0" dirty="0">
                <a:sym typeface="Arial"/>
              </a:rPr>
              <a:t> y </a:t>
            </a:r>
            <a:r>
              <a:rPr lang="en-US" b="0" dirty="0" err="1">
                <a:sym typeface="Arial"/>
              </a:rPr>
              <a:t>proteger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archivos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más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importantes</a:t>
            </a:r>
            <a:r>
              <a:rPr lang="en-US" b="0" dirty="0">
                <a:sym typeface="Arial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err="1">
                <a:sym typeface="Arial"/>
              </a:rPr>
              <a:t>Búsqueda</a:t>
            </a:r>
            <a:r>
              <a:rPr lang="en-US" b="0" dirty="0">
                <a:sym typeface="Arial"/>
              </a:rPr>
              <a:t> de </a:t>
            </a:r>
            <a:r>
              <a:rPr lang="en-US" b="0" dirty="0" err="1">
                <a:sym typeface="Arial"/>
              </a:rPr>
              <a:t>comandos</a:t>
            </a:r>
            <a:r>
              <a:rPr lang="en-US" b="0" dirty="0">
                <a:sym typeface="Arial"/>
              </a:rPr>
              <a:t> en /bin y /</a:t>
            </a:r>
            <a:r>
              <a:rPr lang="en-US" b="0" dirty="0" err="1">
                <a:sym typeface="Arial"/>
              </a:rPr>
              <a:t>usr</a:t>
            </a:r>
            <a:r>
              <a:rPr lang="en-US" b="0" dirty="0">
                <a:sym typeface="Arial"/>
              </a:rPr>
              <a:t>/bin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Para </a:t>
            </a:r>
            <a:r>
              <a:rPr lang="en-US" b="0" dirty="0" err="1">
                <a:sym typeface="Arial"/>
              </a:rPr>
              <a:t>conocer</a:t>
            </a:r>
            <a:r>
              <a:rPr lang="en-US" b="0" dirty="0">
                <a:sym typeface="Arial"/>
              </a:rPr>
              <a:t> el FQDN de un </a:t>
            </a:r>
            <a:r>
              <a:rPr lang="en-US" b="0" dirty="0" err="1">
                <a:sym typeface="Arial"/>
              </a:rPr>
              <a:t>programa</a:t>
            </a:r>
            <a:r>
              <a:rPr lang="en-US" b="0" dirty="0">
                <a:sym typeface="Arial"/>
              </a:rPr>
              <a:t> en </a:t>
            </a:r>
            <a:r>
              <a:rPr lang="en-US" b="0" dirty="0" err="1">
                <a:sym typeface="Arial"/>
              </a:rPr>
              <a:t>esos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directorios</a:t>
            </a:r>
            <a:endParaRPr lang="en-US" b="0" dirty="0">
              <a:sym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err="1">
                <a:sym typeface="Arial"/>
              </a:rPr>
              <a:t>Usar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comando</a:t>
            </a:r>
            <a:r>
              <a:rPr lang="en-US" b="0" dirty="0">
                <a:sym typeface="Arial"/>
              </a:rPr>
              <a:t> which </a:t>
            </a:r>
            <a:r>
              <a:rPr lang="en-US" b="0" dirty="0" err="1">
                <a:sym typeface="Arial"/>
              </a:rPr>
              <a:t>programa</a:t>
            </a:r>
            <a:endParaRPr lang="en-US" b="0" dirty="0">
              <a:sym typeface="Arial"/>
            </a:endParaRPr>
          </a:p>
          <a:p>
            <a:endParaRPr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93295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684212" y="420687"/>
            <a:ext cx="8137525" cy="95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>
                <a:sym typeface="Arial"/>
              </a:rPr>
              <a:t>Ejercicios</a:t>
            </a:r>
            <a:endParaRPr lang="en-US" dirty="0"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611187" y="1304925"/>
            <a:ext cx="8128000" cy="4811712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1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Para </a:t>
            </a:r>
            <a:r>
              <a:rPr lang="en-US" dirty="0" err="1">
                <a:sym typeface="Arial"/>
              </a:rPr>
              <a:t>crear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archivos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nuevos</a:t>
            </a:r>
            <a:r>
              <a:rPr lang="en-US" dirty="0">
                <a:sym typeface="Arial"/>
              </a:rPr>
              <a:t> (y </a:t>
            </a:r>
            <a:r>
              <a:rPr lang="en-US" dirty="0" err="1">
                <a:sym typeface="Arial"/>
              </a:rPr>
              <a:t>vacíos</a:t>
            </a:r>
            <a:r>
              <a:rPr lang="en-US" dirty="0">
                <a:sym typeface="Arial"/>
              </a:rPr>
              <a:t>) se </a:t>
            </a:r>
            <a:r>
              <a:rPr lang="en-US" dirty="0" err="1">
                <a:sym typeface="Arial"/>
              </a:rPr>
              <a:t>usa</a:t>
            </a:r>
            <a:r>
              <a:rPr lang="en-US" dirty="0">
                <a:sym typeface="Arial"/>
              </a:rPr>
              <a:t> el </a:t>
            </a:r>
            <a:r>
              <a:rPr lang="en-US" dirty="0" err="1">
                <a:sym typeface="Arial"/>
              </a:rPr>
              <a:t>comando</a:t>
            </a:r>
            <a:r>
              <a:rPr lang="en-US" dirty="0">
                <a:sym typeface="Arial"/>
              </a:rPr>
              <a:t> touch. Cree el </a:t>
            </a:r>
            <a:r>
              <a:rPr lang="en-US" dirty="0" err="1">
                <a:sym typeface="Arial"/>
              </a:rPr>
              <a:t>archivo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newfile.ext</a:t>
            </a:r>
            <a:r>
              <a:rPr lang="en-US" dirty="0">
                <a:sym typeface="Arial"/>
              </a:rPr>
              <a:t> en los </a:t>
            </a:r>
            <a:r>
              <a:rPr lang="en-US" dirty="0" err="1">
                <a:sym typeface="Arial"/>
              </a:rPr>
              <a:t>siguientes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directorios</a:t>
            </a:r>
            <a:r>
              <a:rPr lang="en-US" dirty="0">
                <a:sym typeface="Arial"/>
              </a:rPr>
              <a:t>:</a:t>
            </a:r>
          </a:p>
          <a:p>
            <a:pPr lvl="1"/>
            <a:r>
              <a:rPr lang="en-US" dirty="0">
                <a:sym typeface="Arial"/>
              </a:rPr>
              <a:t>~</a:t>
            </a:r>
          </a:p>
          <a:p>
            <a:pPr lvl="1"/>
            <a:r>
              <a:rPr lang="en-US" dirty="0">
                <a:sym typeface="Arial"/>
              </a:rPr>
              <a:t>/</a:t>
            </a:r>
            <a:r>
              <a:rPr lang="en-US" dirty="0" err="1">
                <a:sym typeface="Arial"/>
              </a:rPr>
              <a:t>tmp</a:t>
            </a:r>
            <a:endParaRPr lang="en-US" dirty="0">
              <a:sym typeface="Arial"/>
            </a:endParaRPr>
          </a:p>
          <a:p>
            <a:pPr lvl="1"/>
            <a:r>
              <a:rPr lang="en-US" dirty="0">
                <a:sym typeface="Arial"/>
              </a:rPr>
              <a:t>/bin</a:t>
            </a:r>
          </a:p>
          <a:p>
            <a:pPr lvl="1"/>
            <a:r>
              <a:rPr lang="en-US" dirty="0">
                <a:sym typeface="Arial"/>
              </a:rPr>
              <a:t>/root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Use which para </a:t>
            </a:r>
            <a:r>
              <a:rPr lang="en-US" dirty="0" err="1">
                <a:sym typeface="Arial"/>
              </a:rPr>
              <a:t>determinar</a:t>
            </a:r>
            <a:r>
              <a:rPr lang="en-US" dirty="0">
                <a:sym typeface="Arial"/>
              </a:rPr>
              <a:t> la </a:t>
            </a:r>
            <a:r>
              <a:rPr lang="en-US" dirty="0" err="1">
                <a:sym typeface="Arial"/>
              </a:rPr>
              <a:t>ruta</a:t>
            </a:r>
            <a:r>
              <a:rPr lang="en-US" dirty="0">
                <a:sym typeface="Arial"/>
              </a:rPr>
              <a:t> (o el FQDN) de los </a:t>
            </a:r>
            <a:r>
              <a:rPr lang="en-US" dirty="0" err="1">
                <a:sym typeface="Arial"/>
              </a:rPr>
              <a:t>siguientes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comandos</a:t>
            </a:r>
            <a:r>
              <a:rPr lang="en-US" dirty="0">
                <a:sym typeface="Arial"/>
              </a:rPr>
              <a:t>:</a:t>
            </a:r>
          </a:p>
          <a:p>
            <a:pPr lvl="1"/>
            <a:r>
              <a:rPr lang="en-US" dirty="0" err="1">
                <a:sym typeface="Arial"/>
              </a:rPr>
              <a:t>pwd</a:t>
            </a:r>
            <a:endParaRPr lang="en-US" dirty="0">
              <a:sym typeface="Arial"/>
            </a:endParaRPr>
          </a:p>
          <a:p>
            <a:pPr lvl="1"/>
            <a:r>
              <a:rPr lang="en-US" dirty="0" err="1">
                <a:sym typeface="Arial"/>
              </a:rPr>
              <a:t>ls</a:t>
            </a:r>
            <a:endParaRPr lang="en-US" dirty="0">
              <a:sym typeface="Arial"/>
            </a:endParaRPr>
          </a:p>
          <a:p>
            <a:pPr lvl="1"/>
            <a:r>
              <a:rPr lang="en-US" dirty="0" err="1">
                <a:sym typeface="Arial"/>
              </a:rPr>
              <a:t>whoami</a:t>
            </a:r>
            <a:endParaRPr lang="en-US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44261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632854" y="166686"/>
            <a:ext cx="8140700" cy="960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>
                <a:sym typeface="Arial"/>
              </a:rPr>
              <a:t>Administración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archivos</a:t>
            </a:r>
            <a:endParaRPr lang="en-US" dirty="0">
              <a:sym typeface="Arial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611187" y="1237309"/>
            <a:ext cx="8131175" cy="4838700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1"/>
            </a:lvl1pPr>
          </a:lstStyle>
          <a:p>
            <a:r>
              <a:rPr lang="en-US" dirty="0" err="1">
                <a:sym typeface="Arial"/>
              </a:rPr>
              <a:t>Redirección</a:t>
            </a:r>
            <a:endParaRPr lang="en-US" dirty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A </a:t>
            </a:r>
            <a:r>
              <a:rPr lang="en-US" b="0" dirty="0" err="1">
                <a:sym typeface="Arial"/>
              </a:rPr>
              <a:t>linux</a:t>
            </a:r>
            <a:r>
              <a:rPr lang="en-US" b="0" dirty="0">
                <a:sym typeface="Arial"/>
              </a:rPr>
              <a:t> le </a:t>
            </a:r>
            <a:r>
              <a:rPr lang="en-US" b="0" dirty="0" err="1">
                <a:sym typeface="Arial"/>
              </a:rPr>
              <a:t>gusta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pensar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que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todo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es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archivo</a:t>
            </a:r>
            <a:endParaRPr lang="en-US" b="0" dirty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STDOUT </a:t>
            </a:r>
            <a:r>
              <a:rPr lang="en-US" b="0" dirty="0" err="1">
                <a:sym typeface="Arial"/>
              </a:rPr>
              <a:t>es</a:t>
            </a:r>
            <a:r>
              <a:rPr lang="en-US" b="0" dirty="0">
                <a:sym typeface="Arial"/>
              </a:rPr>
              <a:t> la </a:t>
            </a:r>
            <a:r>
              <a:rPr lang="en-US" b="0" dirty="0" err="1">
                <a:sym typeface="Arial"/>
              </a:rPr>
              <a:t>salida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estándar</a:t>
            </a:r>
            <a:r>
              <a:rPr lang="en-US" b="0" dirty="0">
                <a:sym typeface="Arial"/>
              </a:rPr>
              <a:t>, </a:t>
            </a:r>
            <a:r>
              <a:rPr lang="en-US" b="0" dirty="0" err="1">
                <a:sym typeface="Arial"/>
              </a:rPr>
              <a:t>que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por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defecto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es</a:t>
            </a:r>
            <a:r>
              <a:rPr lang="en-US" b="0" dirty="0">
                <a:sym typeface="Arial"/>
              </a:rPr>
              <a:t> la </a:t>
            </a:r>
            <a:r>
              <a:rPr lang="en-US" b="0" dirty="0" err="1">
                <a:sym typeface="Arial"/>
              </a:rPr>
              <a:t>pantalla</a:t>
            </a:r>
            <a:r>
              <a:rPr lang="en-US" b="0" dirty="0">
                <a:sym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STDOUT </a:t>
            </a:r>
            <a:r>
              <a:rPr lang="en-US" b="0" dirty="0" err="1">
                <a:sym typeface="Arial"/>
              </a:rPr>
              <a:t>puede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ser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redireccionada</a:t>
            </a:r>
            <a:r>
              <a:rPr lang="en-US" b="0" dirty="0">
                <a:sym typeface="Arial"/>
              </a:rPr>
              <a:t> a </a:t>
            </a:r>
            <a:r>
              <a:rPr lang="en-US" b="0" dirty="0" err="1">
                <a:sym typeface="Arial"/>
              </a:rPr>
              <a:t>algún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otro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archivo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usando</a:t>
            </a:r>
            <a:r>
              <a:rPr lang="en-US" b="0" dirty="0">
                <a:sym typeface="Arial"/>
              </a:rPr>
              <a:t> &gt;</a:t>
            </a:r>
            <a:r>
              <a:rPr lang="en-US" dirty="0">
                <a:sym typeface="Arial"/>
              </a:rPr>
              <a:t>.</a:t>
            </a:r>
          </a:p>
          <a:p>
            <a:pPr lvl="1"/>
            <a:endParaRPr lang="en-US" dirty="0" smtClean="0">
              <a:sym typeface="Arial"/>
            </a:endParaRPr>
          </a:p>
          <a:p>
            <a:pPr lvl="1"/>
            <a:r>
              <a:rPr lang="en-US" b="1" dirty="0" err="1" smtClean="0">
                <a:sym typeface="Arial"/>
              </a:rPr>
              <a:t>pwd</a:t>
            </a:r>
            <a:r>
              <a:rPr lang="en-US" b="1" dirty="0" smtClean="0">
                <a:sym typeface="Arial"/>
              </a:rPr>
              <a:t> </a:t>
            </a:r>
            <a:r>
              <a:rPr lang="en-US" b="1" dirty="0">
                <a:sym typeface="Arial"/>
              </a:rPr>
              <a:t>&gt; results.txt (</a:t>
            </a:r>
            <a:r>
              <a:rPr lang="en-US" b="1" dirty="0" err="1">
                <a:sym typeface="Arial"/>
              </a:rPr>
              <a:t>redireccionar</a:t>
            </a:r>
            <a:r>
              <a:rPr lang="en-US" b="1" dirty="0">
                <a:sym typeface="Arial"/>
              </a:rPr>
              <a:t> la </a:t>
            </a:r>
            <a:r>
              <a:rPr lang="en-US" b="1" dirty="0" err="1">
                <a:sym typeface="Arial"/>
              </a:rPr>
              <a:t>salida</a:t>
            </a:r>
            <a:r>
              <a:rPr lang="en-US" b="1" dirty="0">
                <a:sym typeface="Arial"/>
              </a:rPr>
              <a:t> del </a:t>
            </a:r>
            <a:r>
              <a:rPr lang="en-US" b="1" dirty="0" err="1">
                <a:sym typeface="Arial"/>
              </a:rPr>
              <a:t>comando</a:t>
            </a:r>
            <a:r>
              <a:rPr lang="en-US" b="1" dirty="0">
                <a:sym typeface="Arial"/>
              </a:rPr>
              <a:t> </a:t>
            </a:r>
            <a:r>
              <a:rPr lang="en-US" b="1" dirty="0" err="1">
                <a:sym typeface="Arial"/>
              </a:rPr>
              <a:t>pwd</a:t>
            </a:r>
            <a:r>
              <a:rPr lang="en-US" b="1" dirty="0">
                <a:sym typeface="Arial"/>
              </a:rPr>
              <a:t>)</a:t>
            </a:r>
          </a:p>
          <a:p>
            <a:pPr lvl="1"/>
            <a:r>
              <a:rPr lang="en-US" b="1" dirty="0">
                <a:sym typeface="Arial"/>
              </a:rPr>
              <a:t>cat results.txt (</a:t>
            </a:r>
            <a:r>
              <a:rPr lang="en-US" b="1" dirty="0" err="1">
                <a:sym typeface="Arial"/>
              </a:rPr>
              <a:t>observa</a:t>
            </a:r>
            <a:r>
              <a:rPr lang="en-US" b="1" dirty="0">
                <a:sym typeface="Arial"/>
              </a:rPr>
              <a:t> el </a:t>
            </a:r>
            <a:r>
              <a:rPr lang="en-US" b="1" dirty="0" err="1">
                <a:sym typeface="Arial"/>
              </a:rPr>
              <a:t>contenido</a:t>
            </a:r>
            <a:r>
              <a:rPr lang="en-US" b="1" dirty="0">
                <a:sym typeface="Arial"/>
              </a:rPr>
              <a:t> del </a:t>
            </a:r>
            <a:r>
              <a:rPr lang="en-US" b="1" dirty="0" err="1">
                <a:sym typeface="Arial"/>
              </a:rPr>
              <a:t>archivo</a:t>
            </a:r>
            <a:r>
              <a:rPr lang="en-US" b="1" dirty="0">
                <a:sym typeface="Arial"/>
              </a:rPr>
              <a:t> </a:t>
            </a:r>
            <a:r>
              <a:rPr lang="en-US" b="1" dirty="0" err="1">
                <a:sym typeface="Arial"/>
              </a:rPr>
              <a:t>recién</a:t>
            </a:r>
            <a:r>
              <a:rPr lang="en-US" b="1" dirty="0">
                <a:sym typeface="Arial"/>
              </a:rPr>
              <a:t> </a:t>
            </a:r>
            <a:r>
              <a:rPr lang="en-US" b="1" dirty="0" err="1">
                <a:sym typeface="Arial"/>
              </a:rPr>
              <a:t>creado</a:t>
            </a:r>
            <a:r>
              <a:rPr lang="en-US" b="1" dirty="0" smtClean="0">
                <a:sym typeface="Arial"/>
              </a:rPr>
              <a:t>)</a:t>
            </a:r>
          </a:p>
          <a:p>
            <a:pPr lvl="1"/>
            <a:endParaRPr lang="en-US" dirty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Si se </a:t>
            </a:r>
            <a:r>
              <a:rPr lang="en-US" b="0" dirty="0" err="1">
                <a:sym typeface="Arial"/>
              </a:rPr>
              <a:t>utiliza</a:t>
            </a:r>
            <a:r>
              <a:rPr lang="en-US" b="0" dirty="0">
                <a:sym typeface="Arial"/>
              </a:rPr>
              <a:t> &gt;&gt; la </a:t>
            </a:r>
            <a:r>
              <a:rPr lang="en-US" b="0" dirty="0" err="1">
                <a:sym typeface="Arial"/>
              </a:rPr>
              <a:t>nueva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salida</a:t>
            </a:r>
            <a:r>
              <a:rPr lang="en-US" b="0" dirty="0">
                <a:sym typeface="Arial"/>
              </a:rPr>
              <a:t> se </a:t>
            </a:r>
            <a:r>
              <a:rPr lang="en-US" b="0" dirty="0" err="1">
                <a:sym typeface="Arial"/>
              </a:rPr>
              <a:t>añadirá</a:t>
            </a:r>
            <a:r>
              <a:rPr lang="en-US" b="0" dirty="0">
                <a:sym typeface="Arial"/>
              </a:rPr>
              <a:t> al </a:t>
            </a:r>
            <a:r>
              <a:rPr lang="en-US" b="0" dirty="0" err="1">
                <a:sym typeface="Arial"/>
              </a:rPr>
              <a:t>archivo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creado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anteriormente</a:t>
            </a:r>
            <a:r>
              <a:rPr lang="en-US" b="0" dirty="0" smtClean="0">
                <a:sym typeface="Arial"/>
              </a:rPr>
              <a:t>.</a:t>
            </a:r>
          </a:p>
          <a:p>
            <a:endParaRPr lang="en-US" b="0" dirty="0">
              <a:sym typeface="Arial"/>
            </a:endParaRPr>
          </a:p>
          <a:p>
            <a:pPr lvl="1"/>
            <a:r>
              <a:rPr lang="en-US" b="1" dirty="0">
                <a:sym typeface="Arial"/>
              </a:rPr>
              <a:t>[</a:t>
            </a:r>
            <a:r>
              <a:rPr lang="en-US" b="1" dirty="0" err="1">
                <a:sym typeface="Arial"/>
              </a:rPr>
              <a:t>julius@station</a:t>
            </a:r>
            <a:r>
              <a:rPr lang="en-US" b="1" dirty="0">
                <a:sym typeface="Arial"/>
              </a:rPr>
              <a:t> </a:t>
            </a:r>
            <a:r>
              <a:rPr lang="en-US" b="1" dirty="0" err="1">
                <a:sym typeface="Arial"/>
              </a:rPr>
              <a:t>julius</a:t>
            </a:r>
            <a:r>
              <a:rPr lang="en-US" b="1" dirty="0">
                <a:sym typeface="Arial"/>
              </a:rPr>
              <a:t>]$ echo Hello &gt; greetings.txt</a:t>
            </a:r>
          </a:p>
          <a:p>
            <a:pPr lvl="1"/>
            <a:r>
              <a:rPr lang="en-US" b="1" dirty="0">
                <a:sym typeface="Arial"/>
              </a:rPr>
              <a:t>[</a:t>
            </a:r>
            <a:r>
              <a:rPr lang="en-US" b="1" dirty="0" err="1">
                <a:sym typeface="Arial"/>
              </a:rPr>
              <a:t>julius@station</a:t>
            </a:r>
            <a:r>
              <a:rPr lang="en-US" b="1" dirty="0">
                <a:sym typeface="Arial"/>
              </a:rPr>
              <a:t> </a:t>
            </a:r>
            <a:r>
              <a:rPr lang="en-US" b="1" dirty="0" err="1">
                <a:sym typeface="Arial"/>
              </a:rPr>
              <a:t>julius</a:t>
            </a:r>
            <a:r>
              <a:rPr lang="en-US" b="1" dirty="0">
                <a:sym typeface="Arial"/>
              </a:rPr>
              <a:t>]$ echo How are you &gt;&gt; greetings.txt</a:t>
            </a:r>
          </a:p>
          <a:p>
            <a:pPr lvl="1"/>
            <a:r>
              <a:rPr lang="en-US" b="1" dirty="0">
                <a:sym typeface="Arial"/>
              </a:rPr>
              <a:t>[</a:t>
            </a:r>
            <a:r>
              <a:rPr lang="en-US" b="1" dirty="0" err="1">
                <a:sym typeface="Arial"/>
              </a:rPr>
              <a:t>julius@station</a:t>
            </a:r>
            <a:r>
              <a:rPr lang="en-US" b="1" dirty="0">
                <a:sym typeface="Arial"/>
              </a:rPr>
              <a:t> </a:t>
            </a:r>
            <a:r>
              <a:rPr lang="en-US" b="1" dirty="0" err="1">
                <a:sym typeface="Arial"/>
              </a:rPr>
              <a:t>julius</a:t>
            </a:r>
            <a:r>
              <a:rPr lang="en-US" b="1" dirty="0">
                <a:sym typeface="Arial"/>
              </a:rPr>
              <a:t>]$ cat greetings.txt</a:t>
            </a:r>
          </a:p>
          <a:p>
            <a:pPr lvl="1"/>
            <a:r>
              <a:rPr lang="en-US" b="1" dirty="0">
                <a:sym typeface="Arial"/>
              </a:rPr>
              <a:t>Hello</a:t>
            </a:r>
          </a:p>
          <a:p>
            <a:pPr lvl="1"/>
            <a:r>
              <a:rPr lang="en-US" b="1" dirty="0">
                <a:sym typeface="Arial"/>
              </a:rPr>
              <a:t>How are you</a:t>
            </a:r>
          </a:p>
        </p:txBody>
      </p:sp>
    </p:spTree>
    <p:extLst>
      <p:ext uri="{BB962C8B-B14F-4D97-AF65-F5344CB8AC3E}">
        <p14:creationId xmlns:p14="http://schemas.microsoft.com/office/powerpoint/2010/main" val="18038299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601662" y="227014"/>
            <a:ext cx="8140700" cy="960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eaLnBrk="0" hangingPunct="0">
              <a:lnSpc>
                <a:spcPct val="95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>
                <a:sym typeface="Arial"/>
              </a:rPr>
              <a:t>Administración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archivos</a:t>
            </a:r>
            <a:endParaRPr lang="en-US" dirty="0"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611187" y="1187450"/>
            <a:ext cx="8131175" cy="5854700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b="1"/>
            </a:lvl1pPr>
            <a:lvl2pPr lvl="1"/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 smtClean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 smtClean="0">
                <a:sym typeface="Arial"/>
              </a:rPr>
              <a:t>Copia</a:t>
            </a:r>
            <a:r>
              <a:rPr lang="en-US" b="0" dirty="0" smtClean="0">
                <a:sym typeface="Arial"/>
              </a:rPr>
              <a:t> </a:t>
            </a:r>
            <a:r>
              <a:rPr lang="en-US" b="0" dirty="0">
                <a:sym typeface="Arial"/>
              </a:rPr>
              <a:t>de </a:t>
            </a:r>
            <a:r>
              <a:rPr lang="en-US" b="0" dirty="0" err="1">
                <a:sym typeface="Arial"/>
              </a:rPr>
              <a:t>archivos</a:t>
            </a:r>
            <a:r>
              <a:rPr lang="en-US" b="0" dirty="0">
                <a:sym typeface="Arial"/>
              </a:rPr>
              <a:t> con </a:t>
            </a:r>
            <a:r>
              <a:rPr lang="en-US" b="0" dirty="0" err="1">
                <a:sym typeface="Arial"/>
              </a:rPr>
              <a:t>cp</a:t>
            </a:r>
            <a:endParaRPr lang="en-US" b="0" dirty="0">
              <a:sym typeface="Arial"/>
            </a:endParaRPr>
          </a:p>
          <a:p>
            <a:pPr lvl="1"/>
            <a:r>
              <a:rPr lang="en-US" b="1" dirty="0" err="1">
                <a:sym typeface="Arial"/>
              </a:rPr>
              <a:t>cp</a:t>
            </a:r>
            <a:r>
              <a:rPr lang="en-US" b="1" dirty="0">
                <a:sym typeface="Arial"/>
              </a:rPr>
              <a:t> [OPCIONES] {FUENTE} {DESTINO}</a:t>
            </a:r>
          </a:p>
          <a:p>
            <a:pPr lvl="1"/>
            <a:r>
              <a:rPr lang="en-US" b="1" dirty="0" err="1">
                <a:sym typeface="Arial"/>
              </a:rPr>
              <a:t>cp</a:t>
            </a:r>
            <a:r>
              <a:rPr lang="en-US" b="1" dirty="0">
                <a:sym typeface="Arial"/>
              </a:rPr>
              <a:t> [OPCIONES] {FUENTE...} {DIRECTORIO</a:t>
            </a:r>
            <a:r>
              <a:rPr lang="en-US" b="1" dirty="0" smtClean="0">
                <a:sym typeface="Arial"/>
              </a:rPr>
              <a:t>}</a:t>
            </a:r>
          </a:p>
          <a:p>
            <a:pPr lvl="1"/>
            <a:endParaRPr lang="en-US" b="1" dirty="0">
              <a:sym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Para </a:t>
            </a:r>
            <a:r>
              <a:rPr lang="en-US" b="0" dirty="0" err="1">
                <a:sym typeface="Arial"/>
              </a:rPr>
              <a:t>crear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duplicados</a:t>
            </a:r>
            <a:r>
              <a:rPr lang="en-US" b="0" dirty="0">
                <a:sym typeface="Arial"/>
              </a:rPr>
              <a:t> de </a:t>
            </a:r>
            <a:r>
              <a:rPr lang="en-US" b="0" dirty="0" err="1">
                <a:sym typeface="Arial"/>
              </a:rPr>
              <a:t>archivo</a:t>
            </a:r>
            <a:endParaRPr lang="en-US" b="0" dirty="0">
              <a:sym typeface="Arial"/>
            </a:endParaRPr>
          </a:p>
          <a:p>
            <a:endParaRPr dirty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Mover o </a:t>
            </a:r>
            <a:r>
              <a:rPr lang="en-US" b="0" dirty="0" err="1">
                <a:sym typeface="Arial"/>
              </a:rPr>
              <a:t>renombrar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archivos</a:t>
            </a:r>
            <a:r>
              <a:rPr lang="en-US" b="0" dirty="0">
                <a:sym typeface="Arial"/>
              </a:rPr>
              <a:t> con mv</a:t>
            </a:r>
          </a:p>
          <a:p>
            <a:pPr lvl="1"/>
            <a:r>
              <a:rPr lang="en-US" b="1" dirty="0">
                <a:sym typeface="Arial"/>
              </a:rPr>
              <a:t>mv [OPCION...] {FUENTE} {DESTINO}</a:t>
            </a:r>
          </a:p>
          <a:p>
            <a:pPr lvl="1"/>
            <a:r>
              <a:rPr lang="en-US" b="1" dirty="0">
                <a:sym typeface="Arial"/>
              </a:rPr>
              <a:t>mv [OPCION...] {FUENTE...} {DIRECTORIO</a:t>
            </a:r>
            <a:r>
              <a:rPr lang="en-US" b="1" dirty="0" smtClean="0">
                <a:sym typeface="Arial"/>
              </a:rPr>
              <a:t>}</a:t>
            </a:r>
          </a:p>
          <a:p>
            <a:pPr lvl="1"/>
            <a:endParaRPr lang="en-US" b="1" dirty="0">
              <a:sym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sym typeface="Arial"/>
              </a:rPr>
              <a:t>Mover o </a:t>
            </a:r>
            <a:r>
              <a:rPr lang="en-US" b="0" dirty="0" err="1">
                <a:sym typeface="Arial"/>
              </a:rPr>
              <a:t>renombrar</a:t>
            </a:r>
            <a:r>
              <a:rPr lang="en-US" b="0" dirty="0">
                <a:sym typeface="Arial"/>
              </a:rPr>
              <a:t> un </a:t>
            </a:r>
            <a:r>
              <a:rPr lang="en-US" b="0" dirty="0" err="1">
                <a:sym typeface="Arial"/>
              </a:rPr>
              <a:t>archivo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siempre</a:t>
            </a:r>
            <a:r>
              <a:rPr lang="en-US" b="0" dirty="0">
                <a:sym typeface="Arial"/>
              </a:rPr>
              <a:t> </a:t>
            </a:r>
            <a:r>
              <a:rPr lang="en-US" b="0" dirty="0" err="1">
                <a:sym typeface="Arial"/>
              </a:rPr>
              <a:t>significa</a:t>
            </a:r>
            <a:r>
              <a:rPr lang="en-US" b="0" dirty="0">
                <a:sym typeface="Arial"/>
              </a:rPr>
              <a:t> para Linux el </a:t>
            </a:r>
            <a:r>
              <a:rPr lang="en-US" b="0" dirty="0" err="1">
                <a:sym typeface="Arial"/>
              </a:rPr>
              <a:t>cambio</a:t>
            </a:r>
            <a:r>
              <a:rPr lang="en-US" b="0" dirty="0">
                <a:sym typeface="Arial"/>
              </a:rPr>
              <a:t> de FQDN de  </a:t>
            </a:r>
            <a:r>
              <a:rPr lang="en-US" b="0" dirty="0" err="1">
                <a:sym typeface="Arial"/>
              </a:rPr>
              <a:t>éste</a:t>
            </a:r>
            <a:r>
              <a:rPr lang="en-US" b="0" dirty="0"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3008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2937</Words>
  <Application>Microsoft Office PowerPoint</Application>
  <PresentationFormat>Presentación en pantalla (4:3)</PresentationFormat>
  <Paragraphs>476</Paragraphs>
  <Slides>28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Presentation level design</vt:lpstr>
      <vt:lpstr>Linux:  Manejo de Archivos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Editores de archivos: nano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2016-03-13T22:48:10Z</dcterms:created>
  <dcterms:modified xsi:type="dcterms:W3CDTF">2016-04-07T22:15:55Z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