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1"/>
  </p:notesMasterIdLst>
  <p:handoutMasterIdLst>
    <p:handoutMasterId r:id="rId32"/>
  </p:handoutMasterIdLst>
  <p:sldIdLst>
    <p:sldId id="265" r:id="rId3"/>
    <p:sldId id="333" r:id="rId4"/>
    <p:sldId id="335" r:id="rId5"/>
    <p:sldId id="337" r:id="rId6"/>
    <p:sldId id="336" r:id="rId7"/>
    <p:sldId id="338" r:id="rId8"/>
    <p:sldId id="341" r:id="rId9"/>
    <p:sldId id="342" r:id="rId10"/>
    <p:sldId id="343" r:id="rId11"/>
    <p:sldId id="344" r:id="rId12"/>
    <p:sldId id="347" r:id="rId13"/>
    <p:sldId id="348" r:id="rId14"/>
    <p:sldId id="350" r:id="rId15"/>
    <p:sldId id="361" r:id="rId16"/>
    <p:sldId id="362" r:id="rId17"/>
    <p:sldId id="363" r:id="rId18"/>
    <p:sldId id="377" r:id="rId19"/>
    <p:sldId id="364" r:id="rId20"/>
    <p:sldId id="365" r:id="rId21"/>
    <p:sldId id="369" r:id="rId22"/>
    <p:sldId id="370" r:id="rId23"/>
    <p:sldId id="371" r:id="rId24"/>
    <p:sldId id="376" r:id="rId25"/>
    <p:sldId id="372" r:id="rId26"/>
    <p:sldId id="373" r:id="rId27"/>
    <p:sldId id="374" r:id="rId28"/>
    <p:sldId id="375" r:id="rId29"/>
    <p:sldId id="3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0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D091BF-45D2-4F9A-953E-F2635694F46D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48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057508D-FC92-40A2-80AB-4DBD136E684C}" type="slidenum">
              <a:rPr lang="es-E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s-ES" altLang="en-US">
              <a:cs typeface="Arial" panose="020B0604020202020204" pitchFamily="34" charset="0"/>
            </a:endParaRPr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L" altLang="en-US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10902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E5091B-557C-45A6-9D8C-3B8A1A991621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48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44DC0C7-B30C-4ADE-896A-6C732A8575F5}" type="slidenum">
              <a:rPr lang="es-E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s-ES" altLang="en-US">
              <a:cs typeface="Arial" panose="020B0604020202020204" pitchFamily="34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7075" cy="3403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321625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22655E-A6A8-4DC0-9BA6-A58CFE382DC4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48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48BC82D-E23B-4E3E-876E-A222FA1F3921}" type="slidenum">
              <a:rPr lang="es-E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s-ES" altLang="en-US">
              <a:cs typeface="Arial" panose="020B0604020202020204" pitchFamily="34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7075" cy="3403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1582945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E0CB6E-AF18-4208-A6A3-59035A2A40D3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48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7DFD0AE-1F8D-4F8E-AF12-B9783E31A327}" type="slidenum">
              <a:rPr lang="es-E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s-ES" altLang="en-US">
              <a:cs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7075" cy="3403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2674850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B006DC-82B8-4EFC-9089-BF1E30A0499F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3887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A17642-FD2E-41AA-BA7F-9938D232F5EB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3724543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AD9A57-EBDB-4662-A552-D45A7D9E3858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3900" cy="34004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45432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A6BA90-1836-4586-A92C-7771D5967DF0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4182250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4F0D10-BDC7-4428-9A25-34FD9499DC78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3430779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ACB3A2-D1B6-4097-9F13-4EA19306A2E2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3502711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596878-3369-4C04-A0D5-CD2CB44564F9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313101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1A292E-C8E2-48C7-8C2F-71402CBFFF9B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48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EEC5BC6-0218-4C3B-BD22-0FF531D9B4DE}" type="slidenum">
              <a:rPr lang="es-E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s-ES" altLang="en-US">
              <a:cs typeface="Arial" panose="020B0604020202020204" pitchFamily="34" charset="0"/>
            </a:endParaRPr>
          </a:p>
        </p:txBody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L" altLang="en-US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4057699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0280E4-92AF-494B-900C-112A49B362E6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48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F7D33C4-3035-40B6-A181-096BE442A6D2}" type="slidenum">
              <a:rPr lang="es-E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s-ES" altLang="en-US">
              <a:cs typeface="Arial" panose="020B0604020202020204" pitchFamily="34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7075" cy="3403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1186754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53985E-244E-4F9C-B85E-7F119E5FCAD7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48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65B105C-2B36-4CB8-B556-8DFFC8359D11}" type="slidenum">
              <a:rPr lang="es-E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s-ES" altLang="en-US">
              <a:cs typeface="Arial" panose="020B0604020202020204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7075" cy="3403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91233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2788A4-BEDD-4843-BA2F-72D41721716C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48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3A03558-53EB-4AAE-AED1-2EC168FD1E73}" type="slidenum">
              <a:rPr lang="es-E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s-ES" altLang="en-US">
              <a:cs typeface="Arial" panose="020B0604020202020204" pitchFamily="34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7075" cy="3403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3849864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3190AF-108A-4795-86BC-647C985F410A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48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C111206-A931-45ED-BD19-C6B1331246F3}" type="slidenum">
              <a:rPr lang="es-E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s-ES" altLang="en-US">
              <a:cs typeface="Arial" panose="020B0604020202020204" pitchFamily="34" charset="0"/>
            </a:endParaRP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L" altLang="en-US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494429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00A612-0E00-453D-B2FB-6AD4362EB98F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35487" cy="34020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147996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000E8C-4C63-4452-9E6C-3F4BC8E78B79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48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6E52E29-2F85-4F26-8AE3-5F13230AE394}" type="slidenum">
              <a:rPr lang="es-E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s-ES" altLang="en-US">
              <a:cs typeface="Arial" panose="020B0604020202020204" pitchFamily="34" charset="0"/>
            </a:endParaRP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L" altLang="en-US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211002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230097-7A8F-4742-B8E9-1F2617368DC0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48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88696E9-6C26-4B63-A441-B30B7D28BA2D}" type="slidenum">
              <a:rPr lang="es-E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s-ES" altLang="en-US">
              <a:cs typeface="Arial" panose="020B0604020202020204" pitchFamily="34" charset="0"/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L" altLang="en-US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163124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F644D6-AF44-450A-94F0-AEF5898F441B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48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C2BE987-CAD8-4B71-9A70-936C893103E4}" type="slidenum">
              <a:rPr lang="es-E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s-ES" altLang="en-US">
              <a:cs typeface="Arial" panose="020B0604020202020204" pitchFamily="34" charset="0"/>
            </a:endParaRPr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L" altLang="en-US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287194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98C6D2-DE2F-451B-B160-E502358D9953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48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021A83B-0DDE-4ABB-99B5-1E921E8537E1}" type="slidenum">
              <a:rPr lang="es-E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s-ES" altLang="en-US">
              <a:cs typeface="Arial" panose="020B0604020202020204" pitchFamily="34" charset="0"/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L" altLang="en-US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1555439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FAB30C-6C74-44D0-8000-0225B8BDD87A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48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F85ECA5-7FDA-4374-957F-9000B07F1FD8}" type="slidenum">
              <a:rPr lang="es-E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s-ES" altLang="en-US">
              <a:cs typeface="Arial" panose="020B0604020202020204" pitchFamily="34" charset="0"/>
            </a:endParaRPr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L" altLang="en-US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204914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EF5AA4-0304-460F-8083-BC912ADD2E07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48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62A69B2-8479-4082-B9C9-052EC0F29E42}" type="slidenum">
              <a:rPr lang="es-E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s-ES" altLang="en-US">
              <a:cs typeface="Arial" panose="020B0604020202020204" pitchFamily="34" charset="0"/>
            </a:endParaRPr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L" altLang="en-US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3610696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9585A2-7442-4A87-8C60-239D7D35B06C}" type="slidenum">
              <a:rPr lang="en-GB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44812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59FDBDE-9CFD-4A14-BBAA-5FE76618632D}" type="slidenum">
              <a:rPr lang="es-ES" altLang="en-US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s-ES" altLang="en-US">
              <a:cs typeface="Arial" panose="020B0604020202020204" pitchFamily="34" charset="0"/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CL" altLang="en-US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CL" altLang="en-US" smtClean="0"/>
          </a:p>
        </p:txBody>
      </p:sp>
    </p:spTree>
    <p:extLst>
      <p:ext uri="{BB962C8B-B14F-4D97-AF65-F5344CB8AC3E}">
        <p14:creationId xmlns:p14="http://schemas.microsoft.com/office/powerpoint/2010/main" val="223214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u="sng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u="sng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u="sng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u="sng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u="sng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 u="sng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u="sng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pPr/>
              <a:t>5/31/2016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u="sng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u="sng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5/31/2016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5/31/2016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5/31/2016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5/31/2016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5/31/2016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5/31/2016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Tema 6</a:t>
            </a:r>
          </a:p>
          <a:p>
            <a:r>
              <a:rPr lang="es-CL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Laboratorio de sistemas operativos</a:t>
            </a:r>
          </a:p>
          <a:p>
            <a:r>
              <a:rPr lang="es-CL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UTFSM-JMC</a:t>
            </a:r>
          </a:p>
          <a:p>
            <a:r>
              <a:rPr lang="es-CL" u="none" dirty="0" smtClean="0">
                <a:latin typeface="Arial" panose="020B0604020202020204" pitchFamily="34" charset="0"/>
                <a:cs typeface="Arial" panose="020B0604020202020204" pitchFamily="34" charset="0"/>
              </a:rPr>
              <a:t>1-2016</a:t>
            </a:r>
            <a:endParaRPr lang="es-CL" u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defTabSz="914400">
              <a:lnSpc>
                <a:spcPct val="90000"/>
              </a:lnSpc>
              <a:spcBef>
                <a:spcPts val="0"/>
              </a:spcBef>
              <a:buClr>
                <a:srgbClr val="708CA1"/>
              </a:buClr>
              <a:buSzPct val="25000"/>
            </a:pPr>
            <a:r>
              <a:rPr lang="es-CL" sz="3200" b="1" u="none" dirty="0">
                <a:solidFill>
                  <a:srgbClr val="708CA1"/>
                </a:solidFill>
                <a:latin typeface="Arial"/>
                <a:ea typeface="Arial"/>
                <a:cs typeface="Arial"/>
              </a:rPr>
              <a:t>Linux: </a:t>
            </a:r>
            <a:br>
              <a:rPr lang="es-CL" sz="3200" b="1" u="none" dirty="0">
                <a:solidFill>
                  <a:srgbClr val="708CA1"/>
                </a:solidFill>
                <a:latin typeface="Arial"/>
                <a:ea typeface="Arial"/>
                <a:cs typeface="Arial"/>
              </a:rPr>
            </a:br>
            <a:r>
              <a:rPr lang="en-US" sz="3200" b="1" u="none" dirty="0" smtClean="0">
                <a:solidFill>
                  <a:srgbClr val="708CA1"/>
                </a:solidFill>
                <a:latin typeface="Arial"/>
                <a:ea typeface="Arial"/>
                <a:cs typeface="Arial"/>
              </a:rPr>
              <a:t>Sistema de </a:t>
            </a:r>
            <a:r>
              <a:rPr lang="en-US" sz="3200" b="1" u="none" dirty="0" err="1" smtClean="0">
                <a:solidFill>
                  <a:srgbClr val="708CA1"/>
                </a:solidFill>
                <a:latin typeface="Arial"/>
                <a:ea typeface="Arial"/>
                <a:cs typeface="Arial"/>
              </a:rPr>
              <a:t>Archivos</a:t>
            </a:r>
            <a:endParaRPr lang="en-US" sz="3200" b="1" u="none" dirty="0">
              <a:solidFill>
                <a:srgbClr val="708CA1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4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610462" y="0"/>
            <a:ext cx="8121650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3200" b="1" dirty="0">
                <a:solidFill>
                  <a:srgbClr val="708CA1"/>
                </a:solidFill>
                <a:cs typeface="Arial" panose="020B0604020202020204" pitchFamily="34" charset="0"/>
              </a:rPr>
              <a:t>Creación de enlaces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62" y="1102905"/>
            <a:ext cx="7740650" cy="32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565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684213" y="-26988"/>
            <a:ext cx="8120062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Directorios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693738" y="1067072"/>
            <a:ext cx="8110537" cy="362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177800" indent="-177800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 dirty="0">
                <a:cs typeface="Arial" panose="020B0604020202020204" pitchFamily="34" charset="0"/>
              </a:rPr>
              <a:t>“.” se refiere al directorio mismo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 dirty="0">
                <a:cs typeface="Arial" panose="020B0604020202020204" pitchFamily="34" charset="0"/>
              </a:rPr>
              <a:t>“..” se refiere al directorio padre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 dirty="0">
                <a:cs typeface="Arial" panose="020B0604020202020204" pitchFamily="34" charset="0"/>
              </a:rPr>
              <a:t>Tienen </a:t>
            </a:r>
            <a:r>
              <a:rPr lang="es-ES" altLang="en-US" sz="2400" dirty="0" err="1">
                <a:cs typeface="Arial" panose="020B0604020202020204" pitchFamily="34" charset="0"/>
              </a:rPr>
              <a:t>dentry</a:t>
            </a:r>
            <a:r>
              <a:rPr lang="es-ES" altLang="en-US" sz="2400" dirty="0">
                <a:cs typeface="Arial" panose="020B0604020202020204" pitchFamily="34" charset="0"/>
              </a:rPr>
              <a:t>, </a:t>
            </a:r>
            <a:r>
              <a:rPr lang="es-ES" altLang="en-US" sz="2400" dirty="0" err="1">
                <a:cs typeface="Arial" panose="020B0604020202020204" pitchFamily="34" charset="0"/>
              </a:rPr>
              <a:t>inodo</a:t>
            </a:r>
            <a:r>
              <a:rPr lang="es-ES" altLang="en-US" sz="2400" dirty="0">
                <a:cs typeface="Arial" panose="020B0604020202020204" pitchFamily="34" charset="0"/>
              </a:rPr>
              <a:t> y datos (los datos son los </a:t>
            </a:r>
            <a:r>
              <a:rPr lang="es-ES" altLang="en-US" sz="2400" dirty="0" err="1">
                <a:cs typeface="Arial" panose="020B0604020202020204" pitchFamily="34" charset="0"/>
              </a:rPr>
              <a:t>dentry</a:t>
            </a:r>
            <a:r>
              <a:rPr lang="es-ES" altLang="en-US" sz="2400" dirty="0">
                <a:cs typeface="Arial" panose="020B0604020202020204" pitchFamily="34" charset="0"/>
              </a:rPr>
              <a:t> de los archivos que contiene)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36" y="3273878"/>
            <a:ext cx="65055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490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684213" y="-26988"/>
            <a:ext cx="8120062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Estructura interna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71650"/>
            <a:ext cx="3240087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207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611188" y="338772"/>
            <a:ext cx="8120062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Nodos de dispositivo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611188" y="1628775"/>
            <a:ext cx="8110537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676275" indent="-676275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476375" indent="-561975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>
                <a:cs typeface="Arial" panose="020B0604020202020204" pitchFamily="34" charset="0"/>
              </a:rPr>
              <a:t>Actúa como conducto hacia un controlador de dispositivo en el kernel.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>
                <a:cs typeface="Arial" panose="020B0604020202020204" pitchFamily="34" charset="0"/>
              </a:rPr>
              <a:t>Al escribir en el nodo de dispositivo, éste transfiere la información al driver.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>
                <a:cs typeface="Arial" panose="020B0604020202020204" pitchFamily="34" charset="0"/>
              </a:rPr>
              <a:t>Se encuentran en /dev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>
                <a:cs typeface="Arial" panose="020B0604020202020204" pitchFamily="34" charset="0"/>
              </a:rPr>
              <a:t>En general, existen de carácter y de bloque.</a:t>
            </a: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ES" altLang="en-US" sz="2000">
                <a:cs typeface="Arial" panose="020B0604020202020204" pitchFamily="34" charset="0"/>
              </a:rPr>
              <a:t>Dispositivos de caracter: Leen y escriben información como un flujo de bytes. (Teclado, mouse, tarj. sonido, impresoras)</a:t>
            </a: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ES" altLang="en-US" sz="2000">
                <a:cs typeface="Arial" panose="020B0604020202020204" pitchFamily="34" charset="0"/>
              </a:rPr>
              <a:t>Dispositivos de bloques: Leen y escribe información en fragmentos. (discos)</a:t>
            </a:r>
          </a:p>
        </p:txBody>
      </p:sp>
    </p:spTree>
    <p:extLst>
      <p:ext uri="{BB962C8B-B14F-4D97-AF65-F5344CB8AC3E}">
        <p14:creationId xmlns:p14="http://schemas.microsoft.com/office/powerpoint/2010/main" val="1032454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684213" y="-100013"/>
            <a:ext cx="8118475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CL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find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684213" y="988695"/>
            <a:ext cx="8108950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334963" indent="-3349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CL" altLang="en-US" sz="2400" dirty="0">
                <a:cs typeface="Arial" panose="020B0604020202020204" pitchFamily="34" charset="0"/>
              </a:rPr>
              <a:t>Puede buscar por casi cualquier propiedad del archivo, con la única excepción del contenido, para eso: </a:t>
            </a:r>
            <a:r>
              <a:rPr lang="es-CL" altLang="en-US" sz="2400" b="1" dirty="0">
                <a:cs typeface="Arial" panose="020B0604020202020204" pitchFamily="34" charset="0"/>
              </a:rPr>
              <a:t>grep</a:t>
            </a:r>
            <a:r>
              <a:rPr lang="es-CL" altLang="en-US" sz="2400" dirty="0"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CL" altLang="en-US" sz="2400" b="1" dirty="0" err="1">
                <a:cs typeface="Arial" panose="020B0604020202020204" pitchFamily="34" charset="0"/>
              </a:rPr>
              <a:t>find</a:t>
            </a:r>
            <a:r>
              <a:rPr lang="es-CL" altLang="en-US" sz="2400" dirty="0">
                <a:cs typeface="Arial" panose="020B0604020202020204" pitchFamily="34" charset="0"/>
              </a:rPr>
              <a:t> consta de tres partes:</a:t>
            </a: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CL" altLang="en-US" sz="2000" b="1" dirty="0" err="1">
                <a:cs typeface="Arial" panose="020B0604020202020204" pitchFamily="34" charset="0"/>
              </a:rPr>
              <a:t>find</a:t>
            </a:r>
            <a:r>
              <a:rPr lang="es-CL" altLang="en-US" sz="2000" b="1" dirty="0">
                <a:cs typeface="Arial" panose="020B0604020202020204" pitchFamily="34" charset="0"/>
              </a:rPr>
              <a:t> (directorio raíz) (criterios) (acción)</a:t>
            </a: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CL" altLang="en-US" sz="2000" dirty="0">
                <a:cs typeface="Arial" panose="020B0604020202020204" pitchFamily="34" charset="0"/>
              </a:rPr>
              <a:t>El directorio predeterminado es “.”. Los criterios por defecto son “todo archivo” y la acción por defecto es “imprimir”.</a:t>
            </a:r>
          </a:p>
        </p:txBody>
      </p:sp>
    </p:spTree>
    <p:extLst>
      <p:ext uri="{BB962C8B-B14F-4D97-AF65-F5344CB8AC3E}">
        <p14:creationId xmlns:p14="http://schemas.microsoft.com/office/powerpoint/2010/main" val="206324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684213" y="-100013"/>
            <a:ext cx="8118475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CL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Criterios de búsqueda de find</a:t>
            </a:r>
          </a:p>
        </p:txBody>
      </p:sp>
      <p:grpSp>
        <p:nvGrpSpPr>
          <p:cNvPr id="67587" name="Group 2"/>
          <p:cNvGrpSpPr>
            <a:grpSpLocks/>
          </p:cNvGrpSpPr>
          <p:nvPr/>
        </p:nvGrpSpPr>
        <p:grpSpPr bwMode="auto">
          <a:xfrm>
            <a:off x="868363" y="1089025"/>
            <a:ext cx="6221412" cy="4983163"/>
            <a:chOff x="547" y="686"/>
            <a:chExt cx="3919" cy="3139"/>
          </a:xfrm>
        </p:grpSpPr>
        <p:pic>
          <p:nvPicPr>
            <p:cNvPr id="6758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" y="3271"/>
              <a:ext cx="3899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759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" y="686"/>
              <a:ext cx="3919" cy="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7235825" y="3502025"/>
            <a:ext cx="1582738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s-CL" altLang="en-US" sz="1400">
                <a:cs typeface="Arial" panose="020B0604020202020204" pitchFamily="34" charset="0"/>
              </a:rPr>
              <a:t>Para criterios con argumento numérico: +3 (mayor que 3), -3 (menor que 3), 3 (valor exacto)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s-CL" altLang="en-US" sz="1400">
                <a:cs typeface="Arial" panose="020B0604020202020204" pitchFamily="34" charset="0"/>
              </a:rPr>
              <a:t>Con múltiples criterios, todos deben cumplirse a no ser que se utilice </a:t>
            </a:r>
            <a:r>
              <a:rPr lang="es-CL" altLang="en-US" sz="1400" b="1">
                <a:cs typeface="Arial" panose="020B0604020202020204" pitchFamily="34" charset="0"/>
              </a:rPr>
              <a:t>-or</a:t>
            </a:r>
            <a:r>
              <a:rPr lang="es-CL" altLang="en-US" sz="1400">
                <a:cs typeface="Arial" panose="020B0604020202020204" pitchFamily="34" charset="0"/>
              </a:rPr>
              <a:t> ó </a:t>
            </a:r>
            <a:r>
              <a:rPr lang="es-CL" altLang="en-US" sz="1400" b="1">
                <a:cs typeface="Arial" panose="020B0604020202020204" pitchFamily="34" charset="0"/>
              </a:rPr>
              <a:t>-not</a:t>
            </a:r>
            <a:r>
              <a:rPr lang="es-CL" altLang="en-US" sz="140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477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-242888"/>
            <a:ext cx="8116887" cy="1041401"/>
          </a:xfrm>
        </p:spPr>
        <p:txBody>
          <a:bodyPr/>
          <a:lstStyle/>
          <a:p>
            <a:pPr eaLnBrk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/>
              <a:t>Ejemplos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3738" y="798513"/>
            <a:ext cx="8107362" cy="7040562"/>
          </a:xfrm>
        </p:spPr>
        <p:txBody>
          <a:bodyPr lIns="82080" tIns="41040" rIns="82080" bIns="41040"/>
          <a:lstStyle/>
          <a:p>
            <a:pPr indent="-336550">
              <a:spcBef>
                <a:spcPts val="1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200" dirty="0" smtClean="0"/>
              <a:t>find /</a:t>
            </a:r>
            <a:r>
              <a:rPr lang="en-US" altLang="en-US" sz="2200" dirty="0" err="1" smtClean="0"/>
              <a:t>tmp</a:t>
            </a:r>
            <a:r>
              <a:rPr lang="en-US" altLang="en-US" sz="2200" dirty="0" smtClean="0"/>
              <a:t> -name *.</a:t>
            </a:r>
            <a:r>
              <a:rPr lang="en-US" altLang="en-US" sz="2200" dirty="0" err="1" smtClean="0"/>
              <a:t>tmp</a:t>
            </a:r>
            <a:r>
              <a:rPr lang="en-US" altLang="en-US" sz="2200" dirty="0" smtClean="0"/>
              <a:t> -type f -print</a:t>
            </a:r>
          </a:p>
          <a:p>
            <a:pPr indent="-336550">
              <a:spcBef>
                <a:spcPts val="1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200" dirty="0" smtClean="0"/>
              <a:t>find . -type f -exec file '{}' \;</a:t>
            </a:r>
          </a:p>
          <a:p>
            <a:pPr indent="-336550">
              <a:spcBef>
                <a:spcPts val="1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200" dirty="0" smtClean="0"/>
              <a:t>find $HOME -</a:t>
            </a:r>
            <a:r>
              <a:rPr lang="en-US" altLang="en-US" sz="2200" dirty="0" err="1" smtClean="0"/>
              <a:t>mtime</a:t>
            </a:r>
            <a:r>
              <a:rPr lang="en-US" altLang="en-US" sz="2200" dirty="0" smtClean="0"/>
              <a:t> 0</a:t>
            </a:r>
          </a:p>
          <a:p>
            <a:pPr indent="-336550">
              <a:spcBef>
                <a:spcPts val="1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200" dirty="0" smtClean="0"/>
              <a:t>find . -perm 664 (</a:t>
            </a:r>
            <a:r>
              <a:rPr lang="en-US" altLang="en-US" sz="2200" dirty="0" err="1" smtClean="0"/>
              <a:t>sólo</a:t>
            </a:r>
            <a:r>
              <a:rPr lang="en-US" altLang="en-US" sz="2200" dirty="0" smtClean="0"/>
              <a:t> con </a:t>
            </a:r>
            <a:r>
              <a:rPr lang="en-US" altLang="en-US" sz="2200" dirty="0" err="1" smtClean="0"/>
              <a:t>permisos</a:t>
            </a:r>
            <a:r>
              <a:rPr lang="en-US" altLang="en-US" sz="2200" dirty="0" smtClean="0"/>
              <a:t> 664)</a:t>
            </a:r>
          </a:p>
          <a:p>
            <a:pPr indent="-336550">
              <a:spcBef>
                <a:spcPts val="1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200" dirty="0" smtClean="0"/>
              <a:t>find . -perm -664 ó  find . -perm /664 (a lo </a:t>
            </a:r>
            <a:r>
              <a:rPr lang="en-US" altLang="en-US" sz="2200" dirty="0" err="1" smtClean="0"/>
              <a:t>menos</a:t>
            </a:r>
            <a:r>
              <a:rPr lang="en-US" altLang="en-US" sz="2200" dirty="0" smtClean="0"/>
              <a:t> con </a:t>
            </a:r>
            <a:r>
              <a:rPr lang="en-US" altLang="en-US" sz="2200" dirty="0" err="1" smtClean="0"/>
              <a:t>permisos</a:t>
            </a:r>
            <a:r>
              <a:rPr lang="en-US" altLang="en-US" sz="2200" dirty="0" smtClean="0"/>
              <a:t> 664) (hasta 777)</a:t>
            </a:r>
          </a:p>
          <a:p>
            <a:pPr indent="-336550">
              <a:spcBef>
                <a:spcPts val="1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200" dirty="0" smtClean="0"/>
              <a:t>       find . -perm /</a:t>
            </a:r>
            <a:r>
              <a:rPr lang="en-US" altLang="en-US" sz="2200" dirty="0" err="1" smtClean="0"/>
              <a:t>u+w,g+w</a:t>
            </a:r>
            <a:r>
              <a:rPr lang="en-US" altLang="en-US" sz="2200" dirty="0" smtClean="0"/>
              <a:t> (con </a:t>
            </a:r>
            <a:r>
              <a:rPr lang="en-US" altLang="en-US" sz="2200" dirty="0" err="1" smtClean="0"/>
              <a:t>permisos</a:t>
            </a:r>
            <a:r>
              <a:rPr lang="en-US" altLang="en-US" sz="2200" dirty="0" smtClean="0"/>
              <a:t> de </a:t>
            </a:r>
            <a:r>
              <a:rPr lang="en-US" altLang="en-US" sz="2200" dirty="0" err="1" smtClean="0"/>
              <a:t>escritura</a:t>
            </a:r>
            <a:r>
              <a:rPr lang="en-US" altLang="en-US" sz="2200" dirty="0" smtClean="0"/>
              <a:t> para el </a:t>
            </a:r>
            <a:r>
              <a:rPr lang="en-US" altLang="en-US" sz="2200" dirty="0" err="1" smtClean="0"/>
              <a:t>usuario</a:t>
            </a:r>
            <a:r>
              <a:rPr lang="en-US" altLang="en-US" sz="2200" dirty="0" smtClean="0"/>
              <a:t> y el </a:t>
            </a:r>
            <a:r>
              <a:rPr lang="en-US" altLang="en-US" sz="2200" dirty="0" err="1" smtClean="0"/>
              <a:t>grupo</a:t>
            </a:r>
            <a:r>
              <a:rPr lang="en-US" altLang="en-US" sz="2200" dirty="0" smtClean="0"/>
              <a:t>)</a:t>
            </a:r>
          </a:p>
          <a:p>
            <a:pPr indent="-336550">
              <a:spcBef>
                <a:spcPts val="1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200" dirty="0" smtClean="0"/>
              <a:t>       find . -perm /u=</a:t>
            </a:r>
            <a:r>
              <a:rPr lang="en-US" altLang="en-US" sz="2200" dirty="0" err="1" smtClean="0"/>
              <a:t>w,g</a:t>
            </a:r>
            <a:r>
              <a:rPr lang="en-US" altLang="en-US" sz="2200" dirty="0" smtClean="0"/>
              <a:t>=w</a:t>
            </a:r>
          </a:p>
          <a:p>
            <a:pPr indent="-336550">
              <a:spcBef>
                <a:spcPts val="1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2200" dirty="0" smtClean="0"/>
          </a:p>
          <a:p>
            <a:pPr indent="-336550">
              <a:spcBef>
                <a:spcPts val="1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2200" dirty="0" smtClean="0"/>
          </a:p>
          <a:p>
            <a:pPr indent="-336550">
              <a:spcBef>
                <a:spcPts val="1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 smtClean="0"/>
          </a:p>
          <a:p>
            <a:pPr indent="-336550">
              <a:spcBef>
                <a:spcPts val="1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 smtClean="0"/>
          </a:p>
          <a:p>
            <a:pPr indent="-336550">
              <a:spcBef>
                <a:spcPts val="1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 smtClean="0"/>
          </a:p>
          <a:p>
            <a:pPr indent="-336550">
              <a:spcBef>
                <a:spcPts val="15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788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Buscar archivos que se llamen </a:t>
            </a:r>
            <a:r>
              <a:rPr lang="es-CL" dirty="0" err="1" smtClean="0"/>
              <a:t>ifcfg</a:t>
            </a:r>
            <a:r>
              <a:rPr lang="es-CL" dirty="0" smtClean="0"/>
              <a:t>* en el sistema de archivos</a:t>
            </a:r>
          </a:p>
          <a:p>
            <a:r>
              <a:rPr lang="es-CL" dirty="0" smtClean="0"/>
              <a:t>Archivos de tamaño mayor a 10MB</a:t>
            </a:r>
          </a:p>
          <a:p>
            <a:r>
              <a:rPr lang="es-CL" dirty="0" smtClean="0"/>
              <a:t>Archivos cuyo dueño es </a:t>
            </a:r>
            <a:r>
              <a:rPr lang="es-CL" dirty="0" err="1" smtClean="0"/>
              <a:t>root</a:t>
            </a:r>
            <a:r>
              <a:rPr lang="es-CL" dirty="0" smtClean="0"/>
              <a:t> y el modo (permisos) es 000</a:t>
            </a:r>
          </a:p>
          <a:p>
            <a:r>
              <a:rPr lang="es-CL" dirty="0" smtClean="0"/>
              <a:t>Archivos modificados hace más de un día. ¿Cuántos son?</a:t>
            </a:r>
          </a:p>
          <a:p>
            <a:r>
              <a:rPr lang="es-CL" dirty="0" smtClean="0"/>
              <a:t>Buscar todos los archivos *.</a:t>
            </a:r>
            <a:r>
              <a:rPr lang="es-CL" dirty="0" err="1" smtClean="0"/>
              <a:t>conf</a:t>
            </a:r>
            <a:r>
              <a:rPr lang="es-CL" dirty="0" smtClean="0"/>
              <a:t> que se encuentren en el directorio /</a:t>
            </a:r>
            <a:r>
              <a:rPr lang="es-CL" dirty="0" err="1" smtClean="0"/>
              <a:t>etc</a:t>
            </a:r>
            <a:r>
              <a:rPr lang="es-CL" dirty="0" smtClean="0"/>
              <a:t>  y copiarlos al directorio /</a:t>
            </a:r>
            <a:r>
              <a:rPr lang="es-CL" dirty="0" err="1" smtClean="0"/>
              <a:t>tmp</a:t>
            </a:r>
            <a:r>
              <a:rPr lang="es-CL" dirty="0" smtClean="0"/>
              <a:t>.</a:t>
            </a:r>
          </a:p>
          <a:p>
            <a:pPr lvl="1"/>
            <a:r>
              <a:rPr lang="es-CL" b="1" dirty="0" err="1" smtClean="0"/>
              <a:t>find</a:t>
            </a:r>
            <a:r>
              <a:rPr lang="es-CL" b="1" dirty="0" smtClean="0"/>
              <a:t> /</a:t>
            </a:r>
            <a:r>
              <a:rPr lang="es-CL" b="1" dirty="0" err="1" smtClean="0"/>
              <a:t>etc</a:t>
            </a:r>
            <a:r>
              <a:rPr lang="es-CL" b="1" dirty="0" smtClean="0"/>
              <a:t> –</a:t>
            </a:r>
            <a:r>
              <a:rPr lang="es-CL" b="1" dirty="0" err="1" smtClean="0"/>
              <a:t>name</a:t>
            </a:r>
            <a:r>
              <a:rPr lang="es-CL" b="1" dirty="0" smtClean="0"/>
              <a:t> *.</a:t>
            </a:r>
            <a:r>
              <a:rPr lang="es-CL" b="1" dirty="0" err="1" smtClean="0"/>
              <a:t>conf</a:t>
            </a:r>
            <a:r>
              <a:rPr lang="es-CL" b="1" dirty="0" smtClean="0"/>
              <a:t> –</a:t>
            </a:r>
            <a:r>
              <a:rPr lang="es-CL" b="1" dirty="0" err="1" smtClean="0"/>
              <a:t>exec</a:t>
            </a:r>
            <a:r>
              <a:rPr lang="es-CL" b="1" dirty="0" smtClean="0"/>
              <a:t> </a:t>
            </a:r>
            <a:r>
              <a:rPr lang="es-CL" b="1" dirty="0" err="1" smtClean="0"/>
              <a:t>cp</a:t>
            </a:r>
            <a:r>
              <a:rPr lang="es-CL" b="1" dirty="0" smtClean="0"/>
              <a:t> ‘{}’ /</a:t>
            </a:r>
            <a:r>
              <a:rPr lang="es-CL" b="1" dirty="0" err="1" smtClean="0"/>
              <a:t>tmp</a:t>
            </a:r>
            <a:r>
              <a:rPr lang="es-CL" b="1" dirty="0" smtClean="0"/>
              <a:t> \;</a:t>
            </a:r>
            <a:endParaRPr lang="es-CL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0478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684213" y="-100013"/>
            <a:ext cx="8118475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CL" altLang="en-US" sz="2800" b="1">
                <a:solidFill>
                  <a:srgbClr val="708CA1"/>
                </a:solidFill>
                <a:cs typeface="Arial" panose="020B0604020202020204" pitchFamily="34" charset="0"/>
              </a:rPr>
              <a:t>Acciones a realizar en los archivos encontrados (que cumplen con el criterio)</a:t>
            </a: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38510"/>
            <a:ext cx="7850188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3299097"/>
            <a:ext cx="5543550" cy="118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752839"/>
            <a:ext cx="5945188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509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684213" y="-171450"/>
            <a:ext cx="8118475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CL" altLang="en-US" sz="2800" b="1" dirty="0" smtClean="0">
                <a:solidFill>
                  <a:srgbClr val="708CA1"/>
                </a:solidFill>
                <a:cs typeface="Arial" panose="020B0604020202020204" pitchFamily="34" charset="0"/>
              </a:rPr>
              <a:t>Compresión </a:t>
            </a:r>
            <a:r>
              <a:rPr lang="es-CL" altLang="en-US" sz="2800" b="1" dirty="0">
                <a:solidFill>
                  <a:srgbClr val="708CA1"/>
                </a:solidFill>
                <a:cs typeface="Arial" panose="020B0604020202020204" pitchFamily="34" charset="0"/>
              </a:rPr>
              <a:t>de archivos: </a:t>
            </a:r>
            <a:r>
              <a:rPr lang="es-CL" altLang="en-US" sz="2800" b="1" dirty="0" err="1">
                <a:solidFill>
                  <a:srgbClr val="708CA1"/>
                </a:solidFill>
                <a:cs typeface="Arial" panose="020B0604020202020204" pitchFamily="34" charset="0"/>
              </a:rPr>
              <a:t>gzip</a:t>
            </a:r>
            <a:r>
              <a:rPr lang="es-CL" altLang="en-US" sz="2800" b="1" dirty="0">
                <a:solidFill>
                  <a:srgbClr val="708CA1"/>
                </a:solidFill>
                <a:cs typeface="Arial" panose="020B0604020202020204" pitchFamily="34" charset="0"/>
              </a:rPr>
              <a:t> y bzip2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5874" y="785813"/>
            <a:ext cx="8108950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334963" indent="-3349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Font typeface="Times New Roman" panose="02020603050405020304" pitchFamily="18" charset="0"/>
              <a:buChar char="•"/>
            </a:pPr>
            <a:r>
              <a:rPr lang="es-CL" altLang="en-US" sz="2000" b="1" dirty="0" err="1">
                <a:cs typeface="Arial" panose="020B0604020202020204" pitchFamily="34" charset="0"/>
              </a:rPr>
              <a:t>gzip</a:t>
            </a:r>
            <a:r>
              <a:rPr lang="es-CL" altLang="en-US" sz="2000" b="1" dirty="0">
                <a:cs typeface="Arial" panose="020B0604020202020204" pitchFamily="34" charset="0"/>
              </a:rPr>
              <a:t> (.</a:t>
            </a:r>
            <a:r>
              <a:rPr lang="es-CL" altLang="en-US" sz="2000" b="1" dirty="0" err="1">
                <a:cs typeface="Arial" panose="020B0604020202020204" pitchFamily="34" charset="0"/>
              </a:rPr>
              <a:t>gz</a:t>
            </a:r>
            <a:r>
              <a:rPr lang="es-CL" altLang="en-US" sz="2000" b="1" dirty="0">
                <a:cs typeface="Arial" panose="020B0604020202020204" pitchFamily="34" charset="0"/>
              </a:rPr>
              <a:t>)</a:t>
            </a:r>
          </a:p>
          <a:p>
            <a:pPr lvl="1" eaLnBrk="1" hangingPunct="1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s-CL" altLang="en-US" dirty="0">
                <a:cs typeface="Arial" panose="020B0604020202020204" pitchFamily="34" charset="0"/>
              </a:rPr>
              <a:t>Más utilizada</a:t>
            </a:r>
          </a:p>
          <a:p>
            <a:pPr lvl="1" eaLnBrk="1" hangingPunct="1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s-CL" altLang="en-US" dirty="0">
                <a:cs typeface="Arial" panose="020B0604020202020204" pitchFamily="34" charset="0"/>
              </a:rPr>
              <a:t>Se descomprime con </a:t>
            </a:r>
            <a:r>
              <a:rPr lang="es-CL" altLang="en-US" dirty="0" err="1">
                <a:cs typeface="Arial" panose="020B0604020202020204" pitchFamily="34" charset="0"/>
              </a:rPr>
              <a:t>gunzip</a:t>
            </a:r>
            <a:endParaRPr lang="es-CL" altLang="en-US" dirty="0"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s-CL" altLang="en-US" dirty="0">
                <a:cs typeface="Arial" panose="020B0604020202020204" pitchFamily="34" charset="0"/>
              </a:rPr>
              <a:t>No puede comprimir directorios ni más de un </a:t>
            </a:r>
            <a:r>
              <a:rPr lang="es-CL" altLang="en-US" dirty="0" smtClean="0">
                <a:cs typeface="Arial" panose="020B0604020202020204" pitchFamily="34" charset="0"/>
              </a:rPr>
              <a:t>archivo</a:t>
            </a: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endParaRPr lang="es-CL" altLang="en-US" dirty="0">
              <a:cs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endParaRPr lang="es-CL" altLang="en-US" dirty="0" smtClean="0">
              <a:cs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endParaRPr lang="es-CL" altLang="en-US" dirty="0">
              <a:cs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endParaRPr lang="es-CL" altLang="en-US" dirty="0" smtClean="0">
              <a:cs typeface="Arial" panose="020B0604020202020204" pitchFamily="34" charset="0"/>
            </a:endParaRPr>
          </a:p>
          <a:p>
            <a:pPr marL="457200" lvl="1" indent="0" eaLnBrk="1" hangingPunct="1">
              <a:lnSpc>
                <a:spcPct val="95000"/>
              </a:lnSpc>
              <a:spcBef>
                <a:spcPts val="875"/>
              </a:spcBef>
            </a:pPr>
            <a:endParaRPr lang="es-CL" altLang="en-US" dirty="0">
              <a:cs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endParaRPr lang="es-CL" altLang="en-US" dirty="0"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 typeface="Times New Roman" panose="02020603050405020304" pitchFamily="18" charset="0"/>
              <a:buChar char="•"/>
            </a:pPr>
            <a:endParaRPr lang="es-CL" altLang="en-US" sz="2000" b="1" dirty="0" smtClean="0"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 typeface="Times New Roman" panose="02020603050405020304" pitchFamily="18" charset="0"/>
              <a:buChar char="•"/>
            </a:pPr>
            <a:r>
              <a:rPr lang="es-CL" altLang="en-US" sz="2000" b="1" dirty="0" smtClean="0">
                <a:cs typeface="Arial" panose="020B0604020202020204" pitchFamily="34" charset="0"/>
              </a:rPr>
              <a:t>bzip2 </a:t>
            </a:r>
            <a:r>
              <a:rPr lang="es-CL" altLang="en-US" sz="2000" b="1" dirty="0">
                <a:cs typeface="Arial" panose="020B0604020202020204" pitchFamily="34" charset="0"/>
              </a:rPr>
              <a:t>(.</a:t>
            </a:r>
            <a:r>
              <a:rPr lang="es-CL" altLang="en-US" sz="2000" b="1" dirty="0" err="1">
                <a:cs typeface="Arial" panose="020B0604020202020204" pitchFamily="34" charset="0"/>
              </a:rPr>
              <a:t>bz</a:t>
            </a:r>
            <a:r>
              <a:rPr lang="es-CL" altLang="en-US" sz="2000" b="1" dirty="0">
                <a:cs typeface="Arial" panose="020B0604020202020204" pitchFamily="34" charset="0"/>
              </a:rPr>
              <a:t>)</a:t>
            </a:r>
          </a:p>
          <a:p>
            <a:pPr lvl="1" eaLnBrk="1" hangingPunct="1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s-CL" altLang="en-US" dirty="0">
                <a:cs typeface="Arial" panose="020B0604020202020204" pitchFamily="34" charset="0"/>
              </a:rPr>
              <a:t>Mayor razón de compresión, pero mayor carga de CPU</a:t>
            </a:r>
          </a:p>
          <a:p>
            <a:pPr lvl="1" eaLnBrk="1" hangingPunct="1">
              <a:spcBef>
                <a:spcPts val="0"/>
              </a:spcBef>
              <a:buFont typeface="Times New Roman" panose="02020603050405020304" pitchFamily="18" charset="0"/>
              <a:buChar char="–"/>
            </a:pPr>
            <a:r>
              <a:rPr lang="es-CL" altLang="en-US" dirty="0">
                <a:cs typeface="Arial" panose="020B0604020202020204" pitchFamily="34" charset="0"/>
              </a:rPr>
              <a:t>Se descomprime con</a:t>
            </a:r>
            <a:r>
              <a:rPr lang="es-CL" altLang="en-US" b="1" dirty="0">
                <a:cs typeface="Arial" panose="020B0604020202020204" pitchFamily="34" charset="0"/>
              </a:rPr>
              <a:t> bunzip2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920876"/>
            <a:ext cx="80867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58" y="5373689"/>
            <a:ext cx="56959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271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84213" y="-100013"/>
            <a:ext cx="8121650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Cómo guarda los archivos Linux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693738" y="863600"/>
            <a:ext cx="3865199" cy="362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177800" indent="-177800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93700" indent="-17938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5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s-ES" altLang="en-US" sz="2400" dirty="0">
                <a:cs typeface="Arial" panose="020B0604020202020204" pitchFamily="34" charset="0"/>
              </a:rPr>
              <a:t>Cada archivo tiene tres componentes:</a:t>
            </a: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s-ES" altLang="en-US" sz="2000" b="1" dirty="0">
                <a:cs typeface="Arial" panose="020B0604020202020204" pitchFamily="34" charset="0"/>
              </a:rPr>
              <a:t>datos</a:t>
            </a:r>
            <a:r>
              <a:rPr lang="es-ES" altLang="en-US" sz="2000" dirty="0">
                <a:cs typeface="Arial" panose="020B0604020202020204" pitchFamily="34" charset="0"/>
              </a:rPr>
              <a:t>: El contenido del archivo.</a:t>
            </a: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s-ES" altLang="en-US" sz="2000" b="1" dirty="0">
                <a:cs typeface="Arial" panose="020B0604020202020204" pitchFamily="34" charset="0"/>
              </a:rPr>
              <a:t>metadatos</a:t>
            </a:r>
            <a:r>
              <a:rPr lang="es-ES" altLang="en-US" sz="2000" dirty="0">
                <a:cs typeface="Arial" panose="020B0604020202020204" pitchFamily="34" charset="0"/>
              </a:rPr>
              <a:t>: Información asociada al archivo (permisos, propietarios, fechas). Se almacena en los </a:t>
            </a:r>
            <a:r>
              <a:rPr lang="es-ES" altLang="en-US" sz="2000" b="1" dirty="0" err="1">
                <a:cs typeface="Arial" panose="020B0604020202020204" pitchFamily="34" charset="0"/>
              </a:rPr>
              <a:t>inodos</a:t>
            </a:r>
            <a:r>
              <a:rPr lang="es-ES" altLang="en-US" sz="2000" dirty="0">
                <a:cs typeface="Arial" panose="020B0604020202020204" pitchFamily="34" charset="0"/>
              </a:rPr>
              <a:t>. Los </a:t>
            </a:r>
            <a:r>
              <a:rPr lang="es-ES" altLang="en-US" sz="2000" dirty="0" err="1">
                <a:cs typeface="Arial" panose="020B0604020202020204" pitchFamily="34" charset="0"/>
              </a:rPr>
              <a:t>inodos</a:t>
            </a:r>
            <a:r>
              <a:rPr lang="es-ES" altLang="en-US" sz="2000" dirty="0">
                <a:cs typeface="Arial" panose="020B0604020202020204" pitchFamily="34" charset="0"/>
              </a:rPr>
              <a:t> se relacionan con los datos del archivo.</a:t>
            </a: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SzPct val="45000"/>
              <a:buFont typeface="Wingdings" panose="05000000000000000000" pitchFamily="2" charset="2"/>
              <a:buChar char=""/>
            </a:pPr>
            <a:r>
              <a:rPr lang="es-ES" altLang="en-US" sz="2000" b="1" dirty="0">
                <a:cs typeface="Arial" panose="020B0604020202020204" pitchFamily="34" charset="0"/>
              </a:rPr>
              <a:t>nombre de archivo</a:t>
            </a:r>
            <a:r>
              <a:rPr lang="es-ES" altLang="en-US" sz="2000" dirty="0">
                <a:cs typeface="Arial" panose="020B0604020202020204" pitchFamily="34" charset="0"/>
              </a:rPr>
              <a:t>: Aún cuando puede considerarse metadato, el nombre de archivo se almacena en </a:t>
            </a:r>
            <a:r>
              <a:rPr lang="es-ES" altLang="en-US" sz="2000" b="1" dirty="0" err="1">
                <a:cs typeface="Arial" panose="020B0604020202020204" pitchFamily="34" charset="0"/>
              </a:rPr>
              <a:t>dentry</a:t>
            </a:r>
            <a:r>
              <a:rPr lang="es-ES" altLang="en-US" sz="2000" dirty="0">
                <a:cs typeface="Arial" panose="020B0604020202020204" pitchFamily="34" charset="0"/>
              </a:rPr>
              <a:t> (</a:t>
            </a:r>
            <a:r>
              <a:rPr lang="es-ES" altLang="en-US" sz="2000" dirty="0" err="1">
                <a:cs typeface="Arial" panose="020B0604020202020204" pitchFamily="34" charset="0"/>
              </a:rPr>
              <a:t>Directory</a:t>
            </a:r>
            <a:r>
              <a:rPr lang="es-ES" altLang="en-US" sz="2000" dirty="0">
                <a:cs typeface="Arial" panose="020B0604020202020204" pitchFamily="34" charset="0"/>
              </a:rPr>
              <a:t> </a:t>
            </a:r>
            <a:r>
              <a:rPr lang="es-ES" altLang="en-US" sz="2000" dirty="0" err="1">
                <a:cs typeface="Arial" panose="020B0604020202020204" pitchFamily="34" charset="0"/>
              </a:rPr>
              <a:t>Entry</a:t>
            </a:r>
            <a:r>
              <a:rPr lang="es-ES" altLang="en-US" sz="2000" dirty="0">
                <a:cs typeface="Arial" panose="020B0604020202020204" pitchFamily="34" charset="0"/>
              </a:rPr>
              <a:t>). El nombre del archivo se relaciona con un </a:t>
            </a:r>
            <a:r>
              <a:rPr lang="es-ES" altLang="en-US" sz="2000" dirty="0" err="1">
                <a:cs typeface="Arial" panose="020B0604020202020204" pitchFamily="34" charset="0"/>
              </a:rPr>
              <a:t>inodo</a:t>
            </a:r>
            <a:r>
              <a:rPr lang="es-ES" altLang="en-US" sz="2000" dirty="0"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1721894"/>
            <a:ext cx="3959225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725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684213" y="-171450"/>
            <a:ext cx="8118475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CL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tar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684213" y="1227931"/>
            <a:ext cx="8108950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334963" indent="-3349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CL" altLang="en-US" sz="2000" b="1" dirty="0">
                <a:cs typeface="Arial" panose="020B0604020202020204" pitchFamily="34" charset="0"/>
              </a:rPr>
              <a:t>t</a:t>
            </a:r>
            <a:r>
              <a:rPr lang="es-CL" altLang="en-US" sz="2000" dirty="0">
                <a:cs typeface="Arial" panose="020B0604020202020204" pitchFamily="34" charset="0"/>
              </a:rPr>
              <a:t>ape </a:t>
            </a:r>
            <a:r>
              <a:rPr lang="es-CL" altLang="en-US" sz="2000" b="1" dirty="0" err="1">
                <a:cs typeface="Arial" panose="020B0604020202020204" pitchFamily="34" charset="0"/>
              </a:rPr>
              <a:t>ar</a:t>
            </a:r>
            <a:r>
              <a:rPr lang="es-CL" altLang="en-US" sz="2000" dirty="0" err="1">
                <a:cs typeface="Arial" panose="020B0604020202020204" pitchFamily="34" charset="0"/>
              </a:rPr>
              <a:t>chiver</a:t>
            </a:r>
            <a:endParaRPr lang="es-CL" altLang="en-US" sz="2000" dirty="0">
              <a:cs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CL" altLang="en-US" sz="2000" dirty="0">
                <a:cs typeface="Arial" panose="020B0604020202020204" pitchFamily="34" charset="0"/>
              </a:rPr>
              <a:t>Genera archivos </a:t>
            </a:r>
            <a:r>
              <a:rPr lang="es-CL" altLang="en-US" sz="2000" dirty="0" err="1">
                <a:cs typeface="Arial" panose="020B0604020202020204" pitchFamily="34" charset="0"/>
              </a:rPr>
              <a:t>tar</a:t>
            </a:r>
            <a:r>
              <a:rPr lang="es-CL" altLang="en-US" sz="2000" dirty="0">
                <a:cs typeface="Arial" panose="020B0604020202020204" pitchFamily="34" charset="0"/>
              </a:rPr>
              <a:t> o </a:t>
            </a:r>
            <a:r>
              <a:rPr lang="es-CL" altLang="en-US" sz="2000" dirty="0" err="1">
                <a:cs typeface="Arial" panose="020B0604020202020204" pitchFamily="34" charset="0"/>
              </a:rPr>
              <a:t>tarballs</a:t>
            </a:r>
            <a:endParaRPr lang="es-CL" altLang="en-US" sz="2000" dirty="0">
              <a:cs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CL" altLang="en-US" sz="2000" b="1" dirty="0" err="1">
                <a:cs typeface="Arial" panose="020B0604020202020204" pitchFamily="34" charset="0"/>
              </a:rPr>
              <a:t>tar</a:t>
            </a:r>
            <a:r>
              <a:rPr lang="es-CL" altLang="en-US" sz="2000" b="1" dirty="0">
                <a:cs typeface="Arial" panose="020B0604020202020204" pitchFamily="34" charset="0"/>
              </a:rPr>
              <a:t> [opciones] -f archivo.tar </a:t>
            </a:r>
            <a:r>
              <a:rPr lang="es-CL" altLang="en-US" sz="2000" b="1" dirty="0" err="1">
                <a:cs typeface="Arial" panose="020B0604020202020204" pitchFamily="34" charset="0"/>
              </a:rPr>
              <a:t>archivo|directorio</a:t>
            </a:r>
            <a:endParaRPr lang="es-CL" altLang="en-US" sz="2000" b="1" dirty="0">
              <a:cs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CL" altLang="en-US" sz="2000" dirty="0">
                <a:cs typeface="Arial" panose="020B0604020202020204" pitchFamily="34" charset="0"/>
              </a:rPr>
              <a:t>Opciones</a:t>
            </a: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CL" altLang="en-US" b="1" dirty="0">
                <a:cs typeface="Arial" panose="020B0604020202020204" pitchFamily="34" charset="0"/>
              </a:rPr>
              <a:t>-c, --</a:t>
            </a:r>
            <a:r>
              <a:rPr lang="es-CL" altLang="en-US" b="1" dirty="0" err="1">
                <a:cs typeface="Arial" panose="020B0604020202020204" pitchFamily="34" charset="0"/>
              </a:rPr>
              <a:t>create</a:t>
            </a:r>
            <a:r>
              <a:rPr lang="es-CL" altLang="en-US" dirty="0">
                <a:cs typeface="Arial" panose="020B0604020202020204" pitchFamily="34" charset="0"/>
              </a:rPr>
              <a:t> : Crear un archivador</a:t>
            </a: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CL" altLang="en-US" b="1" dirty="0">
                <a:cs typeface="Arial" panose="020B0604020202020204" pitchFamily="34" charset="0"/>
              </a:rPr>
              <a:t>-x, --</a:t>
            </a:r>
            <a:r>
              <a:rPr lang="es-CL" altLang="en-US" b="1" dirty="0" err="1">
                <a:cs typeface="Arial" panose="020B0604020202020204" pitchFamily="34" charset="0"/>
              </a:rPr>
              <a:t>extract</a:t>
            </a:r>
            <a:r>
              <a:rPr lang="es-CL" altLang="en-US" b="1" dirty="0">
                <a:cs typeface="Arial" panose="020B0604020202020204" pitchFamily="34" charset="0"/>
              </a:rPr>
              <a:t> </a:t>
            </a:r>
            <a:r>
              <a:rPr lang="es-CL" altLang="en-US" dirty="0">
                <a:cs typeface="Arial" panose="020B0604020202020204" pitchFamily="34" charset="0"/>
              </a:rPr>
              <a:t>: Extraer un archivador</a:t>
            </a: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CL" altLang="en-US" b="1" dirty="0">
                <a:cs typeface="Arial" panose="020B0604020202020204" pitchFamily="34" charset="0"/>
              </a:rPr>
              <a:t>-t, --</a:t>
            </a:r>
            <a:r>
              <a:rPr lang="es-CL" altLang="en-US" b="1" dirty="0" err="1">
                <a:cs typeface="Arial" panose="020B0604020202020204" pitchFamily="34" charset="0"/>
              </a:rPr>
              <a:t>list</a:t>
            </a:r>
            <a:r>
              <a:rPr lang="es-CL" altLang="en-US" b="1" dirty="0">
                <a:cs typeface="Arial" panose="020B0604020202020204" pitchFamily="34" charset="0"/>
              </a:rPr>
              <a:t> </a:t>
            </a:r>
            <a:r>
              <a:rPr lang="es-CL" altLang="en-US" dirty="0">
                <a:cs typeface="Arial" panose="020B0604020202020204" pitchFamily="34" charset="0"/>
              </a:rPr>
              <a:t>: Listar el contenido del archivador</a:t>
            </a: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CL" altLang="en-US" b="1" dirty="0">
                <a:cs typeface="Arial" panose="020B0604020202020204" pitchFamily="34" charset="0"/>
              </a:rPr>
              <a:t>-f </a:t>
            </a:r>
            <a:r>
              <a:rPr lang="es-CL" altLang="en-US" dirty="0">
                <a:cs typeface="Arial" panose="020B0604020202020204" pitchFamily="34" charset="0"/>
              </a:rPr>
              <a:t>: Especifica el nombre del archivador que se está extrayendo, creando o listando (es obligatorio).</a:t>
            </a:r>
          </a:p>
        </p:txBody>
      </p:sp>
      <p:pic>
        <p:nvPicPr>
          <p:cNvPr id="819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1" y="5104720"/>
            <a:ext cx="66198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003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684213" y="-171450"/>
            <a:ext cx="8118475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CL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tar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11188" y="981075"/>
            <a:ext cx="8108950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/>
            </a:pPr>
            <a:r>
              <a:rPr lang="es-CL" smtClean="0">
                <a:solidFill>
                  <a:srgbClr val="000000"/>
                </a:solidFill>
              </a:rPr>
              <a:t>No se necesita incluir el guión en las opciones</a:t>
            </a:r>
          </a:p>
          <a:p>
            <a:pPr eaLnBrk="1" hangingPunct="1">
              <a:lnSpc>
                <a:spcPct val="95000"/>
              </a:lnSpc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/>
            </a:pPr>
            <a:r>
              <a:rPr lang="es-CL" smtClean="0">
                <a:solidFill>
                  <a:srgbClr val="000000"/>
                </a:solidFill>
              </a:rPr>
              <a:t>Recuerde que la ayuda, ayuda: </a:t>
            </a:r>
            <a:r>
              <a:rPr lang="es-CL" b="1" smtClean="0">
                <a:solidFill>
                  <a:srgbClr val="000000"/>
                </a:solidFill>
              </a:rPr>
              <a:t>man tar</a:t>
            </a:r>
            <a:r>
              <a:rPr lang="es-CL" smtClean="0">
                <a:solidFill>
                  <a:srgbClr val="000000"/>
                </a:solidFill>
              </a:rPr>
              <a:t> ó </a:t>
            </a:r>
            <a:r>
              <a:rPr lang="es-CL" b="1" smtClean="0">
                <a:solidFill>
                  <a:srgbClr val="000000"/>
                </a:solidFill>
              </a:rPr>
              <a:t>tar --help</a:t>
            </a:r>
          </a:p>
          <a:p>
            <a:pPr eaLnBrk="1" hangingPunct="1">
              <a:lnSpc>
                <a:spcPct val="95000"/>
              </a:lnSpc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/>
            </a:pPr>
            <a:r>
              <a:rPr lang="es-CL" smtClean="0">
                <a:solidFill>
                  <a:srgbClr val="000000"/>
                </a:solidFill>
              </a:rPr>
              <a:t>Más opciones:</a:t>
            </a:r>
          </a:p>
          <a:p>
            <a:pPr marL="338138" eaLnBrk="1" hangingPunct="1">
              <a:lnSpc>
                <a:spcPct val="95000"/>
              </a:lnSpc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CL" smtClean="0">
              <a:solidFill>
                <a:srgbClr val="000000"/>
              </a:solidFill>
            </a:endParaRPr>
          </a:p>
        </p:txBody>
      </p:sp>
      <p:pic>
        <p:nvPicPr>
          <p:cNvPr id="839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7700"/>
            <a:ext cx="60674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39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140200"/>
            <a:ext cx="6688137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617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684213" y="-127000"/>
            <a:ext cx="8120062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Dispositivos de disco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1289050"/>
            <a:ext cx="41243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4114800"/>
            <a:ext cx="68580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000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Particionamiento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Programa </a:t>
            </a:r>
            <a:r>
              <a:rPr lang="es-CL" dirty="0" err="1" smtClean="0"/>
              <a:t>fdisk</a:t>
            </a:r>
            <a:endParaRPr lang="es-CL" dirty="0" smtClean="0"/>
          </a:p>
          <a:p>
            <a:r>
              <a:rPr lang="es-CL" dirty="0" smtClean="0"/>
              <a:t>Se debe identificar el dispositivo que será particionado</a:t>
            </a:r>
          </a:p>
          <a:p>
            <a:pPr lvl="1"/>
            <a:r>
              <a:rPr lang="es-CL" dirty="0" err="1"/>
              <a:t>f</a:t>
            </a:r>
            <a:r>
              <a:rPr lang="es-CL" dirty="0" err="1" smtClean="0"/>
              <a:t>disk</a:t>
            </a:r>
            <a:r>
              <a:rPr lang="es-CL" dirty="0" smtClean="0"/>
              <a:t> /</a:t>
            </a:r>
            <a:r>
              <a:rPr lang="es-CL" dirty="0" err="1" smtClean="0"/>
              <a:t>dev</a:t>
            </a:r>
            <a:r>
              <a:rPr lang="es-CL" dirty="0" smtClean="0"/>
              <a:t>/</a:t>
            </a:r>
            <a:r>
              <a:rPr lang="es-CL" dirty="0" err="1" smtClean="0"/>
              <a:t>sdc</a:t>
            </a:r>
            <a:endParaRPr lang="es-CL" dirty="0" smtClean="0"/>
          </a:p>
          <a:p>
            <a:r>
              <a:rPr lang="es-CL" dirty="0" smtClean="0"/>
              <a:t>Las particiones pueden ser primarias(4) o extendidas(N)</a:t>
            </a:r>
          </a:p>
          <a:p>
            <a:pPr lvl="1"/>
            <a:r>
              <a:rPr lang="es-CL" dirty="0" smtClean="0"/>
              <a:t>Recuerde que las particiones tienen un número(/</a:t>
            </a:r>
            <a:r>
              <a:rPr lang="es-CL" dirty="0" err="1" smtClean="0"/>
              <a:t>dev</a:t>
            </a:r>
            <a:r>
              <a:rPr lang="es-CL" dirty="0" smtClean="0"/>
              <a:t>/sdc1)</a:t>
            </a:r>
          </a:p>
          <a:p>
            <a:r>
              <a:rPr lang="es-CL" dirty="0" smtClean="0"/>
              <a:t>Una vez que se crea la partición y se guardan los cambios en </a:t>
            </a:r>
            <a:r>
              <a:rPr lang="es-CL" dirty="0" err="1" smtClean="0"/>
              <a:t>fdisk</a:t>
            </a:r>
            <a:r>
              <a:rPr lang="es-CL" dirty="0" smtClean="0"/>
              <a:t>, la partición debe ser asimilada por el </a:t>
            </a:r>
            <a:r>
              <a:rPr lang="es-CL" dirty="0" err="1" smtClean="0"/>
              <a:t>kernel</a:t>
            </a:r>
            <a:r>
              <a:rPr lang="es-CL" dirty="0" smtClean="0"/>
              <a:t>, con el comando </a:t>
            </a:r>
            <a:r>
              <a:rPr lang="es-CL" b="1" dirty="0" err="1" smtClean="0"/>
              <a:t>partprobe</a:t>
            </a:r>
            <a:endParaRPr lang="es-CL" b="1" dirty="0" smtClean="0"/>
          </a:p>
          <a:p>
            <a:r>
              <a:rPr lang="es-CL" dirty="0" smtClean="0"/>
              <a:t>A continuación es posible crear el sistema de archivos (o formatear) la partición.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684213" y="-26988"/>
            <a:ext cx="8120062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Sistema de archivos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8110537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676275" indent="-676275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476375" indent="-561975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 dirty="0">
                <a:cs typeface="Arial" panose="020B0604020202020204" pitchFamily="34" charset="0"/>
              </a:rPr>
              <a:t>Proporciona el orden a los controladores de disco organizando el controlador en fragmentos del mismo tamaño llamados bloques.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 dirty="0">
                <a:cs typeface="Arial" panose="020B0604020202020204" pitchFamily="34" charset="0"/>
              </a:rPr>
              <a:t>Define la forma en la que se organizan los bloques de disco.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 b="1" dirty="0" smtClean="0">
                <a:cs typeface="Arial" panose="020B0604020202020204" pitchFamily="34" charset="0"/>
              </a:rPr>
              <a:t>/</a:t>
            </a:r>
            <a:r>
              <a:rPr lang="es-ES" altLang="en-US" sz="2400" b="1" dirty="0" err="1">
                <a:cs typeface="Arial" panose="020B0604020202020204" pitchFamily="34" charset="0"/>
              </a:rPr>
              <a:t>sbin</a:t>
            </a:r>
            <a:r>
              <a:rPr lang="es-ES" altLang="en-US" sz="2400" b="1" dirty="0">
                <a:cs typeface="Arial" panose="020B0604020202020204" pitchFamily="34" charset="0"/>
              </a:rPr>
              <a:t>/</a:t>
            </a:r>
            <a:r>
              <a:rPr lang="es-ES" altLang="en-US" sz="2400" b="1" dirty="0" err="1">
                <a:cs typeface="Arial" panose="020B0604020202020204" pitchFamily="34" charset="0"/>
              </a:rPr>
              <a:t>mkfs</a:t>
            </a:r>
            <a:r>
              <a:rPr lang="es-ES" altLang="en-US" sz="2400" b="1" dirty="0">
                <a:cs typeface="Arial" panose="020B0604020202020204" pitchFamily="34" charset="0"/>
              </a:rPr>
              <a:t>*</a:t>
            </a: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ES" altLang="en-US" sz="2000" dirty="0">
                <a:cs typeface="Arial" panose="020B0604020202020204" pitchFamily="34" charset="0"/>
              </a:rPr>
              <a:t>Hay diversos utilitarios que permiten crear el sistema de archivos en un disco.</a:t>
            </a: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ES" altLang="en-US" sz="2000" dirty="0">
                <a:cs typeface="Arial" panose="020B0604020202020204" pitchFamily="34" charset="0"/>
              </a:rPr>
              <a:t>Cada uno es para un sistema de archivos distinto (mkfs.ext3, </a:t>
            </a:r>
            <a:r>
              <a:rPr lang="es-ES" altLang="en-US" sz="2000" dirty="0" err="1">
                <a:cs typeface="Arial" panose="020B0604020202020204" pitchFamily="34" charset="0"/>
              </a:rPr>
              <a:t>mkfs.vfat</a:t>
            </a:r>
            <a:r>
              <a:rPr lang="es-ES" altLang="en-US" sz="2000" dirty="0"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1623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684213" y="-26988"/>
            <a:ext cx="8120062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Montaje del sistema de archivos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8110537" cy="362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676275" indent="-676275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76275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  <a:tab pos="96599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>
                <a:cs typeface="Arial" panose="020B0604020202020204" pitchFamily="34" charset="0"/>
              </a:rPr>
              <a:t>Los directorios raíz de un sistema de archivos, se asignan a un directorio existente en la raíz del sistema, usando la técnica de montaje.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>
                <a:cs typeface="Arial" panose="020B0604020202020204" pitchFamily="34" charset="0"/>
              </a:rPr>
              <a:t>Todas las particiones se combinan dentro de una sola estructura de directorios</a:t>
            </a: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3276600"/>
            <a:ext cx="6237288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415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684213" y="-100013"/>
            <a:ext cx="8121650" cy="105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CL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Información de Puntos de montaje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72000" y="1132387"/>
            <a:ext cx="8112125" cy="370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334963" indent="-3349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CL" altLang="en-US" sz="2400" dirty="0">
                <a:cs typeface="Arial" panose="020B0604020202020204" pitchFamily="34" charset="0"/>
              </a:rPr>
              <a:t>Para ver los dispositivos montados: </a:t>
            </a:r>
            <a:r>
              <a:rPr lang="es-CL" altLang="en-US" sz="2400" b="1" dirty="0" err="1">
                <a:cs typeface="Arial" panose="020B0604020202020204" pitchFamily="34" charset="0"/>
              </a:rPr>
              <a:t>mount</a:t>
            </a:r>
            <a:endParaRPr lang="es-CL" altLang="en-US" sz="2400" b="1" dirty="0">
              <a:cs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CL" altLang="en-US" sz="2400" dirty="0">
                <a:cs typeface="Arial" panose="020B0604020202020204" pitchFamily="34" charset="0"/>
              </a:rPr>
              <a:t>Para ver el espacio disponible en las particiones o discos conectadas al sistema: </a:t>
            </a:r>
            <a:r>
              <a:rPr lang="es-CL" altLang="en-US" sz="2400" b="1" dirty="0" err="1">
                <a:cs typeface="Arial" panose="020B0604020202020204" pitchFamily="34" charset="0"/>
              </a:rPr>
              <a:t>df</a:t>
            </a:r>
            <a:endParaRPr lang="es-CL" altLang="en-US" sz="2400" b="1" dirty="0">
              <a:cs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CL" altLang="en-US" sz="2400" dirty="0">
                <a:cs typeface="Arial" panose="020B0604020202020204" pitchFamily="34" charset="0"/>
              </a:rPr>
              <a:t>El directorio /media existe para definir los puntos de montaje de los dispositivos que </a:t>
            </a:r>
            <a:r>
              <a:rPr lang="es-CL" altLang="en-US" sz="2400" dirty="0" err="1">
                <a:cs typeface="Arial" panose="020B0604020202020204" pitchFamily="34" charset="0"/>
              </a:rPr>
              <a:t>temporalemente</a:t>
            </a:r>
            <a:r>
              <a:rPr lang="es-CL" altLang="en-US" sz="2400" dirty="0">
                <a:cs typeface="Arial" panose="020B0604020202020204" pitchFamily="34" charset="0"/>
              </a:rPr>
              <a:t> se ingresan al equipo, como pendrives, </a:t>
            </a:r>
            <a:r>
              <a:rPr lang="es-CL" altLang="en-US" sz="2400" dirty="0" err="1">
                <a:cs typeface="Arial" panose="020B0604020202020204" pitchFamily="34" charset="0"/>
              </a:rPr>
              <a:t>cdroms</a:t>
            </a:r>
            <a:r>
              <a:rPr lang="es-CL" altLang="en-US" sz="2400" dirty="0">
                <a:cs typeface="Arial" panose="020B0604020202020204" pitchFamily="34" charset="0"/>
              </a:rPr>
              <a:t>, </a:t>
            </a:r>
            <a:r>
              <a:rPr lang="es-CL" altLang="en-US" sz="2400" dirty="0" err="1">
                <a:cs typeface="Arial" panose="020B0604020202020204" pitchFamily="34" charset="0"/>
              </a:rPr>
              <a:t>floppys</a:t>
            </a:r>
            <a:r>
              <a:rPr lang="es-CL" altLang="en-US" sz="2400" dirty="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886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684213" y="-120650"/>
            <a:ext cx="8118475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CL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Aspectos del montaje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611188" y="1160463"/>
            <a:ext cx="810895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334963" indent="-3349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CL" altLang="en-US" b="1" dirty="0">
                <a:cs typeface="Arial" panose="020B0604020202020204" pitchFamily="34" charset="0"/>
              </a:rPr>
              <a:t>Permisos</a:t>
            </a:r>
          </a:p>
          <a:p>
            <a:pPr lvl="1" eaLnBrk="1" hangingPunct="1">
              <a:lnSpc>
                <a:spcPct val="7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CL" altLang="en-US" sz="1500" dirty="0">
                <a:cs typeface="Arial" panose="020B0604020202020204" pitchFamily="34" charset="0"/>
              </a:rPr>
              <a:t>Sólo </a:t>
            </a:r>
            <a:r>
              <a:rPr lang="es-CL" altLang="en-US" sz="1500" dirty="0" err="1">
                <a:cs typeface="Arial" panose="020B0604020202020204" pitchFamily="34" charset="0"/>
              </a:rPr>
              <a:t>root</a:t>
            </a:r>
            <a:r>
              <a:rPr lang="es-CL" altLang="en-US" sz="1500" dirty="0">
                <a:cs typeface="Arial" panose="020B0604020202020204" pitchFamily="34" charset="0"/>
              </a:rPr>
              <a:t> puede montar y desmontar dispositivos</a:t>
            </a:r>
          </a:p>
          <a:p>
            <a:pPr lvl="1" eaLnBrk="1" hangingPunct="1">
              <a:lnSpc>
                <a:spcPct val="7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CL" altLang="en-US" sz="1500" dirty="0">
                <a:cs typeface="Arial" panose="020B0604020202020204" pitchFamily="34" charset="0"/>
              </a:rPr>
              <a:t>El usuario de consola puede montar dispositivos a los puntos de montaje predeterminados (/media/</a:t>
            </a:r>
            <a:r>
              <a:rPr lang="es-CL" altLang="en-US" sz="1500" dirty="0" err="1">
                <a:cs typeface="Arial" panose="020B0604020202020204" pitchFamily="34" charset="0"/>
              </a:rPr>
              <a:t>cdrom</a:t>
            </a:r>
            <a:r>
              <a:rPr lang="es-CL" altLang="en-US" sz="1500" dirty="0"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7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CL" altLang="en-US" sz="1500" dirty="0">
                <a:cs typeface="Arial" panose="020B0604020202020204" pitchFamily="34" charset="0"/>
              </a:rPr>
              <a:t>Los usuarios que inician por red o vía el comando </a:t>
            </a:r>
            <a:r>
              <a:rPr lang="es-CL" altLang="en-US" sz="1500" b="1" dirty="0">
                <a:cs typeface="Arial" panose="020B0604020202020204" pitchFamily="34" charset="0"/>
              </a:rPr>
              <a:t>su</a:t>
            </a:r>
            <a:r>
              <a:rPr lang="es-CL" altLang="en-US" sz="1500" dirty="0">
                <a:cs typeface="Arial" panose="020B0604020202020204" pitchFamily="34" charset="0"/>
              </a:rPr>
              <a:t> no tienen permisos de montaje.</a:t>
            </a:r>
          </a:p>
          <a:p>
            <a:pPr eaLnBrk="1" hangingPunct="1">
              <a:lnSpc>
                <a:spcPct val="7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CL" altLang="en-US" b="1" dirty="0">
                <a:cs typeface="Arial" panose="020B0604020202020204" pitchFamily="34" charset="0"/>
              </a:rPr>
              <a:t>Sistemas de archivo ocupados</a:t>
            </a:r>
          </a:p>
          <a:p>
            <a:pPr lvl="1" eaLnBrk="1" hangingPunct="1">
              <a:lnSpc>
                <a:spcPct val="7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CL" altLang="en-US" sz="1500" dirty="0">
                <a:cs typeface="Arial" panose="020B0604020202020204" pitchFamily="34" charset="0"/>
              </a:rPr>
              <a:t>Sólo puede desmontarse si no está ocupado</a:t>
            </a:r>
          </a:p>
          <a:p>
            <a:pPr lvl="1" eaLnBrk="1" hangingPunct="1">
              <a:lnSpc>
                <a:spcPct val="7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CL" altLang="en-US" sz="1500" dirty="0">
                <a:cs typeface="Arial" panose="020B0604020202020204" pitchFamily="34" charset="0"/>
              </a:rPr>
              <a:t>Rastrear y matar o terminar los procesos que están usando el dispositivo.</a:t>
            </a:r>
          </a:p>
          <a:p>
            <a:pPr eaLnBrk="1" hangingPunct="1">
              <a:lnSpc>
                <a:spcPct val="7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CL" altLang="en-US" b="1" dirty="0">
                <a:cs typeface="Arial" panose="020B0604020202020204" pitchFamily="34" charset="0"/>
              </a:rPr>
              <a:t>Programas de montaje automático:</a:t>
            </a:r>
            <a:r>
              <a:rPr lang="es-CL" altLang="en-US" dirty="0"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7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CL" altLang="en-US" sz="1500" dirty="0" err="1" smtClean="0">
                <a:cs typeface="Arial" panose="020B0604020202020204" pitchFamily="34" charset="0"/>
              </a:rPr>
              <a:t>Automounter</a:t>
            </a:r>
            <a:endParaRPr lang="es-CL" altLang="en-US" sz="1500" dirty="0" smtClean="0">
              <a:cs typeface="Arial" panose="020B0604020202020204" pitchFamily="34" charset="0"/>
            </a:endParaRPr>
          </a:p>
          <a:p>
            <a:pPr lvl="1" eaLnBrk="1" hangingPunct="1">
              <a:lnSpc>
                <a:spcPct val="7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CL" altLang="en-US" sz="1500" dirty="0" err="1" smtClean="0">
                <a:cs typeface="Arial" panose="020B0604020202020204" pitchFamily="34" charset="0"/>
              </a:rPr>
              <a:t>Autofs</a:t>
            </a:r>
            <a:endParaRPr lang="es-CL" altLang="en-US" sz="1500" dirty="0">
              <a:cs typeface="Arial" panose="020B0604020202020204" pitchFamily="34" charset="0"/>
            </a:endParaRPr>
          </a:p>
          <a:p>
            <a:pPr eaLnBrk="1" hangingPunct="1">
              <a:lnSpc>
                <a:spcPct val="7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CL" altLang="en-US" b="1" dirty="0" err="1">
                <a:cs typeface="Arial" panose="020B0604020202020204" pitchFamily="34" charset="0"/>
              </a:rPr>
              <a:t>Kernel</a:t>
            </a:r>
            <a:r>
              <a:rPr lang="es-CL" altLang="en-US" b="1" dirty="0">
                <a:cs typeface="Arial" panose="020B0604020202020204" pitchFamily="34" charset="0"/>
              </a:rPr>
              <a:t> </a:t>
            </a:r>
            <a:r>
              <a:rPr lang="es-CL" altLang="en-US" b="1" dirty="0" err="1">
                <a:cs typeface="Arial" panose="020B0604020202020204" pitchFamily="34" charset="0"/>
              </a:rPr>
              <a:t>Buffering</a:t>
            </a:r>
            <a:endParaRPr lang="es-CL" altLang="en-US" b="1" dirty="0">
              <a:cs typeface="Arial" panose="020B0604020202020204" pitchFamily="34" charset="0"/>
            </a:endParaRPr>
          </a:p>
          <a:p>
            <a:pPr lvl="1" eaLnBrk="1" hangingPunct="1">
              <a:lnSpc>
                <a:spcPct val="7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CL" altLang="en-US" sz="1500" dirty="0">
                <a:cs typeface="Arial" panose="020B0604020202020204" pitchFamily="34" charset="0"/>
              </a:rPr>
              <a:t>Para mejorar el rendimiento el </a:t>
            </a:r>
            <a:r>
              <a:rPr lang="es-CL" altLang="en-US" sz="1500" dirty="0" err="1">
                <a:cs typeface="Arial" panose="020B0604020202020204" pitchFamily="34" charset="0"/>
              </a:rPr>
              <a:t>kernel</a:t>
            </a:r>
            <a:r>
              <a:rPr lang="es-CL" altLang="en-US" sz="1500" dirty="0">
                <a:cs typeface="Arial" panose="020B0604020202020204" pitchFamily="34" charset="0"/>
              </a:rPr>
              <a:t> memoriza todas las interacciones del dispositivo de bloque.</a:t>
            </a:r>
          </a:p>
          <a:p>
            <a:pPr lvl="1" eaLnBrk="1" hangingPunct="1">
              <a:lnSpc>
                <a:spcPct val="7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CL" altLang="en-US" sz="1500" dirty="0">
                <a:cs typeface="Arial" panose="020B0604020202020204" pitchFamily="34" charset="0"/>
              </a:rPr>
              <a:t>La copia de archivos al dispositivo no es inmediata.</a:t>
            </a:r>
          </a:p>
          <a:p>
            <a:pPr lvl="1" eaLnBrk="1" hangingPunct="1">
              <a:lnSpc>
                <a:spcPct val="7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CL" altLang="en-US" sz="1500" dirty="0">
                <a:cs typeface="Arial" panose="020B0604020202020204" pitchFamily="34" charset="0"/>
              </a:rPr>
              <a:t>Preocuparse de desmontar antes de sacar un dispositivo extraíble.</a:t>
            </a:r>
          </a:p>
        </p:txBody>
      </p:sp>
    </p:spTree>
    <p:extLst>
      <p:ext uri="{BB962C8B-B14F-4D97-AF65-F5344CB8AC3E}">
        <p14:creationId xmlns:p14="http://schemas.microsoft.com/office/powerpoint/2010/main" val="644262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 err="1" smtClean="0"/>
              <a:t>Particionar</a:t>
            </a:r>
            <a:endParaRPr lang="es-CL" dirty="0" smtClean="0"/>
          </a:p>
          <a:p>
            <a:pPr lvl="1"/>
            <a:r>
              <a:rPr lang="es-CL" b="1" dirty="0" err="1" smtClean="0"/>
              <a:t>fdisk</a:t>
            </a:r>
            <a:r>
              <a:rPr lang="es-CL" b="1" dirty="0" smtClean="0"/>
              <a:t> –l</a:t>
            </a:r>
            <a:r>
              <a:rPr lang="es-CL" dirty="0" smtClean="0"/>
              <a:t> (para ver los discos y particiones que reconoce el sistema)</a:t>
            </a:r>
          </a:p>
          <a:p>
            <a:pPr lvl="1"/>
            <a:r>
              <a:rPr lang="es-CL" b="1" dirty="0" err="1"/>
              <a:t>f</a:t>
            </a:r>
            <a:r>
              <a:rPr lang="es-CL" b="1" dirty="0" err="1" smtClean="0"/>
              <a:t>disk</a:t>
            </a:r>
            <a:r>
              <a:rPr lang="es-CL" b="1" dirty="0" smtClean="0"/>
              <a:t> /</a:t>
            </a:r>
            <a:r>
              <a:rPr lang="es-CL" b="1" dirty="0" err="1" smtClean="0"/>
              <a:t>dev</a:t>
            </a:r>
            <a:r>
              <a:rPr lang="es-CL" b="1" dirty="0" smtClean="0"/>
              <a:t>/</a:t>
            </a:r>
            <a:r>
              <a:rPr lang="es-CL" b="1" dirty="0" err="1" smtClean="0"/>
              <a:t>sdb</a:t>
            </a:r>
            <a:r>
              <a:rPr lang="es-CL" b="1" dirty="0" smtClean="0"/>
              <a:t> </a:t>
            </a:r>
            <a:r>
              <a:rPr lang="es-CL" dirty="0" smtClean="0"/>
              <a:t>(para iniciar </a:t>
            </a:r>
            <a:r>
              <a:rPr lang="es-CL" dirty="0" err="1" smtClean="0"/>
              <a:t>fdisk</a:t>
            </a:r>
            <a:r>
              <a:rPr lang="es-CL" dirty="0" smtClean="0"/>
              <a:t> objeto </a:t>
            </a:r>
            <a:r>
              <a:rPr lang="es-CL" dirty="0" err="1" smtClean="0"/>
              <a:t>particionar</a:t>
            </a:r>
            <a:r>
              <a:rPr lang="es-CL" dirty="0" smtClean="0"/>
              <a:t> o modificar particiones del disco /</a:t>
            </a:r>
            <a:r>
              <a:rPr lang="es-CL" dirty="0" err="1" smtClean="0"/>
              <a:t>dev</a:t>
            </a:r>
            <a:r>
              <a:rPr lang="es-CL" dirty="0" smtClean="0"/>
              <a:t>/</a:t>
            </a:r>
            <a:r>
              <a:rPr lang="es-CL" dirty="0" err="1" smtClean="0"/>
              <a:t>sdb</a:t>
            </a:r>
            <a:r>
              <a:rPr lang="es-CL" dirty="0" smtClean="0"/>
              <a:t>)</a:t>
            </a:r>
          </a:p>
          <a:p>
            <a:pPr lvl="1"/>
            <a:r>
              <a:rPr lang="es-CL" dirty="0" smtClean="0"/>
              <a:t> Una vez dentro de </a:t>
            </a:r>
            <a:r>
              <a:rPr lang="es-CL" dirty="0" err="1" smtClean="0"/>
              <a:t>fdisk</a:t>
            </a:r>
            <a:r>
              <a:rPr lang="es-CL" dirty="0" smtClean="0"/>
              <a:t>, usar opciones:</a:t>
            </a:r>
          </a:p>
          <a:p>
            <a:pPr lvl="2"/>
            <a:r>
              <a:rPr lang="es-CL" dirty="0" smtClean="0"/>
              <a:t>n: para nueva partición</a:t>
            </a:r>
          </a:p>
          <a:p>
            <a:pPr lvl="2"/>
            <a:r>
              <a:rPr lang="es-CL" dirty="0" smtClean="0"/>
              <a:t>d: para borrar partición</a:t>
            </a:r>
          </a:p>
          <a:p>
            <a:pPr lvl="2"/>
            <a:r>
              <a:rPr lang="es-CL" dirty="0" smtClean="0"/>
              <a:t>p: para listar la tabla de particiones del disco</a:t>
            </a:r>
          </a:p>
          <a:p>
            <a:pPr lvl="2"/>
            <a:r>
              <a:rPr lang="es-CL" dirty="0" smtClean="0"/>
              <a:t>w: para escribir la tabla de particiones y salir de </a:t>
            </a:r>
            <a:r>
              <a:rPr lang="es-CL" dirty="0" err="1" smtClean="0"/>
              <a:t>fdisk</a:t>
            </a:r>
            <a:endParaRPr lang="es-CL" dirty="0" smtClean="0"/>
          </a:p>
          <a:p>
            <a:r>
              <a:rPr lang="es-CL" dirty="0" smtClean="0"/>
              <a:t>Formatear</a:t>
            </a:r>
          </a:p>
          <a:p>
            <a:pPr lvl="1"/>
            <a:r>
              <a:rPr lang="es-CL" b="1" dirty="0" err="1" smtClean="0"/>
              <a:t>mkfs</a:t>
            </a:r>
            <a:r>
              <a:rPr lang="es-CL" b="1" dirty="0" smtClean="0"/>
              <a:t> –ext4 /</a:t>
            </a:r>
            <a:r>
              <a:rPr lang="es-CL" b="1" dirty="0" err="1" smtClean="0"/>
              <a:t>dev</a:t>
            </a:r>
            <a:r>
              <a:rPr lang="es-CL" b="1" dirty="0" smtClean="0"/>
              <a:t>/sdb1 </a:t>
            </a:r>
            <a:r>
              <a:rPr lang="es-CL" dirty="0" smtClean="0"/>
              <a:t>(formatear con sistema ext4 la partición /</a:t>
            </a:r>
            <a:r>
              <a:rPr lang="es-CL" dirty="0" err="1" smtClean="0"/>
              <a:t>dev</a:t>
            </a:r>
            <a:r>
              <a:rPr lang="es-CL" dirty="0" smtClean="0"/>
              <a:t>/sdb1)</a:t>
            </a:r>
          </a:p>
          <a:p>
            <a:r>
              <a:rPr lang="es-CL" dirty="0" smtClean="0"/>
              <a:t>Montar</a:t>
            </a:r>
          </a:p>
          <a:p>
            <a:pPr lvl="1"/>
            <a:r>
              <a:rPr lang="es-CL" b="1" dirty="0" err="1" smtClean="0"/>
              <a:t>mount</a:t>
            </a:r>
            <a:r>
              <a:rPr lang="es-CL" b="1" dirty="0" smtClean="0"/>
              <a:t> /</a:t>
            </a:r>
            <a:r>
              <a:rPr lang="es-CL" b="1" dirty="0" err="1" smtClean="0"/>
              <a:t>dev</a:t>
            </a:r>
            <a:r>
              <a:rPr lang="es-CL" b="1" dirty="0" smtClean="0"/>
              <a:t>/sdb1 /</a:t>
            </a:r>
            <a:r>
              <a:rPr lang="es-CL" b="1" dirty="0" err="1" smtClean="0"/>
              <a:t>mnt</a:t>
            </a:r>
            <a:r>
              <a:rPr lang="es-CL" b="1" dirty="0" smtClean="0"/>
              <a:t> </a:t>
            </a:r>
            <a:r>
              <a:rPr lang="es-CL" dirty="0" smtClean="0"/>
              <a:t>(montar partición /</a:t>
            </a:r>
            <a:r>
              <a:rPr lang="es-CL" dirty="0" err="1" smtClean="0"/>
              <a:t>dev</a:t>
            </a:r>
            <a:r>
              <a:rPr lang="es-CL" dirty="0" smtClean="0"/>
              <a:t>/sdb1 en /</a:t>
            </a:r>
            <a:r>
              <a:rPr lang="es-CL" dirty="0" err="1" smtClean="0"/>
              <a:t>mnt</a:t>
            </a:r>
            <a:r>
              <a:rPr lang="es-CL" dirty="0" smtClean="0"/>
              <a:t>)</a:t>
            </a:r>
          </a:p>
          <a:p>
            <a:r>
              <a:rPr lang="es-CL" dirty="0" smtClean="0"/>
              <a:t>Desmontar</a:t>
            </a:r>
          </a:p>
          <a:p>
            <a:pPr lvl="1"/>
            <a:r>
              <a:rPr lang="es-CL" b="1" dirty="0" err="1" smtClean="0"/>
              <a:t>umount</a:t>
            </a:r>
            <a:r>
              <a:rPr lang="es-CL" b="1" dirty="0" smtClean="0"/>
              <a:t> /</a:t>
            </a:r>
            <a:r>
              <a:rPr lang="es-CL" b="1" dirty="0" err="1" smtClean="0"/>
              <a:t>dev</a:t>
            </a:r>
            <a:r>
              <a:rPr lang="es-CL" b="1" dirty="0" smtClean="0"/>
              <a:t>/sdb1</a:t>
            </a:r>
            <a:r>
              <a:rPr lang="es-CL" dirty="0" smtClean="0"/>
              <a:t> (desmonta la partición /</a:t>
            </a:r>
            <a:r>
              <a:rPr lang="es-CL" dirty="0" err="1" smtClean="0"/>
              <a:t>dev</a:t>
            </a:r>
            <a:r>
              <a:rPr lang="es-CL" dirty="0" smtClean="0"/>
              <a:t>/sdb1 donde se encuentre montada)</a:t>
            </a:r>
          </a:p>
          <a:p>
            <a:endParaRPr lang="es-CL" dirty="0" smtClean="0"/>
          </a:p>
          <a:p>
            <a:pPr lvl="1"/>
            <a:endParaRPr lang="es-CL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Para </a:t>
            </a:r>
            <a:r>
              <a:rPr lang="es-CL" dirty="0" err="1" smtClean="0"/>
              <a:t>particionar</a:t>
            </a:r>
            <a:r>
              <a:rPr lang="es-CL" dirty="0" smtClean="0"/>
              <a:t>, formatear y montar un nuevo disco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388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84213" y="-26988"/>
            <a:ext cx="8121650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¿Qué hay en un inodo?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8112125" cy="519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177800" indent="-177800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092200" indent="-177800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000">
                <a:cs typeface="Arial" panose="020B0604020202020204" pitchFamily="34" charset="0"/>
              </a:rPr>
              <a:t>Cada archivo tiene un inodo que almacena toda la información relacionada con éste: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000" b="1">
                <a:cs typeface="Arial" panose="020B0604020202020204" pitchFamily="34" charset="0"/>
              </a:rPr>
              <a:t>Tipo de archivo: </a:t>
            </a:r>
            <a:r>
              <a:rPr lang="es-ES" altLang="en-US" sz="2000">
                <a:cs typeface="Arial" panose="020B0604020202020204" pitchFamily="34" charset="0"/>
              </a:rPr>
              <a:t>Archivos regulares, directorios, links, nodos de dispositivo.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000" b="1">
                <a:cs typeface="Arial" panose="020B0604020202020204" pitchFamily="34" charset="0"/>
              </a:rPr>
              <a:t>Propiedades y permisos: </a:t>
            </a:r>
            <a:r>
              <a:rPr lang="es-ES" altLang="en-US" sz="2000">
                <a:cs typeface="Arial" panose="020B0604020202020204" pitchFamily="34" charset="0"/>
              </a:rPr>
              <a:t>Usuario y grupo dueño, permisos (rwx).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000" b="1">
                <a:cs typeface="Arial" panose="020B0604020202020204" pitchFamily="34" charset="0"/>
              </a:rPr>
              <a:t>Información de fecha: atime </a:t>
            </a:r>
            <a:r>
              <a:rPr lang="es-ES" altLang="en-US" sz="2000">
                <a:cs typeface="Arial" panose="020B0604020202020204" pitchFamily="34" charset="0"/>
              </a:rPr>
              <a:t>(fecha acceso),</a:t>
            </a:r>
            <a:r>
              <a:rPr lang="es-ES" altLang="en-US" sz="2000" b="1">
                <a:cs typeface="Arial" panose="020B0604020202020204" pitchFamily="34" charset="0"/>
              </a:rPr>
              <a:t> ctime </a:t>
            </a:r>
            <a:r>
              <a:rPr lang="es-ES" altLang="en-US" sz="2000">
                <a:cs typeface="Arial" panose="020B0604020202020204" pitchFamily="34" charset="0"/>
              </a:rPr>
              <a:t>(fecha cambio, cambio en la info de inodo), </a:t>
            </a:r>
            <a:r>
              <a:rPr lang="es-ES" altLang="en-US" sz="2000" b="1">
                <a:cs typeface="Arial" panose="020B0604020202020204" pitchFamily="34" charset="0"/>
              </a:rPr>
              <a:t>mtime </a:t>
            </a:r>
            <a:r>
              <a:rPr lang="es-ES" altLang="en-US" sz="2000">
                <a:cs typeface="Arial" panose="020B0604020202020204" pitchFamily="34" charset="0"/>
              </a:rPr>
              <a:t>(fecha última modificación, cambio de datos)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000" b="1">
                <a:cs typeface="Arial" panose="020B0604020202020204" pitchFamily="34" charset="0"/>
              </a:rPr>
              <a:t>Largo y tamaño del archivo:</a:t>
            </a: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ES" altLang="en-US" sz="1500" b="1">
                <a:cs typeface="Arial" panose="020B0604020202020204" pitchFamily="34" charset="0"/>
              </a:rPr>
              <a:t>Largo: </a:t>
            </a:r>
            <a:r>
              <a:rPr lang="es-ES" altLang="en-US" sz="1500">
                <a:cs typeface="Arial" panose="020B0604020202020204" pitchFamily="34" charset="0"/>
              </a:rPr>
              <a:t>Número de bytes real del archivo. (</a:t>
            </a:r>
            <a:r>
              <a:rPr lang="es-ES" altLang="en-US" sz="1500" b="1">
                <a:cs typeface="Arial" panose="020B0604020202020204" pitchFamily="34" charset="0"/>
              </a:rPr>
              <a:t>ls -l</a:t>
            </a:r>
            <a:r>
              <a:rPr lang="es-ES" altLang="en-US" sz="1500"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5000"/>
              </a:lnSpc>
              <a:spcBef>
                <a:spcPts val="875"/>
              </a:spcBef>
              <a:buFont typeface="Times New Roman" panose="02020603050405020304" pitchFamily="18" charset="0"/>
              <a:buChar char="–"/>
            </a:pPr>
            <a:r>
              <a:rPr lang="es-ES" altLang="en-US" sz="1500" b="1">
                <a:cs typeface="Arial" panose="020B0604020202020204" pitchFamily="34" charset="0"/>
              </a:rPr>
              <a:t>Tamaño:</a:t>
            </a:r>
            <a:r>
              <a:rPr lang="es-ES" altLang="en-US" sz="1500">
                <a:cs typeface="Arial" panose="020B0604020202020204" pitchFamily="34" charset="0"/>
              </a:rPr>
              <a:t> Cantidad de espacio en disco que utiliza. (</a:t>
            </a:r>
            <a:r>
              <a:rPr lang="es-ES" altLang="en-US" sz="1500" b="1">
                <a:cs typeface="Arial" panose="020B0604020202020204" pitchFamily="34" charset="0"/>
              </a:rPr>
              <a:t>ls -s</a:t>
            </a:r>
            <a:r>
              <a:rPr lang="es-ES" altLang="en-US" sz="1500"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000" b="1">
                <a:cs typeface="Arial" panose="020B0604020202020204" pitchFamily="34" charset="0"/>
              </a:rPr>
              <a:t>Cuenta de enlaces: Número de dentries (nombres de archivo) que se refieren al archivo. (ls -l, tercera columna)</a:t>
            </a:r>
          </a:p>
        </p:txBody>
      </p:sp>
    </p:spTree>
    <p:extLst>
      <p:ext uri="{BB962C8B-B14F-4D97-AF65-F5344CB8AC3E}">
        <p14:creationId xmlns:p14="http://schemas.microsoft.com/office/powerpoint/2010/main" val="2736018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97931" y="157163"/>
            <a:ext cx="81216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2800" b="1" dirty="0">
                <a:solidFill>
                  <a:srgbClr val="708CA1"/>
                </a:solidFill>
                <a:cs typeface="Arial" panose="020B0604020202020204" pitchFamily="34" charset="0"/>
              </a:rPr>
              <a:t>Ver información del </a:t>
            </a:r>
            <a:r>
              <a:rPr lang="es-ES" altLang="en-US" sz="2800" b="1" dirty="0" err="1">
                <a:solidFill>
                  <a:srgbClr val="708CA1"/>
                </a:solidFill>
                <a:cs typeface="Arial" panose="020B0604020202020204" pitchFamily="34" charset="0"/>
              </a:rPr>
              <a:t>inodo</a:t>
            </a:r>
            <a:r>
              <a:rPr lang="es-ES" altLang="en-US" sz="2800" b="1" dirty="0">
                <a:solidFill>
                  <a:srgbClr val="708CA1"/>
                </a:solidFill>
                <a:cs typeface="Arial" panose="020B0604020202020204" pitchFamily="34" charset="0"/>
              </a:rPr>
              <a:t>: </a:t>
            </a:r>
            <a:br>
              <a:rPr lang="es-ES" altLang="en-US" sz="2800" b="1" dirty="0">
                <a:solidFill>
                  <a:srgbClr val="708CA1"/>
                </a:solidFill>
                <a:cs typeface="Arial" panose="020B0604020202020204" pitchFamily="34" charset="0"/>
              </a:rPr>
            </a:br>
            <a:r>
              <a:rPr lang="es-ES" altLang="en-US" sz="2800" b="1" dirty="0">
                <a:solidFill>
                  <a:srgbClr val="708CA1"/>
                </a:solidFill>
                <a:cs typeface="Arial" panose="020B0604020202020204" pitchFamily="34" charset="0"/>
              </a:rPr>
              <a:t>Comando </a:t>
            </a:r>
            <a:r>
              <a:rPr lang="es-ES" altLang="en-US" sz="2800" b="1" dirty="0" err="1">
                <a:solidFill>
                  <a:srgbClr val="708CA1"/>
                </a:solidFill>
                <a:cs typeface="Arial" panose="020B0604020202020204" pitchFamily="34" charset="0"/>
              </a:rPr>
              <a:t>stat</a:t>
            </a:r>
            <a:endParaRPr lang="es-ES" altLang="en-US" sz="2800" b="1" dirty="0">
              <a:solidFill>
                <a:srgbClr val="708CA1"/>
              </a:solidFill>
              <a:cs typeface="Arial" panose="020B0604020202020204" pitchFamily="34" charset="0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" y="1439863"/>
            <a:ext cx="7380287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659606" y="4319588"/>
            <a:ext cx="7554913" cy="1795462"/>
            <a:chOff x="204" y="2721"/>
            <a:chExt cx="4759" cy="1131"/>
          </a:xfrm>
        </p:grpSpPr>
        <p:pic>
          <p:nvPicPr>
            <p:cNvPr id="1638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2721"/>
              <a:ext cx="4759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39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3223"/>
              <a:ext cx="4520" cy="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0501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684213" y="-100013"/>
            <a:ext cx="8121650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Tipos de archivo (ls -l, primera columna)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751013"/>
            <a:ext cx="81343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465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98500" y="177800"/>
            <a:ext cx="812165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2400" b="1">
                <a:solidFill>
                  <a:srgbClr val="708CA1"/>
                </a:solidFill>
                <a:cs typeface="Arial" panose="020B0604020202020204" pitchFamily="34" charset="0"/>
              </a:rPr>
              <a:t>Ver información del inodo: Comando ls</a:t>
            </a: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720725" y="595313"/>
            <a:ext cx="6619875" cy="4872037"/>
            <a:chOff x="454" y="375"/>
            <a:chExt cx="4170" cy="3069"/>
          </a:xfrm>
        </p:grpSpPr>
        <p:pic>
          <p:nvPicPr>
            <p:cNvPr id="184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" y="375"/>
              <a:ext cx="4170" cy="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84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" y="2724"/>
              <a:ext cx="413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5472113"/>
            <a:ext cx="5940425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6408738"/>
            <a:ext cx="48228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7199313" y="5537200"/>
            <a:ext cx="1820862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1300">
                <a:cs typeface="Arial" panose="020B0604020202020204" pitchFamily="34" charset="0"/>
              </a:rPr>
              <a:t>Al usar ls -F, los directorios terminan con “/”, los enlaces simbólicos con “@” y los archivos ejecutables con “*”</a:t>
            </a:r>
          </a:p>
        </p:txBody>
      </p:sp>
    </p:spTree>
    <p:extLst>
      <p:ext uri="{BB962C8B-B14F-4D97-AF65-F5344CB8AC3E}">
        <p14:creationId xmlns:p14="http://schemas.microsoft.com/office/powerpoint/2010/main" val="1168199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684213" y="-26988"/>
            <a:ext cx="8121650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Enlaces duros (hard links)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11188" y="1123950"/>
            <a:ext cx="8112125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177800" indent="-177800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>
                <a:cs typeface="Arial" panose="020B0604020202020204" pitchFamily="34" charset="0"/>
              </a:rPr>
              <a:t>Es deseable que un archivo exista en dos lugares o que tenga dos nombres distintos.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 b="1">
                <a:cs typeface="Arial" panose="020B0604020202020204" pitchFamily="34" charset="0"/>
              </a:rPr>
              <a:t>ln destino enlace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>
                <a:cs typeface="Arial" panose="020B0604020202020204" pitchFamily="34" charset="0"/>
              </a:rPr>
              <a:t>Dos nombres de archivo (dentries) quedan apuntando a un inodo.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>
                <a:cs typeface="Arial" panose="020B0604020202020204" pitchFamily="34" charset="0"/>
              </a:rPr>
              <a:t>Al enlazar dos archivos, la cuenta de enlaces con el comando ls aumenta a 2.</a:t>
            </a:r>
          </a:p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>
                <a:cs typeface="Arial" panose="020B0604020202020204" pitchFamily="34" charset="0"/>
              </a:rPr>
              <a:t>rm realmente no borra un archivo, sino que lo desenlaza. Un archivo (inodo y datos) se borran de un sistema cuando su cuenta de enlaces es cero, lo que implica que no hay más dentries refiriéndose a él.</a:t>
            </a:r>
          </a:p>
        </p:txBody>
      </p:sp>
    </p:spTree>
    <p:extLst>
      <p:ext uri="{BB962C8B-B14F-4D97-AF65-F5344CB8AC3E}">
        <p14:creationId xmlns:p14="http://schemas.microsoft.com/office/powerpoint/2010/main" val="3301853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504825" y="-26988"/>
            <a:ext cx="8121650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Enlaces duros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95400"/>
            <a:ext cx="540067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979613"/>
            <a:ext cx="7185025" cy="389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" y="6124077"/>
            <a:ext cx="648017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115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84213" y="-26988"/>
            <a:ext cx="8121650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n-US" sz="3200" b="1">
                <a:solidFill>
                  <a:srgbClr val="708CA1"/>
                </a:solidFill>
                <a:cs typeface="Arial" panose="020B0604020202020204" pitchFamily="34" charset="0"/>
              </a:rPr>
              <a:t>Enlaces blandos (¿acceso directo?)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03238" y="1268413"/>
            <a:ext cx="8112125" cy="362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177800" indent="-177800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77800" algn="l"/>
                <a:tab pos="625475" algn="l"/>
                <a:tab pos="1074738" algn="l"/>
                <a:tab pos="1524000" algn="l"/>
                <a:tab pos="1973263" algn="l"/>
                <a:tab pos="2422525" algn="l"/>
                <a:tab pos="2871788" algn="l"/>
                <a:tab pos="3321050" algn="l"/>
                <a:tab pos="3770313" algn="l"/>
                <a:tab pos="4219575" algn="l"/>
                <a:tab pos="4668838" algn="l"/>
                <a:tab pos="5118100" algn="l"/>
                <a:tab pos="5567363" algn="l"/>
                <a:tab pos="6016625" algn="l"/>
                <a:tab pos="6465888" algn="l"/>
                <a:tab pos="6915150" algn="l"/>
                <a:tab pos="7364413" algn="l"/>
                <a:tab pos="7813675" algn="l"/>
                <a:tab pos="8262938" algn="l"/>
                <a:tab pos="8712200" algn="l"/>
                <a:tab pos="91614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500"/>
              </a:spcBef>
              <a:buFont typeface="Times New Roman" panose="02020603050405020304" pitchFamily="18" charset="0"/>
              <a:buChar char="•"/>
            </a:pPr>
            <a:r>
              <a:rPr lang="es-ES" altLang="en-US" sz="2400">
                <a:cs typeface="Arial" panose="020B0604020202020204" pitchFamily="34" charset="0"/>
              </a:rPr>
              <a:t>A diferencia del enlace duro, un enlace blando es un archivo nuevo, con un inodo propio. Los datos que almacenan es el nombre de otro archivo.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47925"/>
            <a:ext cx="6661150" cy="36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561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1490</Words>
  <Application>Microsoft Office PowerPoint</Application>
  <PresentationFormat>Presentación en pantalla (4:3)</PresentationFormat>
  <Paragraphs>193</Paragraphs>
  <Slides>28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Presentation level design</vt:lpstr>
      <vt:lpstr>Linux:  Sistema de Archivos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Ejemplos</vt:lpstr>
      <vt:lpstr>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Particionamiento</vt:lpstr>
      <vt:lpstr>Presentación de PowerPoint</vt:lpstr>
      <vt:lpstr>Presentación de PowerPoint</vt:lpstr>
      <vt:lpstr>Presentación de PowerPoint</vt:lpstr>
      <vt:lpstr>Presentación de PowerPoint</vt:lpstr>
      <vt:lpstr>Para particionar, formatear y montar un nuevo disco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2016-03-13T22:48:10Z</dcterms:created>
  <dcterms:modified xsi:type="dcterms:W3CDTF">2016-05-31T23:10:42Z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