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35"/>
  </p:notesMasterIdLst>
  <p:handoutMasterIdLst>
    <p:handoutMasterId r:id="rId36"/>
  </p:handoutMasterIdLst>
  <p:sldIdLst>
    <p:sldId id="265" r:id="rId3"/>
    <p:sldId id="378" r:id="rId4"/>
    <p:sldId id="379" r:id="rId5"/>
    <p:sldId id="380" r:id="rId6"/>
    <p:sldId id="381" r:id="rId7"/>
    <p:sldId id="382" r:id="rId8"/>
    <p:sldId id="384" r:id="rId9"/>
    <p:sldId id="385" r:id="rId10"/>
    <p:sldId id="386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10" r:id="rId29"/>
    <p:sldId id="411" r:id="rId30"/>
    <p:sldId id="412" r:id="rId31"/>
    <p:sldId id="413" r:id="rId32"/>
    <p:sldId id="414" r:id="rId33"/>
    <p:sldId id="41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3F881ED-B5ED-435F-A121-F8B033922F9A}" type="slidenum">
              <a:rPr lang="es-E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s-E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6175" y="685800"/>
            <a:ext cx="4543425" cy="34067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64175" cy="4095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n-US" smtClean="0"/>
          </a:p>
        </p:txBody>
      </p:sp>
    </p:spTree>
    <p:extLst>
      <p:ext uri="{BB962C8B-B14F-4D97-AF65-F5344CB8AC3E}">
        <p14:creationId xmlns:p14="http://schemas.microsoft.com/office/powerpoint/2010/main" val="127061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B5CD016-03C7-4B6B-95EB-20DD76042748}" type="slidenum">
              <a:rPr lang="es-E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es-E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6175" y="685800"/>
            <a:ext cx="4543425" cy="34067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64175" cy="4095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n-US" smtClean="0"/>
          </a:p>
        </p:txBody>
      </p:sp>
    </p:spTree>
    <p:extLst>
      <p:ext uri="{BB962C8B-B14F-4D97-AF65-F5344CB8AC3E}">
        <p14:creationId xmlns:p14="http://schemas.microsoft.com/office/powerpoint/2010/main" val="1392481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6630ED8-3381-4122-9F65-A7DDA7DC3F6A}" type="slidenum">
              <a:rPr lang="es-E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s-E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6175" y="685800"/>
            <a:ext cx="4543425" cy="34067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64175" cy="4095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n-US" smtClean="0"/>
          </a:p>
        </p:txBody>
      </p:sp>
    </p:spTree>
    <p:extLst>
      <p:ext uri="{BB962C8B-B14F-4D97-AF65-F5344CB8AC3E}">
        <p14:creationId xmlns:p14="http://schemas.microsoft.com/office/powerpoint/2010/main" val="215476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02A1866-8C6D-4586-BC70-543E1FBAEC32}" type="slidenum">
              <a:rPr lang="es-E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s-E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6175" y="685800"/>
            <a:ext cx="4543425" cy="34067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64175" cy="4095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n-US" smtClean="0"/>
          </a:p>
        </p:txBody>
      </p:sp>
    </p:spTree>
    <p:extLst>
      <p:ext uri="{BB962C8B-B14F-4D97-AF65-F5344CB8AC3E}">
        <p14:creationId xmlns:p14="http://schemas.microsoft.com/office/powerpoint/2010/main" val="629387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C50D697-2A9C-42FA-826E-6598BC968232}" type="slidenum">
              <a:rPr lang="es-E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es-E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6175" y="685800"/>
            <a:ext cx="4543425" cy="34067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64175" cy="4095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n-US" smtClean="0"/>
          </a:p>
        </p:txBody>
      </p:sp>
    </p:spTree>
    <p:extLst>
      <p:ext uri="{BB962C8B-B14F-4D97-AF65-F5344CB8AC3E}">
        <p14:creationId xmlns:p14="http://schemas.microsoft.com/office/powerpoint/2010/main" val="1121437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C40BC4C-FE08-4F16-8C78-BCD66D3FB799}" type="slidenum">
              <a:rPr lang="es-E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s-E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6175" y="685800"/>
            <a:ext cx="4543425" cy="34067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64175" cy="4095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n-US" smtClean="0"/>
          </a:p>
        </p:txBody>
      </p:sp>
    </p:spTree>
    <p:extLst>
      <p:ext uri="{BB962C8B-B14F-4D97-AF65-F5344CB8AC3E}">
        <p14:creationId xmlns:p14="http://schemas.microsoft.com/office/powerpoint/2010/main" val="2102225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35061AD-698C-4E69-AA34-F99E99B9C303}" type="slidenum">
              <a:rPr lang="es-E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es-E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6175" y="685800"/>
            <a:ext cx="4543425" cy="34067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64175" cy="4095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n-US" smtClean="0"/>
          </a:p>
        </p:txBody>
      </p:sp>
    </p:spTree>
    <p:extLst>
      <p:ext uri="{BB962C8B-B14F-4D97-AF65-F5344CB8AC3E}">
        <p14:creationId xmlns:p14="http://schemas.microsoft.com/office/powerpoint/2010/main" val="1134005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 u="sng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 u="sng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 u="sng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u="sng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 u="sng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u="sng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pPr/>
              <a:t>6/6/2016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u="sng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u="sng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6/6/2016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6/6/2016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6/6/2016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6/6/2016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6/6/2016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6/6/2016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u="none" dirty="0" smtClean="0">
                <a:latin typeface="Arial" panose="020B0604020202020204" pitchFamily="34" charset="0"/>
                <a:cs typeface="Arial" panose="020B0604020202020204" pitchFamily="34" charset="0"/>
              </a:rPr>
              <a:t>Tema </a:t>
            </a:r>
            <a:r>
              <a:rPr lang="es-CL" u="none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CL" u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u="none" dirty="0" smtClean="0">
                <a:latin typeface="Arial" panose="020B0604020202020204" pitchFamily="34" charset="0"/>
                <a:cs typeface="Arial" panose="020B0604020202020204" pitchFamily="34" charset="0"/>
              </a:rPr>
              <a:t>Laboratorio de sistemas operativos</a:t>
            </a:r>
          </a:p>
          <a:p>
            <a:r>
              <a:rPr lang="es-CL" u="none" dirty="0" smtClean="0">
                <a:latin typeface="Arial" panose="020B0604020202020204" pitchFamily="34" charset="0"/>
                <a:cs typeface="Arial" panose="020B0604020202020204" pitchFamily="34" charset="0"/>
              </a:rPr>
              <a:t>UTFSM-JMC</a:t>
            </a:r>
          </a:p>
          <a:p>
            <a:r>
              <a:rPr lang="es-CL" u="none" dirty="0" smtClean="0">
                <a:latin typeface="Arial" panose="020B0604020202020204" pitchFamily="34" charset="0"/>
                <a:cs typeface="Arial" panose="020B0604020202020204" pitchFamily="34" charset="0"/>
              </a:rPr>
              <a:t>1-2016</a:t>
            </a:r>
            <a:endParaRPr lang="es-CL" u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defTabSz="914400">
              <a:lnSpc>
                <a:spcPct val="90000"/>
              </a:lnSpc>
              <a:spcBef>
                <a:spcPts val="0"/>
              </a:spcBef>
              <a:buClr>
                <a:srgbClr val="708CA1"/>
              </a:buClr>
              <a:buSzPct val="25000"/>
            </a:pPr>
            <a:r>
              <a:rPr lang="es-CL" sz="3200" b="1" u="none" dirty="0">
                <a:solidFill>
                  <a:srgbClr val="708CA1"/>
                </a:solidFill>
                <a:latin typeface="Arial"/>
                <a:ea typeface="Arial"/>
                <a:cs typeface="Arial"/>
              </a:rPr>
              <a:t>Linux: </a:t>
            </a:r>
            <a:br>
              <a:rPr lang="es-CL" sz="3200" b="1" u="none" dirty="0">
                <a:solidFill>
                  <a:srgbClr val="708CA1"/>
                </a:solidFill>
                <a:latin typeface="Arial"/>
                <a:ea typeface="Arial"/>
                <a:cs typeface="Arial"/>
              </a:rPr>
            </a:br>
            <a:r>
              <a:rPr lang="en-US" sz="3200" b="1" u="none" dirty="0" err="1" smtClean="0">
                <a:solidFill>
                  <a:srgbClr val="708CA1"/>
                </a:solidFill>
                <a:latin typeface="Arial"/>
                <a:ea typeface="Arial"/>
                <a:cs typeface="Arial"/>
              </a:rPr>
              <a:t>Administración</a:t>
            </a:r>
            <a:r>
              <a:rPr lang="en-US" sz="3200" b="1" u="none" dirty="0" smtClean="0">
                <a:solidFill>
                  <a:srgbClr val="708CA1"/>
                </a:solidFill>
                <a:latin typeface="Arial"/>
                <a:ea typeface="Arial"/>
                <a:cs typeface="Arial"/>
              </a:rPr>
              <a:t> de </a:t>
            </a:r>
            <a:r>
              <a:rPr lang="en-US" sz="3200" b="1" u="none" dirty="0" err="1" smtClean="0">
                <a:solidFill>
                  <a:srgbClr val="708CA1"/>
                </a:solidFill>
                <a:latin typeface="Arial"/>
                <a:ea typeface="Arial"/>
                <a:cs typeface="Arial"/>
              </a:rPr>
              <a:t>procesos</a:t>
            </a:r>
            <a:endParaRPr lang="en-US" sz="3200" b="1" u="none" dirty="0">
              <a:solidFill>
                <a:srgbClr val="708CA1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443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n-US" smtClean="0"/>
              <a:t>pstree: El linaje de los procesos</a:t>
            </a:r>
            <a:endParaRPr lang="es-ES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Char char="•"/>
            </a:pPr>
            <a:r>
              <a:rPr lang="es-CL" altLang="en-US" smtClean="0"/>
              <a:t>Al arranque los procesos nacen de la bifurcación de /sbin/init.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s-CL" altLang="en-US" b="1" smtClean="0"/>
              <a:t>pstree</a:t>
            </a:r>
            <a:r>
              <a:rPr lang="es-CL" altLang="en-US" smtClean="0"/>
              <a:t> permite explorar el árbol de procesos.</a:t>
            </a:r>
            <a:endParaRPr lang="es-ES" altLang="en-US" smtClean="0"/>
          </a:p>
        </p:txBody>
      </p:sp>
    </p:spTree>
    <p:extLst>
      <p:ext uri="{BB962C8B-B14F-4D97-AF65-F5344CB8AC3E}">
        <p14:creationId xmlns:p14="http://schemas.microsoft.com/office/powerpoint/2010/main" val="24160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n-US" smtClean="0"/>
              <a:t>Muertes de un proceso</a:t>
            </a:r>
            <a:endParaRPr lang="es-ES" alt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  <a:buFont typeface="Times New Roman" panose="02020603050405020304" pitchFamily="18" charset="0"/>
              <a:buChar char="•"/>
            </a:pPr>
            <a:r>
              <a:rPr lang="es-CL" altLang="en-US" sz="2000" smtClean="0"/>
              <a:t>Debido a “exit” o al recibir una señal</a:t>
            </a:r>
          </a:p>
          <a:p>
            <a:pPr>
              <a:lnSpc>
                <a:spcPct val="85000"/>
              </a:lnSpc>
              <a:buFont typeface="Times New Roman" panose="02020603050405020304" pitchFamily="18" charset="0"/>
              <a:buChar char="•"/>
            </a:pPr>
            <a:r>
              <a:rPr lang="es-CL" altLang="en-US" sz="2000" smtClean="0"/>
              <a:t>Cuando mueren, dejan código de estatus</a:t>
            </a:r>
          </a:p>
          <a:p>
            <a:pPr>
              <a:lnSpc>
                <a:spcPct val="85000"/>
              </a:lnSpc>
              <a:buFont typeface="Times New Roman" panose="02020603050405020304" pitchFamily="18" charset="0"/>
              <a:buChar char="•"/>
            </a:pPr>
            <a:r>
              <a:rPr lang="es-CL" altLang="en-US" sz="2000" smtClean="0"/>
              <a:t>Al morir, todos los recursos que usaba se liberan.</a:t>
            </a:r>
          </a:p>
          <a:p>
            <a:pPr>
              <a:lnSpc>
                <a:spcPct val="85000"/>
              </a:lnSpc>
              <a:buFont typeface="Times New Roman" panose="02020603050405020304" pitchFamily="18" charset="0"/>
              <a:buChar char="•"/>
            </a:pPr>
            <a:r>
              <a:rPr lang="es-CL" altLang="en-US" sz="2000" smtClean="0"/>
              <a:t>Es responsabilidad del padre recolectar la información que deja el hijo y liberar los recursos tomados.</a:t>
            </a:r>
          </a:p>
          <a:p>
            <a:pPr>
              <a:lnSpc>
                <a:spcPct val="85000"/>
              </a:lnSpc>
              <a:buFont typeface="Times New Roman" panose="02020603050405020304" pitchFamily="18" charset="0"/>
              <a:buChar char="•"/>
            </a:pPr>
            <a:r>
              <a:rPr lang="es-CL" altLang="en-US" sz="2000" smtClean="0"/>
              <a:t>Procesos huérfanos: /sbin/init adopta los procesos que se quedan sin padre.</a:t>
            </a:r>
          </a:p>
          <a:p>
            <a:pPr>
              <a:lnSpc>
                <a:spcPct val="85000"/>
              </a:lnSpc>
              <a:buFont typeface="Times New Roman" panose="02020603050405020304" pitchFamily="18" charset="0"/>
              <a:buChar char="•"/>
            </a:pPr>
            <a:r>
              <a:rPr lang="es-CL" altLang="en-US" sz="2000" smtClean="0"/>
              <a:t>Procesos Zombi: Estado transitorio entre la salida del proceso y la recolección del valor de retorno y liberación de recursos  por el padre. No ocupan RAM ni CPU.</a:t>
            </a:r>
            <a:endParaRPr lang="es-ES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366246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n-US" smtClean="0"/>
              <a:t>Los 5 estados de un proceso</a:t>
            </a:r>
            <a:endParaRPr lang="es-ES" alt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8112125" cy="489585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30000"/>
              </a:spcBef>
              <a:buFont typeface="Times New Roman" panose="02020603050405020304" pitchFamily="18" charset="0"/>
              <a:buChar char="•"/>
            </a:pPr>
            <a:r>
              <a:rPr lang="es-CL" altLang="en-US" sz="1800" smtClean="0"/>
              <a:t>Se representan por una letra utilizada por </a:t>
            </a:r>
            <a:r>
              <a:rPr lang="es-CL" altLang="en-US" sz="1800" b="1" smtClean="0"/>
              <a:t>ps </a:t>
            </a:r>
            <a:r>
              <a:rPr lang="es-CL" altLang="en-US" sz="1800" smtClean="0"/>
              <a:t>y </a:t>
            </a:r>
            <a:r>
              <a:rPr lang="es-CL" altLang="en-US" sz="1800" b="1" smtClean="0"/>
              <a:t>top </a:t>
            </a:r>
            <a:r>
              <a:rPr lang="es-CL" altLang="en-US" sz="1800" smtClean="0"/>
              <a:t>para identificar el estado actual.</a:t>
            </a:r>
          </a:p>
          <a:p>
            <a:pPr>
              <a:lnSpc>
                <a:spcPct val="75000"/>
              </a:lnSpc>
              <a:spcBef>
                <a:spcPct val="30000"/>
              </a:spcBef>
              <a:buFont typeface="Times New Roman" panose="02020603050405020304" pitchFamily="18" charset="0"/>
              <a:buChar char="•"/>
            </a:pPr>
            <a:r>
              <a:rPr lang="es-CL" altLang="en-US" sz="1800" b="1" smtClean="0"/>
              <a:t>Ejecutable (R)</a:t>
            </a:r>
          </a:p>
          <a:p>
            <a:pPr lvl="1">
              <a:lnSpc>
                <a:spcPct val="75000"/>
              </a:lnSpc>
              <a:spcBef>
                <a:spcPct val="30000"/>
              </a:spcBef>
              <a:buFont typeface="Times New Roman" panose="02020603050405020304" pitchFamily="18" charset="0"/>
              <a:buChar char="–"/>
            </a:pPr>
            <a:r>
              <a:rPr lang="es-CL" altLang="en-US" sz="1600" smtClean="0"/>
              <a:t>Procesos que si tienen la oportunidad de acceder a la CPU, lo hacen.</a:t>
            </a:r>
          </a:p>
          <a:p>
            <a:pPr lvl="1">
              <a:lnSpc>
                <a:spcPct val="75000"/>
              </a:lnSpc>
              <a:spcBef>
                <a:spcPct val="30000"/>
              </a:spcBef>
              <a:buFont typeface="Times New Roman" panose="02020603050405020304" pitchFamily="18" charset="0"/>
              <a:buChar char="–"/>
            </a:pPr>
            <a:r>
              <a:rPr lang="es-CL" altLang="en-US" sz="1600" smtClean="0"/>
              <a:t>Sólo un proceso se ejecuta a la vez</a:t>
            </a:r>
          </a:p>
          <a:p>
            <a:pPr>
              <a:lnSpc>
                <a:spcPct val="75000"/>
              </a:lnSpc>
              <a:spcBef>
                <a:spcPct val="30000"/>
              </a:spcBef>
              <a:buFont typeface="Times New Roman" panose="02020603050405020304" pitchFamily="18" charset="0"/>
              <a:buChar char="•"/>
            </a:pPr>
            <a:r>
              <a:rPr lang="es-CL" altLang="en-US" sz="1800" b="1" smtClean="0"/>
              <a:t>Dormido voluntario (interrumpible)(s)</a:t>
            </a:r>
          </a:p>
          <a:p>
            <a:pPr lvl="1">
              <a:lnSpc>
                <a:spcPct val="75000"/>
              </a:lnSpc>
              <a:spcBef>
                <a:spcPct val="30000"/>
              </a:spcBef>
              <a:buFont typeface="Times New Roman" panose="02020603050405020304" pitchFamily="18" charset="0"/>
              <a:buChar char="–"/>
            </a:pPr>
            <a:r>
              <a:rPr lang="es-CL" altLang="en-US" sz="1600" smtClean="0"/>
              <a:t>Proceso que no tiene nada que hacer hasta que suceda algo interesante. Cuando se interesa en algo, vuelve al estado ejecutable.</a:t>
            </a:r>
          </a:p>
          <a:p>
            <a:pPr lvl="1">
              <a:lnSpc>
                <a:spcPct val="75000"/>
              </a:lnSpc>
              <a:spcBef>
                <a:spcPct val="30000"/>
              </a:spcBef>
              <a:buFont typeface="Times New Roman" panose="02020603050405020304" pitchFamily="18" charset="0"/>
              <a:buChar char="–"/>
            </a:pPr>
            <a:r>
              <a:rPr lang="es-CL" altLang="en-US" sz="1600" smtClean="0"/>
              <a:t>Ej.: httpd</a:t>
            </a:r>
          </a:p>
          <a:p>
            <a:pPr>
              <a:lnSpc>
                <a:spcPct val="75000"/>
              </a:lnSpc>
              <a:spcBef>
                <a:spcPct val="30000"/>
              </a:spcBef>
              <a:buFont typeface="Times New Roman" panose="02020603050405020304" pitchFamily="18" charset="0"/>
              <a:buChar char="•"/>
            </a:pPr>
            <a:r>
              <a:rPr lang="es-CL" altLang="en-US" sz="1800" b="1" smtClean="0"/>
              <a:t>Dormido involuntario (no interrumpible) (D)</a:t>
            </a:r>
          </a:p>
          <a:p>
            <a:pPr lvl="1">
              <a:lnSpc>
                <a:spcPct val="75000"/>
              </a:lnSpc>
              <a:spcBef>
                <a:spcPct val="30000"/>
              </a:spcBef>
              <a:buFont typeface="Times New Roman" panose="02020603050405020304" pitchFamily="18" charset="0"/>
              <a:buChar char="–"/>
            </a:pPr>
            <a:r>
              <a:rPr lang="es-CL" altLang="en-US" sz="1600" smtClean="0"/>
              <a:t>Proceso forzado a dormir por el kernel, porque el recurso que iba a utilizar está ocupado.</a:t>
            </a:r>
          </a:p>
          <a:p>
            <a:pPr>
              <a:lnSpc>
                <a:spcPct val="75000"/>
              </a:lnSpc>
              <a:spcBef>
                <a:spcPct val="30000"/>
              </a:spcBef>
              <a:buFont typeface="Times New Roman" panose="02020603050405020304" pitchFamily="18" charset="0"/>
              <a:buChar char="•"/>
            </a:pPr>
            <a:r>
              <a:rPr lang="es-CL" altLang="en-US" sz="1800" b="1" smtClean="0"/>
              <a:t>Procesos detenidos (suspendidos)(T)</a:t>
            </a:r>
          </a:p>
          <a:p>
            <a:pPr lvl="1">
              <a:lnSpc>
                <a:spcPct val="75000"/>
              </a:lnSpc>
              <a:spcBef>
                <a:spcPct val="30000"/>
              </a:spcBef>
              <a:buFont typeface="Times New Roman" panose="02020603050405020304" pitchFamily="18" charset="0"/>
              <a:buChar char="–"/>
            </a:pPr>
            <a:r>
              <a:rPr lang="es-CL" altLang="en-US" sz="1600" smtClean="0"/>
              <a:t>Son procesos suspendidos por los usuarios.</a:t>
            </a:r>
          </a:p>
          <a:p>
            <a:pPr lvl="1">
              <a:lnSpc>
                <a:spcPct val="75000"/>
              </a:lnSpc>
              <a:spcBef>
                <a:spcPct val="30000"/>
              </a:spcBef>
              <a:buFont typeface="Times New Roman" panose="02020603050405020304" pitchFamily="18" charset="0"/>
              <a:buChar char="–"/>
            </a:pPr>
            <a:r>
              <a:rPr lang="es-CL" altLang="en-US" sz="1600" smtClean="0"/>
              <a:t>No harán ninguna acción hasta ser reiniciados por el usuario</a:t>
            </a:r>
          </a:p>
          <a:p>
            <a:pPr lvl="1">
              <a:lnSpc>
                <a:spcPct val="75000"/>
              </a:lnSpc>
              <a:spcBef>
                <a:spcPct val="30000"/>
              </a:spcBef>
              <a:buFont typeface="Times New Roman" panose="02020603050405020304" pitchFamily="18" charset="0"/>
              <a:buChar char="–"/>
            </a:pPr>
            <a:r>
              <a:rPr lang="es-CL" altLang="en-US" sz="1600" smtClean="0"/>
              <a:t>Ej: CTRL-Z</a:t>
            </a:r>
          </a:p>
          <a:p>
            <a:pPr>
              <a:lnSpc>
                <a:spcPct val="75000"/>
              </a:lnSpc>
              <a:spcBef>
                <a:spcPct val="30000"/>
              </a:spcBef>
              <a:buFont typeface="Times New Roman" panose="02020603050405020304" pitchFamily="18" charset="0"/>
              <a:buChar char="•"/>
            </a:pPr>
            <a:r>
              <a:rPr lang="es-CL" altLang="en-US" sz="1800" b="1" smtClean="0"/>
              <a:t>Procesos zombi (Z)</a:t>
            </a:r>
          </a:p>
          <a:p>
            <a:pPr>
              <a:lnSpc>
                <a:spcPct val="75000"/>
              </a:lnSpc>
              <a:spcBef>
                <a:spcPct val="30000"/>
              </a:spcBef>
              <a:buFont typeface="Times New Roman" panose="02020603050405020304" pitchFamily="18" charset="0"/>
              <a:buChar char="•"/>
            </a:pPr>
            <a:r>
              <a:rPr lang="es-CL" altLang="en-US" sz="1800" smtClean="0"/>
              <a:t>El estado de los procesos se aprecia en la columna STAT de la salida de ps y top.</a:t>
            </a:r>
            <a:endParaRPr lang="es-E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26444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n-US" smtClean="0"/>
              <a:t>Programación de procesos: nice y renice</a:t>
            </a:r>
            <a:endParaRPr lang="es-ES" alt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Char char="•"/>
            </a:pPr>
            <a:r>
              <a:rPr lang="es-CL" altLang="en-US" smtClean="0"/>
              <a:t>Tarea primaria del kernel: programar procesos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s-CL" altLang="en-US" smtClean="0"/>
              <a:t>Cada proceso tiene un valor de niceness (amabilidad) que influye en su programación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s-CL" altLang="en-US" smtClean="0"/>
              <a:t>Los comandos nice y renice pueden cambiar la programación de un proceso.</a:t>
            </a:r>
            <a:endParaRPr lang="es-ES" altLang="en-US" smtClean="0"/>
          </a:p>
        </p:txBody>
      </p:sp>
    </p:spTree>
    <p:extLst>
      <p:ext uri="{BB962C8B-B14F-4D97-AF65-F5344CB8AC3E}">
        <p14:creationId xmlns:p14="http://schemas.microsoft.com/office/powerpoint/2010/main" val="402334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n-US" smtClean="0"/>
              <a:t>Programación de procesos</a:t>
            </a:r>
            <a:endParaRPr lang="es-ES" alt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5000"/>
              </a:lnSpc>
              <a:buFont typeface="Times New Roman" panose="02020603050405020304" pitchFamily="18" charset="0"/>
              <a:buChar char="•"/>
            </a:pPr>
            <a:r>
              <a:rPr lang="es-CL" altLang="en-US" sz="1800" smtClean="0"/>
              <a:t>Es la forma en la que el kernel decide qué proceso debe ejecutarse y en qué momento.</a:t>
            </a:r>
          </a:p>
          <a:p>
            <a:pPr>
              <a:lnSpc>
                <a:spcPct val="75000"/>
              </a:lnSpc>
              <a:buFont typeface="Times New Roman" panose="02020603050405020304" pitchFamily="18" charset="0"/>
              <a:buChar char="•"/>
            </a:pPr>
            <a:r>
              <a:rPr lang="es-CL" altLang="en-US" sz="1800" smtClean="0"/>
              <a:t>Cada proceso tiene dos valores que influyen en su programación:</a:t>
            </a:r>
          </a:p>
          <a:p>
            <a:pPr lvl="1">
              <a:lnSpc>
                <a:spcPct val="75000"/>
              </a:lnSpc>
              <a:buFont typeface="Times New Roman" panose="02020603050405020304" pitchFamily="18" charset="0"/>
              <a:buChar char="–"/>
            </a:pPr>
            <a:r>
              <a:rPr lang="es-CL" altLang="en-US" sz="1600" b="1" smtClean="0"/>
              <a:t>Prioridad del proceso:</a:t>
            </a:r>
            <a:r>
              <a:rPr lang="es-CL" altLang="en-US" sz="1600" smtClean="0"/>
              <a:t> Valor dinámico que cambia el kernel</a:t>
            </a:r>
          </a:p>
          <a:p>
            <a:pPr lvl="2">
              <a:lnSpc>
                <a:spcPct val="75000"/>
              </a:lnSpc>
              <a:buFont typeface="Times New Roman" panose="02020603050405020304" pitchFamily="18" charset="0"/>
              <a:buChar char="•"/>
            </a:pPr>
            <a:r>
              <a:rPr lang="es-CL" altLang="en-US" sz="1600" smtClean="0"/>
              <a:t>Mientras más pequeño el valor, mayor prioridad de ejecución. Menor a 40.</a:t>
            </a:r>
          </a:p>
          <a:p>
            <a:pPr lvl="2">
              <a:lnSpc>
                <a:spcPct val="75000"/>
              </a:lnSpc>
              <a:buFont typeface="Times New Roman" panose="02020603050405020304" pitchFamily="18" charset="0"/>
              <a:buChar char="•"/>
            </a:pPr>
            <a:r>
              <a:rPr lang="es-CL" altLang="en-US" sz="1600" smtClean="0"/>
              <a:t>Se indica por las siglas PRI de la salida de top.</a:t>
            </a:r>
          </a:p>
          <a:p>
            <a:pPr lvl="1">
              <a:lnSpc>
                <a:spcPct val="75000"/>
              </a:lnSpc>
              <a:buFont typeface="Times New Roman" panose="02020603050405020304" pitchFamily="18" charset="0"/>
              <a:buChar char="–"/>
            </a:pPr>
            <a:r>
              <a:rPr lang="es-CL" altLang="en-US" sz="1600" b="1" smtClean="0"/>
              <a:t>Niceness o amabilidad del proceso:</a:t>
            </a:r>
            <a:r>
              <a:rPr lang="es-CL" altLang="en-US" sz="1600" smtClean="0"/>
              <a:t> Valor fijo que algunas veces lo cambia el usuario.</a:t>
            </a:r>
          </a:p>
          <a:p>
            <a:pPr lvl="2">
              <a:lnSpc>
                <a:spcPct val="75000"/>
              </a:lnSpc>
              <a:buFont typeface="Times New Roman" panose="02020603050405020304" pitchFamily="18" charset="0"/>
              <a:buChar char="•"/>
            </a:pPr>
            <a:r>
              <a:rPr lang="es-CL" altLang="en-US" sz="1600" smtClean="0"/>
              <a:t>Valor entre -20 y 19. Por defecto es 0.</a:t>
            </a:r>
          </a:p>
          <a:p>
            <a:pPr lvl="2">
              <a:lnSpc>
                <a:spcPct val="75000"/>
              </a:lnSpc>
              <a:buFont typeface="Times New Roman" panose="02020603050405020304" pitchFamily="18" charset="0"/>
              <a:buChar char="•"/>
            </a:pPr>
            <a:r>
              <a:rPr lang="es-CL" altLang="en-US" sz="1600" smtClean="0"/>
              <a:t>Mientras más pequeño, menor amabilidad.</a:t>
            </a:r>
          </a:p>
          <a:p>
            <a:pPr lvl="2">
              <a:lnSpc>
                <a:spcPct val="75000"/>
              </a:lnSpc>
              <a:buFont typeface="Times New Roman" panose="02020603050405020304" pitchFamily="18" charset="0"/>
              <a:buChar char="•"/>
            </a:pPr>
            <a:r>
              <a:rPr lang="es-CL" altLang="en-US" sz="1600" smtClean="0"/>
              <a:t>Los procesos más amables obtienen menos tiempo de CPU. Los que tienen menor amabilidad (valor menor que 0) son ambiciosos, por lo que consumen mayor tiempo de CPU.</a:t>
            </a:r>
          </a:p>
          <a:p>
            <a:pPr lvl="2">
              <a:lnSpc>
                <a:spcPct val="75000"/>
              </a:lnSpc>
              <a:buFont typeface="Times New Roman" panose="02020603050405020304" pitchFamily="18" charset="0"/>
              <a:buChar char="•"/>
            </a:pPr>
            <a:endParaRPr lang="es-CL" altLang="en-US" sz="1600" smtClean="0"/>
          </a:p>
          <a:p>
            <a:pPr lvl="2">
              <a:lnSpc>
                <a:spcPct val="75000"/>
              </a:lnSpc>
              <a:buFont typeface="Times New Roman" panose="02020603050405020304" pitchFamily="18" charset="0"/>
              <a:buChar char="•"/>
            </a:pPr>
            <a:endParaRPr lang="es-ES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39647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n-US" smtClean="0"/>
              <a:t>Cambios de prioridad de proceso</a:t>
            </a:r>
            <a:endParaRPr lang="es-ES" alt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Char char="•"/>
            </a:pPr>
            <a:r>
              <a:rPr lang="es-CL" altLang="en-US" b="1" smtClean="0"/>
              <a:t>nice para iniciar</a:t>
            </a:r>
            <a:r>
              <a:rPr lang="es-CL" altLang="en-US" smtClean="0"/>
              <a:t> un comando con prioridad baja: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s-CL" altLang="en-US" smtClean="0"/>
              <a:t>nice -19 ./simulacion &amp;</a:t>
            </a:r>
          </a:p>
          <a:p>
            <a:pPr lvl="2">
              <a:buFont typeface="Times New Roman" panose="02020603050405020304" pitchFamily="18" charset="0"/>
              <a:buChar char="•"/>
            </a:pPr>
            <a:r>
              <a:rPr lang="es-CL" altLang="en-US" smtClean="0"/>
              <a:t>Valor de amabilidad 19 (lo toma como opción)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s-CL" altLang="en-US" b="1" smtClean="0"/>
              <a:t>renice</a:t>
            </a:r>
            <a:r>
              <a:rPr lang="es-CL" altLang="en-US" smtClean="0"/>
              <a:t> </a:t>
            </a:r>
            <a:r>
              <a:rPr lang="es-CL" altLang="en-US" b="1" smtClean="0"/>
              <a:t>para alterar</a:t>
            </a:r>
            <a:r>
              <a:rPr lang="es-CL" altLang="en-US" smtClean="0"/>
              <a:t> el niceness de un proceso en ejecución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s-CL" altLang="en-US" smtClean="0"/>
              <a:t>renice 19 7347</a:t>
            </a:r>
          </a:p>
          <a:p>
            <a:pPr lvl="2">
              <a:buFont typeface="Times New Roman" panose="02020603050405020304" pitchFamily="18" charset="0"/>
              <a:buChar char="•"/>
            </a:pPr>
            <a:r>
              <a:rPr lang="es-CL" altLang="en-US" smtClean="0"/>
              <a:t>Valor de amabilidad 19 (lo toma como argumento)</a:t>
            </a:r>
          </a:p>
          <a:p>
            <a:pPr lvl="1">
              <a:buFont typeface="Times New Roman" panose="02020603050405020304" pitchFamily="18" charset="0"/>
              <a:buChar char="–"/>
            </a:pPr>
            <a:endParaRPr lang="es-ES" altLang="en-US" smtClean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724400"/>
            <a:ext cx="63436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01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n-US" smtClean="0"/>
              <a:t>Renicening…</a:t>
            </a:r>
            <a:endParaRPr lang="es-ES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Char char="•"/>
            </a:pPr>
            <a:r>
              <a:rPr lang="es-CL" altLang="en-US" smtClean="0"/>
              <a:t>Renice con top: top utiliza la tecla r para cambiar el valor de nice de un proceso.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s-CL" altLang="en-US" smtClean="0"/>
              <a:t>Los usuarios normales no pueden bajar el niceness de un proceso.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s-CL" altLang="en-US" smtClean="0"/>
              <a:t>Los procesos inician con nice = 0, por lo que no pueden hacer procesos más ambiciosos.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s-CL" altLang="en-US" smtClean="0"/>
              <a:t>Una vez vuelto más nice un proceso, los usuarios normales no pueden aumentar su “ambición”.</a:t>
            </a:r>
            <a:endParaRPr lang="es-ES" altLang="en-US" smtClean="0"/>
          </a:p>
        </p:txBody>
      </p:sp>
    </p:spTree>
    <p:extLst>
      <p:ext uri="{BB962C8B-B14F-4D97-AF65-F5344CB8AC3E}">
        <p14:creationId xmlns:p14="http://schemas.microsoft.com/office/powerpoint/2010/main" val="419045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n-US" smtClean="0"/>
              <a:t>Ejemplos</a:t>
            </a:r>
            <a:endParaRPr lang="es-ES" alt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Char char="•"/>
            </a:pPr>
            <a:r>
              <a:rPr lang="es-ES_tradnl" altLang="en-US" smtClean="0"/>
              <a:t>¿Qué comando cambiaría la prioridad de un proceso cuyo PID es 1234?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s-ES_tradnl" altLang="en-US" smtClean="0"/>
              <a:t>¿Qué involucra ejecutar los siguientes comandos?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s-ES_tradnl" altLang="en-US" smtClean="0"/>
              <a:t>nice -15 sim_c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s-ES_tradnl" altLang="en-US" smtClean="0"/>
              <a:t>renice 19 9311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s-ES_tradnl" altLang="en-US" smtClean="0"/>
              <a:t>En Unix: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s-ES_tradnl" altLang="en-US" smtClean="0"/>
              <a:t>Crear un nuevo proceso es: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s-ES_tradnl" altLang="en-US" smtClean="0"/>
              <a:t>Ejecutar un nuevo comando es:</a:t>
            </a:r>
          </a:p>
          <a:p>
            <a:pPr>
              <a:buFont typeface="Times New Roman" panose="02020603050405020304" pitchFamily="18" charset="0"/>
              <a:buChar char="•"/>
            </a:pPr>
            <a:endParaRPr lang="es-ES_tradnl" altLang="en-US" smtClean="0"/>
          </a:p>
        </p:txBody>
      </p:sp>
    </p:spTree>
    <p:extLst>
      <p:ext uri="{BB962C8B-B14F-4D97-AF65-F5344CB8AC3E}">
        <p14:creationId xmlns:p14="http://schemas.microsoft.com/office/powerpoint/2010/main" val="189268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n-US" dirty="0" smtClean="0"/>
              <a:t>Envío </a:t>
            </a:r>
            <a:r>
              <a:rPr lang="es-CL" altLang="en-US" dirty="0" smtClean="0"/>
              <a:t>de señales</a:t>
            </a:r>
            <a:endParaRPr lang="es-ES" altLang="en-US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Char char="•"/>
            </a:pPr>
            <a:r>
              <a:rPr lang="es-CL" altLang="en-US" sz="2000" dirty="0" smtClean="0"/>
              <a:t>Las señales son una forma de comunicación entre procesos.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s-CL" altLang="en-US" sz="2000" dirty="0" smtClean="0"/>
              <a:t>las señales pueden ser simbólicas o numéricas y se envían con el comando </a:t>
            </a:r>
            <a:r>
              <a:rPr lang="es-CL" altLang="en-US" sz="2000" dirty="0" err="1" smtClean="0"/>
              <a:t>kill</a:t>
            </a:r>
            <a:r>
              <a:rPr lang="es-CL" altLang="en-US" sz="2000" dirty="0" smtClean="0"/>
              <a:t>.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s-CL" altLang="en-US" sz="2000" dirty="0" smtClean="0"/>
              <a:t>La señal 15 </a:t>
            </a:r>
            <a:r>
              <a:rPr lang="es-CL" altLang="en-US" sz="2000" dirty="0" err="1" smtClean="0"/>
              <a:t>ó</a:t>
            </a:r>
            <a:r>
              <a:rPr lang="es-CL" altLang="en-US" sz="2000" dirty="0" smtClean="0"/>
              <a:t> SIGTERM se utiliza para solicitar la terminación de un proceso.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s-CL" altLang="en-US" sz="2000" dirty="0" smtClean="0"/>
              <a:t>La señal 9 </a:t>
            </a:r>
            <a:r>
              <a:rPr lang="es-CL" altLang="en-US" sz="2000" dirty="0" err="1" smtClean="0"/>
              <a:t>ó</a:t>
            </a:r>
            <a:r>
              <a:rPr lang="es-CL" altLang="en-US" sz="2000" dirty="0" smtClean="0"/>
              <a:t> SIGKILL termina un proceso y no puede anularse.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s-CL" altLang="en-US" sz="2000" b="1" dirty="0" err="1" smtClean="0"/>
              <a:t>pkill</a:t>
            </a:r>
            <a:r>
              <a:rPr lang="es-CL" altLang="en-US" sz="2000" b="1" dirty="0" smtClean="0"/>
              <a:t> </a:t>
            </a:r>
            <a:r>
              <a:rPr lang="es-CL" altLang="en-US" sz="2000" dirty="0" smtClean="0"/>
              <a:t>y </a:t>
            </a:r>
            <a:r>
              <a:rPr lang="es-CL" altLang="en-US" sz="2000" b="1" dirty="0" err="1" smtClean="0"/>
              <a:t>killal</a:t>
            </a:r>
            <a:r>
              <a:rPr lang="es-CL" altLang="en-US" sz="2000" b="1" dirty="0" smtClean="0"/>
              <a:t> </a:t>
            </a:r>
            <a:r>
              <a:rPr lang="es-CL" altLang="en-US" sz="2000" dirty="0" smtClean="0"/>
              <a:t>se usan para enviar señales a procesos.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s-CL" altLang="en-US" sz="2000" b="1" dirty="0" smtClean="0"/>
              <a:t>top </a:t>
            </a:r>
            <a:r>
              <a:rPr lang="es-CL" altLang="en-US" sz="2000" dirty="0" smtClean="0"/>
              <a:t>y el monitor del sistema también pueden enviar señales.</a:t>
            </a:r>
            <a:endParaRPr lang="es-ES" alt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82229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n-US" smtClean="0"/>
              <a:t>Señales</a:t>
            </a:r>
            <a:endParaRPr lang="es-ES" alt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Char char="•"/>
            </a:pPr>
            <a:r>
              <a:rPr lang="es-CL" altLang="en-US" sz="2000" smtClean="0"/>
              <a:t>Se conocen como interrupciones de software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s-CL" altLang="en-US" sz="2000" smtClean="0"/>
              <a:t>Las usa el kernel para notificar a los procesos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s-CL" altLang="en-US" sz="2000" smtClean="0"/>
              <a:t>kill -l muestra los números y nombre de las señales que se pueden enviar por su medio.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s-CL" altLang="en-US" sz="2000" smtClean="0"/>
              <a:t>Razones por las cuales enviar una señal: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s-CL" altLang="en-US" sz="1800" smtClean="0"/>
              <a:t>Excepciones de hardware (operaciones erróneas)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s-CL" altLang="en-US" sz="1800" smtClean="0"/>
              <a:t>Condiciones de software (anormales)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s-CL" altLang="en-US" sz="1800" smtClean="0"/>
              <a:t>Interrupciones de terminal (CTRL-C = SIGINT. CRTL-Z = SIGSTP)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s-CL" altLang="en-US" sz="1800" smtClean="0"/>
              <a:t>Otros procesos (a demanda)</a:t>
            </a:r>
            <a:endParaRPr lang="es-E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92126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98463"/>
            <a:ext cx="8123237" cy="963612"/>
          </a:xfrm>
        </p:spPr>
        <p:txBody>
          <a:bodyPr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n-US" smtClean="0"/>
              <a:t>¿Qué es un proceso?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628775"/>
            <a:ext cx="8113712" cy="4999038"/>
          </a:xfrm>
        </p:spPr>
        <p:txBody>
          <a:bodyPr/>
          <a:lstStyle/>
          <a:p>
            <a:pPr marL="684213" indent="-682625">
              <a:spcBef>
                <a:spcPct val="0"/>
              </a:spcBef>
              <a:buFont typeface="Times New Roman" panose="02020603050405020304" pitchFamily="18" charset="0"/>
              <a:buChar char="•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s-ES" altLang="en-US" sz="2200" smtClean="0"/>
              <a:t>Casi cualquier cosa que suceda en un sistema Linux es un proceso.</a:t>
            </a:r>
          </a:p>
          <a:p>
            <a:pPr marL="684213" indent="-682625">
              <a:spcBef>
                <a:spcPct val="0"/>
              </a:spcBef>
              <a:buFont typeface="Times New Roman" panose="02020603050405020304" pitchFamily="18" charset="0"/>
              <a:buChar char="•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s-ES" altLang="en-US" sz="2200" smtClean="0"/>
              <a:t>Es una instancia de un programa en funcionamiento.</a:t>
            </a:r>
          </a:p>
          <a:p>
            <a:pPr marL="684213" indent="-682625">
              <a:spcBef>
                <a:spcPct val="0"/>
              </a:spcBef>
              <a:buFont typeface="Times New Roman" panose="02020603050405020304" pitchFamily="18" charset="0"/>
              <a:buChar char="•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s-ES" altLang="en-US" sz="2200" smtClean="0"/>
              <a:t>Componentes de un proceso</a:t>
            </a:r>
          </a:p>
          <a:p>
            <a:pPr marL="1484313" lvl="1" indent="-568325">
              <a:spcBef>
                <a:spcPct val="0"/>
              </a:spcBef>
              <a:buFont typeface="Times New Roman" panose="02020603050405020304" pitchFamily="18" charset="0"/>
              <a:buChar char="–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s-ES" altLang="en-US" sz="1800" smtClean="0"/>
              <a:t>Contexto de ejecución: Cada proceso se ubica en la memoria y tiene asociado tiempo de CPU y prioridad con la que accede a ella.</a:t>
            </a:r>
          </a:p>
          <a:p>
            <a:pPr marL="1484313" lvl="1" indent="-568325">
              <a:spcBef>
                <a:spcPct val="0"/>
              </a:spcBef>
              <a:buFont typeface="Times New Roman" panose="02020603050405020304" pitchFamily="18" charset="0"/>
              <a:buChar char="–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s-ES" altLang="en-US" sz="1800" smtClean="0"/>
              <a:t>Contexto de E/S</a:t>
            </a:r>
          </a:p>
          <a:p>
            <a:pPr marL="2286000" lvl="2" indent="-455613">
              <a:spcBef>
                <a:spcPct val="0"/>
              </a:spcBef>
              <a:buFont typeface="Times New Roman" panose="02020603050405020304" pitchFamily="18" charset="0"/>
              <a:buChar char="•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s-ES" altLang="en-US" sz="1800" smtClean="0"/>
              <a:t>Descriptores de archivos abiertos (fuentes o receptores de información)</a:t>
            </a:r>
          </a:p>
          <a:p>
            <a:pPr marL="2286000" lvl="2" indent="-455613">
              <a:spcBef>
                <a:spcPct val="0"/>
              </a:spcBef>
              <a:buFont typeface="Times New Roman" panose="02020603050405020304" pitchFamily="18" charset="0"/>
              <a:buChar char="•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s-ES" altLang="en-US" sz="1800" smtClean="0"/>
              <a:t>Archivos de trazado de memoria (Para cargar el código ejecutable en memoria)</a:t>
            </a:r>
          </a:p>
          <a:p>
            <a:pPr marL="2286000" lvl="2" indent="-455613">
              <a:spcBef>
                <a:spcPct val="0"/>
              </a:spcBef>
              <a:buFont typeface="Times New Roman" panose="02020603050405020304" pitchFamily="18" charset="0"/>
              <a:buChar char="•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s-ES" altLang="en-US" sz="1800" smtClean="0"/>
              <a:t>Contexto de sistema de archivos (directorio de trabajo y umask para permisos)</a:t>
            </a:r>
          </a:p>
          <a:p>
            <a:pPr marL="1484313" lvl="1" indent="-568325">
              <a:spcBef>
                <a:spcPct val="0"/>
              </a:spcBef>
              <a:buFont typeface="Times New Roman" panose="02020603050405020304" pitchFamily="18" charset="0"/>
              <a:buChar char="–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s-ES" altLang="en-US" sz="1800" smtClean="0"/>
              <a:t>Variables de entorno (para obtener datos del ambiente)</a:t>
            </a:r>
          </a:p>
          <a:p>
            <a:pPr marL="1484313" lvl="1" indent="-568325">
              <a:spcBef>
                <a:spcPct val="0"/>
              </a:spcBef>
              <a:buFont typeface="Times New Roman" panose="02020603050405020304" pitchFamily="18" charset="0"/>
              <a:buChar char="–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s-ES" altLang="en-US" sz="1800" smtClean="0"/>
              <a:t>Información de herencia (PID, padre, hijo)</a:t>
            </a:r>
          </a:p>
          <a:p>
            <a:pPr marL="1484313" lvl="1" indent="-568325">
              <a:spcBef>
                <a:spcPct val="0"/>
              </a:spcBef>
              <a:buFont typeface="Times New Roman" panose="02020603050405020304" pitchFamily="18" charset="0"/>
              <a:buChar char="–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s-ES" altLang="en-US" sz="1800" smtClean="0"/>
              <a:t>Credenciales (Usuario con el que se ejecuta, permisos)</a:t>
            </a:r>
          </a:p>
          <a:p>
            <a:pPr marL="1484313" lvl="1" indent="-568325">
              <a:spcBef>
                <a:spcPct val="0"/>
              </a:spcBef>
              <a:buFont typeface="Times New Roman" panose="02020603050405020304" pitchFamily="18" charset="0"/>
              <a:buChar char="–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s-ES" altLang="en-US" sz="1800" smtClean="0"/>
              <a:t>Estadísticas de recursos (Utilización, archivos abiertos)</a:t>
            </a:r>
          </a:p>
        </p:txBody>
      </p:sp>
    </p:spTree>
    <p:extLst>
      <p:ext uri="{BB962C8B-B14F-4D97-AF65-F5344CB8AC3E}">
        <p14:creationId xmlns:p14="http://schemas.microsoft.com/office/powerpoint/2010/main" val="384012729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n-US" smtClean="0"/>
              <a:t>kill: envío de señales.</a:t>
            </a:r>
            <a:endParaRPr lang="es-ES" alt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10000"/>
              </a:spcBef>
              <a:buFont typeface="Times New Roman" panose="02020603050405020304" pitchFamily="18" charset="0"/>
              <a:buChar char="•"/>
            </a:pPr>
            <a:r>
              <a:rPr lang="es-CL" altLang="en-US" sz="1800" b="1" smtClean="0"/>
              <a:t>kill -{numero|[SIG]nombre} pid</a:t>
            </a:r>
          </a:p>
          <a:p>
            <a:pPr>
              <a:lnSpc>
                <a:spcPct val="85000"/>
              </a:lnSpc>
              <a:spcBef>
                <a:spcPct val="10000"/>
              </a:spcBef>
              <a:buFont typeface="Times New Roman" panose="02020603050405020304" pitchFamily="18" charset="0"/>
              <a:buChar char="•"/>
            </a:pPr>
            <a:r>
              <a:rPr lang="es-CL" altLang="en-US" sz="1800" smtClean="0"/>
              <a:t>Cuando un proceso recibe una señal, puede realizar una de las acciones:</a:t>
            </a:r>
          </a:p>
          <a:p>
            <a:pPr lvl="1">
              <a:lnSpc>
                <a:spcPct val="85000"/>
              </a:lnSpc>
              <a:spcBef>
                <a:spcPct val="10000"/>
              </a:spcBef>
              <a:buFont typeface="Times New Roman" panose="02020603050405020304" pitchFamily="18" charset="0"/>
              <a:buChar char="–"/>
            </a:pPr>
            <a:r>
              <a:rPr lang="es-CL" altLang="en-US" sz="1600" smtClean="0"/>
              <a:t>Implementar un manejador de señal del kernel: </a:t>
            </a:r>
          </a:p>
          <a:p>
            <a:pPr lvl="2">
              <a:lnSpc>
                <a:spcPct val="85000"/>
              </a:lnSpc>
              <a:spcBef>
                <a:spcPct val="10000"/>
              </a:spcBef>
              <a:buFont typeface="Times New Roman" panose="02020603050405020304" pitchFamily="18" charset="0"/>
              <a:buChar char="•"/>
            </a:pPr>
            <a:r>
              <a:rPr lang="es-CL" altLang="en-US" sz="1600" smtClean="0"/>
              <a:t>Terminar  (cerrar proceso)</a:t>
            </a:r>
          </a:p>
          <a:p>
            <a:pPr lvl="2">
              <a:lnSpc>
                <a:spcPct val="85000"/>
              </a:lnSpc>
              <a:spcBef>
                <a:spcPct val="10000"/>
              </a:spcBef>
              <a:buFont typeface="Times New Roman" panose="02020603050405020304" pitchFamily="18" charset="0"/>
              <a:buChar char="•"/>
            </a:pPr>
            <a:r>
              <a:rPr lang="es-CL" altLang="en-US" sz="1600" smtClean="0"/>
              <a:t>Ignorar</a:t>
            </a:r>
          </a:p>
          <a:p>
            <a:pPr lvl="2">
              <a:lnSpc>
                <a:spcPct val="85000"/>
              </a:lnSpc>
              <a:spcBef>
                <a:spcPct val="10000"/>
              </a:spcBef>
              <a:buFont typeface="Times New Roman" panose="02020603050405020304" pitchFamily="18" charset="0"/>
              <a:buChar char="•"/>
            </a:pPr>
            <a:r>
              <a:rPr lang="es-CL" altLang="en-US" sz="1600" smtClean="0"/>
              <a:t>Núcleo (termina, pero deja una copia de su memoria en un archivo core)</a:t>
            </a:r>
          </a:p>
          <a:p>
            <a:pPr lvl="2">
              <a:lnSpc>
                <a:spcPct val="85000"/>
              </a:lnSpc>
              <a:spcBef>
                <a:spcPct val="10000"/>
              </a:spcBef>
              <a:buFont typeface="Times New Roman" panose="02020603050405020304" pitchFamily="18" charset="0"/>
              <a:buChar char="•"/>
            </a:pPr>
            <a:r>
              <a:rPr lang="es-CL" altLang="en-US" sz="1600" smtClean="0"/>
              <a:t>Pare (detener o suspender el proceso)</a:t>
            </a:r>
          </a:p>
          <a:p>
            <a:pPr lvl="1">
              <a:lnSpc>
                <a:spcPct val="85000"/>
              </a:lnSpc>
              <a:spcBef>
                <a:spcPct val="10000"/>
              </a:spcBef>
              <a:buFont typeface="Times New Roman" panose="02020603050405020304" pitchFamily="18" charset="0"/>
              <a:buChar char="–"/>
            </a:pPr>
            <a:r>
              <a:rPr lang="es-CL" altLang="en-US" sz="1600" smtClean="0"/>
              <a:t>Escoja ignorar la señal</a:t>
            </a:r>
          </a:p>
          <a:p>
            <a:pPr lvl="1">
              <a:lnSpc>
                <a:spcPct val="85000"/>
              </a:lnSpc>
              <a:spcBef>
                <a:spcPct val="10000"/>
              </a:spcBef>
              <a:buFont typeface="Times New Roman" panose="02020603050405020304" pitchFamily="18" charset="0"/>
              <a:buChar char="–"/>
            </a:pPr>
            <a:r>
              <a:rPr lang="es-CL" altLang="en-US" sz="1600" smtClean="0"/>
              <a:t>Escoja implementar un manejador de señal personalizado</a:t>
            </a:r>
            <a:endParaRPr lang="es-ES" altLang="en-US" sz="1600" smtClean="0"/>
          </a:p>
        </p:txBody>
      </p:sp>
      <p:grpSp>
        <p:nvGrpSpPr>
          <p:cNvPr id="35844" name="Group 6"/>
          <p:cNvGrpSpPr>
            <a:grpSpLocks/>
          </p:cNvGrpSpPr>
          <p:nvPr/>
        </p:nvGrpSpPr>
        <p:grpSpPr bwMode="auto">
          <a:xfrm>
            <a:off x="900113" y="3965575"/>
            <a:ext cx="6943725" cy="2703513"/>
            <a:chOff x="567" y="2387"/>
            <a:chExt cx="4374" cy="1703"/>
          </a:xfrm>
        </p:grpSpPr>
        <p:pic>
          <p:nvPicPr>
            <p:cNvPr id="3584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2387"/>
              <a:ext cx="4374" cy="1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84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3730"/>
              <a:ext cx="4362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520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n-US" smtClean="0"/>
              <a:t>Opciones a kill</a:t>
            </a:r>
            <a:endParaRPr lang="es-ES" alt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628775"/>
            <a:ext cx="7777162" cy="194468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</a:pPr>
            <a:r>
              <a:rPr lang="es-CL" altLang="en-US" sz="1800" smtClean="0">
                <a:latin typeface="Times New Roman" panose="02020603050405020304" pitchFamily="18" charset="0"/>
              </a:rPr>
              <a:t>pkill [-signal][OPCIONES][PATRON]</a:t>
            </a:r>
            <a:endParaRPr lang="es-ES" altLang="en-US" sz="1800" smtClean="0">
              <a:latin typeface="Times New Roman" panose="02020603050405020304" pitchFamily="18" charset="0"/>
            </a:endParaRP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1188" y="3500438"/>
            <a:ext cx="7848600" cy="433387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</a:pPr>
            <a:r>
              <a:rPr lang="es-CL" altLang="en-US" sz="2000" smtClean="0">
                <a:latin typeface="Times New Roman" panose="02020603050405020304" pitchFamily="18" charset="0"/>
              </a:rPr>
              <a:t>killall nombre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</a:pPr>
            <a:endParaRPr lang="es-ES" altLang="en-US" sz="2000" smtClean="0">
              <a:latin typeface="Times New Roman" panose="02020603050405020304" pitchFamily="18" charset="0"/>
            </a:endParaRP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9138"/>
            <a:ext cx="698182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3933825"/>
            <a:ext cx="68961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611188" y="5300663"/>
            <a:ext cx="78486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342900" indent="-342900">
              <a:lnSpc>
                <a:spcPct val="95000"/>
              </a:lnSpc>
              <a:spcBef>
                <a:spcPts val="1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95000"/>
              </a:lnSpc>
              <a:spcBef>
                <a:spcPts val="8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95000"/>
              </a:lnSpc>
              <a:spcBef>
                <a:spcPts val="8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95000"/>
              </a:lnSpc>
              <a:spcBef>
                <a:spcPts val="8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95000"/>
              </a:lnSpc>
              <a:spcBef>
                <a:spcPts val="8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s-CL" altLang="en-US" sz="2000">
                <a:latin typeface="Times New Roman" panose="02020603050405020304" pitchFamily="18" charset="0"/>
              </a:rPr>
              <a:t>top letra K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s-ES" altLang="en-US" sz="2000">
              <a:latin typeface="Times New Roman" panose="02020603050405020304" pitchFamily="18" charset="0"/>
            </a:endParaRPr>
          </a:p>
        </p:txBody>
      </p:sp>
      <p:pic>
        <p:nvPicPr>
          <p:cNvPr id="36872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805488"/>
            <a:ext cx="33432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98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n-US" smtClean="0"/>
              <a:t>Ejemplos</a:t>
            </a:r>
            <a:endParaRPr lang="es-ES" alt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smtClean="0"/>
              <a:t>¿Qué comando utilizaría para “matar” inmediatamente un proceso cuyo id es: 9877 ?</a:t>
            </a:r>
            <a:r>
              <a:rPr lang="es-ES" altLang="en-US" smtClean="0"/>
              <a:t> </a:t>
            </a:r>
          </a:p>
          <a:p>
            <a:endParaRPr lang="es-ES" altLang="en-US" smtClean="0"/>
          </a:p>
        </p:txBody>
      </p:sp>
    </p:spTree>
    <p:extLst>
      <p:ext uri="{BB962C8B-B14F-4D97-AF65-F5344CB8AC3E}">
        <p14:creationId xmlns:p14="http://schemas.microsoft.com/office/powerpoint/2010/main" val="52763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n-US" dirty="0" smtClean="0"/>
              <a:t>Control </a:t>
            </a:r>
            <a:r>
              <a:rPr lang="es-CL" altLang="en-US" dirty="0" smtClean="0"/>
              <a:t>de </a:t>
            </a:r>
            <a:r>
              <a:rPr lang="es-CL" altLang="en-US" dirty="0" err="1" smtClean="0"/>
              <a:t>jobs</a:t>
            </a:r>
            <a:endParaRPr lang="es-ES" alt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Char char="•"/>
            </a:pPr>
            <a:r>
              <a:rPr lang="es-CL" altLang="en-US" dirty="0" err="1" smtClean="0"/>
              <a:t>bash</a:t>
            </a:r>
            <a:r>
              <a:rPr lang="es-CL" altLang="en-US" dirty="0" smtClean="0"/>
              <a:t> permite ejecutar trabajos en segundo plano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s-CL" altLang="en-US" b="1" dirty="0" err="1" smtClean="0"/>
              <a:t>jobs</a:t>
            </a:r>
            <a:r>
              <a:rPr lang="es-CL" altLang="en-US" dirty="0" smtClean="0"/>
              <a:t> muestra la lista de trabajos en segundo plano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s-CL" altLang="en-US" b="1" dirty="0" smtClean="0"/>
              <a:t>CONTROL-Z</a:t>
            </a:r>
            <a:r>
              <a:rPr lang="es-CL" altLang="en-US" dirty="0" smtClean="0"/>
              <a:t> </a:t>
            </a:r>
            <a:r>
              <a:rPr lang="es-CL" altLang="en-US" dirty="0" err="1" smtClean="0"/>
              <a:t>envia</a:t>
            </a:r>
            <a:r>
              <a:rPr lang="es-CL" altLang="en-US" dirty="0" smtClean="0"/>
              <a:t> a segundo plano el trabajo actual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s-CL" altLang="en-US" b="1" dirty="0" err="1" smtClean="0"/>
              <a:t>bg</a:t>
            </a:r>
            <a:r>
              <a:rPr lang="es-CL" altLang="en-US" dirty="0" smtClean="0"/>
              <a:t> reanuda un trabajo en segundo plano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s-CL" altLang="en-US" b="1" dirty="0" err="1" smtClean="0"/>
              <a:t>fg</a:t>
            </a:r>
            <a:r>
              <a:rPr lang="es-CL" altLang="en-US" dirty="0" smtClean="0"/>
              <a:t> trae un trabajo del segundo al primer plano</a:t>
            </a:r>
            <a:endParaRPr lang="es-E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39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n-US" smtClean="0"/>
              <a:t>Ejecución de trabajos</a:t>
            </a:r>
            <a:endParaRPr lang="es-ES" alt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Char char="•"/>
            </a:pPr>
            <a:r>
              <a:rPr lang="es-CL" altLang="en-US" smtClean="0"/>
              <a:t>Por defecto, se ejecutan en primer plano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s-CL" altLang="en-US" smtClean="0"/>
              <a:t>Para ejecutarlo en segundo plano, añadir </a:t>
            </a:r>
            <a:r>
              <a:rPr lang="es-CL" altLang="en-US" b="1" smtClean="0"/>
              <a:t>&amp;</a:t>
            </a:r>
            <a:r>
              <a:rPr lang="es-CL" altLang="en-US" smtClean="0"/>
              <a:t> al final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s-CL" altLang="en-US" smtClean="0"/>
              <a:t>Al enviar un comando a segundo plano, se pasa a llamar job y se le asigna un número.</a:t>
            </a:r>
            <a:endParaRPr lang="es-ES" altLang="en-US" smtClean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500438"/>
            <a:ext cx="63150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4149725"/>
            <a:ext cx="67246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445125"/>
            <a:ext cx="66008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303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n-US" smtClean="0"/>
              <a:t>Administración de múltiples trabajos</a:t>
            </a:r>
            <a:endParaRPr lang="es-ES" alt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  <a:buFont typeface="Times New Roman" panose="02020603050405020304" pitchFamily="18" charset="0"/>
              <a:buChar char="•"/>
            </a:pPr>
            <a:r>
              <a:rPr lang="es-CL" altLang="en-US" sz="2000" b="1" smtClean="0"/>
              <a:t>jobs </a:t>
            </a:r>
            <a:r>
              <a:rPr lang="es-CL" altLang="en-US" sz="2000" smtClean="0"/>
              <a:t>muestra el listado de trabajos</a:t>
            </a:r>
          </a:p>
          <a:p>
            <a:pPr>
              <a:lnSpc>
                <a:spcPct val="85000"/>
              </a:lnSpc>
              <a:buFont typeface="Times New Roman" panose="02020603050405020304" pitchFamily="18" charset="0"/>
              <a:buChar char="•"/>
            </a:pPr>
            <a:r>
              <a:rPr lang="es-CL" altLang="en-US" sz="2000" smtClean="0"/>
              <a:t>Al trabajo más reciente se le adjunta un +</a:t>
            </a:r>
          </a:p>
          <a:p>
            <a:pPr>
              <a:lnSpc>
                <a:spcPct val="85000"/>
              </a:lnSpc>
              <a:buFont typeface="Times New Roman" panose="02020603050405020304" pitchFamily="18" charset="0"/>
              <a:buChar char="•"/>
            </a:pPr>
            <a:r>
              <a:rPr lang="es-CL" altLang="en-US" sz="2000" b="1" smtClean="0"/>
              <a:t>fg </a:t>
            </a:r>
            <a:r>
              <a:rPr lang="es-CL" altLang="en-US" sz="2000" smtClean="0"/>
              <a:t>trae a primer plano un trabajo. Si no se le indica el número de job, trae el más reciente.</a:t>
            </a:r>
          </a:p>
          <a:p>
            <a:pPr>
              <a:lnSpc>
                <a:spcPct val="85000"/>
              </a:lnSpc>
              <a:buFont typeface="Times New Roman" panose="02020603050405020304" pitchFamily="18" charset="0"/>
              <a:buChar char="•"/>
            </a:pPr>
            <a:r>
              <a:rPr lang="es-CL" altLang="en-US" sz="2000" b="1" smtClean="0"/>
              <a:t>CONTROL-Z</a:t>
            </a:r>
            <a:r>
              <a:rPr lang="es-CL" altLang="en-US" sz="2000" smtClean="0"/>
              <a:t> suspende un proceso, pero la bash trata a un proceso suspendido como un job</a:t>
            </a:r>
          </a:p>
          <a:p>
            <a:pPr>
              <a:lnSpc>
                <a:spcPct val="85000"/>
              </a:lnSpc>
              <a:buFont typeface="Times New Roman" panose="02020603050405020304" pitchFamily="18" charset="0"/>
              <a:buChar char="•"/>
            </a:pPr>
            <a:r>
              <a:rPr lang="es-CL" altLang="en-US" sz="2000" b="1" smtClean="0"/>
              <a:t>bg</a:t>
            </a:r>
            <a:r>
              <a:rPr lang="es-CL" altLang="en-US" sz="2000" smtClean="0"/>
              <a:t> reinicia en el segundo plano un job detenido. Opera igual que </a:t>
            </a:r>
            <a:r>
              <a:rPr lang="es-CL" altLang="en-US" sz="2000" b="1" smtClean="0"/>
              <a:t>fg</a:t>
            </a:r>
            <a:r>
              <a:rPr lang="es-CL" altLang="en-US" sz="2000" smtClean="0"/>
              <a:t>.</a:t>
            </a:r>
          </a:p>
          <a:p>
            <a:pPr>
              <a:lnSpc>
                <a:spcPct val="85000"/>
              </a:lnSpc>
              <a:buFont typeface="Times New Roman" panose="02020603050405020304" pitchFamily="18" charset="0"/>
              <a:buChar char="•"/>
            </a:pPr>
            <a:r>
              <a:rPr lang="es-CL" altLang="en-US" sz="2000" b="1" smtClean="0"/>
              <a:t>kill %nro_job</a:t>
            </a:r>
            <a:r>
              <a:rPr lang="es-CL" altLang="en-US" sz="2000" smtClean="0"/>
              <a:t> puede enviar señales a un trabajo en vez que a un pid (anteponer %)</a:t>
            </a:r>
            <a:endParaRPr lang="es-ES" altLang="en-US" sz="2000" b="1" smtClean="0"/>
          </a:p>
        </p:txBody>
      </p:sp>
    </p:spTree>
    <p:extLst>
      <p:ext uri="{BB962C8B-B14F-4D97-AF65-F5344CB8AC3E}">
        <p14:creationId xmlns:p14="http://schemas.microsoft.com/office/powerpoint/2010/main" val="178273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n-US" smtClean="0"/>
              <a:t>Ejemplos</a:t>
            </a:r>
            <a:endParaRPr lang="es-ES" alt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Times New Roman" panose="02020603050405020304" pitchFamily="18" charset="0"/>
              <a:buChar char="•"/>
            </a:pPr>
            <a:r>
              <a:rPr lang="es-ES_tradnl" altLang="en-US" smtClean="0"/>
              <a:t>¿Qué comando trae al foreground a un proceso ejecutándose en background?</a:t>
            </a:r>
            <a:r>
              <a:rPr lang="es-ES" altLang="en-US" smtClean="0"/>
              <a:t> </a:t>
            </a:r>
          </a:p>
          <a:p>
            <a:pPr marL="457200" indent="-457200">
              <a:buFont typeface="Times New Roman" panose="02020603050405020304" pitchFamily="18" charset="0"/>
              <a:buChar char="•"/>
            </a:pPr>
            <a:r>
              <a:rPr lang="es-ES_tradnl" altLang="en-US" smtClean="0"/>
              <a:t>Como root, ejecute el comando top y suspéndalo, pero no lo termine.</a:t>
            </a:r>
          </a:p>
          <a:p>
            <a:pPr marL="457200" indent="-457200">
              <a:buFont typeface="Times New Roman" panose="02020603050405020304" pitchFamily="18" charset="0"/>
              <a:buChar char="•"/>
            </a:pPr>
            <a:r>
              <a:rPr lang="es-ES_tradnl" altLang="en-US" smtClean="0"/>
              <a:t>¿Con qué comando terminamos de manera anormal un proceso en foreground?</a:t>
            </a:r>
          </a:p>
          <a:p>
            <a:pPr marL="457200" indent="-457200">
              <a:buFont typeface="Times New Roman" panose="02020603050405020304" pitchFamily="18" charset="0"/>
              <a:buChar char="•"/>
            </a:pPr>
            <a:r>
              <a:rPr lang="es-ES_tradnl" altLang="en-US" smtClean="0"/>
              <a:t>¿Qué realiza la combinación de teclas CTL+z?</a:t>
            </a:r>
          </a:p>
          <a:p>
            <a:pPr marL="457200" indent="-457200">
              <a:buFont typeface="Times New Roman" panose="02020603050405020304" pitchFamily="18" charset="0"/>
              <a:buChar char="•"/>
            </a:pPr>
            <a:endParaRPr lang="es-ES" altLang="en-US" smtClean="0"/>
          </a:p>
          <a:p>
            <a:pPr marL="457200" indent="-457200"/>
            <a:endParaRPr lang="es-ES" altLang="en-US" smtClean="0"/>
          </a:p>
        </p:txBody>
      </p:sp>
    </p:spTree>
    <p:extLst>
      <p:ext uri="{BB962C8B-B14F-4D97-AF65-F5344CB8AC3E}">
        <p14:creationId xmlns:p14="http://schemas.microsoft.com/office/powerpoint/2010/main" val="414130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n-US" sz="2800" dirty="0" smtClean="0"/>
              <a:t>Programación </a:t>
            </a:r>
            <a:r>
              <a:rPr lang="es-CL" altLang="en-US" sz="2800" dirty="0" smtClean="0"/>
              <a:t>de tareas periódicas: 	 cron</a:t>
            </a:r>
            <a:endParaRPr lang="es-ES" altLang="en-US" sz="2800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Char char="•"/>
            </a:pPr>
            <a:r>
              <a:rPr lang="es-CL" altLang="en-US" b="1" dirty="0" smtClean="0"/>
              <a:t>cron</a:t>
            </a:r>
            <a:r>
              <a:rPr lang="es-CL" altLang="en-US" dirty="0" smtClean="0"/>
              <a:t> es un servicio que se usa para programar tareas recurrentes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s-CL" altLang="en-US" b="1" dirty="0" err="1" smtClean="0"/>
              <a:t>crontab</a:t>
            </a:r>
            <a:r>
              <a:rPr lang="es-CL" altLang="en-US" dirty="0" smtClean="0"/>
              <a:t> permite editar archivos </a:t>
            </a:r>
            <a:r>
              <a:rPr lang="es-CL" altLang="en-US" dirty="0" err="1" smtClean="0"/>
              <a:t>crontab</a:t>
            </a:r>
            <a:endParaRPr lang="es-CL" altLang="en-US" dirty="0" smtClean="0"/>
          </a:p>
          <a:p>
            <a:pPr>
              <a:buFont typeface="Times New Roman" panose="02020603050405020304" pitchFamily="18" charset="0"/>
              <a:buChar char="•"/>
            </a:pPr>
            <a:r>
              <a:rPr lang="es-CL" altLang="en-US" dirty="0" smtClean="0"/>
              <a:t>El archivo </a:t>
            </a:r>
            <a:r>
              <a:rPr lang="es-CL" altLang="en-US" dirty="0" err="1" smtClean="0"/>
              <a:t>crontab</a:t>
            </a:r>
            <a:r>
              <a:rPr lang="es-CL" altLang="en-US" dirty="0" smtClean="0"/>
              <a:t> usa 5 campos para especificar la programación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s-CL" altLang="en-US" dirty="0" smtClean="0"/>
              <a:t>El </a:t>
            </a:r>
            <a:r>
              <a:rPr lang="es-CL" altLang="en-US" dirty="0" err="1" smtClean="0"/>
              <a:t>stdout</a:t>
            </a:r>
            <a:r>
              <a:rPr lang="es-CL" altLang="en-US" dirty="0" smtClean="0"/>
              <a:t> se envía por email</a:t>
            </a:r>
            <a:endParaRPr lang="es-E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730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n-US" smtClean="0"/>
              <a:t>cron y crontab</a:t>
            </a:r>
            <a:endParaRPr lang="es-ES" altLang="en-US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Char char="•"/>
            </a:pPr>
            <a:r>
              <a:rPr lang="es-CL" altLang="en-US" sz="2000" smtClean="0"/>
              <a:t>crond es el demonio que realiza tareas periódicas en nombre del sistema o de algún usuario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s-CL" altLang="en-US" sz="2000" smtClean="0"/>
              <a:t>crontab es un archivo donde se definen los trabajos a ejecutar y el horario cuando comienza tal ejecución.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s-CL" altLang="en-US" sz="2000" smtClean="0"/>
              <a:t>Cada línea de crontab realiza alguna de las siguientes funciones: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s-CL" altLang="en-US" sz="1800" smtClean="0"/>
              <a:t>Comentarios: comienzan con #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s-CL" altLang="en-US" sz="1800" smtClean="0"/>
              <a:t>Variables de entorno: nombre=valor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s-CL" altLang="en-US" sz="1800" smtClean="0"/>
              <a:t>Comandos cron: consta de seis campos. 5 para decir cuándo, el último para decir qué.</a:t>
            </a:r>
            <a:endParaRPr lang="es-E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122641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n-US" smtClean="0"/>
              <a:t>Ejemplo de crontab</a:t>
            </a:r>
            <a:endParaRPr lang="es-ES" altLang="en-US" smtClean="0"/>
          </a:p>
        </p:txBody>
      </p:sp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860800"/>
            <a:ext cx="7129462" cy="202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557338"/>
            <a:ext cx="6408737" cy="198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87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98463"/>
            <a:ext cx="8123237" cy="963612"/>
          </a:xfrm>
        </p:spPr>
        <p:txBody>
          <a:bodyPr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n-US" smtClean="0"/>
              <a:t>ps, para ver procesos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628775"/>
            <a:ext cx="8113712" cy="3624263"/>
          </a:xfrm>
        </p:spPr>
        <p:txBody>
          <a:bodyPr/>
          <a:lstStyle/>
          <a:p>
            <a:pPr marL="684213" indent="-682625">
              <a:buFont typeface="Times New Roman" panose="02020603050405020304" pitchFamily="18" charset="0"/>
              <a:buChar char="•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s-ES" altLang="en-US" smtClean="0"/>
              <a:t>Lista todos los procesos iniciados desde un terminal de usuario.</a:t>
            </a:r>
          </a:p>
          <a:p>
            <a:pPr marL="684213" indent="-682625">
              <a:buFont typeface="Times New Roman" panose="02020603050405020304" pitchFamily="18" charset="0"/>
              <a:buChar char="•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s-ES" altLang="en-US" b="1" smtClean="0"/>
              <a:t>ps --help</a:t>
            </a:r>
          </a:p>
          <a:p>
            <a:pPr marL="684213" indent="-682625">
              <a:buFont typeface="Times New Roman" panose="02020603050405020304" pitchFamily="18" charset="0"/>
              <a:buChar char="•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s-ES" altLang="en-US" smtClean="0"/>
              <a:t>Las opciones pueden ser de dos categorías:</a:t>
            </a:r>
          </a:p>
          <a:p>
            <a:pPr marL="1484313" lvl="1" indent="-568325">
              <a:buFont typeface="Times New Roman" panose="02020603050405020304" pitchFamily="18" charset="0"/>
              <a:buChar char="–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s-ES" altLang="en-US" smtClean="0"/>
              <a:t>Unix98 (con guión)</a:t>
            </a:r>
          </a:p>
          <a:p>
            <a:pPr marL="1484313" lvl="1" indent="-568325">
              <a:buFont typeface="Times New Roman" panose="02020603050405020304" pitchFamily="18" charset="0"/>
              <a:buChar char="–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s-ES" altLang="en-US" smtClean="0"/>
              <a:t>BSD (sin guión)</a:t>
            </a:r>
          </a:p>
          <a:p>
            <a:pPr marL="1484313" lvl="1" indent="-568325">
              <a:buFont typeface="Times New Roman" panose="02020603050405020304" pitchFamily="18" charset="0"/>
              <a:buChar char="–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s-ES" altLang="en-US" sz="1800" b="1" smtClean="0"/>
              <a:t>ps axf</a:t>
            </a:r>
            <a:r>
              <a:rPr lang="es-ES" altLang="en-US" sz="1800" smtClean="0"/>
              <a:t> es lo mismo que </a:t>
            </a:r>
            <a:r>
              <a:rPr lang="es-ES" altLang="en-US" sz="1800" b="1" smtClean="0"/>
              <a:t>ps a x f</a:t>
            </a:r>
            <a:r>
              <a:rPr lang="es-ES" altLang="en-US" sz="1800" smtClean="0"/>
              <a:t>, pero es distinto a </a:t>
            </a:r>
            <a:r>
              <a:rPr lang="es-ES" altLang="en-US" sz="1800" b="1" smtClean="0"/>
              <a:t>ps a x -f</a:t>
            </a:r>
          </a:p>
        </p:txBody>
      </p:sp>
    </p:spTree>
    <p:extLst>
      <p:ext uri="{BB962C8B-B14F-4D97-AF65-F5344CB8AC3E}">
        <p14:creationId xmlns:p14="http://schemas.microsoft.com/office/powerpoint/2010/main" val="247536724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n-US" smtClean="0"/>
              <a:t>Sintaxis de los primeros 5 campos</a:t>
            </a:r>
            <a:endParaRPr lang="es-ES" altLang="en-US" smtClean="0"/>
          </a:p>
        </p:txBody>
      </p:sp>
      <p:grpSp>
        <p:nvGrpSpPr>
          <p:cNvPr id="50179" name="Group 6"/>
          <p:cNvGrpSpPr>
            <a:grpSpLocks/>
          </p:cNvGrpSpPr>
          <p:nvPr/>
        </p:nvGrpSpPr>
        <p:grpSpPr bwMode="auto">
          <a:xfrm>
            <a:off x="827088" y="1844675"/>
            <a:ext cx="7489825" cy="2808288"/>
            <a:chOff x="657" y="1117"/>
            <a:chExt cx="4383" cy="1517"/>
          </a:xfrm>
        </p:grpSpPr>
        <p:pic>
          <p:nvPicPr>
            <p:cNvPr id="501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1117"/>
              <a:ext cx="4380" cy="1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18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" y="2160"/>
              <a:ext cx="4380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933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n-US" smtClean="0"/>
              <a:t>Uso del comando crontab</a:t>
            </a:r>
            <a:endParaRPr lang="es-ES" alt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8112125" cy="4895850"/>
          </a:xfrm>
        </p:spPr>
        <p:txBody>
          <a:bodyPr/>
          <a:lstStyle/>
          <a:p>
            <a:pPr>
              <a:lnSpc>
                <a:spcPct val="75000"/>
              </a:lnSpc>
              <a:buFont typeface="Times New Roman" panose="02020603050405020304" pitchFamily="18" charset="0"/>
              <a:buChar char="•"/>
            </a:pPr>
            <a:r>
              <a:rPr lang="es-CL" altLang="en-US" sz="1600" b="1" smtClean="0"/>
              <a:t>crontab {[-e]|[-l]|[-r]}</a:t>
            </a:r>
          </a:p>
          <a:p>
            <a:pPr lvl="1">
              <a:lnSpc>
                <a:spcPct val="75000"/>
              </a:lnSpc>
              <a:buFont typeface="Times New Roman" panose="02020603050405020304" pitchFamily="18" charset="0"/>
              <a:buChar char="–"/>
            </a:pPr>
            <a:r>
              <a:rPr lang="es-CL" altLang="en-US" sz="1400" b="1" smtClean="0"/>
              <a:t>-e modifica el archivo actual</a:t>
            </a:r>
          </a:p>
          <a:p>
            <a:pPr lvl="1">
              <a:lnSpc>
                <a:spcPct val="75000"/>
              </a:lnSpc>
              <a:buFont typeface="Times New Roman" panose="02020603050405020304" pitchFamily="18" charset="0"/>
              <a:buChar char="–"/>
            </a:pPr>
            <a:r>
              <a:rPr lang="es-CL" altLang="en-US" sz="1400" b="1" smtClean="0"/>
              <a:t>-l lista el archivo actual</a:t>
            </a:r>
          </a:p>
          <a:p>
            <a:pPr lvl="1">
              <a:lnSpc>
                <a:spcPct val="75000"/>
              </a:lnSpc>
              <a:buFont typeface="Times New Roman" panose="02020603050405020304" pitchFamily="18" charset="0"/>
              <a:buChar char="–"/>
            </a:pPr>
            <a:r>
              <a:rPr lang="es-CL" altLang="en-US" sz="1400" b="1" smtClean="0"/>
              <a:t>-r quita el archivo actual</a:t>
            </a:r>
          </a:p>
          <a:p>
            <a:pPr>
              <a:lnSpc>
                <a:spcPct val="75000"/>
              </a:lnSpc>
              <a:buFont typeface="Times New Roman" panose="02020603050405020304" pitchFamily="18" charset="0"/>
              <a:buChar char="•"/>
            </a:pPr>
            <a:r>
              <a:rPr lang="es-CL" altLang="en-US" sz="1600" b="1" smtClean="0"/>
              <a:t>crontab ARCHIVO (para crear uno nuevo)</a:t>
            </a:r>
          </a:p>
          <a:p>
            <a:pPr>
              <a:lnSpc>
                <a:spcPct val="75000"/>
              </a:lnSpc>
              <a:buFont typeface="Times New Roman" panose="02020603050405020304" pitchFamily="18" charset="0"/>
              <a:buChar char="•"/>
            </a:pPr>
            <a:r>
              <a:rPr lang="es-CL" altLang="en-US" sz="1600" smtClean="0"/>
              <a:t>Es decir hay dos formas de crear o modificar crontab:</a:t>
            </a:r>
          </a:p>
          <a:p>
            <a:pPr lvl="1">
              <a:lnSpc>
                <a:spcPct val="75000"/>
              </a:lnSpc>
              <a:buFont typeface="Times New Roman" panose="02020603050405020304" pitchFamily="18" charset="0"/>
              <a:buChar char="–"/>
            </a:pPr>
            <a:r>
              <a:rPr lang="es-CL" altLang="en-US" sz="1400" smtClean="0"/>
              <a:t>Crear un archivo que contenga la configuración deseada y luego instalarlo con </a:t>
            </a:r>
            <a:r>
              <a:rPr lang="es-CL" altLang="en-US" sz="1400" b="1" smtClean="0"/>
              <a:t>crontab ARCHIVO</a:t>
            </a:r>
          </a:p>
          <a:p>
            <a:pPr lvl="1">
              <a:lnSpc>
                <a:spcPct val="75000"/>
              </a:lnSpc>
              <a:buFont typeface="Times New Roman" panose="02020603050405020304" pitchFamily="18" charset="0"/>
              <a:buChar char="–"/>
            </a:pPr>
            <a:r>
              <a:rPr lang="es-CL" altLang="en-US" sz="1400" smtClean="0"/>
              <a:t>Editar la configuración establecida con </a:t>
            </a:r>
            <a:r>
              <a:rPr lang="es-CL" altLang="en-US" sz="1400" b="1" smtClean="0"/>
              <a:t>crontab -e</a:t>
            </a:r>
          </a:p>
          <a:p>
            <a:pPr>
              <a:lnSpc>
                <a:spcPct val="75000"/>
              </a:lnSpc>
              <a:buFont typeface="Times New Roman" panose="02020603050405020304" pitchFamily="18" charset="0"/>
              <a:buChar char="•"/>
            </a:pPr>
            <a:r>
              <a:rPr lang="es-CL" altLang="en-US" sz="1600" smtClean="0"/>
              <a:t>Al modificar un crontab ya establecido se usa el editor de texto predeterminado por la variable de ambiente EDITOR.</a:t>
            </a:r>
          </a:p>
          <a:p>
            <a:pPr lvl="1">
              <a:lnSpc>
                <a:spcPct val="75000"/>
              </a:lnSpc>
              <a:buFont typeface="Times New Roman" panose="02020603050405020304" pitchFamily="18" charset="0"/>
              <a:buChar char="–"/>
            </a:pPr>
            <a:r>
              <a:rPr lang="es-CL" altLang="en-US" sz="1400" smtClean="0"/>
              <a:t>export EDITOR=nano; crontab -e</a:t>
            </a:r>
          </a:p>
          <a:p>
            <a:pPr lvl="1">
              <a:lnSpc>
                <a:spcPct val="75000"/>
              </a:lnSpc>
              <a:buFont typeface="Times New Roman" panose="02020603050405020304" pitchFamily="18" charset="0"/>
              <a:buChar char="–"/>
            </a:pPr>
            <a:r>
              <a:rPr lang="es-CL" altLang="en-US" sz="1400" smtClean="0"/>
              <a:t>EDITOR=nano crontab -e</a:t>
            </a:r>
          </a:p>
          <a:p>
            <a:pPr>
              <a:lnSpc>
                <a:spcPct val="75000"/>
              </a:lnSpc>
              <a:buFont typeface="Times New Roman" panose="02020603050405020304" pitchFamily="18" charset="0"/>
              <a:buChar char="•"/>
            </a:pPr>
            <a:r>
              <a:rPr lang="es-CL" altLang="en-US" sz="1600" smtClean="0"/>
              <a:t>Variables de entorno:	</a:t>
            </a:r>
          </a:p>
          <a:p>
            <a:pPr lvl="1">
              <a:lnSpc>
                <a:spcPct val="75000"/>
              </a:lnSpc>
              <a:buFont typeface="Times New Roman" panose="02020603050405020304" pitchFamily="18" charset="0"/>
              <a:buChar char="–"/>
            </a:pPr>
            <a:r>
              <a:rPr lang="es-CL" altLang="en-US" sz="1400" smtClean="0"/>
              <a:t>Cualquier variable de entorno o alias configurado por la shell no están disponibles cuando cron ejecuta el comando</a:t>
            </a:r>
          </a:p>
          <a:p>
            <a:pPr lvl="1">
              <a:lnSpc>
                <a:spcPct val="75000"/>
              </a:lnSpc>
              <a:buFont typeface="Times New Roman" panose="02020603050405020304" pitchFamily="18" charset="0"/>
              <a:buChar char="–"/>
            </a:pPr>
            <a:r>
              <a:rPr lang="es-CL" altLang="en-US" sz="1400" smtClean="0"/>
              <a:t>Si un usuario necesita una variable de entorno, debe definirla en su crontab.</a:t>
            </a:r>
            <a:endParaRPr lang="es-E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06444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n-US" smtClean="0"/>
              <a:t>Ejemplos</a:t>
            </a:r>
            <a:endParaRPr lang="es-ES" alt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Times New Roman" panose="02020603050405020304" pitchFamily="18" charset="0"/>
              <a:buChar char="•"/>
            </a:pPr>
            <a:r>
              <a:rPr lang="es-ES_tradnl" altLang="en-US" smtClean="0"/>
              <a:t>Como root, cree una tarea programada que se repita todos los días, a las 3 de la tarde y que cree un reporte del espacio disponible en los sistemas de archivos montados en /tmp/reportedisco.txt</a:t>
            </a:r>
            <a:endParaRPr lang="es-ES" altLang="en-US" smtClean="0"/>
          </a:p>
          <a:p>
            <a:pPr marL="457200" indent="-457200"/>
            <a:endParaRPr lang="es-ES" altLang="en-US" smtClean="0"/>
          </a:p>
        </p:txBody>
      </p:sp>
    </p:spTree>
    <p:extLst>
      <p:ext uri="{BB962C8B-B14F-4D97-AF65-F5344CB8AC3E}">
        <p14:creationId xmlns:p14="http://schemas.microsoft.com/office/powerpoint/2010/main" val="421973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2519363"/>
            <a:ext cx="4895850" cy="226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859338"/>
            <a:ext cx="4859338" cy="183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179388"/>
            <a:ext cx="4889500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05505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98463"/>
            <a:ext cx="8123237" cy="963612"/>
          </a:xfrm>
        </p:spPr>
        <p:txBody>
          <a:bodyPr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n-US" smtClean="0"/>
              <a:t>top, para controlar procesos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628775"/>
            <a:ext cx="8113712" cy="3624263"/>
          </a:xfrm>
        </p:spPr>
        <p:txBody>
          <a:bodyPr/>
          <a:lstStyle/>
          <a:p>
            <a:pPr marL="684213" indent="-682625">
              <a:buFont typeface="Times New Roman" panose="02020603050405020304" pitchFamily="18" charset="0"/>
              <a:buChar char="•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s-ES" altLang="en-US" smtClean="0"/>
              <a:t>Controla el estado general de los procesos en la máquina mostrando una tabla de los procesos en ejecución actuales.</a:t>
            </a:r>
          </a:p>
          <a:p>
            <a:pPr marL="684213" indent="-682625">
              <a:buFont typeface="Times New Roman" panose="02020603050405020304" pitchFamily="18" charset="0"/>
              <a:buChar char="•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s-ES" altLang="en-US" smtClean="0"/>
              <a:t>top refresca en pantalla cada 5 segundos el estado de procesos.</a:t>
            </a:r>
          </a:p>
          <a:p>
            <a:pPr marL="684213" indent="-682625">
              <a:buFont typeface="Times New Roman" panose="02020603050405020304" pitchFamily="18" charset="0"/>
              <a:buChar char="•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s-ES" altLang="en-US" smtClean="0"/>
              <a:t>Responde a las pulsaciones de teclado sin esperar ENTER.</a:t>
            </a:r>
          </a:p>
        </p:txBody>
      </p:sp>
    </p:spTree>
    <p:extLst>
      <p:ext uri="{BB962C8B-B14F-4D97-AF65-F5344CB8AC3E}">
        <p14:creationId xmlns:p14="http://schemas.microsoft.com/office/powerpoint/2010/main" val="103802972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79388"/>
            <a:ext cx="6119813" cy="377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1836738" y="3959225"/>
            <a:ext cx="5938837" cy="2590800"/>
            <a:chOff x="1157" y="2494"/>
            <a:chExt cx="3741" cy="1632"/>
          </a:xfrm>
        </p:grpSpPr>
        <p:pic>
          <p:nvPicPr>
            <p:cNvPr id="1331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" y="2494"/>
              <a:ext cx="3742" cy="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31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7" y="3177"/>
              <a:ext cx="3650" cy="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220724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98463"/>
            <a:ext cx="8123237" cy="963612"/>
          </a:xfrm>
        </p:spPr>
        <p:txBody>
          <a:bodyPr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n-US" smtClean="0"/>
              <a:t>pgrep, para encontrar procesos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628775"/>
            <a:ext cx="8113712" cy="3624263"/>
          </a:xfrm>
        </p:spPr>
        <p:txBody>
          <a:bodyPr/>
          <a:lstStyle/>
          <a:p>
            <a:pPr marL="684213" indent="-682625">
              <a:buFont typeface="Times New Roman" panose="02020603050405020304" pitchFamily="18" charset="0"/>
              <a:buChar char="•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s-ES" altLang="en-US" smtClean="0"/>
              <a:t>Permite listar rápidamente procesos por nombre de comando, usuario, terminal o grupo.</a:t>
            </a:r>
          </a:p>
          <a:p>
            <a:pPr marL="684213" indent="-682625">
              <a:buFont typeface="Times New Roman" panose="02020603050405020304" pitchFamily="18" charset="0"/>
              <a:buChar char="•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s-ES" altLang="en-US" b="1" smtClean="0"/>
              <a:t>pgrep [opciones][patron]</a:t>
            </a:r>
          </a:p>
          <a:p>
            <a:pPr marL="1484313" lvl="1" indent="-568325">
              <a:buFont typeface="Times New Roman" panose="02020603050405020304" pitchFamily="18" charset="0"/>
              <a:buChar char="–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s-ES" altLang="en-US" b="1" smtClean="0"/>
              <a:t>pgrep -lu maxwell</a:t>
            </a:r>
          </a:p>
          <a:p>
            <a:pPr marL="1484313" lvl="1" indent="-568325">
              <a:buFont typeface="Times New Roman" panose="02020603050405020304" pitchFamily="18" charset="0"/>
              <a:buChar char="–"/>
              <a:tabLst>
                <a:tab pos="6842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es-ES" altLang="en-US" b="1" smtClean="0"/>
              <a:t>pgrep -l sshd</a:t>
            </a:r>
          </a:p>
        </p:txBody>
      </p:sp>
    </p:spTree>
    <p:extLst>
      <p:ext uri="{BB962C8B-B14F-4D97-AF65-F5344CB8AC3E}">
        <p14:creationId xmlns:p14="http://schemas.microsoft.com/office/powerpoint/2010/main" val="336584932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373063"/>
            <a:ext cx="792003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3600450"/>
            <a:ext cx="7920038" cy="25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0956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n-US" smtClean="0"/>
              <a:t>Ejemplos</a:t>
            </a:r>
            <a:endParaRPr lang="es-ES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Times New Roman" panose="02020603050405020304" pitchFamily="18" charset="0"/>
              <a:buChar char="•"/>
            </a:pPr>
            <a:r>
              <a:rPr lang="es-CL" altLang="en-US" sz="2000" smtClean="0"/>
              <a:t>¿Qué comando muestra en tiempo real el listado de los procesos en ejecución?</a:t>
            </a:r>
          </a:p>
          <a:p>
            <a:pPr marL="457200" indent="-457200">
              <a:buFont typeface="Times New Roman" panose="02020603050405020304" pitchFamily="18" charset="0"/>
              <a:buChar char="•"/>
            </a:pPr>
            <a:r>
              <a:rPr lang="es-CL" altLang="en-US" sz="2000" smtClean="0"/>
              <a:t>¿Qué muestra el comando ps aux?</a:t>
            </a:r>
          </a:p>
          <a:p>
            <a:pPr marL="457200" indent="-457200">
              <a:buFont typeface="Times New Roman" panose="02020603050405020304" pitchFamily="18" charset="0"/>
              <a:buChar char="•"/>
            </a:pPr>
            <a:r>
              <a:rPr lang="es-ES" altLang="en-US" sz="2000" smtClean="0"/>
              <a:t>Cree un alias llamado </a:t>
            </a:r>
            <a:r>
              <a:rPr lang="es-ES" altLang="en-US" sz="2000" b="1" smtClean="0"/>
              <a:t>findProc</a:t>
            </a:r>
            <a:r>
              <a:rPr lang="es-ES" altLang="en-US" sz="2000" smtClean="0"/>
              <a:t> que permita buscar un proceso en el sistema. Considere que el nombre del proceso se va a ingresar cuando se utilice el alias (Ej.: Para buscar el proceso http se debería llamar "findProc http")</a:t>
            </a:r>
          </a:p>
          <a:p>
            <a:pPr marL="457200" indent="-457200">
              <a:buFont typeface="Times New Roman" panose="02020603050405020304" pitchFamily="18" charset="0"/>
              <a:buChar char="•"/>
            </a:pPr>
            <a:r>
              <a:rPr lang="es-CL" altLang="en-US" sz="2000" smtClean="0"/>
              <a:t>Por medio de un comando, determine la cantidad de procesos que está ejecutando root.</a:t>
            </a:r>
          </a:p>
          <a:p>
            <a:pPr marL="457200" indent="-457200">
              <a:buFont typeface="Times New Roman" panose="02020603050405020304" pitchFamily="18" charset="0"/>
              <a:buChar char="•"/>
            </a:pPr>
            <a:endParaRPr lang="es-ES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97344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1762</Words>
  <Application>Microsoft Office PowerPoint</Application>
  <PresentationFormat>On-screen Show (4:3)</PresentationFormat>
  <Paragraphs>191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Century Gothic</vt:lpstr>
      <vt:lpstr>Times New Roman</vt:lpstr>
      <vt:lpstr>Wingdings</vt:lpstr>
      <vt:lpstr>Presentation level design</vt:lpstr>
      <vt:lpstr>Linux:  Administración de procesos</vt:lpstr>
      <vt:lpstr>¿Qué es un proceso?</vt:lpstr>
      <vt:lpstr>ps, para ver procesos</vt:lpstr>
      <vt:lpstr>PowerPoint Presentation</vt:lpstr>
      <vt:lpstr>top, para controlar procesos</vt:lpstr>
      <vt:lpstr>PowerPoint Presentation</vt:lpstr>
      <vt:lpstr>pgrep, para encontrar procesos</vt:lpstr>
      <vt:lpstr>PowerPoint Presentation</vt:lpstr>
      <vt:lpstr>Ejemplos</vt:lpstr>
      <vt:lpstr>pstree: El linaje de los procesos</vt:lpstr>
      <vt:lpstr>Muertes de un proceso</vt:lpstr>
      <vt:lpstr>Los 5 estados de un proceso</vt:lpstr>
      <vt:lpstr>Programación de procesos: nice y renice</vt:lpstr>
      <vt:lpstr>Programación de procesos</vt:lpstr>
      <vt:lpstr>Cambios de prioridad de proceso</vt:lpstr>
      <vt:lpstr>Renicening…</vt:lpstr>
      <vt:lpstr>Ejemplos</vt:lpstr>
      <vt:lpstr>Envío de señales</vt:lpstr>
      <vt:lpstr>Señales</vt:lpstr>
      <vt:lpstr>kill: envío de señales.</vt:lpstr>
      <vt:lpstr>Opciones a kill</vt:lpstr>
      <vt:lpstr>Ejemplos</vt:lpstr>
      <vt:lpstr>Control de jobs</vt:lpstr>
      <vt:lpstr>Ejecución de trabajos</vt:lpstr>
      <vt:lpstr>Administración de múltiples trabajos</vt:lpstr>
      <vt:lpstr>Ejemplos</vt:lpstr>
      <vt:lpstr>Programación de tareas periódicas:   cron</vt:lpstr>
      <vt:lpstr>cron y crontab</vt:lpstr>
      <vt:lpstr>Ejemplo de crontab</vt:lpstr>
      <vt:lpstr>Sintaxis de los primeros 5 campos</vt:lpstr>
      <vt:lpstr>Uso del comando crontab</vt:lpstr>
      <vt:lpstr>Ejemplos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2016-03-13T22:48:10Z</dcterms:created>
  <dcterms:modified xsi:type="dcterms:W3CDTF">2016-06-07T03:51:34Z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