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65" r:id="rId2"/>
    <p:sldId id="284" r:id="rId3"/>
    <p:sldId id="285" r:id="rId4"/>
    <p:sldId id="287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7" r:id="rId28"/>
    <p:sldId id="318" r:id="rId29"/>
    <p:sldId id="319" r:id="rId30"/>
    <p:sldId id="320" r:id="rId31"/>
    <p:sldId id="321" r:id="rId32"/>
    <p:sldId id="322" r:id="rId33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7" d="100"/>
          <a:sy n="77" d="100"/>
        </p:scale>
        <p:origin x="-32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38C0F-DF98-472B-9523-91B27C06B88B}" type="datetimeFigureOut">
              <a:rPr lang="es-CL" smtClean="0"/>
              <a:t>14-06-2016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042E7-5B45-4248-877D-8EF52F1DD50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92137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1pPr>
            <a:lvl2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2pPr>
            <a:lvl3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3pPr>
            <a:lvl4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4pPr>
            <a:lvl5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9pPr>
          </a:lstStyle>
          <a:p>
            <a:pPr>
              <a:buClrTx/>
              <a:buFontTx/>
              <a:buNone/>
            </a:pPr>
            <a:fld id="{C4A63A2F-84C9-4DD3-B05A-E1D9DB978266}" type="slidenum">
              <a:rPr lang="en-US" altLang="es-CL" sz="1200">
                <a:solidFill>
                  <a:srgbClr val="000000"/>
                </a:solidFill>
                <a:ea typeface="DejaVu Sans" charset="0"/>
                <a:cs typeface="DejaVu Sans" charset="0"/>
              </a:rPr>
              <a:pPr>
                <a:buClrTx/>
                <a:buFontTx/>
                <a:buNone/>
              </a:pPr>
              <a:t>2</a:t>
            </a:fld>
            <a:endParaRPr lang="en-US" altLang="es-CL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409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 altLang="es-CL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1pPr>
            <a:lvl2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2pPr>
            <a:lvl3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3pPr>
            <a:lvl4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4pPr>
            <a:lvl5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9pPr>
          </a:lstStyle>
          <a:p>
            <a:pPr>
              <a:buClrTx/>
              <a:buFontTx/>
              <a:buNone/>
            </a:pPr>
            <a:fld id="{06611AEB-52AC-493E-8855-558CE4BB9588}" type="slidenum">
              <a:rPr lang="en-US" altLang="es-CL" sz="1200">
                <a:solidFill>
                  <a:srgbClr val="000000"/>
                </a:solidFill>
                <a:ea typeface="DejaVu Sans" charset="0"/>
                <a:cs typeface="DejaVu Sans" charset="0"/>
              </a:rPr>
              <a:pPr>
                <a:buClrTx/>
                <a:buFontTx/>
                <a:buNone/>
              </a:pPr>
              <a:t>11</a:t>
            </a:fld>
            <a:endParaRPr lang="en-US" altLang="es-CL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634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 altLang="es-CL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1pPr>
            <a:lvl2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2pPr>
            <a:lvl3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3pPr>
            <a:lvl4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4pPr>
            <a:lvl5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9pPr>
          </a:lstStyle>
          <a:p>
            <a:pPr>
              <a:buClrTx/>
              <a:buFontTx/>
              <a:buNone/>
            </a:pPr>
            <a:fld id="{85E9EA41-9B8B-4B8C-9A5E-948D28DD9876}" type="slidenum">
              <a:rPr lang="en-US" altLang="es-CL" sz="1200">
                <a:solidFill>
                  <a:srgbClr val="000000"/>
                </a:solidFill>
                <a:ea typeface="DejaVu Sans" charset="0"/>
                <a:cs typeface="DejaVu Sans" charset="0"/>
              </a:rPr>
              <a:pPr>
                <a:buClrTx/>
                <a:buFontTx/>
                <a:buNone/>
              </a:pPr>
              <a:t>12</a:t>
            </a:fld>
            <a:endParaRPr lang="en-US" altLang="es-CL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6553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4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 altLang="es-CL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1pPr>
            <a:lvl2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2pPr>
            <a:lvl3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3pPr>
            <a:lvl4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4pPr>
            <a:lvl5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9pPr>
          </a:lstStyle>
          <a:p>
            <a:pPr>
              <a:buClrTx/>
              <a:buFontTx/>
              <a:buNone/>
            </a:pPr>
            <a:fld id="{65DCE61A-9985-455C-9C36-6324AB969BD9}" type="slidenum">
              <a:rPr lang="en-US" altLang="es-CL" sz="1200">
                <a:solidFill>
                  <a:srgbClr val="000000"/>
                </a:solidFill>
                <a:ea typeface="DejaVu Sans" charset="0"/>
                <a:cs typeface="DejaVu Sans" charset="0"/>
              </a:rPr>
              <a:pPr>
                <a:buClrTx/>
                <a:buFontTx/>
                <a:buNone/>
              </a:pPr>
              <a:t>13</a:t>
            </a:fld>
            <a:endParaRPr lang="en-US" altLang="es-CL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6758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 altLang="es-CL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1pPr>
            <a:lvl2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2pPr>
            <a:lvl3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3pPr>
            <a:lvl4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4pPr>
            <a:lvl5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9pPr>
          </a:lstStyle>
          <a:p>
            <a:pPr>
              <a:buClrTx/>
              <a:buFontTx/>
              <a:buNone/>
            </a:pPr>
            <a:fld id="{3DDDEA72-A98D-4B72-BB8B-80F64D8B44FC}" type="slidenum">
              <a:rPr lang="en-US" altLang="es-CL" sz="1200">
                <a:solidFill>
                  <a:srgbClr val="000000"/>
                </a:solidFill>
                <a:ea typeface="DejaVu Sans" charset="0"/>
                <a:cs typeface="DejaVu Sans" charset="0"/>
              </a:rPr>
              <a:pPr>
                <a:buClrTx/>
                <a:buFontTx/>
                <a:buNone/>
              </a:pPr>
              <a:t>14</a:t>
            </a:fld>
            <a:endParaRPr lang="en-US" altLang="es-CL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6963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 altLang="es-CL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1pPr>
            <a:lvl2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2pPr>
            <a:lvl3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3pPr>
            <a:lvl4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4pPr>
            <a:lvl5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9pPr>
          </a:lstStyle>
          <a:p>
            <a:pPr>
              <a:buClrTx/>
              <a:buFontTx/>
              <a:buNone/>
            </a:pPr>
            <a:fld id="{EA8B0156-19AD-41BE-B062-0381A4055F0B}" type="slidenum">
              <a:rPr lang="en-US" altLang="es-CL" sz="1200">
                <a:solidFill>
                  <a:srgbClr val="000000"/>
                </a:solidFill>
                <a:ea typeface="DejaVu Sans" charset="0"/>
                <a:cs typeface="DejaVu Sans" charset="0"/>
              </a:rPr>
              <a:pPr>
                <a:buClrTx/>
                <a:buFontTx/>
                <a:buNone/>
              </a:pPr>
              <a:t>15</a:t>
            </a:fld>
            <a:endParaRPr lang="en-US" altLang="es-CL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7168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 altLang="es-CL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1pPr>
            <a:lvl2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2pPr>
            <a:lvl3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3pPr>
            <a:lvl4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4pPr>
            <a:lvl5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9pPr>
          </a:lstStyle>
          <a:p>
            <a:pPr>
              <a:buClrTx/>
              <a:buFontTx/>
              <a:buNone/>
            </a:pPr>
            <a:fld id="{2A258AB1-2369-4F95-9933-BB96EB05F6EB}" type="slidenum">
              <a:rPr lang="en-US" altLang="es-CL" sz="1200">
                <a:solidFill>
                  <a:srgbClr val="000000"/>
                </a:solidFill>
                <a:ea typeface="DejaVu Sans" charset="0"/>
                <a:cs typeface="DejaVu Sans" charset="0"/>
              </a:rPr>
              <a:pPr>
                <a:buClrTx/>
                <a:buFontTx/>
                <a:buNone/>
              </a:pPr>
              <a:t>16</a:t>
            </a:fld>
            <a:endParaRPr lang="en-US" altLang="es-CL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7782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 altLang="es-CL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1pPr>
            <a:lvl2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2pPr>
            <a:lvl3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3pPr>
            <a:lvl4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4pPr>
            <a:lvl5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9pPr>
          </a:lstStyle>
          <a:p>
            <a:pPr>
              <a:buClrTx/>
              <a:buFontTx/>
              <a:buNone/>
            </a:pPr>
            <a:fld id="{59BD4F24-86D0-404D-8DB6-175DD09288CA}" type="slidenum">
              <a:rPr lang="en-US" altLang="es-CL" sz="1200">
                <a:solidFill>
                  <a:srgbClr val="000000"/>
                </a:solidFill>
                <a:ea typeface="DejaVu Sans" charset="0"/>
                <a:cs typeface="DejaVu Sans" charset="0"/>
              </a:rPr>
              <a:pPr>
                <a:buClrTx/>
                <a:buFontTx/>
                <a:buNone/>
              </a:pPr>
              <a:t>17</a:t>
            </a:fld>
            <a:endParaRPr lang="en-US" altLang="es-CL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7987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 altLang="es-CL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1pPr>
            <a:lvl2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2pPr>
            <a:lvl3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3pPr>
            <a:lvl4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4pPr>
            <a:lvl5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9pPr>
          </a:lstStyle>
          <a:p>
            <a:pPr>
              <a:buClrTx/>
              <a:buFontTx/>
              <a:buNone/>
            </a:pPr>
            <a:fld id="{53B6897F-D1DE-4EE8-B475-4F05158CF761}" type="slidenum">
              <a:rPr lang="en-US" altLang="es-CL" sz="1200">
                <a:solidFill>
                  <a:srgbClr val="000000"/>
                </a:solidFill>
                <a:ea typeface="DejaVu Sans" charset="0"/>
                <a:cs typeface="DejaVu Sans" charset="0"/>
              </a:rPr>
              <a:pPr>
                <a:buClrTx/>
                <a:buFontTx/>
                <a:buNone/>
              </a:pPr>
              <a:t>18</a:t>
            </a:fld>
            <a:endParaRPr lang="en-US" altLang="es-CL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8192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 altLang="es-CL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1pPr>
            <a:lvl2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2pPr>
            <a:lvl3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3pPr>
            <a:lvl4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4pPr>
            <a:lvl5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9pPr>
          </a:lstStyle>
          <a:p>
            <a:pPr>
              <a:buClrTx/>
              <a:buFontTx/>
              <a:buNone/>
            </a:pPr>
            <a:fld id="{FE06E7D4-50EA-4D2A-A36D-ABD753073B2F}" type="slidenum">
              <a:rPr lang="en-US" altLang="es-CL" sz="1200">
                <a:solidFill>
                  <a:srgbClr val="000000"/>
                </a:solidFill>
                <a:ea typeface="DejaVu Sans" charset="0"/>
                <a:cs typeface="DejaVu Sans" charset="0"/>
              </a:rPr>
              <a:pPr>
                <a:buClrTx/>
                <a:buFontTx/>
                <a:buNone/>
              </a:pPr>
              <a:t>19</a:t>
            </a:fld>
            <a:endParaRPr lang="en-US" altLang="es-CL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8397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 altLang="es-CL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1pPr>
            <a:lvl2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2pPr>
            <a:lvl3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3pPr>
            <a:lvl4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4pPr>
            <a:lvl5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9pPr>
          </a:lstStyle>
          <a:p>
            <a:pPr>
              <a:buClrTx/>
              <a:buFontTx/>
              <a:buNone/>
            </a:pPr>
            <a:fld id="{AE1A708F-D907-476D-B830-A22B2B120FC4}" type="slidenum">
              <a:rPr lang="en-US" altLang="es-CL" sz="1200">
                <a:solidFill>
                  <a:srgbClr val="000000"/>
                </a:solidFill>
                <a:ea typeface="DejaVu Sans" charset="0"/>
                <a:cs typeface="DejaVu Sans" charset="0"/>
              </a:rPr>
              <a:pPr>
                <a:buClrTx/>
                <a:buFontTx/>
                <a:buNone/>
              </a:pPr>
              <a:t>20</a:t>
            </a:fld>
            <a:endParaRPr lang="en-US" altLang="es-CL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8601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 altLang="es-CL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1pPr>
            <a:lvl2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2pPr>
            <a:lvl3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3pPr>
            <a:lvl4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4pPr>
            <a:lvl5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9pPr>
          </a:lstStyle>
          <a:p>
            <a:pPr>
              <a:buClrTx/>
              <a:buFontTx/>
              <a:buNone/>
            </a:pPr>
            <a:fld id="{EFA9159B-FB3D-4E86-B729-1D5B9550F1C3}" type="slidenum">
              <a:rPr lang="en-US" altLang="es-CL" sz="1200">
                <a:solidFill>
                  <a:srgbClr val="000000"/>
                </a:solidFill>
                <a:ea typeface="DejaVu Sans" charset="0"/>
                <a:cs typeface="DejaVu Sans" charset="0"/>
              </a:rPr>
              <a:pPr>
                <a:buClrTx/>
                <a:buFontTx/>
                <a:buNone/>
              </a:pPr>
              <a:t>3</a:t>
            </a:fld>
            <a:endParaRPr lang="en-US" altLang="es-CL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4301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 altLang="es-CL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1pPr>
            <a:lvl2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2pPr>
            <a:lvl3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3pPr>
            <a:lvl4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4pPr>
            <a:lvl5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9pPr>
          </a:lstStyle>
          <a:p>
            <a:pPr>
              <a:buClrTx/>
              <a:buFontTx/>
              <a:buNone/>
            </a:pPr>
            <a:fld id="{E94307BA-7FD9-434A-91AC-EFD9864203A1}" type="slidenum">
              <a:rPr lang="en-US" altLang="es-CL" sz="1200">
                <a:solidFill>
                  <a:srgbClr val="000000"/>
                </a:solidFill>
                <a:ea typeface="DejaVu Sans" charset="0"/>
                <a:cs typeface="DejaVu Sans" charset="0"/>
              </a:rPr>
              <a:pPr>
                <a:buClrTx/>
                <a:buFontTx/>
                <a:buNone/>
              </a:pPr>
              <a:t>21</a:t>
            </a:fld>
            <a:endParaRPr lang="en-US" altLang="es-CL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8806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 altLang="es-CL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1pPr>
            <a:lvl2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2pPr>
            <a:lvl3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3pPr>
            <a:lvl4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4pPr>
            <a:lvl5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9pPr>
          </a:lstStyle>
          <a:p>
            <a:pPr>
              <a:buClrTx/>
              <a:buFontTx/>
              <a:buNone/>
            </a:pPr>
            <a:fld id="{F5AC4E18-0BA2-408D-9CBE-22F358986EDB}" type="slidenum">
              <a:rPr lang="en-US" altLang="es-CL" sz="1200">
                <a:solidFill>
                  <a:srgbClr val="000000"/>
                </a:solidFill>
                <a:ea typeface="DejaVu Sans" charset="0"/>
                <a:cs typeface="DejaVu Sans" charset="0"/>
              </a:rPr>
              <a:pPr>
                <a:buClrTx/>
                <a:buFontTx/>
                <a:buNone/>
              </a:pPr>
              <a:t>22</a:t>
            </a:fld>
            <a:endParaRPr lang="en-US" altLang="es-CL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9011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 altLang="es-CL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1pPr>
            <a:lvl2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2pPr>
            <a:lvl3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3pPr>
            <a:lvl4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4pPr>
            <a:lvl5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9pPr>
          </a:lstStyle>
          <a:p>
            <a:pPr>
              <a:buClrTx/>
              <a:buFontTx/>
              <a:buNone/>
            </a:pPr>
            <a:fld id="{C32577A9-8AAF-4723-9B22-E7EC19A1E378}" type="slidenum">
              <a:rPr lang="en-US" altLang="es-CL" sz="1200">
                <a:solidFill>
                  <a:srgbClr val="000000"/>
                </a:solidFill>
                <a:ea typeface="DejaVu Sans" charset="0"/>
                <a:cs typeface="DejaVu Sans" charset="0"/>
              </a:rPr>
              <a:pPr>
                <a:buClrTx/>
                <a:buFontTx/>
                <a:buNone/>
              </a:pPr>
              <a:t>23</a:t>
            </a:fld>
            <a:endParaRPr lang="en-US" altLang="es-CL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92163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1pPr>
            <a:lvl2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2pPr>
            <a:lvl3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3pPr>
            <a:lvl4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4pPr>
            <a:lvl5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00D533D-CD9F-4024-952B-0B5062E9424B}" type="slidenum">
              <a:rPr lang="en-US" altLang="es-CL" sz="12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23</a:t>
            </a:fld>
            <a:endParaRPr lang="en-US" altLang="es-CL" sz="1200">
              <a:solidFill>
                <a:srgbClr val="000000"/>
              </a:solidFill>
            </a:endParaRPr>
          </a:p>
        </p:txBody>
      </p:sp>
      <p:sp>
        <p:nvSpPr>
          <p:cNvPr id="9216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5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s-CL" sz="1600" smtClean="0">
                <a:latin typeface="Arial" charset="0"/>
                <a:ea typeface="WenQuanYi Zen Hei" charset="0"/>
                <a:cs typeface="WenQuanYi Zen Hei" charset="0"/>
              </a:rPr>
              <a:t>[root@station station]# ls /boot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s-CL" sz="1600" smtClean="0">
                <a:latin typeface="Arial" charset="0"/>
                <a:ea typeface="WenQuanYi Zen Hei" charset="0"/>
                <a:cs typeface="WenQuanYi Zen Hei" charset="0"/>
              </a:rPr>
              <a:t>boot.b lost+found System.map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s-CL" sz="1600" smtClean="0">
                <a:latin typeface="Arial" charset="0"/>
                <a:ea typeface="WenQuanYi Zen Hei" charset="0"/>
                <a:cs typeface="WenQuanYi Zen Hei" charset="0"/>
              </a:rPr>
              <a:t>chain.b message System.map-2.4.21-9.EL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s-CL" sz="1600" smtClean="0">
                <a:latin typeface="Arial" charset="0"/>
                <a:ea typeface="WenQuanYi Zen Hei" charset="0"/>
                <a:cs typeface="WenQuanYi Zen Hei" charset="0"/>
              </a:rPr>
              <a:t>config-2.4.21-9.EL message.ja vmlinux-2.4.21-9.EL 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s-CL" sz="1600" smtClean="0">
                <a:latin typeface="Arial" charset="0"/>
                <a:ea typeface="WenQuanYi Zen Hei" charset="0"/>
                <a:cs typeface="WenQuanYi Zen Hei" charset="0"/>
              </a:rPr>
              <a:t>grub module-info vmlinuz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s-CL" sz="1600" smtClean="0">
                <a:latin typeface="Arial" charset="0"/>
                <a:ea typeface="WenQuanYi Zen Hei" charset="0"/>
                <a:cs typeface="WenQuanYi Zen Hei" charset="0"/>
              </a:rPr>
              <a:t>initrd-2.4.21-9.EL.img module-info-2.4.21-9.EL vmlinuz-2.4.21-9.EL 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s-CL" sz="1600" smtClean="0">
                <a:latin typeface="Arial" charset="0"/>
                <a:ea typeface="WenQuanYi Zen Hei" charset="0"/>
                <a:cs typeface="WenQuanYi Zen Hei" charset="0"/>
              </a:rPr>
              <a:t>kernel.h os2_d.b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s-CL" sz="1600" smtClean="0">
              <a:latin typeface="Arial" charset="0"/>
              <a:ea typeface="WenQuanYi Zen Hei" charset="0"/>
              <a:cs typeface="WenQuanYi Zen Hei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s-CL" sz="1600" smtClean="0">
              <a:latin typeface="Arial" charset="0"/>
              <a:ea typeface="WenQuanYi Zen Hei" charset="0"/>
              <a:cs typeface="WenQuanYi Zen Hei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1pPr>
            <a:lvl2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2pPr>
            <a:lvl3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3pPr>
            <a:lvl4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4pPr>
            <a:lvl5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9pPr>
          </a:lstStyle>
          <a:p>
            <a:pPr>
              <a:buClrTx/>
              <a:buFontTx/>
              <a:buNone/>
            </a:pPr>
            <a:fld id="{5077E402-66DD-4DC8-A1DB-BDF8A7A657A7}" type="slidenum">
              <a:rPr lang="en-US" altLang="es-CL" sz="1200">
                <a:solidFill>
                  <a:srgbClr val="000000"/>
                </a:solidFill>
                <a:ea typeface="DejaVu Sans" charset="0"/>
                <a:cs typeface="DejaVu Sans" charset="0"/>
              </a:rPr>
              <a:pPr>
                <a:buClrTx/>
                <a:buFontTx/>
                <a:buNone/>
              </a:pPr>
              <a:t>24</a:t>
            </a:fld>
            <a:endParaRPr lang="en-US" altLang="es-CL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9421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 altLang="es-CL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1pPr>
            <a:lvl2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2pPr>
            <a:lvl3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3pPr>
            <a:lvl4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4pPr>
            <a:lvl5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9pPr>
          </a:lstStyle>
          <a:p>
            <a:pPr>
              <a:buClrTx/>
              <a:buFontTx/>
              <a:buNone/>
            </a:pPr>
            <a:fld id="{D355F041-80A9-48BD-8011-83C6ED32F1CC}" type="slidenum">
              <a:rPr lang="en-US" altLang="es-CL" sz="1200">
                <a:solidFill>
                  <a:srgbClr val="000000"/>
                </a:solidFill>
                <a:ea typeface="DejaVu Sans" charset="0"/>
                <a:cs typeface="DejaVu Sans" charset="0"/>
              </a:rPr>
              <a:pPr>
                <a:buClrTx/>
                <a:buFontTx/>
                <a:buNone/>
              </a:pPr>
              <a:t>25</a:t>
            </a:fld>
            <a:endParaRPr lang="en-US" altLang="es-CL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9625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 altLang="es-CL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1pPr>
            <a:lvl2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2pPr>
            <a:lvl3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3pPr>
            <a:lvl4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4pPr>
            <a:lvl5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9pPr>
          </a:lstStyle>
          <a:p>
            <a:pPr>
              <a:buClrTx/>
              <a:buFontTx/>
              <a:buNone/>
            </a:pPr>
            <a:fld id="{1EA633CA-DCB8-407C-BB29-2EBA776EABF5}" type="slidenum">
              <a:rPr lang="en-US" altLang="es-CL" sz="1200">
                <a:solidFill>
                  <a:srgbClr val="000000"/>
                </a:solidFill>
                <a:ea typeface="DejaVu Sans" charset="0"/>
                <a:cs typeface="DejaVu Sans" charset="0"/>
              </a:rPr>
              <a:pPr>
                <a:buClrTx/>
                <a:buFontTx/>
                <a:buNone/>
              </a:pPr>
              <a:t>27</a:t>
            </a:fld>
            <a:endParaRPr lang="en-US" altLang="es-CL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07523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1pPr>
            <a:lvl2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2pPr>
            <a:lvl3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3pPr>
            <a:lvl4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4pPr>
            <a:lvl5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7742766-A942-41BE-A33D-484FC45498B3}" type="slidenum">
              <a:rPr lang="en-US" altLang="es-CL" sz="12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27</a:t>
            </a:fld>
            <a:endParaRPr lang="en-US" altLang="es-CL" sz="1200">
              <a:solidFill>
                <a:srgbClr val="000000"/>
              </a:solidFill>
            </a:endParaRPr>
          </a:p>
        </p:txBody>
      </p:sp>
      <p:sp>
        <p:nvSpPr>
          <p:cNvPr id="10752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5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s-CL" sz="1600" smtClean="0">
              <a:latin typeface="Arial" charset="0"/>
              <a:ea typeface="WenQuanYi Zen Hei" charset="0"/>
              <a:cs typeface="WenQuanYi Zen Hei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s-CL" sz="1600" smtClean="0">
              <a:latin typeface="Arial" charset="0"/>
              <a:ea typeface="WenQuanYi Zen Hei" charset="0"/>
              <a:cs typeface="WenQuanYi Zen Hei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1pPr>
            <a:lvl2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2pPr>
            <a:lvl3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3pPr>
            <a:lvl4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4pPr>
            <a:lvl5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9pPr>
          </a:lstStyle>
          <a:p>
            <a:pPr>
              <a:buClrTx/>
              <a:buFontTx/>
              <a:buNone/>
            </a:pPr>
            <a:fld id="{E0D458AF-A97F-443A-8E58-3D9DCB8FF018}" type="slidenum">
              <a:rPr lang="en-US" altLang="es-CL" sz="1200">
                <a:solidFill>
                  <a:srgbClr val="000000"/>
                </a:solidFill>
                <a:ea typeface="DejaVu Sans" charset="0"/>
                <a:cs typeface="DejaVu Sans" charset="0"/>
              </a:rPr>
              <a:pPr>
                <a:buClrTx/>
                <a:buFontTx/>
                <a:buNone/>
              </a:pPr>
              <a:t>28</a:t>
            </a:fld>
            <a:endParaRPr lang="en-US" altLang="es-CL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0957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 altLang="es-CL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1pPr>
            <a:lvl2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2pPr>
            <a:lvl3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3pPr>
            <a:lvl4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4pPr>
            <a:lvl5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9pPr>
          </a:lstStyle>
          <a:p>
            <a:pPr>
              <a:buClrTx/>
              <a:buFontTx/>
              <a:buNone/>
            </a:pPr>
            <a:fld id="{C7A98734-8AA3-480C-A566-E298509F35C1}" type="slidenum">
              <a:rPr lang="en-US" altLang="es-CL" sz="1200">
                <a:solidFill>
                  <a:srgbClr val="000000"/>
                </a:solidFill>
                <a:ea typeface="DejaVu Sans" charset="0"/>
                <a:cs typeface="DejaVu Sans" charset="0"/>
              </a:rPr>
              <a:pPr>
                <a:buClrTx/>
                <a:buFontTx/>
                <a:buNone/>
              </a:pPr>
              <a:t>29</a:t>
            </a:fld>
            <a:endParaRPr lang="en-US" altLang="es-CL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1161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 altLang="es-CL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1pPr>
            <a:lvl2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2pPr>
            <a:lvl3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3pPr>
            <a:lvl4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4pPr>
            <a:lvl5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9pPr>
          </a:lstStyle>
          <a:p>
            <a:pPr>
              <a:buClrTx/>
              <a:buFontTx/>
              <a:buNone/>
            </a:pPr>
            <a:fld id="{39F551DB-966C-4ED7-8D08-8D238637F06C}" type="slidenum">
              <a:rPr lang="en-US" altLang="es-CL" sz="1200">
                <a:solidFill>
                  <a:srgbClr val="000000"/>
                </a:solidFill>
                <a:ea typeface="DejaVu Sans" charset="0"/>
                <a:cs typeface="DejaVu Sans" charset="0"/>
              </a:rPr>
              <a:pPr>
                <a:buClrTx/>
                <a:buFontTx/>
                <a:buNone/>
              </a:pPr>
              <a:t>30</a:t>
            </a:fld>
            <a:endParaRPr lang="en-US" altLang="es-CL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1366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366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 altLang="es-CL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1pPr>
            <a:lvl2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2pPr>
            <a:lvl3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3pPr>
            <a:lvl4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4pPr>
            <a:lvl5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9pPr>
          </a:lstStyle>
          <a:p>
            <a:pPr>
              <a:buClrTx/>
              <a:buFontTx/>
              <a:buNone/>
            </a:pPr>
            <a:fld id="{6E3B235A-C938-4BE1-AD13-98F7DF514583}" type="slidenum">
              <a:rPr lang="en-US" altLang="es-CL" sz="1200">
                <a:solidFill>
                  <a:srgbClr val="000000"/>
                </a:solidFill>
                <a:ea typeface="DejaVu Sans" charset="0"/>
                <a:cs typeface="DejaVu Sans" charset="0"/>
              </a:rPr>
              <a:pPr>
                <a:buClrTx/>
                <a:buFontTx/>
                <a:buNone/>
              </a:pPr>
              <a:t>31</a:t>
            </a:fld>
            <a:endParaRPr lang="en-US" altLang="es-CL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1571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 altLang="es-CL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1pPr>
            <a:lvl2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2pPr>
            <a:lvl3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3pPr>
            <a:lvl4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4pPr>
            <a:lvl5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9pPr>
          </a:lstStyle>
          <a:p>
            <a:pPr>
              <a:buClrTx/>
              <a:buFontTx/>
              <a:buNone/>
            </a:pPr>
            <a:fld id="{EF8EA89B-88B0-42F6-9754-0CA6DB268171}" type="slidenum">
              <a:rPr lang="en-US" altLang="es-CL" sz="1200">
                <a:solidFill>
                  <a:srgbClr val="000000"/>
                </a:solidFill>
                <a:ea typeface="DejaVu Sans" charset="0"/>
                <a:cs typeface="DejaVu Sans" charset="0"/>
              </a:rPr>
              <a:pPr>
                <a:buClrTx/>
                <a:buFontTx/>
                <a:buNone/>
              </a:pPr>
              <a:t>4</a:t>
            </a:fld>
            <a:endParaRPr lang="en-US" altLang="es-CL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4710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 altLang="es-CL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1pPr>
            <a:lvl2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2pPr>
            <a:lvl3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3pPr>
            <a:lvl4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4pPr>
            <a:lvl5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9pPr>
          </a:lstStyle>
          <a:p>
            <a:pPr>
              <a:buClrTx/>
              <a:buFontTx/>
              <a:buNone/>
            </a:pPr>
            <a:fld id="{B1D2C60C-AF78-485C-A86A-9BD26B465289}" type="slidenum">
              <a:rPr lang="en-US" altLang="es-CL" sz="1200">
                <a:solidFill>
                  <a:srgbClr val="000000"/>
                </a:solidFill>
                <a:ea typeface="DejaVu Sans" charset="0"/>
                <a:cs typeface="DejaVu Sans" charset="0"/>
              </a:rPr>
              <a:pPr>
                <a:buClrTx/>
                <a:buFontTx/>
                <a:buNone/>
              </a:pPr>
              <a:t>32</a:t>
            </a:fld>
            <a:endParaRPr lang="en-US" altLang="es-CL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177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 altLang="es-CL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1pPr>
            <a:lvl2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2pPr>
            <a:lvl3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3pPr>
            <a:lvl4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4pPr>
            <a:lvl5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9pPr>
          </a:lstStyle>
          <a:p>
            <a:pPr>
              <a:buClrTx/>
              <a:buFontTx/>
              <a:buNone/>
            </a:pPr>
            <a:fld id="{0A210E85-80DE-4E98-BD42-5D2D0F162FAA}" type="slidenum">
              <a:rPr lang="en-US" altLang="es-CL" sz="1200">
                <a:solidFill>
                  <a:srgbClr val="000000"/>
                </a:solidFill>
                <a:ea typeface="DejaVu Sans" charset="0"/>
                <a:cs typeface="DejaVu Sans" charset="0"/>
              </a:rPr>
              <a:pPr>
                <a:buClrTx/>
                <a:buFontTx/>
                <a:buNone/>
              </a:pPr>
              <a:t>5</a:t>
            </a:fld>
            <a:endParaRPr lang="en-US" altLang="es-CL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5120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 altLang="es-CL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1pPr>
            <a:lvl2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2pPr>
            <a:lvl3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3pPr>
            <a:lvl4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4pPr>
            <a:lvl5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9pPr>
          </a:lstStyle>
          <a:p>
            <a:pPr>
              <a:buClrTx/>
              <a:buFontTx/>
              <a:buNone/>
            </a:pPr>
            <a:fld id="{EDE505F2-6960-428D-B215-A0695AA426B3}" type="slidenum">
              <a:rPr lang="en-US" altLang="es-CL" sz="1200">
                <a:solidFill>
                  <a:srgbClr val="000000"/>
                </a:solidFill>
                <a:ea typeface="DejaVu Sans" charset="0"/>
                <a:cs typeface="DejaVu Sans" charset="0"/>
              </a:rPr>
              <a:pPr>
                <a:buClrTx/>
                <a:buFontTx/>
                <a:buNone/>
              </a:pPr>
              <a:t>6</a:t>
            </a:fld>
            <a:endParaRPr lang="en-US" altLang="es-CL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5325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 altLang="es-CL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1pPr>
            <a:lvl2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2pPr>
            <a:lvl3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3pPr>
            <a:lvl4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4pPr>
            <a:lvl5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9pPr>
          </a:lstStyle>
          <a:p>
            <a:pPr>
              <a:buClrTx/>
              <a:buFontTx/>
              <a:buNone/>
            </a:pPr>
            <a:fld id="{A18C1748-17F6-4569-B534-041EA2B1AF82}" type="slidenum">
              <a:rPr lang="en-US" altLang="es-CL" sz="1200">
                <a:solidFill>
                  <a:srgbClr val="000000"/>
                </a:solidFill>
                <a:ea typeface="DejaVu Sans" charset="0"/>
                <a:cs typeface="DejaVu Sans" charset="0"/>
              </a:rPr>
              <a:pPr>
                <a:buClrTx/>
                <a:buFontTx/>
                <a:buNone/>
              </a:pPr>
              <a:t>7</a:t>
            </a:fld>
            <a:endParaRPr lang="en-US" altLang="es-CL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5529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30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 altLang="es-CL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1pPr>
            <a:lvl2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2pPr>
            <a:lvl3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3pPr>
            <a:lvl4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4pPr>
            <a:lvl5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9pPr>
          </a:lstStyle>
          <a:p>
            <a:pPr>
              <a:buClrTx/>
              <a:buFontTx/>
              <a:buNone/>
            </a:pPr>
            <a:fld id="{25B98AF2-C46E-4D55-B33F-FB4E91A3CDF1}" type="slidenum">
              <a:rPr lang="en-US" altLang="es-CL" sz="1200">
                <a:solidFill>
                  <a:srgbClr val="000000"/>
                </a:solidFill>
                <a:ea typeface="DejaVu Sans" charset="0"/>
                <a:cs typeface="DejaVu Sans" charset="0"/>
              </a:rPr>
              <a:pPr>
                <a:buClrTx/>
                <a:buFontTx/>
                <a:buNone/>
              </a:pPr>
              <a:t>8</a:t>
            </a:fld>
            <a:endParaRPr lang="en-US" altLang="es-CL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573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 altLang="es-CL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1pPr>
            <a:lvl2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2pPr>
            <a:lvl3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3pPr>
            <a:lvl4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4pPr>
            <a:lvl5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9pPr>
          </a:lstStyle>
          <a:p>
            <a:pPr>
              <a:buClrTx/>
              <a:buFontTx/>
              <a:buNone/>
            </a:pPr>
            <a:fld id="{3F040603-6D07-47D6-AF94-C651815E142A}" type="slidenum">
              <a:rPr lang="en-US" altLang="es-CL" sz="1200">
                <a:solidFill>
                  <a:srgbClr val="000000"/>
                </a:solidFill>
                <a:ea typeface="DejaVu Sans" charset="0"/>
                <a:cs typeface="DejaVu Sans" charset="0"/>
              </a:rPr>
              <a:pPr>
                <a:buClrTx/>
                <a:buFontTx/>
                <a:buNone/>
              </a:pPr>
              <a:t>9</a:t>
            </a:fld>
            <a:endParaRPr lang="en-US" altLang="es-CL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593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 altLang="es-CL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1pPr>
            <a:lvl2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2pPr>
            <a:lvl3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3pPr>
            <a:lvl4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4pPr>
            <a:lvl5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9pPr>
          </a:lstStyle>
          <a:p>
            <a:pPr>
              <a:buClrTx/>
              <a:buFontTx/>
              <a:buNone/>
            </a:pPr>
            <a:fld id="{EE6B805D-F99D-475E-AB6D-84366ADD4CFE}" type="slidenum">
              <a:rPr lang="en-US" altLang="es-CL" sz="1200">
                <a:solidFill>
                  <a:srgbClr val="000000"/>
                </a:solidFill>
                <a:ea typeface="DejaVu Sans" charset="0"/>
                <a:cs typeface="DejaVu Sans" charset="0"/>
              </a:rPr>
              <a:pPr>
                <a:buClrTx/>
                <a:buFontTx/>
                <a:buNone/>
              </a:pPr>
              <a:t>10</a:t>
            </a:fld>
            <a:endParaRPr lang="en-US" altLang="es-CL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6144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 altLang="es-CL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5DE3B5DE-687E-4601-9C25-48F7ABE0D7C5}" type="datetime1">
              <a:rPr lang="en-US" smtClean="0">
                <a:solidFill>
                  <a:srgbClr val="A5A5A5"/>
                </a:solidFill>
              </a:rPr>
              <a:pPr/>
              <a:t>6/14/2016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‹Nº›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37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BFD467DE-D084-42AA-B27F-22F6084CB8BB}" type="datetime1">
              <a:rPr lang="en-US" smtClean="0">
                <a:solidFill>
                  <a:srgbClr val="A5A5A5"/>
                </a:solidFill>
              </a:rPr>
              <a:pPr/>
              <a:t>6/14/2016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‹Nº›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64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3782E027-C2A0-4932-A761-986BAD82B671}" type="datetime1">
              <a:rPr lang="en-US" smtClean="0">
                <a:solidFill>
                  <a:srgbClr val="A5A5A5"/>
                </a:solidFill>
              </a:rPr>
              <a:pPr/>
              <a:t>6/14/2016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‹Nº›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27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96AC42F1-294F-4AFB-8F78-2EF579F09459}" type="datetime1">
              <a:rPr lang="en-US" smtClean="0">
                <a:solidFill>
                  <a:srgbClr val="A5A5A5"/>
                </a:solidFill>
              </a:rPr>
              <a:pPr/>
              <a:t>6/14/2016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‹Nº›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20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580A6EB-69F5-4723-B5E3-A6D9E36A957A}" type="datetime1">
              <a:rPr lang="en-US" smtClean="0">
                <a:solidFill>
                  <a:srgbClr val="A5A5A5"/>
                </a:solidFill>
              </a:rPr>
              <a:pPr/>
              <a:t>6/14/2016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‹Nº›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11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0FB02ED0-9CAE-481B-8D1D-B242F0282967}" type="datetime1">
              <a:rPr lang="en-US" smtClean="0">
                <a:solidFill>
                  <a:srgbClr val="A5A5A5"/>
                </a:solidFill>
              </a:rPr>
              <a:pPr/>
              <a:t>6/14/2016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‹Nº›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52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9" y="2193928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8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4696AB3F-7B84-45BD-A122-497866A73F4B}" type="datetime1">
              <a:rPr lang="en-US" smtClean="0">
                <a:solidFill>
                  <a:srgbClr val="A5A5A5"/>
                </a:solidFill>
              </a:rPr>
              <a:pPr/>
              <a:t>6/14/2016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‹Nº›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13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6395E536-1457-4CE4-8497-197239F05587}" type="datetime1">
              <a:rPr lang="en-US" smtClean="0">
                <a:solidFill>
                  <a:srgbClr val="A5A5A5"/>
                </a:solidFill>
              </a:rPr>
              <a:pPr/>
              <a:t>6/14/2016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‹Nº›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64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A4AF2F65-2726-4707-A7A6-DE21D14E80C5}" type="datetime1">
              <a:rPr lang="en-US" smtClean="0">
                <a:solidFill>
                  <a:srgbClr val="A5A5A5"/>
                </a:solidFill>
              </a:rPr>
              <a:pPr/>
              <a:t>6/14/2016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‹Nº›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40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FA85564-6B99-4FC4-9CE3-22E750398B2E}" type="datetime1">
              <a:rPr lang="en-US" smtClean="0">
                <a:solidFill>
                  <a:srgbClr val="A5A5A5"/>
                </a:solidFill>
              </a:rPr>
              <a:pPr/>
              <a:t>6/14/2016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‹Nº›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18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2BCD2BEA-7F40-407D-B082-13022E8B2C99}" type="datetime1">
              <a:rPr lang="en-US" smtClean="0">
                <a:solidFill>
                  <a:srgbClr val="A5A5A5"/>
                </a:solidFill>
              </a:rPr>
              <a:pPr/>
              <a:t>6/14/2016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‹Nº›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37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CA734DBA-6852-4C6A-AB8B-E28C0C52CB53}" type="datetime1">
              <a:rPr lang="en-US" smtClean="0">
                <a:solidFill>
                  <a:srgbClr val="A5A5A5"/>
                </a:solidFill>
              </a:rPr>
              <a:pPr/>
              <a:t>6/14/2016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‹Nº›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872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Tema </a:t>
            </a:r>
            <a:r>
              <a:rPr lang="es-CL" dirty="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s-C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Laboratorio de sistemas operativos</a:t>
            </a:r>
          </a:p>
          <a:p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UTFSM-JMC</a:t>
            </a:r>
          </a:p>
          <a:p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1-2016</a:t>
            </a:r>
          </a:p>
          <a:p>
            <a:endParaRPr lang="es-CL" dirty="0"/>
          </a:p>
        </p:txBody>
      </p:sp>
      <p:sp>
        <p:nvSpPr>
          <p:cNvPr id="3" name="2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L" sz="3200" b="1" dirty="0">
                <a:solidFill>
                  <a:srgbClr val="708CA1"/>
                </a:solidFill>
                <a:latin typeface="Arial"/>
                <a:ea typeface="Arial"/>
                <a:cs typeface="Arial"/>
              </a:rPr>
              <a:t>Linux: </a:t>
            </a:r>
            <a:br>
              <a:rPr lang="es-CL" sz="3200" b="1" dirty="0">
                <a:solidFill>
                  <a:srgbClr val="708CA1"/>
                </a:solidFill>
                <a:latin typeface="Arial"/>
                <a:ea typeface="Arial"/>
                <a:cs typeface="Arial"/>
              </a:rPr>
            </a:br>
            <a:r>
              <a:rPr lang="en-US" sz="3200" b="1" dirty="0" err="1" smtClean="0">
                <a:solidFill>
                  <a:srgbClr val="708CA1"/>
                </a:solidFill>
                <a:latin typeface="Arial"/>
                <a:ea typeface="Arial"/>
                <a:cs typeface="Arial"/>
              </a:rPr>
              <a:t>Herramientas</a:t>
            </a:r>
            <a:r>
              <a:rPr lang="en-US" sz="3200" b="1" dirty="0" smtClean="0">
                <a:solidFill>
                  <a:srgbClr val="708CA1"/>
                </a:solidFill>
                <a:latin typeface="Arial"/>
                <a:ea typeface="Arial"/>
                <a:cs typeface="Arial"/>
              </a:rPr>
              <a:t> de </a:t>
            </a:r>
            <a:r>
              <a:rPr lang="en-US" sz="3200" b="1" dirty="0" err="1" smtClean="0">
                <a:solidFill>
                  <a:srgbClr val="708CA1"/>
                </a:solidFill>
                <a:latin typeface="Arial"/>
                <a:ea typeface="Arial"/>
                <a:cs typeface="Arial"/>
              </a:rPr>
              <a:t>procesamiento</a:t>
            </a:r>
            <a:r>
              <a:rPr lang="en-US" sz="3200" b="1" dirty="0" smtClean="0">
                <a:solidFill>
                  <a:srgbClr val="708CA1"/>
                </a:solidFill>
                <a:latin typeface="Arial"/>
                <a:ea typeface="Arial"/>
                <a:cs typeface="Arial"/>
              </a:rPr>
              <a:t> de </a:t>
            </a:r>
            <a:r>
              <a:rPr lang="en-US" sz="3200" b="1" dirty="0" err="1" smtClean="0">
                <a:solidFill>
                  <a:srgbClr val="708CA1"/>
                </a:solidFill>
                <a:latin typeface="Arial"/>
                <a:ea typeface="Arial"/>
                <a:cs typeface="Arial"/>
              </a:rPr>
              <a:t>texto</a:t>
            </a:r>
            <a:endParaRPr lang="es-CL" sz="3200" dirty="0"/>
          </a:p>
        </p:txBody>
      </p:sp>
    </p:spTree>
    <p:extLst>
      <p:ext uri="{BB962C8B-B14F-4D97-AF65-F5344CB8AC3E}">
        <p14:creationId xmlns:p14="http://schemas.microsoft.com/office/powerpoint/2010/main" val="136393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65592"/>
            <a:ext cx="9145429" cy="68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0419" name="Text Box 2"/>
          <p:cNvSpPr txBox="1">
            <a:spLocks noChangeArrowheads="1"/>
          </p:cNvSpPr>
          <p:nvPr/>
        </p:nvSpPr>
        <p:spPr bwMode="auto">
          <a:xfrm>
            <a:off x="714487" y="793592"/>
            <a:ext cx="8063696" cy="526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1pPr>
            <a:lvl2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2pPr>
            <a:lvl3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3pPr>
            <a:lvl4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4pPr>
            <a:lvl5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9pPr>
          </a:lstStyle>
          <a:p>
            <a:pPr eaLnBrk="1" hangingPunct="1">
              <a:lnSpc>
                <a:spcPct val="95000"/>
              </a:lnSpc>
              <a:buClrTx/>
              <a:buFontTx/>
              <a:buNone/>
            </a:pPr>
            <a:r>
              <a:rPr lang="en-US" altLang="es-CL" sz="3600" b="1">
                <a:solidFill>
                  <a:srgbClr val="708CA1"/>
                </a:solidFill>
                <a:latin typeface="Arial" charset="0"/>
              </a:rPr>
              <a:t>Caracteres modificadores comunes</a:t>
            </a:r>
          </a:p>
        </p:txBody>
      </p:sp>
      <p:sp>
        <p:nvSpPr>
          <p:cNvPr id="60420" name="Text Box 3"/>
          <p:cNvSpPr txBox="1">
            <a:spLocks noChangeArrowheads="1"/>
          </p:cNvSpPr>
          <p:nvPr/>
        </p:nvSpPr>
        <p:spPr bwMode="auto">
          <a:xfrm>
            <a:off x="641610" y="1668432"/>
            <a:ext cx="8053693" cy="4341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1pPr>
            <a:lvl2pPr marL="455613" indent="-342900"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2pPr>
            <a:lvl3pPr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3pPr>
            <a:lvl4pPr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4pPr>
            <a:lvl5pPr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9pPr>
          </a:lstStyle>
          <a:p>
            <a:pPr lvl="1" eaLnBrk="1" hangingPunct="1">
              <a:lnSpc>
                <a:spcPct val="95000"/>
              </a:lnSpc>
              <a:buFont typeface="Arial" charset="0"/>
              <a:buChar char="•"/>
            </a:pPr>
            <a:r>
              <a:rPr lang="en-US" altLang="es-CL" sz="2700">
                <a:solidFill>
                  <a:srgbClr val="000000"/>
                </a:solidFill>
                <a:latin typeface="Arial" charset="0"/>
              </a:rPr>
              <a:t>b?: ? significa uno o ninguno.</a:t>
            </a:r>
          </a:p>
          <a:p>
            <a:pPr lvl="1" eaLnBrk="1" hangingPunct="1">
              <a:lnSpc>
                <a:spcPct val="95000"/>
              </a:lnSpc>
              <a:buFont typeface="Arial" charset="0"/>
              <a:buChar char="•"/>
            </a:pPr>
            <a:r>
              <a:rPr lang="en-US" altLang="es-CL" sz="2700">
                <a:solidFill>
                  <a:srgbClr val="000000"/>
                </a:solidFill>
                <a:latin typeface="Arial" charset="0"/>
              </a:rPr>
              <a:t>b*: * significa cualquier número de veces, incluyendo ninguno.</a:t>
            </a:r>
          </a:p>
          <a:p>
            <a:pPr lvl="1" eaLnBrk="1" hangingPunct="1">
              <a:lnSpc>
                <a:spcPct val="95000"/>
              </a:lnSpc>
              <a:buFont typeface="Arial" charset="0"/>
              <a:buChar char="•"/>
            </a:pPr>
            <a:r>
              <a:rPr lang="en-US" altLang="es-CL" sz="2700">
                <a:solidFill>
                  <a:srgbClr val="000000"/>
                </a:solidFill>
                <a:latin typeface="Arial" charset="0"/>
              </a:rPr>
              <a:t>b+: + significa uno o más.</a:t>
            </a:r>
          </a:p>
          <a:p>
            <a:pPr lvl="1" eaLnBrk="1" hangingPunct="1">
              <a:lnSpc>
                <a:spcPct val="95000"/>
              </a:lnSpc>
              <a:buFont typeface="Arial" charset="0"/>
              <a:buChar char="•"/>
            </a:pPr>
            <a:r>
              <a:rPr lang="en-US" altLang="es-CL" sz="2700">
                <a:solidFill>
                  <a:srgbClr val="000000"/>
                </a:solidFill>
                <a:latin typeface="Arial" charset="0"/>
              </a:rPr>
              <a:t>b{m,n}: El modificador de paréntesis se utiliza para especificar un intervalo entre las ocurrencias m y n del carácter precedente.</a:t>
            </a:r>
          </a:p>
          <a:p>
            <a:pPr lvl="1" eaLnBrk="1" hangingPunct="1">
              <a:lnSpc>
                <a:spcPct val="95000"/>
              </a:lnSpc>
              <a:buFont typeface="Arial" charset="0"/>
              <a:buChar char="•"/>
            </a:pPr>
            <a:r>
              <a:rPr lang="en-US" altLang="es-CL" sz="2700">
                <a:solidFill>
                  <a:srgbClr val="000000"/>
                </a:solidFill>
                <a:latin typeface="Arial" charset="0"/>
              </a:rPr>
              <a:t>b{n}: Con sólo un número entero, el modificador de paréntesis se utiliza para especificar exactamente n ocurrencias para el caracter precedente. </a:t>
            </a:r>
          </a:p>
        </p:txBody>
      </p:sp>
    </p:spTree>
    <p:extLst>
      <p:ext uri="{BB962C8B-B14F-4D97-AF65-F5344CB8AC3E}">
        <p14:creationId xmlns:p14="http://schemas.microsoft.com/office/powerpoint/2010/main" val="11782819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65592"/>
            <a:ext cx="9145429" cy="68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2467" name="Text Box 2"/>
          <p:cNvSpPr txBox="1">
            <a:spLocks noChangeArrowheads="1"/>
          </p:cNvSpPr>
          <p:nvPr/>
        </p:nvSpPr>
        <p:spPr bwMode="auto">
          <a:xfrm>
            <a:off x="714487" y="793592"/>
            <a:ext cx="8063696" cy="526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1pPr>
            <a:lvl2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2pPr>
            <a:lvl3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3pPr>
            <a:lvl4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4pPr>
            <a:lvl5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9pPr>
          </a:lstStyle>
          <a:p>
            <a:pPr eaLnBrk="1" hangingPunct="1">
              <a:lnSpc>
                <a:spcPct val="95000"/>
              </a:lnSpc>
              <a:buClrTx/>
              <a:buFontTx/>
              <a:buNone/>
            </a:pPr>
            <a:r>
              <a:rPr lang="en-US" altLang="es-CL" sz="3600" b="1">
                <a:solidFill>
                  <a:srgbClr val="708CA1"/>
                </a:solidFill>
                <a:latin typeface="Arial" charset="0"/>
              </a:rPr>
              <a:t>Búsquedas de anclaje</a:t>
            </a:r>
          </a:p>
        </p:txBody>
      </p:sp>
      <p:sp>
        <p:nvSpPr>
          <p:cNvPr id="62468" name="Text Box 3"/>
          <p:cNvSpPr txBox="1">
            <a:spLocks noChangeArrowheads="1"/>
          </p:cNvSpPr>
          <p:nvPr/>
        </p:nvSpPr>
        <p:spPr bwMode="auto">
          <a:xfrm>
            <a:off x="641610" y="1668433"/>
            <a:ext cx="8053693" cy="1184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1pPr>
            <a:lvl2pPr marL="455613" indent="-342900"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2pPr>
            <a:lvl3pPr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3pPr>
            <a:lvl4pPr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4pPr>
            <a:lvl5pPr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9pPr>
          </a:lstStyle>
          <a:p>
            <a:pPr lvl="1" eaLnBrk="1" hangingPunct="1">
              <a:lnSpc>
                <a:spcPct val="95000"/>
              </a:lnSpc>
              <a:buFont typeface="Arial" charset="0"/>
              <a:buChar char="•"/>
            </a:pPr>
            <a:r>
              <a:rPr lang="en-US" altLang="es-CL" sz="2700">
                <a:solidFill>
                  <a:srgbClr val="000000"/>
                </a:solidFill>
                <a:latin typeface="Arial" charset="0"/>
              </a:rPr>
              <a:t>^foo: Coincide con el comienzo de una línea</a:t>
            </a:r>
          </a:p>
          <a:p>
            <a:pPr lvl="1" eaLnBrk="1" hangingPunct="1">
              <a:lnSpc>
                <a:spcPct val="95000"/>
              </a:lnSpc>
              <a:buFont typeface="Arial" charset="0"/>
              <a:buChar char="•"/>
            </a:pPr>
            <a:r>
              <a:rPr lang="en-US" altLang="es-CL" sz="2700">
                <a:solidFill>
                  <a:srgbClr val="000000"/>
                </a:solidFill>
                <a:latin typeface="Arial" charset="0"/>
              </a:rPr>
              <a:t>foo$: Coincide con el final de una línea</a:t>
            </a:r>
          </a:p>
          <a:p>
            <a:pPr lvl="1" eaLnBrk="1" hangingPunct="1">
              <a:lnSpc>
                <a:spcPct val="95000"/>
              </a:lnSpc>
              <a:buFont typeface="Arial" charset="0"/>
              <a:buChar char="•"/>
            </a:pPr>
            <a:r>
              <a:rPr lang="en-US" altLang="es-CL" sz="2700">
                <a:solidFill>
                  <a:srgbClr val="000000"/>
                </a:solidFill>
                <a:latin typeface="Arial" charset="0"/>
              </a:rPr>
              <a:t>\&lt;foo\&gt;: Comienzo y fin de una palabra</a:t>
            </a:r>
          </a:p>
        </p:txBody>
      </p:sp>
    </p:spTree>
    <p:extLst>
      <p:ext uri="{BB962C8B-B14F-4D97-AF65-F5344CB8AC3E}">
        <p14:creationId xmlns:p14="http://schemas.microsoft.com/office/powerpoint/2010/main" val="35281800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65592"/>
            <a:ext cx="9145429" cy="68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4515" name="Text Box 2"/>
          <p:cNvSpPr txBox="1">
            <a:spLocks noChangeArrowheads="1"/>
          </p:cNvSpPr>
          <p:nvPr/>
        </p:nvSpPr>
        <p:spPr bwMode="auto">
          <a:xfrm>
            <a:off x="714487" y="793592"/>
            <a:ext cx="8063696" cy="526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1pPr>
            <a:lvl2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2pPr>
            <a:lvl3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3pPr>
            <a:lvl4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4pPr>
            <a:lvl5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9pPr>
          </a:lstStyle>
          <a:p>
            <a:pPr eaLnBrk="1" hangingPunct="1">
              <a:lnSpc>
                <a:spcPct val="95000"/>
              </a:lnSpc>
              <a:buClrTx/>
              <a:buFontTx/>
              <a:buNone/>
            </a:pPr>
            <a:r>
              <a:rPr lang="en-US" altLang="es-CL" sz="3600" b="1">
                <a:solidFill>
                  <a:srgbClr val="708CA1"/>
                </a:solidFill>
                <a:latin typeface="Arial" charset="0"/>
              </a:rPr>
              <a:t>Agrupación de regex</a:t>
            </a:r>
          </a:p>
        </p:txBody>
      </p:sp>
      <p:sp>
        <p:nvSpPr>
          <p:cNvPr id="64516" name="Text Box 3"/>
          <p:cNvSpPr txBox="1">
            <a:spLocks noChangeArrowheads="1"/>
          </p:cNvSpPr>
          <p:nvPr/>
        </p:nvSpPr>
        <p:spPr bwMode="auto">
          <a:xfrm>
            <a:off x="641610" y="1668433"/>
            <a:ext cx="8053693" cy="143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1pPr>
            <a:lvl2pPr marL="455613" indent="-342900"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2pPr>
            <a:lvl3pPr marL="855663" indent="-285750"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3pPr>
            <a:lvl4pPr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4pPr>
            <a:lvl5pPr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9pPr>
          </a:lstStyle>
          <a:p>
            <a:pPr lvl="1" eaLnBrk="1" hangingPunct="1">
              <a:lnSpc>
                <a:spcPct val="95000"/>
              </a:lnSpc>
              <a:buFont typeface="Arial" charset="0"/>
              <a:buChar char="•"/>
            </a:pPr>
            <a:r>
              <a:rPr lang="en-US" altLang="es-CL" sz="2000" dirty="0">
                <a:solidFill>
                  <a:srgbClr val="000000"/>
                </a:solidFill>
                <a:latin typeface="Arial" charset="0"/>
              </a:rPr>
              <a:t>Se </a:t>
            </a:r>
            <a:r>
              <a:rPr lang="en-US" altLang="es-CL" sz="2000" dirty="0" err="1">
                <a:solidFill>
                  <a:srgbClr val="000000"/>
                </a:solidFill>
                <a:latin typeface="Arial" charset="0"/>
              </a:rPr>
              <a:t>usan</a:t>
            </a:r>
            <a:r>
              <a:rPr lang="en-US" altLang="es-CL" sz="20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es-CL" sz="2000" dirty="0" err="1">
                <a:solidFill>
                  <a:srgbClr val="000000"/>
                </a:solidFill>
                <a:latin typeface="Arial" charset="0"/>
              </a:rPr>
              <a:t>paréntesis</a:t>
            </a:r>
            <a:r>
              <a:rPr lang="en-US" altLang="es-CL" sz="2000" dirty="0">
                <a:solidFill>
                  <a:srgbClr val="000000"/>
                </a:solidFill>
                <a:latin typeface="Arial" charset="0"/>
              </a:rPr>
              <a:t> para </a:t>
            </a:r>
            <a:r>
              <a:rPr lang="en-US" altLang="es-CL" sz="2000" dirty="0" err="1">
                <a:solidFill>
                  <a:srgbClr val="000000"/>
                </a:solidFill>
                <a:latin typeface="Arial" charset="0"/>
              </a:rPr>
              <a:t>recopilar</a:t>
            </a:r>
            <a:r>
              <a:rPr lang="en-US" altLang="es-CL" sz="20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es-CL" sz="2000" dirty="0" err="1">
                <a:solidFill>
                  <a:srgbClr val="000000"/>
                </a:solidFill>
                <a:latin typeface="Arial" charset="0"/>
              </a:rPr>
              <a:t>especificadores</a:t>
            </a:r>
            <a:r>
              <a:rPr lang="en-US" altLang="es-CL" sz="2000" dirty="0">
                <a:solidFill>
                  <a:srgbClr val="000000"/>
                </a:solidFill>
                <a:latin typeface="Arial" charset="0"/>
              </a:rPr>
              <a:t> de </a:t>
            </a:r>
            <a:r>
              <a:rPr lang="en-US" altLang="es-CL" sz="2000" dirty="0" err="1">
                <a:solidFill>
                  <a:srgbClr val="000000"/>
                </a:solidFill>
                <a:latin typeface="Arial" charset="0"/>
              </a:rPr>
              <a:t>patrones</a:t>
            </a:r>
            <a:r>
              <a:rPr lang="en-US" altLang="es-CL" sz="2000" dirty="0">
                <a:solidFill>
                  <a:srgbClr val="000000"/>
                </a:solidFill>
                <a:latin typeface="Arial" charset="0"/>
              </a:rPr>
              <a:t> de regex </a:t>
            </a:r>
            <a:r>
              <a:rPr lang="en-US" altLang="es-CL" sz="2000" dirty="0" err="1">
                <a:solidFill>
                  <a:srgbClr val="000000"/>
                </a:solidFill>
                <a:latin typeface="Arial" charset="0"/>
              </a:rPr>
              <a:t>dentro</a:t>
            </a:r>
            <a:r>
              <a:rPr lang="en-US" altLang="es-CL" sz="2000" dirty="0">
                <a:solidFill>
                  <a:srgbClr val="000000"/>
                </a:solidFill>
                <a:latin typeface="Arial" charset="0"/>
              </a:rPr>
              <a:t> de </a:t>
            </a:r>
            <a:r>
              <a:rPr lang="en-US" altLang="es-CL" sz="2000" dirty="0" err="1">
                <a:solidFill>
                  <a:srgbClr val="000000"/>
                </a:solidFill>
                <a:latin typeface="Arial" charset="0"/>
              </a:rPr>
              <a:t>grupos</a:t>
            </a:r>
            <a:r>
              <a:rPr lang="en-US" altLang="es-CL" sz="2000" dirty="0">
                <a:solidFill>
                  <a:srgbClr val="000000"/>
                </a:solidFill>
                <a:latin typeface="Arial" charset="0"/>
              </a:rPr>
              <a:t>. Con </a:t>
            </a:r>
            <a:r>
              <a:rPr lang="en-US" altLang="es-CL" sz="2000" dirty="0" err="1">
                <a:solidFill>
                  <a:srgbClr val="000000"/>
                </a:solidFill>
                <a:latin typeface="Arial" charset="0"/>
              </a:rPr>
              <a:t>esto</a:t>
            </a:r>
            <a:r>
              <a:rPr lang="en-US" altLang="es-CL" sz="2000" dirty="0">
                <a:solidFill>
                  <a:srgbClr val="000000"/>
                </a:solidFill>
                <a:latin typeface="Arial" charset="0"/>
              </a:rPr>
              <a:t> se </a:t>
            </a:r>
            <a:r>
              <a:rPr lang="en-US" altLang="es-CL" sz="2000" dirty="0" err="1">
                <a:solidFill>
                  <a:srgbClr val="000000"/>
                </a:solidFill>
                <a:latin typeface="Arial" charset="0"/>
              </a:rPr>
              <a:t>puede</a:t>
            </a:r>
            <a:r>
              <a:rPr lang="en-US" altLang="es-CL" sz="20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es-CL" sz="2000" dirty="0" err="1">
                <a:solidFill>
                  <a:srgbClr val="000000"/>
                </a:solidFill>
                <a:latin typeface="Arial" charset="0"/>
              </a:rPr>
              <a:t>aplicar</a:t>
            </a:r>
            <a:r>
              <a:rPr lang="en-US" altLang="es-CL" sz="2000" dirty="0">
                <a:solidFill>
                  <a:srgbClr val="000000"/>
                </a:solidFill>
                <a:latin typeface="Arial" charset="0"/>
              </a:rPr>
              <a:t> a un </a:t>
            </a:r>
            <a:r>
              <a:rPr lang="en-US" altLang="es-CL" sz="2000" dirty="0" err="1">
                <a:solidFill>
                  <a:srgbClr val="000000"/>
                </a:solidFill>
                <a:latin typeface="Arial" charset="0"/>
              </a:rPr>
              <a:t>grupo</a:t>
            </a:r>
            <a:r>
              <a:rPr lang="en-US" altLang="es-CL" sz="2000" dirty="0">
                <a:solidFill>
                  <a:srgbClr val="000000"/>
                </a:solidFill>
                <a:latin typeface="Arial" charset="0"/>
              </a:rPr>
              <a:t> de </a:t>
            </a:r>
            <a:r>
              <a:rPr lang="en-US" altLang="es-CL" sz="2000" dirty="0" err="1">
                <a:solidFill>
                  <a:srgbClr val="000000"/>
                </a:solidFill>
                <a:latin typeface="Arial" charset="0"/>
              </a:rPr>
              <a:t>caracteres</a:t>
            </a:r>
            <a:r>
              <a:rPr lang="en-US" altLang="es-CL" sz="20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es-CL" sz="2000" dirty="0" err="1">
                <a:solidFill>
                  <a:srgbClr val="000000"/>
                </a:solidFill>
                <a:latin typeface="Arial" charset="0"/>
              </a:rPr>
              <a:t>más</a:t>
            </a:r>
            <a:r>
              <a:rPr lang="en-US" altLang="es-CL" sz="20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es-CL" sz="2000" dirty="0" err="1">
                <a:solidFill>
                  <a:srgbClr val="000000"/>
                </a:solidFill>
                <a:latin typeface="Arial" charset="0"/>
              </a:rPr>
              <a:t>que</a:t>
            </a:r>
            <a:r>
              <a:rPr lang="en-US" altLang="es-CL" sz="20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es-CL" sz="2000" dirty="0" err="1">
                <a:solidFill>
                  <a:srgbClr val="000000"/>
                </a:solidFill>
                <a:latin typeface="Arial" charset="0"/>
              </a:rPr>
              <a:t>sólo</a:t>
            </a:r>
            <a:r>
              <a:rPr lang="en-US" altLang="es-CL" sz="2000" dirty="0">
                <a:solidFill>
                  <a:srgbClr val="000000"/>
                </a:solidFill>
                <a:latin typeface="Arial" charset="0"/>
              </a:rPr>
              <a:t> a </a:t>
            </a:r>
            <a:r>
              <a:rPr lang="en-US" altLang="es-CL" sz="2000" dirty="0" err="1">
                <a:solidFill>
                  <a:srgbClr val="000000"/>
                </a:solidFill>
                <a:latin typeface="Arial" charset="0"/>
              </a:rPr>
              <a:t>uno</a:t>
            </a:r>
            <a:r>
              <a:rPr lang="en-US" altLang="es-CL" sz="2000" dirty="0">
                <a:solidFill>
                  <a:srgbClr val="000000"/>
                </a:solidFill>
                <a:latin typeface="Arial" charset="0"/>
              </a:rPr>
              <a:t>:</a:t>
            </a:r>
          </a:p>
          <a:p>
            <a:pPr lvl="2" eaLnBrk="1" hangingPunct="1">
              <a:lnSpc>
                <a:spcPct val="95000"/>
              </a:lnSpc>
              <a:buSzPct val="80000"/>
              <a:buFont typeface="Courier New" pitchFamily="49" charset="0"/>
              <a:buChar char="o"/>
            </a:pPr>
            <a:r>
              <a:rPr lang="en-US" altLang="es-CL" sz="1800" dirty="0">
                <a:solidFill>
                  <a:srgbClr val="000000"/>
                </a:solidFill>
                <a:latin typeface="Arial" charset="0"/>
              </a:rPr>
              <a:t>foo(bar)?</a:t>
            </a:r>
          </a:p>
          <a:p>
            <a:pPr lvl="1" eaLnBrk="1" hangingPunct="1">
              <a:lnSpc>
                <a:spcPct val="95000"/>
              </a:lnSpc>
              <a:buFont typeface="Arial" charset="0"/>
              <a:buChar char="•"/>
            </a:pPr>
            <a:r>
              <a:rPr lang="en-US" altLang="es-CL" sz="2000" dirty="0">
                <a:solidFill>
                  <a:srgbClr val="000000"/>
                </a:solidFill>
                <a:latin typeface="Arial" charset="0"/>
              </a:rPr>
              <a:t>Se </a:t>
            </a:r>
            <a:r>
              <a:rPr lang="en-US" altLang="es-CL" sz="2000" dirty="0" err="1">
                <a:solidFill>
                  <a:srgbClr val="000000"/>
                </a:solidFill>
                <a:latin typeface="Arial" charset="0"/>
              </a:rPr>
              <a:t>puede</a:t>
            </a:r>
            <a:r>
              <a:rPr lang="en-US" altLang="es-CL" sz="20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es-CL" sz="2000" dirty="0" err="1">
                <a:solidFill>
                  <a:srgbClr val="000000"/>
                </a:solidFill>
                <a:latin typeface="Arial" charset="0"/>
              </a:rPr>
              <a:t>usar</a:t>
            </a:r>
            <a:r>
              <a:rPr lang="en-US" altLang="es-CL" sz="2000" dirty="0">
                <a:solidFill>
                  <a:srgbClr val="000000"/>
                </a:solidFill>
                <a:latin typeface="Arial" charset="0"/>
              </a:rPr>
              <a:t> “|” para </a:t>
            </a:r>
            <a:r>
              <a:rPr lang="en-US" altLang="es-CL" sz="2000" dirty="0" err="1">
                <a:solidFill>
                  <a:srgbClr val="000000"/>
                </a:solidFill>
                <a:latin typeface="Arial" charset="0"/>
              </a:rPr>
              <a:t>separar</a:t>
            </a:r>
            <a:r>
              <a:rPr lang="en-US" altLang="es-CL" sz="20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es-CL" sz="2000" dirty="0" err="1">
                <a:solidFill>
                  <a:srgbClr val="000000"/>
                </a:solidFill>
                <a:latin typeface="Arial" charset="0"/>
              </a:rPr>
              <a:t>patrones</a:t>
            </a:r>
            <a:r>
              <a:rPr lang="en-US" altLang="es-CL" sz="20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es-CL" sz="2000" dirty="0" err="1">
                <a:solidFill>
                  <a:srgbClr val="000000"/>
                </a:solidFill>
                <a:latin typeface="Arial" charset="0"/>
              </a:rPr>
              <a:t>alternativos</a:t>
            </a:r>
            <a:r>
              <a:rPr lang="en-US" altLang="es-CL" sz="2000" dirty="0">
                <a:solidFill>
                  <a:srgbClr val="000000"/>
                </a:solidFill>
                <a:latin typeface="Arial" charset="0"/>
              </a:rPr>
              <a:t>: (</a:t>
            </a:r>
            <a:r>
              <a:rPr lang="en-US" altLang="es-CL" sz="2000" dirty="0" err="1">
                <a:solidFill>
                  <a:srgbClr val="000000"/>
                </a:solidFill>
                <a:latin typeface="Arial" charset="0"/>
              </a:rPr>
              <a:t>foo|foobar</a:t>
            </a:r>
            <a:r>
              <a:rPr lang="en-US" altLang="es-CL" sz="2000" dirty="0">
                <a:solidFill>
                  <a:srgbClr val="000000"/>
                </a:solidFill>
                <a:latin typeface="Arial" charset="0"/>
              </a:rPr>
              <a:t>)</a:t>
            </a:r>
          </a:p>
        </p:txBody>
      </p:sp>
      <p:pic>
        <p:nvPicPr>
          <p:cNvPr id="6451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706" y="3327916"/>
            <a:ext cx="6517547" cy="27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4518" name="Text Box 5"/>
          <p:cNvSpPr txBox="1">
            <a:spLocks noChangeArrowheads="1"/>
          </p:cNvSpPr>
          <p:nvPr/>
        </p:nvSpPr>
        <p:spPr bwMode="auto">
          <a:xfrm>
            <a:off x="1543291" y="3383626"/>
            <a:ext cx="6416090" cy="2573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1pPr>
            <a:lvl2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2pPr>
            <a:lvl3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3pPr>
            <a:lvl4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4pPr>
            <a:lvl5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9pPr>
          </a:lstStyle>
          <a:p>
            <a:pPr eaLnBrk="1" hangingPunct="1">
              <a:lnSpc>
                <a:spcPct val="95000"/>
              </a:lnSpc>
              <a:buClrTx/>
              <a:buFontTx/>
              <a:buNone/>
            </a:pPr>
            <a:r>
              <a:rPr lang="en-US" altLang="es-CL" sz="1600" dirty="0">
                <a:solidFill>
                  <a:srgbClr val="000000"/>
                </a:solidFill>
                <a:latin typeface="Arial" charset="0"/>
              </a:rPr>
              <a:t>[</a:t>
            </a:r>
            <a:r>
              <a:rPr lang="en-US" altLang="es-CL" sz="1600" dirty="0" err="1">
                <a:solidFill>
                  <a:srgbClr val="000000"/>
                </a:solidFill>
                <a:latin typeface="Arial" charset="0"/>
              </a:rPr>
              <a:t>usuario@localhost</a:t>
            </a:r>
            <a:r>
              <a:rPr lang="en-US" altLang="es-CL" sz="1600" dirty="0">
                <a:solidFill>
                  <a:srgbClr val="000000"/>
                </a:solidFill>
                <a:latin typeface="Arial" charset="0"/>
              </a:rPr>
              <a:t> ~]$ </a:t>
            </a:r>
            <a:r>
              <a:rPr lang="en-US" altLang="es-CL" sz="1600" dirty="0" err="1">
                <a:solidFill>
                  <a:srgbClr val="000000"/>
                </a:solidFill>
                <a:latin typeface="Arial" charset="0"/>
              </a:rPr>
              <a:t>egrep</a:t>
            </a:r>
            <a:r>
              <a:rPr lang="en-US" altLang="es-CL" sz="1600" dirty="0">
                <a:solidFill>
                  <a:srgbClr val="000000"/>
                </a:solidFill>
                <a:latin typeface="Arial" charset="0"/>
              </a:rPr>
              <a:t> '(</a:t>
            </a:r>
            <a:r>
              <a:rPr lang="en-US" altLang="es-CL" sz="1600" dirty="0" err="1">
                <a:solidFill>
                  <a:srgbClr val="000000"/>
                </a:solidFill>
                <a:latin typeface="Arial" charset="0"/>
              </a:rPr>
              <a:t>o|e</a:t>
            </a:r>
            <a:r>
              <a:rPr lang="en-US" altLang="es-CL" sz="1600" dirty="0">
                <a:solidFill>
                  <a:srgbClr val="000000"/>
                </a:solidFill>
                <a:latin typeface="Arial" charset="0"/>
              </a:rPr>
              <a:t>){2}.*</a:t>
            </a:r>
            <a:r>
              <a:rPr lang="en-US" altLang="es-CL" sz="1600" dirty="0" err="1">
                <a:solidFill>
                  <a:srgbClr val="000000"/>
                </a:solidFill>
                <a:latin typeface="Arial" charset="0"/>
              </a:rPr>
              <a:t>ee</a:t>
            </a:r>
            <a:r>
              <a:rPr lang="en-US" altLang="es-CL" sz="1600" dirty="0">
                <a:solidFill>
                  <a:srgbClr val="000000"/>
                </a:solidFill>
                <a:latin typeface="Arial" charset="0"/>
              </a:rPr>
              <a:t>' /</a:t>
            </a:r>
            <a:r>
              <a:rPr lang="en-US" altLang="es-CL" sz="1600" dirty="0" err="1">
                <a:solidFill>
                  <a:srgbClr val="000000"/>
                </a:solidFill>
                <a:latin typeface="Arial" charset="0"/>
              </a:rPr>
              <a:t>usr</a:t>
            </a:r>
            <a:r>
              <a:rPr lang="en-US" altLang="es-CL" sz="1600" dirty="0">
                <a:solidFill>
                  <a:srgbClr val="000000"/>
                </a:solidFill>
                <a:latin typeface="Arial" charset="0"/>
              </a:rPr>
              <a:t>/share/</a:t>
            </a:r>
            <a:r>
              <a:rPr lang="en-US" altLang="es-CL" sz="1600" dirty="0" err="1">
                <a:solidFill>
                  <a:srgbClr val="000000"/>
                </a:solidFill>
                <a:latin typeface="Arial" charset="0"/>
              </a:rPr>
              <a:t>dict</a:t>
            </a:r>
            <a:r>
              <a:rPr lang="en-US" altLang="es-CL" sz="1600" dirty="0">
                <a:solidFill>
                  <a:srgbClr val="000000"/>
                </a:solidFill>
                <a:latin typeface="Arial" charset="0"/>
              </a:rPr>
              <a:t>/words | tail</a:t>
            </a:r>
          </a:p>
          <a:p>
            <a:pPr eaLnBrk="1" hangingPunct="1">
              <a:lnSpc>
                <a:spcPct val="95000"/>
              </a:lnSpc>
              <a:buClrTx/>
              <a:buFontTx/>
              <a:buNone/>
            </a:pPr>
            <a:r>
              <a:rPr lang="en-US" altLang="es-CL" sz="1600" dirty="0">
                <a:solidFill>
                  <a:srgbClr val="000000"/>
                </a:solidFill>
                <a:latin typeface="Arial" charset="0"/>
              </a:rPr>
              <a:t>whoopees</a:t>
            </a:r>
          </a:p>
          <a:p>
            <a:pPr eaLnBrk="1" hangingPunct="1">
              <a:lnSpc>
                <a:spcPct val="95000"/>
              </a:lnSpc>
              <a:buClrTx/>
              <a:buFontTx/>
              <a:buNone/>
            </a:pPr>
            <a:r>
              <a:rPr lang="en-US" altLang="es-CL" sz="1600" dirty="0" err="1">
                <a:solidFill>
                  <a:srgbClr val="000000"/>
                </a:solidFill>
                <a:latin typeface="Arial" charset="0"/>
              </a:rPr>
              <a:t>Willacoochee</a:t>
            </a:r>
            <a:endParaRPr lang="en-US" altLang="es-CL" sz="1600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lnSpc>
                <a:spcPct val="95000"/>
              </a:lnSpc>
              <a:buClrTx/>
              <a:buFontTx/>
              <a:buNone/>
            </a:pPr>
            <a:r>
              <a:rPr lang="en-US" altLang="es-CL" sz="1600" dirty="0">
                <a:solidFill>
                  <a:srgbClr val="000000"/>
                </a:solidFill>
                <a:latin typeface="Arial" charset="0"/>
              </a:rPr>
              <a:t>woe-</a:t>
            </a:r>
            <a:r>
              <a:rPr lang="en-US" altLang="es-CL" sz="1600" dirty="0" err="1">
                <a:solidFill>
                  <a:srgbClr val="000000"/>
                </a:solidFill>
                <a:latin typeface="Arial" charset="0"/>
              </a:rPr>
              <a:t>beseen</a:t>
            </a:r>
            <a:endParaRPr lang="en-US" altLang="es-CL" sz="1600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lnSpc>
                <a:spcPct val="95000"/>
              </a:lnSpc>
              <a:buClrTx/>
              <a:buFontTx/>
              <a:buNone/>
            </a:pPr>
            <a:r>
              <a:rPr lang="en-US" altLang="es-CL" sz="1600" dirty="0" err="1">
                <a:solidFill>
                  <a:srgbClr val="000000"/>
                </a:solidFill>
                <a:latin typeface="Arial" charset="0"/>
              </a:rPr>
              <a:t>woodcreeper</a:t>
            </a:r>
            <a:endParaRPr lang="en-US" altLang="es-CL" sz="1600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lnSpc>
                <a:spcPct val="95000"/>
              </a:lnSpc>
              <a:buClrTx/>
              <a:buFontTx/>
              <a:buNone/>
            </a:pPr>
            <a:r>
              <a:rPr lang="en-US" altLang="es-CL" sz="1600" dirty="0">
                <a:solidFill>
                  <a:srgbClr val="000000"/>
                </a:solidFill>
                <a:latin typeface="Arial" charset="0"/>
              </a:rPr>
              <a:t>wooden-wheeled</a:t>
            </a:r>
          </a:p>
          <a:p>
            <a:pPr eaLnBrk="1" hangingPunct="1">
              <a:lnSpc>
                <a:spcPct val="95000"/>
              </a:lnSpc>
              <a:buClrTx/>
              <a:buFontTx/>
              <a:buNone/>
            </a:pPr>
            <a:r>
              <a:rPr lang="en-US" altLang="es-CL" sz="1600" dirty="0">
                <a:solidFill>
                  <a:srgbClr val="000000"/>
                </a:solidFill>
                <a:latin typeface="Arial" charset="0"/>
              </a:rPr>
              <a:t>wood-</a:t>
            </a:r>
            <a:r>
              <a:rPr lang="en-US" altLang="es-CL" sz="1600" dirty="0" err="1">
                <a:solidFill>
                  <a:srgbClr val="000000"/>
                </a:solidFill>
                <a:latin typeface="Arial" charset="0"/>
              </a:rPr>
              <a:t>queest</a:t>
            </a:r>
            <a:endParaRPr lang="en-US" altLang="es-CL" sz="1600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lnSpc>
                <a:spcPct val="95000"/>
              </a:lnSpc>
              <a:buClrTx/>
              <a:buFontTx/>
              <a:buNone/>
            </a:pPr>
            <a:r>
              <a:rPr lang="en-US" altLang="es-CL" sz="1600" dirty="0" err="1">
                <a:solidFill>
                  <a:srgbClr val="000000"/>
                </a:solidFill>
                <a:latin typeface="Arial" charset="0"/>
              </a:rPr>
              <a:t>woodreed</a:t>
            </a:r>
            <a:endParaRPr lang="en-US" altLang="es-CL" sz="1600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lnSpc>
                <a:spcPct val="95000"/>
              </a:lnSpc>
              <a:buClrTx/>
              <a:buFontTx/>
              <a:buNone/>
            </a:pPr>
            <a:r>
              <a:rPr lang="en-US" altLang="es-CL" sz="1600" dirty="0" err="1">
                <a:solidFill>
                  <a:srgbClr val="000000"/>
                </a:solidFill>
                <a:latin typeface="Arial" charset="0"/>
              </a:rPr>
              <a:t>woodreeve</a:t>
            </a:r>
            <a:endParaRPr lang="en-US" altLang="es-CL" sz="1600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lnSpc>
                <a:spcPct val="95000"/>
              </a:lnSpc>
              <a:buClrTx/>
              <a:buFontTx/>
              <a:buNone/>
            </a:pPr>
            <a:r>
              <a:rPr lang="en-US" altLang="es-CL" sz="1600" dirty="0" err="1">
                <a:solidFill>
                  <a:srgbClr val="000000"/>
                </a:solidFill>
                <a:latin typeface="Arial" charset="0"/>
              </a:rPr>
              <a:t>woolweed</a:t>
            </a:r>
            <a:endParaRPr lang="en-US" altLang="es-CL" sz="1600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lnSpc>
                <a:spcPct val="95000"/>
              </a:lnSpc>
              <a:buClrTx/>
              <a:buFontTx/>
              <a:buNone/>
            </a:pPr>
            <a:r>
              <a:rPr lang="en-US" altLang="es-CL" sz="1600" dirty="0" err="1">
                <a:solidFill>
                  <a:srgbClr val="000000"/>
                </a:solidFill>
                <a:latin typeface="Arial" charset="0"/>
              </a:rPr>
              <a:t>woolwheel</a:t>
            </a:r>
            <a:endParaRPr lang="en-US" altLang="es-CL" sz="16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7166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65592"/>
            <a:ext cx="9145429" cy="68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6563" name="Text Box 2"/>
          <p:cNvSpPr txBox="1">
            <a:spLocks noChangeArrowheads="1"/>
          </p:cNvSpPr>
          <p:nvPr/>
        </p:nvSpPr>
        <p:spPr bwMode="auto">
          <a:xfrm>
            <a:off x="714487" y="793592"/>
            <a:ext cx="8063696" cy="526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1pPr>
            <a:lvl2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2pPr>
            <a:lvl3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3pPr>
            <a:lvl4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4pPr>
            <a:lvl5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9pPr>
          </a:lstStyle>
          <a:p>
            <a:pPr eaLnBrk="1" hangingPunct="1">
              <a:lnSpc>
                <a:spcPct val="95000"/>
              </a:lnSpc>
              <a:buClrTx/>
              <a:buFontTx/>
              <a:buNone/>
            </a:pPr>
            <a:r>
              <a:rPr lang="en-US" altLang="es-CL" sz="3600" b="1">
                <a:solidFill>
                  <a:srgbClr val="708CA1"/>
                </a:solidFill>
                <a:latin typeface="Arial" charset="0"/>
              </a:rPr>
              <a:t>Escape de metacaracteres</a:t>
            </a:r>
          </a:p>
        </p:txBody>
      </p:sp>
      <p:sp>
        <p:nvSpPr>
          <p:cNvPr id="66564" name="Text Box 3"/>
          <p:cNvSpPr txBox="1">
            <a:spLocks noChangeArrowheads="1"/>
          </p:cNvSpPr>
          <p:nvPr/>
        </p:nvSpPr>
        <p:spPr bwMode="auto">
          <a:xfrm>
            <a:off x="641610" y="1668433"/>
            <a:ext cx="8053693" cy="2075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1pPr>
            <a:lvl2pPr marL="455613" indent="-342900"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2pPr>
            <a:lvl3pPr marL="855663" indent="-285750"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3pPr>
            <a:lvl4pPr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4pPr>
            <a:lvl5pPr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9pPr>
          </a:lstStyle>
          <a:p>
            <a:pPr lvl="1" eaLnBrk="1" hangingPunct="1">
              <a:lnSpc>
                <a:spcPct val="95000"/>
              </a:lnSpc>
              <a:buFont typeface="Arial" charset="0"/>
              <a:buChar char="•"/>
            </a:pPr>
            <a:r>
              <a:rPr lang="en-US" altLang="es-CL" sz="2700" dirty="0">
                <a:solidFill>
                  <a:srgbClr val="000000"/>
                </a:solidFill>
                <a:latin typeface="Arial" charset="0"/>
              </a:rPr>
              <a:t>Para </a:t>
            </a:r>
            <a:r>
              <a:rPr lang="en-US" altLang="es-CL" sz="2700" dirty="0" err="1">
                <a:solidFill>
                  <a:srgbClr val="000000"/>
                </a:solidFill>
                <a:latin typeface="Arial" charset="0"/>
              </a:rPr>
              <a:t>inhabilitar</a:t>
            </a:r>
            <a:r>
              <a:rPr lang="en-US" altLang="es-CL" sz="27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es-CL" sz="2700" dirty="0" err="1">
                <a:solidFill>
                  <a:srgbClr val="000000"/>
                </a:solidFill>
                <a:latin typeface="Arial" charset="0"/>
              </a:rPr>
              <a:t>temporalmente</a:t>
            </a:r>
            <a:r>
              <a:rPr lang="en-US" altLang="es-CL" sz="27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es-CL" sz="2700" dirty="0" err="1">
                <a:solidFill>
                  <a:srgbClr val="000000"/>
                </a:solidFill>
                <a:latin typeface="Arial" charset="0"/>
              </a:rPr>
              <a:t>su</a:t>
            </a:r>
            <a:r>
              <a:rPr lang="en-US" altLang="es-CL" sz="27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es-CL" sz="2700" dirty="0" err="1">
                <a:solidFill>
                  <a:srgbClr val="000000"/>
                </a:solidFill>
                <a:latin typeface="Arial" charset="0"/>
              </a:rPr>
              <a:t>significado</a:t>
            </a:r>
            <a:r>
              <a:rPr lang="en-US" altLang="es-CL" sz="2700" dirty="0">
                <a:solidFill>
                  <a:srgbClr val="000000"/>
                </a:solidFill>
                <a:latin typeface="Arial" charset="0"/>
              </a:rPr>
              <a:t> especial, </a:t>
            </a:r>
            <a:r>
              <a:rPr lang="en-US" altLang="es-CL" sz="2700" dirty="0" err="1">
                <a:solidFill>
                  <a:srgbClr val="000000"/>
                </a:solidFill>
                <a:latin typeface="Arial" charset="0"/>
              </a:rPr>
              <a:t>escaparlos</a:t>
            </a:r>
            <a:r>
              <a:rPr lang="en-US" altLang="es-CL" sz="2700" dirty="0">
                <a:solidFill>
                  <a:srgbClr val="000000"/>
                </a:solidFill>
                <a:latin typeface="Arial" charset="0"/>
              </a:rPr>
              <a:t> con “\”</a:t>
            </a:r>
          </a:p>
          <a:p>
            <a:pPr lvl="2" eaLnBrk="1" hangingPunct="1">
              <a:lnSpc>
                <a:spcPct val="95000"/>
              </a:lnSpc>
              <a:buSzPct val="80000"/>
              <a:buFont typeface="Courier New" pitchFamily="49" charset="0"/>
              <a:buChar char="o"/>
            </a:pPr>
            <a:r>
              <a:rPr lang="en-US" altLang="es-CL" sz="2200" dirty="0">
                <a:solidFill>
                  <a:srgbClr val="000000"/>
                </a:solidFill>
                <a:latin typeface="Arial" charset="0"/>
              </a:rPr>
              <a:t>cat</a:t>
            </a:r>
            <a:r>
              <a:rPr lang="en-US" altLang="es-CL" sz="2200" dirty="0" smtClean="0">
                <a:solidFill>
                  <a:srgbClr val="000000"/>
                </a:solidFill>
                <a:latin typeface="Arial" charset="0"/>
              </a:rPr>
              <a:t>\.</a:t>
            </a:r>
          </a:p>
          <a:p>
            <a:pPr marL="569913" lvl="2" indent="0" eaLnBrk="1" hangingPunct="1">
              <a:lnSpc>
                <a:spcPct val="95000"/>
              </a:lnSpc>
              <a:buSzPct val="80000"/>
            </a:pPr>
            <a:endParaRPr lang="en-US" altLang="es-CL" sz="2200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lnSpc>
                <a:spcPct val="95000"/>
              </a:lnSpc>
            </a:pPr>
            <a:r>
              <a:rPr lang="en-US" altLang="es-CL" sz="2200" i="1" dirty="0" err="1">
                <a:solidFill>
                  <a:srgbClr val="000000"/>
                </a:solidFill>
                <a:latin typeface="Arial" charset="0"/>
              </a:rPr>
              <a:t>También</a:t>
            </a:r>
            <a:r>
              <a:rPr lang="en-US" altLang="es-CL" sz="2200" i="1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es-CL" sz="2200" i="1" dirty="0" err="1">
                <a:solidFill>
                  <a:srgbClr val="000000"/>
                </a:solidFill>
                <a:latin typeface="Arial" charset="0"/>
              </a:rPr>
              <a:t>puede</a:t>
            </a:r>
            <a:r>
              <a:rPr lang="en-US" altLang="es-CL" sz="2200" i="1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es-CL" sz="2200" i="1" dirty="0" err="1">
                <a:solidFill>
                  <a:srgbClr val="000000"/>
                </a:solidFill>
                <a:latin typeface="Arial" charset="0"/>
              </a:rPr>
              <a:t>escapar</a:t>
            </a:r>
            <a:r>
              <a:rPr lang="en-US" altLang="es-CL" sz="2200" i="1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es-CL" sz="2200" i="1" dirty="0" err="1">
                <a:solidFill>
                  <a:srgbClr val="000000"/>
                </a:solidFill>
                <a:latin typeface="Arial" charset="0"/>
              </a:rPr>
              <a:t>varios</a:t>
            </a:r>
            <a:r>
              <a:rPr lang="en-US" altLang="es-CL" sz="2200" i="1" dirty="0">
                <a:solidFill>
                  <a:srgbClr val="000000"/>
                </a:solidFill>
                <a:latin typeface="Arial" charset="0"/>
              </a:rPr>
              <a:t> o </a:t>
            </a:r>
            <a:r>
              <a:rPr lang="en-US" altLang="es-CL" sz="2200" i="1" dirty="0" err="1">
                <a:solidFill>
                  <a:srgbClr val="000000"/>
                </a:solidFill>
                <a:latin typeface="Arial" charset="0"/>
              </a:rPr>
              <a:t>inhibir</a:t>
            </a:r>
            <a:r>
              <a:rPr lang="en-US" altLang="es-CL" sz="2200" i="1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es-CL" sz="2200" i="1" dirty="0" err="1">
                <a:solidFill>
                  <a:srgbClr val="000000"/>
                </a:solidFill>
                <a:latin typeface="Arial" charset="0"/>
              </a:rPr>
              <a:t>su</a:t>
            </a:r>
            <a:r>
              <a:rPr lang="en-US" altLang="es-CL" sz="2200" i="1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es-CL" sz="2200" i="1" dirty="0" err="1">
                <a:solidFill>
                  <a:srgbClr val="000000"/>
                </a:solidFill>
                <a:latin typeface="Arial" charset="0"/>
              </a:rPr>
              <a:t>interpretación</a:t>
            </a:r>
            <a:r>
              <a:rPr lang="en-US" altLang="es-CL" sz="2200" i="1" dirty="0">
                <a:solidFill>
                  <a:srgbClr val="000000"/>
                </a:solidFill>
                <a:latin typeface="Arial" charset="0"/>
              </a:rPr>
              <a:t> con </a:t>
            </a:r>
            <a:r>
              <a:rPr lang="en-US" altLang="es-CL" sz="2200" i="1" dirty="0" err="1">
                <a:solidFill>
                  <a:srgbClr val="000000"/>
                </a:solidFill>
                <a:latin typeface="Arial" charset="0"/>
              </a:rPr>
              <a:t>comilla</a:t>
            </a:r>
            <a:r>
              <a:rPr lang="en-US" altLang="es-CL" sz="2200" i="1" dirty="0">
                <a:solidFill>
                  <a:srgbClr val="000000"/>
                </a:solidFill>
                <a:latin typeface="Arial" charset="0"/>
              </a:rPr>
              <a:t> simple.</a:t>
            </a:r>
          </a:p>
        </p:txBody>
      </p:sp>
    </p:spTree>
    <p:extLst>
      <p:ext uri="{BB962C8B-B14F-4D97-AF65-F5344CB8AC3E}">
        <p14:creationId xmlns:p14="http://schemas.microsoft.com/office/powerpoint/2010/main" val="9254582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65592"/>
            <a:ext cx="9145429" cy="68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8611" name="Text Box 2"/>
          <p:cNvSpPr txBox="1">
            <a:spLocks noChangeArrowheads="1"/>
          </p:cNvSpPr>
          <p:nvPr/>
        </p:nvSpPr>
        <p:spPr bwMode="auto">
          <a:xfrm>
            <a:off x="525870" y="244351"/>
            <a:ext cx="2369237" cy="1184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1pPr>
            <a:lvl2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2pPr>
            <a:lvl3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3pPr>
            <a:lvl4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4pPr>
            <a:lvl5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9pPr>
          </a:lstStyle>
          <a:p>
            <a:pPr eaLnBrk="1" hangingPunct="1">
              <a:lnSpc>
                <a:spcPct val="95000"/>
              </a:lnSpc>
              <a:buClrTx/>
              <a:buFontTx/>
              <a:buNone/>
            </a:pPr>
            <a:r>
              <a:rPr lang="en-US" altLang="es-CL" sz="2700" b="1" dirty="0" err="1">
                <a:solidFill>
                  <a:srgbClr val="708CA1"/>
                </a:solidFill>
                <a:latin typeface="Arial" charset="0"/>
              </a:rPr>
              <a:t>Resumen</a:t>
            </a:r>
            <a:r>
              <a:rPr lang="en-US" altLang="es-CL" sz="2700" b="1" dirty="0">
                <a:solidFill>
                  <a:srgbClr val="708CA1"/>
                </a:solidFill>
                <a:latin typeface="Arial" charset="0"/>
              </a:rPr>
              <a:t> de </a:t>
            </a:r>
            <a:r>
              <a:rPr lang="en-US" altLang="es-CL" sz="2700" b="1" dirty="0" err="1">
                <a:solidFill>
                  <a:srgbClr val="708CA1"/>
                </a:solidFill>
                <a:latin typeface="Arial" charset="0"/>
              </a:rPr>
              <a:t>sintaxis</a:t>
            </a:r>
            <a:r>
              <a:rPr lang="en-US" altLang="es-CL" sz="2700" b="1" dirty="0">
                <a:solidFill>
                  <a:srgbClr val="708CA1"/>
                </a:solidFill>
                <a:latin typeface="Arial" charset="0"/>
              </a:rPr>
              <a:t> de regex</a:t>
            </a:r>
          </a:p>
        </p:txBody>
      </p:sp>
      <p:pic>
        <p:nvPicPr>
          <p:cNvPr id="686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135" y="135928"/>
            <a:ext cx="6383223" cy="6438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72482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65592"/>
            <a:ext cx="9145429" cy="68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0659" name="Text Box 2"/>
          <p:cNvSpPr txBox="1">
            <a:spLocks noChangeArrowheads="1"/>
          </p:cNvSpPr>
          <p:nvPr/>
        </p:nvSpPr>
        <p:spPr bwMode="auto">
          <a:xfrm>
            <a:off x="714487" y="382821"/>
            <a:ext cx="8063696" cy="93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1pPr>
            <a:lvl2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2pPr>
            <a:lvl3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3pPr>
            <a:lvl4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4pPr>
            <a:lvl5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9pPr>
          </a:lstStyle>
          <a:p>
            <a:pPr eaLnBrk="1" hangingPunct="1">
              <a:lnSpc>
                <a:spcPct val="95000"/>
              </a:lnSpc>
              <a:buClrTx/>
              <a:buFontTx/>
              <a:buNone/>
            </a:pPr>
            <a:r>
              <a:rPr lang="en-US" altLang="es-CL" sz="3200" b="1" dirty="0">
                <a:solidFill>
                  <a:srgbClr val="708CA1"/>
                </a:solidFill>
                <a:latin typeface="Arial" charset="0"/>
              </a:rPr>
              <a:t>Las </a:t>
            </a:r>
            <a:r>
              <a:rPr lang="en-US" altLang="es-CL" sz="3200" b="1" dirty="0" err="1">
                <a:solidFill>
                  <a:srgbClr val="708CA1"/>
                </a:solidFill>
                <a:latin typeface="Arial" charset="0"/>
              </a:rPr>
              <a:t>expresiones</a:t>
            </a:r>
            <a:r>
              <a:rPr lang="en-US" altLang="es-CL" sz="3200" b="1" dirty="0">
                <a:solidFill>
                  <a:srgbClr val="708CA1"/>
                </a:solidFill>
                <a:latin typeface="Arial" charset="0"/>
              </a:rPr>
              <a:t> </a:t>
            </a:r>
            <a:r>
              <a:rPr lang="en-US" altLang="es-CL" sz="3200" b="1" dirty="0" err="1">
                <a:solidFill>
                  <a:srgbClr val="708CA1"/>
                </a:solidFill>
                <a:latin typeface="Arial" charset="0"/>
              </a:rPr>
              <a:t>regulares</a:t>
            </a:r>
            <a:r>
              <a:rPr lang="en-US" altLang="es-CL" sz="3200" b="1" dirty="0">
                <a:solidFill>
                  <a:srgbClr val="708CA1"/>
                </a:solidFill>
                <a:latin typeface="Arial" charset="0"/>
              </a:rPr>
              <a:t> no son </a:t>
            </a:r>
            <a:r>
              <a:rPr lang="en-US" altLang="es-CL" sz="3200" b="1" dirty="0" err="1">
                <a:solidFill>
                  <a:srgbClr val="708CA1"/>
                </a:solidFill>
                <a:latin typeface="Arial" charset="0"/>
              </a:rPr>
              <a:t>comodines</a:t>
            </a:r>
            <a:r>
              <a:rPr lang="en-US" altLang="es-CL" sz="3200" b="1" dirty="0">
                <a:solidFill>
                  <a:srgbClr val="708CA1"/>
                </a:solidFill>
                <a:latin typeface="Arial" charset="0"/>
              </a:rPr>
              <a:t> de </a:t>
            </a:r>
            <a:r>
              <a:rPr lang="en-US" altLang="es-CL" sz="3200" b="1" dirty="0" err="1">
                <a:solidFill>
                  <a:srgbClr val="708CA1"/>
                </a:solidFill>
                <a:latin typeface="Arial" charset="0"/>
              </a:rPr>
              <a:t>archivo</a:t>
            </a:r>
            <a:endParaRPr lang="en-US" altLang="es-CL" sz="3200" b="1" dirty="0">
              <a:solidFill>
                <a:srgbClr val="708CA1"/>
              </a:solidFill>
              <a:latin typeface="Arial" charset="0"/>
            </a:endParaRPr>
          </a:p>
        </p:txBody>
      </p:sp>
      <p:sp>
        <p:nvSpPr>
          <p:cNvPr id="70660" name="Text Box 3"/>
          <p:cNvSpPr txBox="1">
            <a:spLocks noChangeArrowheads="1"/>
          </p:cNvSpPr>
          <p:nvPr/>
        </p:nvSpPr>
        <p:spPr bwMode="auto">
          <a:xfrm>
            <a:off x="641610" y="1668433"/>
            <a:ext cx="8053693" cy="1461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1pPr>
            <a:lvl2pPr marL="455613" indent="-342900"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2pPr>
            <a:lvl3pPr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3pPr>
            <a:lvl4pPr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4pPr>
            <a:lvl5pPr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9pPr>
          </a:lstStyle>
          <a:p>
            <a:pPr lvl="1" eaLnBrk="1" hangingPunct="1">
              <a:lnSpc>
                <a:spcPct val="95000"/>
              </a:lnSpc>
              <a:buFont typeface="Arial" charset="0"/>
              <a:buChar char="•"/>
            </a:pPr>
            <a:r>
              <a:rPr lang="en-US" altLang="es-CL" sz="2000">
                <a:solidFill>
                  <a:srgbClr val="000000"/>
                </a:solidFill>
                <a:latin typeface="Arial" charset="0"/>
              </a:rPr>
              <a:t>Es común confundir las regex con la expansión de nombre de ruta (comodín de archivos).</a:t>
            </a:r>
          </a:p>
          <a:p>
            <a:pPr lvl="1" eaLnBrk="1" hangingPunct="1">
              <a:lnSpc>
                <a:spcPct val="95000"/>
              </a:lnSpc>
              <a:buFont typeface="Arial" charset="0"/>
              <a:buChar char="•"/>
            </a:pPr>
            <a:r>
              <a:rPr lang="en-US" altLang="es-CL" sz="2000">
                <a:solidFill>
                  <a:srgbClr val="000000"/>
                </a:solidFill>
                <a:latin typeface="Arial" charset="0"/>
              </a:rPr>
              <a:t>Ambas se utilizan para hacer coincidir patrones en texto</a:t>
            </a:r>
          </a:p>
          <a:p>
            <a:pPr lvl="1" eaLnBrk="1" hangingPunct="1">
              <a:lnSpc>
                <a:spcPct val="95000"/>
              </a:lnSpc>
              <a:buFont typeface="Arial" charset="0"/>
              <a:buChar char="•"/>
            </a:pPr>
            <a:r>
              <a:rPr lang="en-US" altLang="es-CL" sz="2000">
                <a:solidFill>
                  <a:srgbClr val="000000"/>
                </a:solidFill>
                <a:latin typeface="Arial" charset="0"/>
              </a:rPr>
              <a:t>Ambas comparten metacaracteres similares.</a:t>
            </a:r>
          </a:p>
          <a:p>
            <a:pPr lvl="1" eaLnBrk="1" hangingPunct="1">
              <a:lnSpc>
                <a:spcPct val="95000"/>
              </a:lnSpc>
              <a:buFont typeface="Arial" charset="0"/>
              <a:buChar char="•"/>
            </a:pPr>
            <a:r>
              <a:rPr lang="en-US" altLang="es-CL" sz="2000">
                <a:solidFill>
                  <a:srgbClr val="000000"/>
                </a:solidFill>
                <a:latin typeface="Arial" charset="0"/>
              </a:rPr>
              <a:t>Pero son diferentes.</a:t>
            </a:r>
          </a:p>
        </p:txBody>
      </p:sp>
      <p:pic>
        <p:nvPicPr>
          <p:cNvPr id="7066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92" y="3312596"/>
            <a:ext cx="8242931" cy="323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31211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65592"/>
            <a:ext cx="9145429" cy="68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6803" name="Text Box 2"/>
          <p:cNvSpPr txBox="1">
            <a:spLocks noChangeArrowheads="1"/>
          </p:cNvSpPr>
          <p:nvPr/>
        </p:nvSpPr>
        <p:spPr bwMode="auto">
          <a:xfrm>
            <a:off x="714487" y="265866"/>
            <a:ext cx="8063696" cy="10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1pPr>
            <a:lvl2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2pPr>
            <a:lvl3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3pPr>
            <a:lvl4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4pPr>
            <a:lvl5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9pPr>
          </a:lstStyle>
          <a:p>
            <a:pPr eaLnBrk="1" hangingPunct="1">
              <a:lnSpc>
                <a:spcPct val="95000"/>
              </a:lnSpc>
              <a:buClrTx/>
              <a:buFontTx/>
              <a:buNone/>
            </a:pPr>
            <a:r>
              <a:rPr lang="en-US" altLang="es-CL" sz="3600" b="1" dirty="0" err="1" smtClean="0">
                <a:solidFill>
                  <a:srgbClr val="708CA1"/>
                </a:solidFill>
                <a:latin typeface="Arial" charset="0"/>
              </a:rPr>
              <a:t>Ejercicios</a:t>
            </a:r>
            <a:endParaRPr lang="en-US" altLang="es-CL" sz="3600" b="1" dirty="0">
              <a:solidFill>
                <a:srgbClr val="708CA1"/>
              </a:solidFill>
              <a:latin typeface="Arial" charset="0"/>
            </a:endParaRPr>
          </a:p>
          <a:p>
            <a:pPr eaLnBrk="1" hangingPunct="1">
              <a:lnSpc>
                <a:spcPct val="95000"/>
              </a:lnSpc>
              <a:buClrTx/>
              <a:buFontTx/>
              <a:buNone/>
            </a:pPr>
            <a:r>
              <a:rPr lang="en-US" altLang="es-CL" sz="3600" b="1" dirty="0" err="1">
                <a:solidFill>
                  <a:srgbClr val="708CA1"/>
                </a:solidFill>
                <a:latin typeface="Arial" charset="0"/>
              </a:rPr>
              <a:t>Expresiones</a:t>
            </a:r>
            <a:r>
              <a:rPr lang="en-US" altLang="es-CL" sz="3600" b="1" dirty="0">
                <a:solidFill>
                  <a:srgbClr val="708CA1"/>
                </a:solidFill>
                <a:latin typeface="Arial" charset="0"/>
              </a:rPr>
              <a:t> </a:t>
            </a:r>
            <a:r>
              <a:rPr lang="en-US" altLang="es-CL" sz="3600" b="1" dirty="0" err="1">
                <a:solidFill>
                  <a:srgbClr val="708CA1"/>
                </a:solidFill>
                <a:latin typeface="Arial" charset="0"/>
              </a:rPr>
              <a:t>regulares</a:t>
            </a:r>
            <a:endParaRPr lang="en-US" altLang="es-CL" sz="3600" b="1" dirty="0">
              <a:solidFill>
                <a:srgbClr val="708CA1"/>
              </a:solidFill>
              <a:latin typeface="Arial" charset="0"/>
            </a:endParaRPr>
          </a:p>
        </p:txBody>
      </p:sp>
      <p:sp>
        <p:nvSpPr>
          <p:cNvPr id="76804" name="Text Box 3"/>
          <p:cNvSpPr txBox="1">
            <a:spLocks noChangeArrowheads="1"/>
          </p:cNvSpPr>
          <p:nvPr/>
        </p:nvSpPr>
        <p:spPr bwMode="auto">
          <a:xfrm>
            <a:off x="641610" y="1668434"/>
            <a:ext cx="8053693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455613" indent="-455613"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1pPr>
            <a:lvl2pPr marL="449263" indent="7938"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2pPr>
            <a:lvl3pPr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3pPr>
            <a:lvl4pPr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4pPr>
            <a:lvl5pPr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es-CL" altLang="es-CL" sz="2000" dirty="0">
                <a:solidFill>
                  <a:srgbClr val="000000"/>
                </a:solidFill>
                <a:latin typeface="Arial" charset="0"/>
                <a:cs typeface="Arial" charset="0"/>
              </a:rPr>
              <a:t>El archivo /</a:t>
            </a:r>
            <a:r>
              <a:rPr lang="es-CL" altLang="es-CL" sz="2000" dirty="0" err="1">
                <a:solidFill>
                  <a:srgbClr val="000000"/>
                </a:solidFill>
                <a:latin typeface="Arial" charset="0"/>
                <a:cs typeface="Arial" charset="0"/>
              </a:rPr>
              <a:t>usr</a:t>
            </a:r>
            <a:r>
              <a:rPr lang="es-CL" altLang="es-CL" sz="2000" dirty="0">
                <a:solidFill>
                  <a:srgbClr val="000000"/>
                </a:solidFill>
                <a:latin typeface="Arial" charset="0"/>
                <a:cs typeface="Arial" charset="0"/>
              </a:rPr>
              <a:t>/share/</a:t>
            </a:r>
            <a:r>
              <a:rPr lang="es-CL" altLang="es-CL" sz="2000" dirty="0" err="1">
                <a:solidFill>
                  <a:srgbClr val="000000"/>
                </a:solidFill>
                <a:latin typeface="Arial" charset="0"/>
                <a:cs typeface="Arial" charset="0"/>
              </a:rPr>
              <a:t>dict</a:t>
            </a:r>
            <a:r>
              <a:rPr lang="es-CL" altLang="es-CL" sz="2000" dirty="0">
                <a:solidFill>
                  <a:srgbClr val="000000"/>
                </a:solidFill>
                <a:latin typeface="Arial" charset="0"/>
                <a:cs typeface="Arial" charset="0"/>
              </a:rPr>
              <a:t>/</a:t>
            </a:r>
            <a:r>
              <a:rPr lang="es-CL" altLang="es-CL" sz="2000" dirty="0" err="1">
                <a:solidFill>
                  <a:srgbClr val="000000"/>
                </a:solidFill>
                <a:latin typeface="Arial" charset="0"/>
                <a:cs typeface="Arial" charset="0"/>
              </a:rPr>
              <a:t>words</a:t>
            </a:r>
            <a:r>
              <a:rPr lang="es-CL" altLang="es-CL" sz="2000" dirty="0">
                <a:solidFill>
                  <a:srgbClr val="000000"/>
                </a:solidFill>
                <a:latin typeface="Arial" charset="0"/>
                <a:cs typeface="Arial" charset="0"/>
              </a:rPr>
              <a:t> contiene una colección de palabras de diccionario comunes, almacenadas una por línea. </a:t>
            </a:r>
            <a:endParaRPr lang="es-CL" altLang="es-CL" sz="2000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457200" indent="-457200" eaLnBrk="1" hangingPunct="1">
              <a:buFont typeface="+mj-lt"/>
              <a:buAutoNum type="arabicPeriod"/>
            </a:pPr>
            <a:endParaRPr lang="es-CL" altLang="es-CL" sz="20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457200" indent="-457200">
              <a:buClrTx/>
              <a:buFont typeface="+mj-lt"/>
              <a:buAutoNum type="arabicPeriod"/>
            </a:pPr>
            <a:r>
              <a:rPr lang="es-CL" altLang="es-CL" sz="2000" dirty="0">
                <a:solidFill>
                  <a:srgbClr val="000000"/>
                </a:solidFill>
                <a:latin typeface="Arial" charset="0"/>
                <a:cs typeface="Arial" charset="0"/>
              </a:rPr>
              <a:t>Tanto las palabras comunes como los nombres propios están incluidos, cada uno en mayúsculas.  </a:t>
            </a:r>
            <a:endParaRPr lang="es-CL" altLang="es-CL" sz="2000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457200" indent="-457200">
              <a:buClrTx/>
              <a:buFont typeface="+mj-lt"/>
              <a:buAutoNum type="arabicPeriod"/>
            </a:pPr>
            <a:endParaRPr lang="es-CL" altLang="es-CL" sz="20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457200" indent="-457200">
              <a:buClrTx/>
              <a:buFont typeface="+mj-lt"/>
              <a:buAutoNum type="arabicPeriod"/>
            </a:pPr>
            <a:r>
              <a:rPr lang="es-CL" altLang="es-CL" sz="2000" dirty="0">
                <a:solidFill>
                  <a:srgbClr val="000000"/>
                </a:solidFill>
                <a:latin typeface="Arial" charset="0"/>
                <a:cs typeface="Arial" charset="0"/>
              </a:rPr>
              <a:t>Utilizando el comando </a:t>
            </a:r>
            <a:r>
              <a:rPr lang="es-CL" altLang="es-CL" sz="2000" b="1" dirty="0" err="1">
                <a:solidFill>
                  <a:srgbClr val="000000"/>
                </a:solidFill>
                <a:latin typeface="Arial" charset="0"/>
                <a:cs typeface="Arial" charset="0"/>
              </a:rPr>
              <a:t>egrep</a:t>
            </a:r>
            <a:r>
              <a:rPr lang="es-CL" altLang="es-CL" sz="2000" dirty="0">
                <a:solidFill>
                  <a:srgbClr val="000000"/>
                </a:solidFill>
                <a:latin typeface="Arial" charset="0"/>
                <a:cs typeface="Arial" charset="0"/>
              </a:rPr>
              <a:t>, determine qué palabras comienzan con una letra mayúscula seguida únicamente por vocales. </a:t>
            </a:r>
            <a:endParaRPr lang="es-CL" altLang="es-CL" sz="2000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457200" indent="-457200">
              <a:buClrTx/>
              <a:buFont typeface="+mj-lt"/>
              <a:buAutoNum type="arabicPeriod"/>
            </a:pPr>
            <a:endParaRPr lang="es-CL" altLang="es-CL" sz="20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457200" indent="-457200">
              <a:buClrTx/>
              <a:buFont typeface="+mj-lt"/>
              <a:buAutoNum type="arabicPeriod"/>
            </a:pPr>
            <a:r>
              <a:rPr lang="es-CL" altLang="es-CL" sz="2000" dirty="0">
                <a:solidFill>
                  <a:srgbClr val="000000"/>
                </a:solidFill>
                <a:latin typeface="Arial" charset="0"/>
                <a:cs typeface="Arial" charset="0"/>
              </a:rPr>
              <a:t>No incluya palabras de una sola letra., (para propósitos de este ejercicio, considere como vocales sólo las letras A, E, I, O </a:t>
            </a:r>
            <a:r>
              <a:rPr lang="es-CL" altLang="es-CL" sz="2000" dirty="0" err="1">
                <a:solidFill>
                  <a:srgbClr val="000000"/>
                </a:solidFill>
                <a:latin typeface="Arial" charset="0"/>
                <a:cs typeface="Arial" charset="0"/>
              </a:rPr>
              <a:t>o</a:t>
            </a:r>
            <a:r>
              <a:rPr lang="es-CL" altLang="es-CL" sz="2000" dirty="0">
                <a:solidFill>
                  <a:srgbClr val="000000"/>
                </a:solidFill>
                <a:latin typeface="Arial" charset="0"/>
                <a:cs typeface="Arial" charset="0"/>
              </a:rPr>
              <a:t> U tanto en mayúsculas como en minúsculas</a:t>
            </a:r>
            <a:r>
              <a:rPr lang="es-CL" altLang="es-CL" sz="20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.)</a:t>
            </a:r>
          </a:p>
          <a:p>
            <a:pPr marL="457200" indent="-457200">
              <a:buClrTx/>
              <a:buFont typeface="+mj-lt"/>
              <a:buAutoNum type="arabicPeriod"/>
            </a:pPr>
            <a:endParaRPr lang="es-CL" altLang="es-CL" sz="20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457200" indent="-457200">
              <a:buClrTx/>
              <a:buFont typeface="+mj-lt"/>
              <a:buAutoNum type="arabicPeriod"/>
            </a:pPr>
            <a:r>
              <a:rPr lang="es-CL" altLang="es-CL" sz="2000" dirty="0">
                <a:solidFill>
                  <a:srgbClr val="000000"/>
                </a:solidFill>
                <a:latin typeface="Arial" charset="0"/>
                <a:cs typeface="Arial" charset="0"/>
              </a:rPr>
              <a:t>Liste estas palabras, una por línea y clasifíquelas en orden alfabético en el archivo ~/vowel2.txt</a:t>
            </a:r>
            <a:r>
              <a:rPr lang="es-CL" altLang="es-CL" sz="20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  <a:endParaRPr lang="es-CL" altLang="es-CL" sz="20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0915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65592"/>
            <a:ext cx="9145429" cy="68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8851" name="Text Box 2"/>
          <p:cNvSpPr txBox="1">
            <a:spLocks noChangeArrowheads="1"/>
          </p:cNvSpPr>
          <p:nvPr/>
        </p:nvSpPr>
        <p:spPr bwMode="auto">
          <a:xfrm>
            <a:off x="714487" y="265866"/>
            <a:ext cx="8063696" cy="10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1pPr>
            <a:lvl2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2pPr>
            <a:lvl3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3pPr>
            <a:lvl4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4pPr>
            <a:lvl5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9pPr>
          </a:lstStyle>
          <a:p>
            <a:pPr eaLnBrk="1" hangingPunct="1">
              <a:lnSpc>
                <a:spcPct val="95000"/>
              </a:lnSpc>
              <a:buClrTx/>
              <a:buFontTx/>
              <a:buNone/>
            </a:pPr>
            <a:r>
              <a:rPr lang="en-US" altLang="es-CL" sz="3600" b="1">
                <a:solidFill>
                  <a:srgbClr val="708CA1"/>
                </a:solidFill>
                <a:latin typeface="Arial" charset="0"/>
              </a:rPr>
              <a:t>Tema 4:</a:t>
            </a:r>
            <a:br>
              <a:rPr lang="en-US" altLang="es-CL" sz="3600" b="1">
                <a:solidFill>
                  <a:srgbClr val="708CA1"/>
                </a:solidFill>
                <a:latin typeface="Arial" charset="0"/>
              </a:rPr>
            </a:br>
            <a:r>
              <a:rPr lang="en-US" altLang="es-CL" sz="3600" b="1">
                <a:solidFill>
                  <a:srgbClr val="708CA1"/>
                </a:solidFill>
                <a:latin typeface="Arial" charset="0"/>
              </a:rPr>
              <a:t>Ordenando todo: sort y uniq</a:t>
            </a:r>
          </a:p>
        </p:txBody>
      </p:sp>
      <p:sp>
        <p:nvSpPr>
          <p:cNvPr id="78852" name="Text Box 3"/>
          <p:cNvSpPr txBox="1">
            <a:spLocks noChangeArrowheads="1"/>
          </p:cNvSpPr>
          <p:nvPr/>
        </p:nvSpPr>
        <p:spPr bwMode="auto">
          <a:xfrm>
            <a:off x="641610" y="1668433"/>
            <a:ext cx="8053693" cy="1973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1pPr>
            <a:lvl2pPr marL="455613" indent="-342900"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2pPr>
            <a:lvl3pPr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3pPr>
            <a:lvl4pPr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4pPr>
            <a:lvl5pPr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9pPr>
          </a:lstStyle>
          <a:p>
            <a:pPr lvl="1" eaLnBrk="1" hangingPunct="1">
              <a:lnSpc>
                <a:spcPct val="95000"/>
              </a:lnSpc>
              <a:buFont typeface="Arial" charset="0"/>
              <a:buChar char="•"/>
            </a:pPr>
            <a:r>
              <a:rPr lang="en-US" altLang="es-CL" sz="2700">
                <a:solidFill>
                  <a:srgbClr val="000000"/>
                </a:solidFill>
                <a:latin typeface="Arial" charset="0"/>
              </a:rPr>
              <a:t>sort clasifica los datos en orden alfabético</a:t>
            </a:r>
          </a:p>
          <a:p>
            <a:pPr lvl="1" eaLnBrk="1" hangingPunct="1">
              <a:lnSpc>
                <a:spcPct val="95000"/>
              </a:lnSpc>
              <a:buFont typeface="Arial" charset="0"/>
              <a:buChar char="•"/>
            </a:pPr>
            <a:r>
              <a:rPr lang="en-US" altLang="es-CL" sz="2700">
                <a:solidFill>
                  <a:srgbClr val="000000"/>
                </a:solidFill>
                <a:latin typeface="Arial" charset="0"/>
              </a:rPr>
              <a:t>sort -n ordena numéricamente</a:t>
            </a:r>
          </a:p>
          <a:p>
            <a:pPr lvl="1" eaLnBrk="1" hangingPunct="1">
              <a:lnSpc>
                <a:spcPct val="95000"/>
              </a:lnSpc>
              <a:buFont typeface="Arial" charset="0"/>
              <a:buChar char="•"/>
            </a:pPr>
            <a:r>
              <a:rPr lang="en-US" altLang="es-CL" sz="2700">
                <a:solidFill>
                  <a:srgbClr val="000000"/>
                </a:solidFill>
                <a:latin typeface="Arial" charset="0"/>
              </a:rPr>
              <a:t>sort -u clasifica y suprime duplicados</a:t>
            </a:r>
          </a:p>
          <a:p>
            <a:pPr lvl="1" eaLnBrk="1" hangingPunct="1">
              <a:lnSpc>
                <a:spcPct val="95000"/>
              </a:lnSpc>
              <a:buFont typeface="Arial" charset="0"/>
              <a:buChar char="•"/>
            </a:pPr>
            <a:r>
              <a:rPr lang="en-US" altLang="es-CL" sz="2700">
                <a:solidFill>
                  <a:srgbClr val="000000"/>
                </a:solidFill>
                <a:latin typeface="Arial" charset="0"/>
              </a:rPr>
              <a:t>sort -k y -t clasifica en un campo específico datos en patrones.</a:t>
            </a:r>
          </a:p>
        </p:txBody>
      </p:sp>
    </p:spTree>
    <p:extLst>
      <p:ext uri="{BB962C8B-B14F-4D97-AF65-F5344CB8AC3E}">
        <p14:creationId xmlns:p14="http://schemas.microsoft.com/office/powerpoint/2010/main" val="30338122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65592"/>
            <a:ext cx="9145429" cy="68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0899" name="Text Box 2"/>
          <p:cNvSpPr txBox="1">
            <a:spLocks noChangeArrowheads="1"/>
          </p:cNvSpPr>
          <p:nvPr/>
        </p:nvSpPr>
        <p:spPr bwMode="auto">
          <a:xfrm>
            <a:off x="714487" y="793592"/>
            <a:ext cx="8063696" cy="526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1pPr>
            <a:lvl2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2pPr>
            <a:lvl3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3pPr>
            <a:lvl4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4pPr>
            <a:lvl5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9pPr>
          </a:lstStyle>
          <a:p>
            <a:pPr eaLnBrk="1" hangingPunct="1">
              <a:lnSpc>
                <a:spcPct val="95000"/>
              </a:lnSpc>
              <a:buClrTx/>
              <a:buFontTx/>
              <a:buNone/>
            </a:pPr>
            <a:r>
              <a:rPr lang="en-US" altLang="es-CL" sz="3600" b="1">
                <a:solidFill>
                  <a:srgbClr val="708CA1"/>
                </a:solidFill>
                <a:latin typeface="Arial" charset="0"/>
              </a:rPr>
              <a:t>Comando sort</a:t>
            </a:r>
          </a:p>
        </p:txBody>
      </p:sp>
      <p:sp>
        <p:nvSpPr>
          <p:cNvPr id="80900" name="Text Box 3"/>
          <p:cNvSpPr txBox="1">
            <a:spLocks noChangeArrowheads="1"/>
          </p:cNvSpPr>
          <p:nvPr/>
        </p:nvSpPr>
        <p:spPr bwMode="auto">
          <a:xfrm>
            <a:off x="641610" y="1668432"/>
            <a:ext cx="8053693" cy="1578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1pPr>
            <a:lvl2pPr marL="455613" indent="-342900"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2pPr>
            <a:lvl3pPr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3pPr>
            <a:lvl4pPr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4pPr>
            <a:lvl5pPr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9pPr>
          </a:lstStyle>
          <a:p>
            <a:pPr lvl="1" eaLnBrk="1" hangingPunct="1">
              <a:lnSpc>
                <a:spcPct val="95000"/>
              </a:lnSpc>
              <a:buFont typeface="Arial" charset="0"/>
              <a:buChar char="•"/>
            </a:pPr>
            <a:r>
              <a:rPr lang="en-US" altLang="es-CL" sz="2700">
                <a:solidFill>
                  <a:srgbClr val="000000"/>
                </a:solidFill>
                <a:latin typeface="Arial" charset="0"/>
              </a:rPr>
              <a:t>sort clasifica líneas en orden alfabético</a:t>
            </a:r>
          </a:p>
          <a:p>
            <a:pPr lvl="1" eaLnBrk="1" hangingPunct="1">
              <a:lnSpc>
                <a:spcPct val="95000"/>
              </a:lnSpc>
              <a:buFont typeface="Arial" charset="0"/>
              <a:buChar char="•"/>
            </a:pPr>
            <a:r>
              <a:rPr lang="en-US" altLang="es-CL" sz="2700">
                <a:solidFill>
                  <a:srgbClr val="000000"/>
                </a:solidFill>
                <a:latin typeface="Arial" charset="0"/>
              </a:rPr>
              <a:t>Utiliza la definición de lenguaje para establecer el orden de caracteres.</a:t>
            </a:r>
          </a:p>
          <a:p>
            <a:pPr eaLnBrk="1" hangingPunct="1">
              <a:lnSpc>
                <a:spcPct val="95000"/>
              </a:lnSpc>
              <a:buClrTx/>
              <a:buFontTx/>
              <a:buNone/>
            </a:pPr>
            <a:endParaRPr lang="en-US" altLang="es-CL" sz="270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8090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25" y="2922615"/>
            <a:ext cx="8489531" cy="3648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00960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65592"/>
            <a:ext cx="9145429" cy="68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2947" name="Text Box 2"/>
          <p:cNvSpPr txBox="1">
            <a:spLocks noChangeArrowheads="1"/>
          </p:cNvSpPr>
          <p:nvPr/>
        </p:nvSpPr>
        <p:spPr bwMode="auto">
          <a:xfrm>
            <a:off x="714487" y="793592"/>
            <a:ext cx="8063696" cy="526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1pPr>
            <a:lvl2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2pPr>
            <a:lvl3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3pPr>
            <a:lvl4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4pPr>
            <a:lvl5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9pPr>
          </a:lstStyle>
          <a:p>
            <a:pPr eaLnBrk="1" hangingPunct="1">
              <a:lnSpc>
                <a:spcPct val="95000"/>
              </a:lnSpc>
              <a:buClrTx/>
              <a:buFontTx/>
              <a:buNone/>
            </a:pPr>
            <a:r>
              <a:rPr lang="en-US" altLang="es-CL" sz="3600" b="1">
                <a:solidFill>
                  <a:srgbClr val="708CA1"/>
                </a:solidFill>
                <a:latin typeface="Arial" charset="0"/>
              </a:rPr>
              <a:t>Comando sort</a:t>
            </a:r>
          </a:p>
        </p:txBody>
      </p:sp>
      <p:pic>
        <p:nvPicPr>
          <p:cNvPr id="829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84" y="2009194"/>
            <a:ext cx="8306366" cy="2056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17082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65592"/>
            <a:ext cx="9145429" cy="68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714487" y="793592"/>
            <a:ext cx="8063696" cy="526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1pPr>
            <a:lvl2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2pPr>
            <a:lvl3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3pPr>
            <a:lvl4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4pPr>
            <a:lvl5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9pPr>
          </a:lstStyle>
          <a:p>
            <a:pPr eaLnBrk="1" hangingPunct="1">
              <a:lnSpc>
                <a:spcPct val="95000"/>
              </a:lnSpc>
              <a:buClrTx/>
              <a:buFontTx/>
              <a:buNone/>
            </a:pPr>
            <a:r>
              <a:rPr lang="en-US" altLang="es-CL" sz="3600" b="1">
                <a:solidFill>
                  <a:srgbClr val="708CA1"/>
                </a:solidFill>
                <a:latin typeface="Arial" charset="0"/>
              </a:rPr>
              <a:t>grep</a:t>
            </a: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530150" y="2754056"/>
            <a:ext cx="8055122" cy="3552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1pPr>
            <a:lvl2pPr marL="455613" indent="-342900"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2pPr>
            <a:lvl3pPr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3pPr>
            <a:lvl4pPr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4pPr>
            <a:lvl5pPr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9pPr>
          </a:lstStyle>
          <a:p>
            <a:pPr lvl="1" eaLnBrk="1" hangingPunct="1">
              <a:lnSpc>
                <a:spcPct val="95000"/>
              </a:lnSpc>
              <a:buFont typeface="Arial" charset="0"/>
              <a:buChar char="•"/>
            </a:pPr>
            <a:r>
              <a:rPr lang="en-US" altLang="es-CL" sz="2700">
                <a:solidFill>
                  <a:srgbClr val="000000"/>
                </a:solidFill>
                <a:latin typeface="Arial" charset="0"/>
              </a:rPr>
              <a:t>fgrep: Hace una búsqueda rápida de patrones simples. Útil para buscar una palabra común.</a:t>
            </a:r>
          </a:p>
          <a:p>
            <a:pPr lvl="1" eaLnBrk="1" hangingPunct="1">
              <a:lnSpc>
                <a:spcPct val="95000"/>
              </a:lnSpc>
              <a:buFont typeface="Arial" charset="0"/>
              <a:buChar char="•"/>
            </a:pPr>
            <a:r>
              <a:rPr lang="en-US" altLang="es-CL" sz="2700">
                <a:solidFill>
                  <a:srgbClr val="000000"/>
                </a:solidFill>
                <a:latin typeface="Arial" charset="0"/>
              </a:rPr>
              <a:t>grep: Búsqueda de patrones con expresiones regulares comunes.</a:t>
            </a:r>
          </a:p>
          <a:p>
            <a:pPr lvl="1" eaLnBrk="1" hangingPunct="1">
              <a:lnSpc>
                <a:spcPct val="95000"/>
              </a:lnSpc>
              <a:buFont typeface="Arial" charset="0"/>
              <a:buChar char="•"/>
            </a:pPr>
            <a:r>
              <a:rPr lang="en-US" altLang="es-CL" sz="2700">
                <a:solidFill>
                  <a:srgbClr val="000000"/>
                </a:solidFill>
                <a:latin typeface="Arial" charset="0"/>
              </a:rPr>
              <a:t>egrep: Búsqueda con expresiones regulares extendidas de gran alcance.</a:t>
            </a:r>
          </a:p>
          <a:p>
            <a:pPr lvl="1" eaLnBrk="1" hangingPunct="1">
              <a:lnSpc>
                <a:spcPct val="95000"/>
              </a:lnSpc>
              <a:buFont typeface="Arial" charset="0"/>
              <a:buChar char="•"/>
            </a:pPr>
            <a:r>
              <a:rPr lang="en-US" altLang="es-CL" sz="2700" i="1">
                <a:solidFill>
                  <a:srgbClr val="000000"/>
                </a:solidFill>
                <a:latin typeface="Arial" charset="0"/>
              </a:rPr>
              <a:t>Tip: Si el patrón contiene espacios u otros caracteres especiales de la shell, encerrar el patrón entre comillas.</a:t>
            </a:r>
          </a:p>
        </p:txBody>
      </p:sp>
      <p:pic>
        <p:nvPicPr>
          <p:cNvPr id="3994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603" y="1571299"/>
            <a:ext cx="6213176" cy="1095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89117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65592"/>
            <a:ext cx="9145429" cy="68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714487" y="265866"/>
            <a:ext cx="8063696" cy="10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1pPr>
            <a:lvl2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2pPr>
            <a:lvl3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3pPr>
            <a:lvl4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4pPr>
            <a:lvl5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9pPr>
          </a:lstStyle>
          <a:p>
            <a:pPr eaLnBrk="1" hangingPunct="1">
              <a:lnSpc>
                <a:spcPct val="95000"/>
              </a:lnSpc>
              <a:buClrTx/>
              <a:buFontTx/>
              <a:buNone/>
            </a:pPr>
            <a:r>
              <a:rPr lang="en-US" altLang="es-CL" sz="3600" b="1">
                <a:solidFill>
                  <a:srgbClr val="708CA1"/>
                </a:solidFill>
                <a:latin typeface="Arial" charset="0"/>
              </a:rPr>
              <a:t>Comando sort: clasificación de columnas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538724" y="1759854"/>
            <a:ext cx="5710177" cy="2573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1pPr>
            <a:lvl2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2pPr>
            <a:lvl3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3pPr>
            <a:lvl4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4pPr>
            <a:lvl5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9pPr>
          </a:lstStyle>
          <a:p>
            <a:pPr eaLnBrk="1" hangingPunct="1">
              <a:lnSpc>
                <a:spcPct val="95000"/>
              </a:lnSpc>
              <a:buClrTx/>
              <a:buFontTx/>
              <a:buNone/>
            </a:pPr>
            <a:r>
              <a:rPr lang="en-US" altLang="es-CL" sz="1600">
                <a:solidFill>
                  <a:srgbClr val="000000"/>
                </a:solidFill>
                <a:latin typeface="Arial" charset="0"/>
              </a:rPr>
              <a:t>[usuario@localhost ~]$ ls -l /var/log/m* | sort -n -k5</a:t>
            </a:r>
          </a:p>
          <a:p>
            <a:pPr eaLnBrk="1" hangingPunct="1">
              <a:lnSpc>
                <a:spcPct val="95000"/>
              </a:lnSpc>
              <a:buClrTx/>
              <a:buFontTx/>
              <a:buNone/>
            </a:pPr>
            <a:endParaRPr lang="en-US" altLang="es-CL" sz="160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lnSpc>
                <a:spcPct val="95000"/>
              </a:lnSpc>
              <a:buClrTx/>
              <a:buFontTx/>
              <a:buNone/>
            </a:pPr>
            <a:r>
              <a:rPr lang="en-US" altLang="es-CL" sz="1600">
                <a:solidFill>
                  <a:srgbClr val="000000"/>
                </a:solidFill>
                <a:latin typeface="Arial" charset="0"/>
              </a:rPr>
              <a:t>total 8</a:t>
            </a:r>
          </a:p>
          <a:p>
            <a:pPr eaLnBrk="1" hangingPunct="1">
              <a:lnSpc>
                <a:spcPct val="95000"/>
              </a:lnSpc>
              <a:buClrTx/>
              <a:buFontTx/>
              <a:buNone/>
            </a:pPr>
            <a:r>
              <a:rPr lang="en-US" altLang="es-CL" sz="1600">
                <a:solidFill>
                  <a:srgbClr val="000000"/>
                </a:solidFill>
                <a:latin typeface="Arial" charset="0"/>
              </a:rPr>
              <a:t>/var/log/mail:</a:t>
            </a:r>
          </a:p>
          <a:p>
            <a:pPr eaLnBrk="1" hangingPunct="1">
              <a:lnSpc>
                <a:spcPct val="95000"/>
              </a:lnSpc>
              <a:buClrTx/>
              <a:buFontTx/>
              <a:buNone/>
            </a:pPr>
            <a:r>
              <a:rPr lang="en-US" altLang="es-CL" sz="1600">
                <a:solidFill>
                  <a:srgbClr val="000000"/>
                </a:solidFill>
                <a:latin typeface="Arial" charset="0"/>
              </a:rPr>
              <a:t>-rw------- 1 root root 728 oct 15 10:36 statistics</a:t>
            </a:r>
          </a:p>
          <a:p>
            <a:pPr eaLnBrk="1" hangingPunct="1">
              <a:lnSpc>
                <a:spcPct val="95000"/>
              </a:lnSpc>
              <a:buClrTx/>
              <a:buFontTx/>
              <a:buNone/>
            </a:pPr>
            <a:r>
              <a:rPr lang="en-US" altLang="es-CL" sz="1600">
                <a:solidFill>
                  <a:srgbClr val="000000"/>
                </a:solidFill>
                <a:latin typeface="Arial" charset="0"/>
              </a:rPr>
              <a:t>-rw------- 1 root root 1622 oct 15 10:36 /var/log/maillog</a:t>
            </a:r>
          </a:p>
          <a:p>
            <a:pPr eaLnBrk="1" hangingPunct="1">
              <a:lnSpc>
                <a:spcPct val="95000"/>
              </a:lnSpc>
              <a:buClrTx/>
              <a:buFontTx/>
              <a:buNone/>
            </a:pPr>
            <a:r>
              <a:rPr lang="en-US" altLang="es-CL" sz="1600">
                <a:solidFill>
                  <a:srgbClr val="000000"/>
                </a:solidFill>
                <a:latin typeface="Arial" charset="0"/>
              </a:rPr>
              <a:t>-rw------- 1 root root 3982 oct 14 16:53 /var/log/maillog.1</a:t>
            </a:r>
          </a:p>
          <a:p>
            <a:pPr eaLnBrk="1" hangingPunct="1">
              <a:lnSpc>
                <a:spcPct val="95000"/>
              </a:lnSpc>
              <a:buClrTx/>
              <a:buFontTx/>
              <a:buNone/>
            </a:pPr>
            <a:r>
              <a:rPr lang="en-US" altLang="es-CL" sz="1600">
                <a:solidFill>
                  <a:srgbClr val="000000"/>
                </a:solidFill>
                <a:latin typeface="Arial" charset="0"/>
              </a:rPr>
              <a:t>-rw------- 1 root root 6196 oct 7 21:13 /var/log/maillog.2</a:t>
            </a:r>
          </a:p>
          <a:p>
            <a:pPr eaLnBrk="1" hangingPunct="1">
              <a:lnSpc>
                <a:spcPct val="95000"/>
              </a:lnSpc>
              <a:buClrTx/>
              <a:buFontTx/>
              <a:buNone/>
            </a:pPr>
            <a:r>
              <a:rPr lang="en-US" altLang="es-CL" sz="1600">
                <a:solidFill>
                  <a:srgbClr val="000000"/>
                </a:solidFill>
                <a:latin typeface="Arial" charset="0"/>
              </a:rPr>
              <a:t>-rw------- 1 root root 59847 oct 15 11:33 /var/log/messages</a:t>
            </a:r>
          </a:p>
          <a:p>
            <a:pPr eaLnBrk="1" hangingPunct="1">
              <a:lnSpc>
                <a:spcPct val="95000"/>
              </a:lnSpc>
              <a:buClrTx/>
              <a:buFontTx/>
              <a:buNone/>
            </a:pPr>
            <a:r>
              <a:rPr lang="en-US" altLang="es-CL" sz="1600">
                <a:solidFill>
                  <a:srgbClr val="000000"/>
                </a:solidFill>
                <a:latin typeface="Arial" charset="0"/>
              </a:rPr>
              <a:t>-rw------- 1 root root 182191 oct 14 16:50 /var/log/messages.1</a:t>
            </a:r>
          </a:p>
          <a:p>
            <a:pPr eaLnBrk="1" hangingPunct="1">
              <a:lnSpc>
                <a:spcPct val="95000"/>
              </a:lnSpc>
              <a:buClrTx/>
              <a:buFontTx/>
              <a:buNone/>
            </a:pPr>
            <a:r>
              <a:rPr lang="en-US" altLang="es-CL" sz="1600">
                <a:solidFill>
                  <a:srgbClr val="000000"/>
                </a:solidFill>
                <a:latin typeface="Arial" charset="0"/>
              </a:rPr>
              <a:t>-rw------- 1 root root 315665 oct 7 21:09 /var/log/messages.2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610172" y="4402491"/>
            <a:ext cx="4495550" cy="233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1pPr>
            <a:lvl2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2pPr>
            <a:lvl3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3pPr>
            <a:lvl4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4pPr>
            <a:lvl5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9pPr>
          </a:lstStyle>
          <a:p>
            <a:pPr eaLnBrk="1" hangingPunct="1">
              <a:lnSpc>
                <a:spcPct val="95000"/>
              </a:lnSpc>
              <a:buClrTx/>
              <a:buFontTx/>
              <a:buNone/>
            </a:pPr>
            <a:r>
              <a:rPr lang="en-US" altLang="es-CL" sz="2000">
                <a:solidFill>
                  <a:srgbClr val="000000"/>
                </a:solidFill>
                <a:latin typeface="Arial" charset="0"/>
              </a:rPr>
              <a:t>Se puede especificar más columnas, así para filas con columnas idénticas, la columna siguiente se utilizada para determinar el orden final.</a:t>
            </a:r>
          </a:p>
          <a:p>
            <a:pPr eaLnBrk="1" hangingPunct="1">
              <a:lnSpc>
                <a:spcPct val="95000"/>
              </a:lnSpc>
              <a:buClrTx/>
              <a:buFontTx/>
              <a:buNone/>
            </a:pPr>
            <a:endParaRPr lang="en-US" altLang="es-CL" sz="200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lnSpc>
                <a:spcPct val="95000"/>
              </a:lnSpc>
              <a:buClrTx/>
              <a:buFontTx/>
              <a:buNone/>
            </a:pPr>
            <a:endParaRPr lang="en-US" altLang="es-CL" sz="200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lnSpc>
                <a:spcPct val="95000"/>
              </a:lnSpc>
              <a:buClrTx/>
              <a:buFontTx/>
              <a:buNone/>
            </a:pPr>
            <a:endParaRPr lang="en-US" altLang="es-CL" sz="200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lnSpc>
                <a:spcPct val="95000"/>
              </a:lnSpc>
              <a:buClrTx/>
              <a:buFontTx/>
              <a:buNone/>
            </a:pPr>
            <a:endParaRPr lang="en-US" altLang="es-CL" sz="2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998" name="Text Box 5"/>
          <p:cNvSpPr txBox="1">
            <a:spLocks noChangeArrowheads="1"/>
          </p:cNvSpPr>
          <p:nvPr/>
        </p:nvSpPr>
        <p:spPr bwMode="auto">
          <a:xfrm>
            <a:off x="610172" y="5688098"/>
            <a:ext cx="6281766" cy="233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1pPr>
            <a:lvl2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2pPr>
            <a:lvl3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3pPr>
            <a:lvl4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4pPr>
            <a:lvl5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9pPr>
          </a:lstStyle>
          <a:p>
            <a:pPr eaLnBrk="1" hangingPunct="1">
              <a:lnSpc>
                <a:spcPct val="95000"/>
              </a:lnSpc>
              <a:buClrTx/>
              <a:buFontTx/>
              <a:buNone/>
            </a:pPr>
            <a:r>
              <a:rPr lang="en-US" altLang="es-CL" sz="1600" dirty="0">
                <a:solidFill>
                  <a:srgbClr val="000000"/>
                </a:solidFill>
                <a:latin typeface="Arial" charset="0"/>
              </a:rPr>
              <a:t>[</a:t>
            </a:r>
            <a:r>
              <a:rPr lang="en-US" altLang="es-CL" sz="1600" dirty="0" err="1">
                <a:solidFill>
                  <a:srgbClr val="000000"/>
                </a:solidFill>
                <a:latin typeface="Arial" charset="0"/>
              </a:rPr>
              <a:t>usuario@localhost</a:t>
            </a:r>
            <a:r>
              <a:rPr lang="en-US" altLang="es-CL" sz="1600" dirty="0">
                <a:solidFill>
                  <a:srgbClr val="000000"/>
                </a:solidFill>
                <a:latin typeface="Arial" charset="0"/>
              </a:rPr>
              <a:t> ~]$ </a:t>
            </a:r>
            <a:r>
              <a:rPr lang="en-US" altLang="es-CL" sz="1600" dirty="0" err="1">
                <a:solidFill>
                  <a:srgbClr val="000000"/>
                </a:solidFill>
                <a:latin typeface="Arial" charset="0"/>
              </a:rPr>
              <a:t>grep</a:t>
            </a:r>
            <a:r>
              <a:rPr lang="en-US" altLang="es-CL" sz="1600" dirty="0">
                <a:solidFill>
                  <a:srgbClr val="000000"/>
                </a:solidFill>
                <a:latin typeface="Arial" charset="0"/>
              </a:rPr>
              <a:t> "^[[:</a:t>
            </a:r>
            <a:r>
              <a:rPr lang="en-US" altLang="es-CL" sz="1600" dirty="0" err="1">
                <a:solidFill>
                  <a:srgbClr val="000000"/>
                </a:solidFill>
                <a:latin typeface="Arial" charset="0"/>
              </a:rPr>
              <a:t>alnum</a:t>
            </a:r>
            <a:r>
              <a:rPr lang="en-US" altLang="es-CL" sz="1600" dirty="0">
                <a:solidFill>
                  <a:srgbClr val="000000"/>
                </a:solidFill>
                <a:latin typeface="Arial" charset="0"/>
              </a:rPr>
              <a:t>:]]" /</a:t>
            </a:r>
            <a:r>
              <a:rPr lang="en-US" altLang="es-CL" sz="1600" dirty="0" err="1">
                <a:solidFill>
                  <a:srgbClr val="000000"/>
                </a:solidFill>
                <a:latin typeface="Arial" charset="0"/>
              </a:rPr>
              <a:t>etc</a:t>
            </a:r>
            <a:r>
              <a:rPr lang="en-US" altLang="es-CL" sz="1600" dirty="0">
                <a:solidFill>
                  <a:srgbClr val="000000"/>
                </a:solidFill>
                <a:latin typeface="Arial" charset="0"/>
              </a:rPr>
              <a:t>/</a:t>
            </a:r>
            <a:r>
              <a:rPr lang="en-US" altLang="es-CL" sz="1600" dirty="0" err="1">
                <a:solidFill>
                  <a:srgbClr val="000000"/>
                </a:solidFill>
                <a:latin typeface="Arial" charset="0"/>
              </a:rPr>
              <a:t>fdprm</a:t>
            </a:r>
            <a:r>
              <a:rPr lang="en-US" altLang="es-CL" sz="1600" dirty="0">
                <a:solidFill>
                  <a:srgbClr val="000000"/>
                </a:solidFill>
                <a:latin typeface="Arial" charset="0"/>
              </a:rPr>
              <a:t> | sort -n -k5 -k3</a:t>
            </a:r>
          </a:p>
        </p:txBody>
      </p:sp>
    </p:spTree>
    <p:extLst>
      <p:ext uri="{BB962C8B-B14F-4D97-AF65-F5344CB8AC3E}">
        <p14:creationId xmlns:p14="http://schemas.microsoft.com/office/powerpoint/2010/main" val="11293062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65592"/>
            <a:ext cx="9145429" cy="68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7043" name="Text Box 2"/>
          <p:cNvSpPr txBox="1">
            <a:spLocks noChangeArrowheads="1"/>
          </p:cNvSpPr>
          <p:nvPr/>
        </p:nvSpPr>
        <p:spPr bwMode="auto">
          <a:xfrm>
            <a:off x="714487" y="793592"/>
            <a:ext cx="8063696" cy="526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1pPr>
            <a:lvl2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2pPr>
            <a:lvl3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3pPr>
            <a:lvl4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4pPr>
            <a:lvl5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9pPr>
          </a:lstStyle>
          <a:p>
            <a:pPr eaLnBrk="1" hangingPunct="1">
              <a:lnSpc>
                <a:spcPct val="95000"/>
              </a:lnSpc>
              <a:buClrTx/>
              <a:buFontTx/>
              <a:buNone/>
            </a:pPr>
            <a:r>
              <a:rPr lang="en-US" altLang="es-CL" sz="3600" b="1">
                <a:solidFill>
                  <a:srgbClr val="708CA1"/>
                </a:solidFill>
                <a:latin typeface="Arial" charset="0"/>
              </a:rPr>
              <a:t>Comando sort: Separador de campo</a:t>
            </a:r>
          </a:p>
        </p:txBody>
      </p:sp>
      <p:sp>
        <p:nvSpPr>
          <p:cNvPr id="87044" name="Text Box 3"/>
          <p:cNvSpPr txBox="1">
            <a:spLocks noChangeArrowheads="1"/>
          </p:cNvSpPr>
          <p:nvPr/>
        </p:nvSpPr>
        <p:spPr bwMode="auto">
          <a:xfrm>
            <a:off x="714487" y="1798409"/>
            <a:ext cx="6963387" cy="3216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1pPr>
            <a:lvl2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2pPr>
            <a:lvl3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3pPr>
            <a:lvl4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4pPr>
            <a:lvl5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9pPr>
          </a:lstStyle>
          <a:p>
            <a:pPr eaLnBrk="1" hangingPunct="1">
              <a:lnSpc>
                <a:spcPct val="95000"/>
              </a:lnSpc>
              <a:buClrTx/>
              <a:buFontTx/>
              <a:buNone/>
            </a:pPr>
            <a:r>
              <a:rPr lang="en-US" altLang="es-CL" sz="2000" dirty="0">
                <a:solidFill>
                  <a:srgbClr val="000000"/>
                </a:solidFill>
                <a:latin typeface="Arial" charset="0"/>
              </a:rPr>
              <a:t>[</a:t>
            </a:r>
            <a:r>
              <a:rPr lang="en-US" altLang="es-CL" sz="2000" dirty="0" err="1">
                <a:solidFill>
                  <a:srgbClr val="000000"/>
                </a:solidFill>
                <a:latin typeface="Arial" charset="0"/>
              </a:rPr>
              <a:t>usuario@localhost</a:t>
            </a:r>
            <a:r>
              <a:rPr lang="en-US" altLang="es-CL" sz="2000" dirty="0">
                <a:solidFill>
                  <a:srgbClr val="000000"/>
                </a:solidFill>
                <a:latin typeface="Arial" charset="0"/>
              </a:rPr>
              <a:t> ~]$ head /</a:t>
            </a:r>
            <a:r>
              <a:rPr lang="en-US" altLang="es-CL" sz="2000" dirty="0" err="1">
                <a:solidFill>
                  <a:srgbClr val="000000"/>
                </a:solidFill>
                <a:latin typeface="Arial" charset="0"/>
              </a:rPr>
              <a:t>etc</a:t>
            </a:r>
            <a:r>
              <a:rPr lang="en-US" altLang="es-CL" sz="2000" dirty="0">
                <a:solidFill>
                  <a:srgbClr val="000000"/>
                </a:solidFill>
                <a:latin typeface="Arial" charset="0"/>
              </a:rPr>
              <a:t>/</a:t>
            </a:r>
            <a:r>
              <a:rPr lang="en-US" altLang="es-CL" sz="2000" dirty="0" err="1">
                <a:solidFill>
                  <a:srgbClr val="000000"/>
                </a:solidFill>
                <a:latin typeface="Arial" charset="0"/>
              </a:rPr>
              <a:t>passwd</a:t>
            </a:r>
            <a:r>
              <a:rPr lang="en-US" altLang="es-CL" sz="2000" dirty="0">
                <a:solidFill>
                  <a:srgbClr val="000000"/>
                </a:solidFill>
                <a:latin typeface="Arial" charset="0"/>
              </a:rPr>
              <a:t> | sort -t: -k6</a:t>
            </a:r>
          </a:p>
          <a:p>
            <a:pPr eaLnBrk="1" hangingPunct="1">
              <a:lnSpc>
                <a:spcPct val="95000"/>
              </a:lnSpc>
              <a:buClrTx/>
              <a:buFontTx/>
              <a:buNone/>
            </a:pPr>
            <a:r>
              <a:rPr lang="en-US" altLang="es-CL" sz="2000" dirty="0">
                <a:solidFill>
                  <a:srgbClr val="000000"/>
                </a:solidFill>
                <a:latin typeface="Arial" charset="0"/>
              </a:rPr>
              <a:t>bin:x:1:1:bin:/bin:/</a:t>
            </a:r>
            <a:r>
              <a:rPr lang="en-US" altLang="es-CL" sz="2000" dirty="0" err="1">
                <a:solidFill>
                  <a:srgbClr val="000000"/>
                </a:solidFill>
                <a:latin typeface="Arial" charset="0"/>
              </a:rPr>
              <a:t>sbin</a:t>
            </a:r>
            <a:r>
              <a:rPr lang="en-US" altLang="es-CL" sz="2000" dirty="0">
                <a:solidFill>
                  <a:srgbClr val="000000"/>
                </a:solidFill>
                <a:latin typeface="Arial" charset="0"/>
              </a:rPr>
              <a:t>/</a:t>
            </a:r>
            <a:r>
              <a:rPr lang="en-US" altLang="es-CL" sz="2000" dirty="0" err="1">
                <a:solidFill>
                  <a:srgbClr val="000000"/>
                </a:solidFill>
                <a:latin typeface="Arial" charset="0"/>
              </a:rPr>
              <a:t>nologin</a:t>
            </a:r>
            <a:endParaRPr lang="en-US" altLang="es-CL" sz="2000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lnSpc>
                <a:spcPct val="95000"/>
              </a:lnSpc>
              <a:buClrTx/>
              <a:buFontTx/>
              <a:buNone/>
            </a:pPr>
            <a:r>
              <a:rPr lang="en-US" altLang="es-CL" sz="2000" dirty="0">
                <a:solidFill>
                  <a:srgbClr val="000000"/>
                </a:solidFill>
                <a:latin typeface="Arial" charset="0"/>
              </a:rPr>
              <a:t>news:x:9:13:news:/</a:t>
            </a:r>
            <a:r>
              <a:rPr lang="en-US" altLang="es-CL" sz="2000" dirty="0" err="1">
                <a:solidFill>
                  <a:srgbClr val="000000"/>
                </a:solidFill>
                <a:latin typeface="Arial" charset="0"/>
              </a:rPr>
              <a:t>etc</a:t>
            </a:r>
            <a:r>
              <a:rPr lang="en-US" altLang="es-CL" sz="2000" dirty="0">
                <a:solidFill>
                  <a:srgbClr val="000000"/>
                </a:solidFill>
                <a:latin typeface="Arial" charset="0"/>
              </a:rPr>
              <a:t>/news:</a:t>
            </a:r>
          </a:p>
          <a:p>
            <a:pPr eaLnBrk="1" hangingPunct="1">
              <a:lnSpc>
                <a:spcPct val="95000"/>
              </a:lnSpc>
              <a:buClrTx/>
              <a:buFontTx/>
              <a:buNone/>
            </a:pPr>
            <a:r>
              <a:rPr lang="en-US" altLang="es-CL" sz="2000" dirty="0">
                <a:solidFill>
                  <a:srgbClr val="000000"/>
                </a:solidFill>
                <a:latin typeface="Arial" charset="0"/>
              </a:rPr>
              <a:t>root:x:0:0:root:/root:/bin/bash</a:t>
            </a:r>
          </a:p>
          <a:p>
            <a:pPr eaLnBrk="1" hangingPunct="1">
              <a:lnSpc>
                <a:spcPct val="95000"/>
              </a:lnSpc>
              <a:buClrTx/>
              <a:buFontTx/>
              <a:buNone/>
            </a:pPr>
            <a:r>
              <a:rPr lang="en-US" altLang="es-CL" sz="2000" dirty="0">
                <a:solidFill>
                  <a:srgbClr val="000000"/>
                </a:solidFill>
                <a:latin typeface="Arial" charset="0"/>
              </a:rPr>
              <a:t>sync:x:5:0:sync:/</a:t>
            </a:r>
            <a:r>
              <a:rPr lang="en-US" altLang="es-CL" sz="2000" dirty="0" err="1">
                <a:solidFill>
                  <a:srgbClr val="000000"/>
                </a:solidFill>
                <a:latin typeface="Arial" charset="0"/>
              </a:rPr>
              <a:t>sbin</a:t>
            </a:r>
            <a:r>
              <a:rPr lang="en-US" altLang="es-CL" sz="2000" dirty="0">
                <a:solidFill>
                  <a:srgbClr val="000000"/>
                </a:solidFill>
                <a:latin typeface="Arial" charset="0"/>
              </a:rPr>
              <a:t>:/bin/sync</a:t>
            </a:r>
          </a:p>
          <a:p>
            <a:pPr eaLnBrk="1" hangingPunct="1">
              <a:lnSpc>
                <a:spcPct val="95000"/>
              </a:lnSpc>
              <a:buClrTx/>
              <a:buFontTx/>
              <a:buNone/>
            </a:pPr>
            <a:r>
              <a:rPr lang="en-US" altLang="es-CL" sz="2000" dirty="0">
                <a:solidFill>
                  <a:srgbClr val="000000"/>
                </a:solidFill>
                <a:latin typeface="Arial" charset="0"/>
              </a:rPr>
              <a:t>halt:x:7:0:halt:/</a:t>
            </a:r>
            <a:r>
              <a:rPr lang="en-US" altLang="es-CL" sz="2000" dirty="0" err="1">
                <a:solidFill>
                  <a:srgbClr val="000000"/>
                </a:solidFill>
                <a:latin typeface="Arial" charset="0"/>
              </a:rPr>
              <a:t>sbin</a:t>
            </a:r>
            <a:r>
              <a:rPr lang="en-US" altLang="es-CL" sz="2000" dirty="0">
                <a:solidFill>
                  <a:srgbClr val="000000"/>
                </a:solidFill>
                <a:latin typeface="Arial" charset="0"/>
              </a:rPr>
              <a:t>:/</a:t>
            </a:r>
            <a:r>
              <a:rPr lang="en-US" altLang="es-CL" sz="2000" dirty="0" err="1">
                <a:solidFill>
                  <a:srgbClr val="000000"/>
                </a:solidFill>
                <a:latin typeface="Arial" charset="0"/>
              </a:rPr>
              <a:t>sbin</a:t>
            </a:r>
            <a:r>
              <a:rPr lang="en-US" altLang="es-CL" sz="2000" dirty="0">
                <a:solidFill>
                  <a:srgbClr val="000000"/>
                </a:solidFill>
                <a:latin typeface="Arial" charset="0"/>
              </a:rPr>
              <a:t>/halt</a:t>
            </a:r>
          </a:p>
          <a:p>
            <a:pPr eaLnBrk="1" hangingPunct="1">
              <a:lnSpc>
                <a:spcPct val="95000"/>
              </a:lnSpc>
              <a:buClrTx/>
              <a:buFontTx/>
              <a:buNone/>
            </a:pPr>
            <a:r>
              <a:rPr lang="en-US" altLang="es-CL" sz="2000" dirty="0">
                <a:solidFill>
                  <a:srgbClr val="000000"/>
                </a:solidFill>
                <a:latin typeface="Arial" charset="0"/>
              </a:rPr>
              <a:t>daemon:x:2:2:daemon:/</a:t>
            </a:r>
            <a:r>
              <a:rPr lang="en-US" altLang="es-CL" sz="2000" dirty="0" err="1">
                <a:solidFill>
                  <a:srgbClr val="000000"/>
                </a:solidFill>
                <a:latin typeface="Arial" charset="0"/>
              </a:rPr>
              <a:t>sbin</a:t>
            </a:r>
            <a:r>
              <a:rPr lang="en-US" altLang="es-CL" sz="2000" dirty="0">
                <a:solidFill>
                  <a:srgbClr val="000000"/>
                </a:solidFill>
                <a:latin typeface="Arial" charset="0"/>
              </a:rPr>
              <a:t>:/</a:t>
            </a:r>
            <a:r>
              <a:rPr lang="en-US" altLang="es-CL" sz="2000" dirty="0" err="1">
                <a:solidFill>
                  <a:srgbClr val="000000"/>
                </a:solidFill>
                <a:latin typeface="Arial" charset="0"/>
              </a:rPr>
              <a:t>sbin</a:t>
            </a:r>
            <a:r>
              <a:rPr lang="en-US" altLang="es-CL" sz="2000" dirty="0">
                <a:solidFill>
                  <a:srgbClr val="000000"/>
                </a:solidFill>
                <a:latin typeface="Arial" charset="0"/>
              </a:rPr>
              <a:t>/</a:t>
            </a:r>
            <a:r>
              <a:rPr lang="en-US" altLang="es-CL" sz="2000" dirty="0" err="1">
                <a:solidFill>
                  <a:srgbClr val="000000"/>
                </a:solidFill>
                <a:latin typeface="Arial" charset="0"/>
              </a:rPr>
              <a:t>nologin</a:t>
            </a:r>
            <a:endParaRPr lang="en-US" altLang="es-CL" sz="2000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lnSpc>
                <a:spcPct val="95000"/>
              </a:lnSpc>
              <a:buClrTx/>
              <a:buFontTx/>
              <a:buNone/>
            </a:pPr>
            <a:r>
              <a:rPr lang="en-US" altLang="es-CL" sz="2000" dirty="0">
                <a:solidFill>
                  <a:srgbClr val="000000"/>
                </a:solidFill>
                <a:latin typeface="Arial" charset="0"/>
              </a:rPr>
              <a:t>shutdown:x:6:0:shutdown:/</a:t>
            </a:r>
            <a:r>
              <a:rPr lang="en-US" altLang="es-CL" sz="2000" dirty="0" err="1">
                <a:solidFill>
                  <a:srgbClr val="000000"/>
                </a:solidFill>
                <a:latin typeface="Arial" charset="0"/>
              </a:rPr>
              <a:t>sbin</a:t>
            </a:r>
            <a:r>
              <a:rPr lang="en-US" altLang="es-CL" sz="2000" dirty="0">
                <a:solidFill>
                  <a:srgbClr val="000000"/>
                </a:solidFill>
                <a:latin typeface="Arial" charset="0"/>
              </a:rPr>
              <a:t>:/</a:t>
            </a:r>
            <a:r>
              <a:rPr lang="en-US" altLang="es-CL" sz="2000" dirty="0" err="1">
                <a:solidFill>
                  <a:srgbClr val="000000"/>
                </a:solidFill>
                <a:latin typeface="Arial" charset="0"/>
              </a:rPr>
              <a:t>sbin</a:t>
            </a:r>
            <a:r>
              <a:rPr lang="en-US" altLang="es-CL" sz="2000" dirty="0">
                <a:solidFill>
                  <a:srgbClr val="000000"/>
                </a:solidFill>
                <a:latin typeface="Arial" charset="0"/>
              </a:rPr>
              <a:t>/shutdown</a:t>
            </a:r>
          </a:p>
          <a:p>
            <a:pPr eaLnBrk="1" hangingPunct="1">
              <a:lnSpc>
                <a:spcPct val="95000"/>
              </a:lnSpc>
              <a:buClrTx/>
              <a:buFontTx/>
              <a:buNone/>
            </a:pPr>
            <a:r>
              <a:rPr lang="en-US" altLang="es-CL" sz="2000" dirty="0">
                <a:solidFill>
                  <a:srgbClr val="000000"/>
                </a:solidFill>
                <a:latin typeface="Arial" charset="0"/>
              </a:rPr>
              <a:t>adm:x:3:4:adm:/</a:t>
            </a:r>
            <a:r>
              <a:rPr lang="en-US" altLang="es-CL" sz="2000" dirty="0" err="1">
                <a:solidFill>
                  <a:srgbClr val="000000"/>
                </a:solidFill>
                <a:latin typeface="Arial" charset="0"/>
              </a:rPr>
              <a:t>var</a:t>
            </a:r>
            <a:r>
              <a:rPr lang="en-US" altLang="es-CL" sz="2000" dirty="0">
                <a:solidFill>
                  <a:srgbClr val="000000"/>
                </a:solidFill>
                <a:latin typeface="Arial" charset="0"/>
              </a:rPr>
              <a:t>/</a:t>
            </a:r>
            <a:r>
              <a:rPr lang="en-US" altLang="es-CL" sz="2000" dirty="0" err="1">
                <a:solidFill>
                  <a:srgbClr val="000000"/>
                </a:solidFill>
                <a:latin typeface="Arial" charset="0"/>
              </a:rPr>
              <a:t>adm</a:t>
            </a:r>
            <a:r>
              <a:rPr lang="en-US" altLang="es-CL" sz="2000" dirty="0">
                <a:solidFill>
                  <a:srgbClr val="000000"/>
                </a:solidFill>
                <a:latin typeface="Arial" charset="0"/>
              </a:rPr>
              <a:t>:/</a:t>
            </a:r>
            <a:r>
              <a:rPr lang="en-US" altLang="es-CL" sz="2000" dirty="0" err="1">
                <a:solidFill>
                  <a:srgbClr val="000000"/>
                </a:solidFill>
                <a:latin typeface="Arial" charset="0"/>
              </a:rPr>
              <a:t>sbin</a:t>
            </a:r>
            <a:r>
              <a:rPr lang="en-US" altLang="es-CL" sz="2000" dirty="0">
                <a:solidFill>
                  <a:srgbClr val="000000"/>
                </a:solidFill>
                <a:latin typeface="Arial" charset="0"/>
              </a:rPr>
              <a:t>/</a:t>
            </a:r>
            <a:r>
              <a:rPr lang="en-US" altLang="es-CL" sz="2000" dirty="0" err="1">
                <a:solidFill>
                  <a:srgbClr val="000000"/>
                </a:solidFill>
                <a:latin typeface="Arial" charset="0"/>
              </a:rPr>
              <a:t>nologin</a:t>
            </a:r>
            <a:endParaRPr lang="en-US" altLang="es-CL" sz="2000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lnSpc>
                <a:spcPct val="95000"/>
              </a:lnSpc>
              <a:buClrTx/>
              <a:buFontTx/>
              <a:buNone/>
            </a:pPr>
            <a:r>
              <a:rPr lang="en-US" altLang="es-CL" sz="2000" dirty="0">
                <a:solidFill>
                  <a:srgbClr val="000000"/>
                </a:solidFill>
                <a:latin typeface="Arial" charset="0"/>
              </a:rPr>
              <a:t>lp:x:4:7:lp:/</a:t>
            </a:r>
            <a:r>
              <a:rPr lang="en-US" altLang="es-CL" sz="2000" dirty="0" err="1">
                <a:solidFill>
                  <a:srgbClr val="000000"/>
                </a:solidFill>
                <a:latin typeface="Arial" charset="0"/>
              </a:rPr>
              <a:t>var</a:t>
            </a:r>
            <a:r>
              <a:rPr lang="en-US" altLang="es-CL" sz="2000" dirty="0">
                <a:solidFill>
                  <a:srgbClr val="000000"/>
                </a:solidFill>
                <a:latin typeface="Arial" charset="0"/>
              </a:rPr>
              <a:t>/spool/</a:t>
            </a:r>
            <a:r>
              <a:rPr lang="en-US" altLang="es-CL" sz="2000" dirty="0" err="1">
                <a:solidFill>
                  <a:srgbClr val="000000"/>
                </a:solidFill>
                <a:latin typeface="Arial" charset="0"/>
              </a:rPr>
              <a:t>lpd</a:t>
            </a:r>
            <a:r>
              <a:rPr lang="en-US" altLang="es-CL" sz="2000" dirty="0">
                <a:solidFill>
                  <a:srgbClr val="000000"/>
                </a:solidFill>
                <a:latin typeface="Arial" charset="0"/>
              </a:rPr>
              <a:t>:/</a:t>
            </a:r>
            <a:r>
              <a:rPr lang="en-US" altLang="es-CL" sz="2000" dirty="0" err="1">
                <a:solidFill>
                  <a:srgbClr val="000000"/>
                </a:solidFill>
                <a:latin typeface="Arial" charset="0"/>
              </a:rPr>
              <a:t>sbin</a:t>
            </a:r>
            <a:r>
              <a:rPr lang="en-US" altLang="es-CL" sz="2000" dirty="0">
                <a:solidFill>
                  <a:srgbClr val="000000"/>
                </a:solidFill>
                <a:latin typeface="Arial" charset="0"/>
              </a:rPr>
              <a:t>/</a:t>
            </a:r>
            <a:r>
              <a:rPr lang="en-US" altLang="es-CL" sz="2000" dirty="0" err="1">
                <a:solidFill>
                  <a:srgbClr val="000000"/>
                </a:solidFill>
                <a:latin typeface="Arial" charset="0"/>
              </a:rPr>
              <a:t>nologin</a:t>
            </a:r>
            <a:endParaRPr lang="en-US" altLang="es-CL" sz="2000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lnSpc>
                <a:spcPct val="95000"/>
              </a:lnSpc>
              <a:buClrTx/>
              <a:buFontTx/>
              <a:buNone/>
            </a:pPr>
            <a:r>
              <a:rPr lang="en-US" altLang="es-CL" sz="2000" dirty="0">
                <a:solidFill>
                  <a:srgbClr val="000000"/>
                </a:solidFill>
                <a:latin typeface="Arial" charset="0"/>
              </a:rPr>
              <a:t>mail:x:8:12:mail:/</a:t>
            </a:r>
            <a:r>
              <a:rPr lang="en-US" altLang="es-CL" sz="2000" dirty="0" err="1">
                <a:solidFill>
                  <a:srgbClr val="000000"/>
                </a:solidFill>
                <a:latin typeface="Arial" charset="0"/>
              </a:rPr>
              <a:t>var</a:t>
            </a:r>
            <a:r>
              <a:rPr lang="en-US" altLang="es-CL" sz="2000" dirty="0">
                <a:solidFill>
                  <a:srgbClr val="000000"/>
                </a:solidFill>
                <a:latin typeface="Arial" charset="0"/>
              </a:rPr>
              <a:t>/spool/mail:/</a:t>
            </a:r>
            <a:r>
              <a:rPr lang="en-US" altLang="es-CL" sz="2000" dirty="0" err="1">
                <a:solidFill>
                  <a:srgbClr val="000000"/>
                </a:solidFill>
                <a:latin typeface="Arial" charset="0"/>
              </a:rPr>
              <a:t>sbin</a:t>
            </a:r>
            <a:r>
              <a:rPr lang="en-US" altLang="es-CL" sz="2000" dirty="0">
                <a:solidFill>
                  <a:srgbClr val="000000"/>
                </a:solidFill>
                <a:latin typeface="Arial" charset="0"/>
              </a:rPr>
              <a:t>/</a:t>
            </a:r>
            <a:r>
              <a:rPr lang="en-US" altLang="es-CL" sz="2000" dirty="0" err="1">
                <a:solidFill>
                  <a:srgbClr val="000000"/>
                </a:solidFill>
                <a:latin typeface="Arial" charset="0"/>
              </a:rPr>
              <a:t>nologin</a:t>
            </a:r>
            <a:endParaRPr lang="en-US" altLang="es-CL" sz="20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2811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65592"/>
            <a:ext cx="9145429" cy="68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9091" name="Text Box 2"/>
          <p:cNvSpPr txBox="1">
            <a:spLocks noChangeArrowheads="1"/>
          </p:cNvSpPr>
          <p:nvPr/>
        </p:nvSpPr>
        <p:spPr bwMode="auto">
          <a:xfrm>
            <a:off x="714487" y="793592"/>
            <a:ext cx="8063696" cy="526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1pPr>
            <a:lvl2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2pPr>
            <a:lvl3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3pPr>
            <a:lvl4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4pPr>
            <a:lvl5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9pPr>
          </a:lstStyle>
          <a:p>
            <a:pPr eaLnBrk="1" hangingPunct="1">
              <a:lnSpc>
                <a:spcPct val="95000"/>
              </a:lnSpc>
              <a:buClrTx/>
              <a:buFontTx/>
              <a:buNone/>
            </a:pPr>
            <a:r>
              <a:rPr lang="en-US" altLang="es-CL" sz="3600" b="1">
                <a:solidFill>
                  <a:srgbClr val="708CA1"/>
                </a:solidFill>
                <a:latin typeface="Arial" charset="0"/>
              </a:rPr>
              <a:t>Comando uniq</a:t>
            </a:r>
          </a:p>
        </p:txBody>
      </p:sp>
      <p:sp>
        <p:nvSpPr>
          <p:cNvPr id="89092" name="Text Box 3"/>
          <p:cNvSpPr txBox="1">
            <a:spLocks noChangeArrowheads="1"/>
          </p:cNvSpPr>
          <p:nvPr/>
        </p:nvSpPr>
        <p:spPr bwMode="auto">
          <a:xfrm>
            <a:off x="641610" y="1668432"/>
            <a:ext cx="8053693" cy="1578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1pPr>
            <a:lvl2pPr marL="455613" indent="-342900"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2pPr>
            <a:lvl3pPr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3pPr>
            <a:lvl4pPr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4pPr>
            <a:lvl5pPr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9pPr>
          </a:lstStyle>
          <a:p>
            <a:pPr lvl="1" eaLnBrk="1" hangingPunct="1">
              <a:lnSpc>
                <a:spcPct val="95000"/>
              </a:lnSpc>
              <a:buFont typeface="Arial" charset="0"/>
              <a:buChar char="•"/>
            </a:pPr>
            <a:r>
              <a:rPr lang="en-US" altLang="es-CL" sz="2700" dirty="0">
                <a:solidFill>
                  <a:srgbClr val="000000"/>
                </a:solidFill>
                <a:latin typeface="Arial" charset="0"/>
              </a:rPr>
              <a:t>Se </a:t>
            </a:r>
            <a:r>
              <a:rPr lang="en-US" altLang="es-CL" sz="2700" dirty="0" err="1">
                <a:solidFill>
                  <a:srgbClr val="000000"/>
                </a:solidFill>
                <a:latin typeface="Arial" charset="0"/>
              </a:rPr>
              <a:t>usa</a:t>
            </a:r>
            <a:r>
              <a:rPr lang="en-US" altLang="es-CL" sz="2700" dirty="0">
                <a:solidFill>
                  <a:srgbClr val="000000"/>
                </a:solidFill>
                <a:latin typeface="Arial" charset="0"/>
              </a:rPr>
              <a:t> para </a:t>
            </a:r>
            <a:r>
              <a:rPr lang="en-US" altLang="es-CL" sz="2700" dirty="0" err="1">
                <a:solidFill>
                  <a:srgbClr val="000000"/>
                </a:solidFill>
                <a:latin typeface="Arial" charset="0"/>
              </a:rPr>
              <a:t>identificar</a:t>
            </a:r>
            <a:r>
              <a:rPr lang="en-US" altLang="es-CL" sz="2700" dirty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en-US" altLang="es-CL" sz="2700" dirty="0" err="1">
                <a:solidFill>
                  <a:srgbClr val="000000"/>
                </a:solidFill>
                <a:latin typeface="Arial" charset="0"/>
              </a:rPr>
              <a:t>contar</a:t>
            </a:r>
            <a:r>
              <a:rPr lang="en-US" altLang="es-CL" sz="2700" dirty="0">
                <a:solidFill>
                  <a:srgbClr val="000000"/>
                </a:solidFill>
                <a:latin typeface="Arial" charset="0"/>
              </a:rPr>
              <a:t> o </a:t>
            </a:r>
            <a:r>
              <a:rPr lang="en-US" altLang="es-CL" sz="2700" dirty="0" err="1">
                <a:solidFill>
                  <a:srgbClr val="000000"/>
                </a:solidFill>
                <a:latin typeface="Arial" charset="0"/>
              </a:rPr>
              <a:t>suprimir</a:t>
            </a:r>
            <a:r>
              <a:rPr lang="en-US" altLang="es-CL" sz="27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es-CL" sz="2700" dirty="0" err="1">
                <a:solidFill>
                  <a:srgbClr val="000000"/>
                </a:solidFill>
                <a:latin typeface="Arial" charset="0"/>
              </a:rPr>
              <a:t>registros</a:t>
            </a:r>
            <a:r>
              <a:rPr lang="en-US" altLang="es-CL" sz="27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es-CL" sz="2700" dirty="0" err="1">
                <a:solidFill>
                  <a:srgbClr val="000000"/>
                </a:solidFill>
                <a:latin typeface="Arial" charset="0"/>
              </a:rPr>
              <a:t>duplicados</a:t>
            </a:r>
            <a:r>
              <a:rPr lang="en-US" altLang="es-CL" sz="2700" dirty="0">
                <a:solidFill>
                  <a:srgbClr val="000000"/>
                </a:solidFill>
                <a:latin typeface="Arial" charset="0"/>
              </a:rPr>
              <a:t> en la </a:t>
            </a:r>
            <a:r>
              <a:rPr lang="en-US" altLang="es-CL" sz="2700" dirty="0" err="1">
                <a:solidFill>
                  <a:srgbClr val="000000"/>
                </a:solidFill>
                <a:latin typeface="Arial" charset="0"/>
              </a:rPr>
              <a:t>información</a:t>
            </a:r>
            <a:r>
              <a:rPr lang="en-US" altLang="es-CL" sz="27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es-CL" sz="2700" dirty="0" err="1">
                <a:solidFill>
                  <a:srgbClr val="000000"/>
                </a:solidFill>
                <a:latin typeface="Arial" charset="0"/>
              </a:rPr>
              <a:t>clasificada</a:t>
            </a:r>
            <a:r>
              <a:rPr lang="en-US" altLang="es-CL" sz="2700" dirty="0">
                <a:solidFill>
                  <a:srgbClr val="000000"/>
                </a:solidFill>
                <a:latin typeface="Arial" charset="0"/>
              </a:rPr>
              <a:t>.</a:t>
            </a:r>
          </a:p>
          <a:p>
            <a:pPr lvl="1" eaLnBrk="1" hangingPunct="1">
              <a:lnSpc>
                <a:spcPct val="95000"/>
              </a:lnSpc>
              <a:buFont typeface="Arial" charset="0"/>
              <a:buChar char="•"/>
            </a:pPr>
            <a:r>
              <a:rPr lang="en-US" altLang="es-CL" sz="2700" dirty="0" err="1">
                <a:solidFill>
                  <a:srgbClr val="000000"/>
                </a:solidFill>
                <a:latin typeface="Arial" charset="0"/>
              </a:rPr>
              <a:t>Casi</a:t>
            </a:r>
            <a:r>
              <a:rPr lang="en-US" altLang="es-CL" sz="27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es-CL" sz="2700" dirty="0" err="1">
                <a:solidFill>
                  <a:srgbClr val="000000"/>
                </a:solidFill>
                <a:latin typeface="Arial" charset="0"/>
              </a:rPr>
              <a:t>siempre</a:t>
            </a:r>
            <a:r>
              <a:rPr lang="en-US" altLang="es-CL" sz="2700" dirty="0">
                <a:solidFill>
                  <a:srgbClr val="000000"/>
                </a:solidFill>
                <a:latin typeface="Arial" charset="0"/>
              </a:rPr>
              <a:t> se </a:t>
            </a:r>
            <a:r>
              <a:rPr lang="en-US" altLang="es-CL" sz="2700" dirty="0" err="1">
                <a:solidFill>
                  <a:srgbClr val="000000"/>
                </a:solidFill>
                <a:latin typeface="Arial" charset="0"/>
              </a:rPr>
              <a:t>utiliza</a:t>
            </a:r>
            <a:r>
              <a:rPr lang="en-US" altLang="es-CL" sz="2700" dirty="0">
                <a:solidFill>
                  <a:srgbClr val="000000"/>
                </a:solidFill>
                <a:latin typeface="Arial" charset="0"/>
              </a:rPr>
              <a:t> junto a sort.</a:t>
            </a:r>
          </a:p>
          <a:p>
            <a:pPr eaLnBrk="1" hangingPunct="1">
              <a:lnSpc>
                <a:spcPct val="95000"/>
              </a:lnSpc>
              <a:buClrTx/>
              <a:buFontTx/>
              <a:buNone/>
            </a:pPr>
            <a:endParaRPr lang="en-US" altLang="es-CL" sz="27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8909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09" y="3065461"/>
            <a:ext cx="8370925" cy="3305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41143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65592"/>
            <a:ext cx="9145429" cy="68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1139" name="Text Box 2"/>
          <p:cNvSpPr txBox="1">
            <a:spLocks noChangeArrowheads="1"/>
          </p:cNvSpPr>
          <p:nvPr/>
        </p:nvSpPr>
        <p:spPr bwMode="auto">
          <a:xfrm>
            <a:off x="554442" y="561384"/>
            <a:ext cx="7492107" cy="938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1pPr>
            <a:lvl2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2pPr>
            <a:lvl3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3pPr>
            <a:lvl4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4pPr>
            <a:lvl5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9pPr>
          </a:lstStyle>
          <a:p>
            <a:pPr eaLnBrk="1" hangingPunct="1">
              <a:lnSpc>
                <a:spcPct val="95000"/>
              </a:lnSpc>
              <a:buClrTx/>
              <a:buFontTx/>
              <a:buNone/>
            </a:pPr>
            <a:r>
              <a:rPr lang="en-US" altLang="es-CL" sz="3600" b="1" dirty="0" err="1" smtClean="0">
                <a:solidFill>
                  <a:srgbClr val="708CA1"/>
                </a:solidFill>
                <a:latin typeface="Arial" charset="0"/>
              </a:rPr>
              <a:t>Extraer</a:t>
            </a:r>
            <a:r>
              <a:rPr lang="en-US" altLang="es-CL" sz="3600" b="1" dirty="0" smtClean="0">
                <a:solidFill>
                  <a:srgbClr val="708CA1"/>
                </a:solidFill>
                <a:latin typeface="Arial" charset="0"/>
              </a:rPr>
              <a:t> </a:t>
            </a:r>
            <a:r>
              <a:rPr lang="en-US" altLang="es-CL" sz="3600" b="1" dirty="0" err="1" smtClean="0">
                <a:solidFill>
                  <a:srgbClr val="708CA1"/>
                </a:solidFill>
                <a:latin typeface="Arial" charset="0"/>
              </a:rPr>
              <a:t>texto</a:t>
            </a:r>
            <a:r>
              <a:rPr lang="en-US" altLang="es-CL" sz="3600" b="1" dirty="0">
                <a:solidFill>
                  <a:srgbClr val="708CA1"/>
                </a:solidFill>
                <a:latin typeface="Arial" charset="0"/>
              </a:rPr>
              <a:t>: </a:t>
            </a:r>
            <a:r>
              <a:rPr lang="en-US" altLang="es-CL" sz="3600" b="1" dirty="0" smtClean="0">
                <a:solidFill>
                  <a:srgbClr val="708CA1"/>
                </a:solidFill>
                <a:latin typeface="Arial" charset="0"/>
              </a:rPr>
              <a:t>cut</a:t>
            </a:r>
            <a:endParaRPr lang="en-US" altLang="es-CL" sz="3600" b="1" dirty="0">
              <a:solidFill>
                <a:srgbClr val="708CA1"/>
              </a:solidFill>
              <a:latin typeface="Arial" charset="0"/>
            </a:endParaRPr>
          </a:p>
        </p:txBody>
      </p:sp>
      <p:sp>
        <p:nvSpPr>
          <p:cNvPr id="91140" name="Text Box 3"/>
          <p:cNvSpPr txBox="1">
            <a:spLocks noChangeArrowheads="1"/>
          </p:cNvSpPr>
          <p:nvPr/>
        </p:nvSpPr>
        <p:spPr bwMode="auto">
          <a:xfrm>
            <a:off x="810228" y="1889844"/>
            <a:ext cx="7949378" cy="3819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1pPr>
            <a:lvl2pPr marL="455613" indent="-342900"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2pPr>
            <a:lvl3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3pPr>
            <a:lvl4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4pPr>
            <a:lvl5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9pPr>
          </a:lstStyle>
          <a:p>
            <a:pPr eaLnBrk="1" hangingPunct="1">
              <a:lnSpc>
                <a:spcPct val="95000"/>
              </a:lnSpc>
              <a:buClrTx/>
              <a:buFontTx/>
              <a:buNone/>
            </a:pPr>
            <a:r>
              <a:rPr lang="en-US" altLang="es-CL" sz="2700" b="1">
                <a:solidFill>
                  <a:srgbClr val="000000"/>
                </a:solidFill>
                <a:latin typeface="Arial" charset="0"/>
              </a:rPr>
              <a:t>Conceptos clave</a:t>
            </a:r>
          </a:p>
          <a:p>
            <a:pPr lvl="1" eaLnBrk="1" hangingPunct="1">
              <a:lnSpc>
                <a:spcPct val="95000"/>
              </a:lnSpc>
              <a:buFont typeface="Arial" charset="0"/>
              <a:buChar char=" "/>
            </a:pPr>
            <a:r>
              <a:rPr lang="en-US" altLang="es-CL" sz="2200">
                <a:solidFill>
                  <a:srgbClr val="000000"/>
                </a:solidFill>
                <a:latin typeface="Arial" charset="0"/>
              </a:rPr>
              <a:t>El comando </a:t>
            </a:r>
            <a:r>
              <a:rPr lang="en-US" altLang="es-CL" sz="2200" b="1">
                <a:solidFill>
                  <a:srgbClr val="000000"/>
                </a:solidFill>
                <a:latin typeface="Arial" charset="0"/>
              </a:rPr>
              <a:t>cut </a:t>
            </a:r>
            <a:r>
              <a:rPr lang="en-US" altLang="es-CL" sz="2200">
                <a:solidFill>
                  <a:srgbClr val="000000"/>
                </a:solidFill>
                <a:latin typeface="Arial" charset="0"/>
              </a:rPr>
              <a:t>extrae textos de archivos de texto, basados en columnas especificadas por bytes, caracteres o campos.</a:t>
            </a:r>
          </a:p>
          <a:p>
            <a:pPr lvl="1" eaLnBrk="1" hangingPunct="1">
              <a:lnSpc>
                <a:spcPct val="95000"/>
              </a:lnSpc>
              <a:buFont typeface="Arial" charset="0"/>
              <a:buChar char=" "/>
            </a:pPr>
            <a:r>
              <a:rPr lang="en-US" altLang="es-CL" sz="2200">
                <a:solidFill>
                  <a:srgbClr val="000000"/>
                </a:solidFill>
                <a:latin typeface="Arial" charset="0"/>
              </a:rPr>
              <a:t>El comando </a:t>
            </a:r>
            <a:r>
              <a:rPr lang="en-US" altLang="es-CL" sz="2200" b="1">
                <a:solidFill>
                  <a:srgbClr val="000000"/>
                </a:solidFill>
                <a:latin typeface="Arial" charset="0"/>
              </a:rPr>
              <a:t>paste </a:t>
            </a:r>
            <a:r>
              <a:rPr lang="en-US" altLang="es-CL" sz="2200">
                <a:solidFill>
                  <a:srgbClr val="000000"/>
                </a:solidFill>
                <a:latin typeface="Arial" charset="0"/>
              </a:rPr>
              <a:t>fusiona dos archivos de texto por línea.</a:t>
            </a:r>
          </a:p>
        </p:txBody>
      </p:sp>
    </p:spTree>
    <p:extLst>
      <p:ext uri="{BB962C8B-B14F-4D97-AF65-F5344CB8AC3E}">
        <p14:creationId xmlns:p14="http://schemas.microsoft.com/office/powerpoint/2010/main" val="18927386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65592"/>
            <a:ext cx="9145429" cy="68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3187" name="Text Box 2"/>
          <p:cNvSpPr txBox="1">
            <a:spLocks noChangeArrowheads="1"/>
          </p:cNvSpPr>
          <p:nvPr/>
        </p:nvSpPr>
        <p:spPr bwMode="auto">
          <a:xfrm>
            <a:off x="714487" y="442821"/>
            <a:ext cx="8062267" cy="87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1pPr>
            <a:lvl2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2pPr>
            <a:lvl3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3pPr>
            <a:lvl4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4pPr>
            <a:lvl5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9pPr>
          </a:lstStyle>
          <a:p>
            <a:pPr eaLnBrk="1" hangingPunct="1">
              <a:lnSpc>
                <a:spcPct val="95000"/>
              </a:lnSpc>
              <a:buClrTx/>
              <a:buFontTx/>
              <a:buNone/>
            </a:pPr>
            <a:r>
              <a:rPr lang="en-US" altLang="es-CL" sz="2800" b="1">
                <a:solidFill>
                  <a:srgbClr val="708CA1"/>
                </a:solidFill>
                <a:latin typeface="Arial" charset="0"/>
              </a:rPr>
              <a:t>Extracción del texto con cut</a:t>
            </a:r>
          </a:p>
        </p:txBody>
      </p:sp>
      <p:sp>
        <p:nvSpPr>
          <p:cNvPr id="93188" name="Text Box 3"/>
          <p:cNvSpPr txBox="1">
            <a:spLocks noChangeArrowheads="1"/>
          </p:cNvSpPr>
          <p:nvPr/>
        </p:nvSpPr>
        <p:spPr bwMode="auto">
          <a:xfrm>
            <a:off x="875960" y="1534158"/>
            <a:ext cx="799610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1pPr>
            <a:lvl2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2pPr>
            <a:lvl3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3pPr>
            <a:lvl4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4pPr>
            <a:lvl5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9pPr>
          </a:lstStyle>
          <a:p>
            <a:pPr eaLnBrk="1" hangingPunct="1">
              <a:lnSpc>
                <a:spcPct val="95000"/>
              </a:lnSpc>
              <a:buClrTx/>
              <a:buFontTx/>
              <a:buNone/>
            </a:pPr>
            <a:r>
              <a:rPr lang="en-US" altLang="es-CL" sz="2000" dirty="0">
                <a:solidFill>
                  <a:srgbClr val="000000"/>
                </a:solidFill>
                <a:latin typeface="Arial" charset="0"/>
              </a:rPr>
              <a:t>El </a:t>
            </a:r>
            <a:r>
              <a:rPr lang="en-US" altLang="es-CL" sz="2000" dirty="0" err="1">
                <a:solidFill>
                  <a:srgbClr val="000000"/>
                </a:solidFill>
                <a:latin typeface="Arial" charset="0"/>
              </a:rPr>
              <a:t>comando</a:t>
            </a:r>
            <a:r>
              <a:rPr lang="en-US" altLang="es-CL" sz="20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es-CL" sz="2000" b="1" dirty="0">
                <a:solidFill>
                  <a:srgbClr val="000000"/>
                </a:solidFill>
                <a:latin typeface="Arial" charset="0"/>
              </a:rPr>
              <a:t>cut </a:t>
            </a:r>
            <a:r>
              <a:rPr lang="en-US" altLang="es-CL" sz="2000" dirty="0" err="1">
                <a:solidFill>
                  <a:srgbClr val="000000"/>
                </a:solidFill>
                <a:latin typeface="Arial" charset="0"/>
              </a:rPr>
              <a:t>extrae</a:t>
            </a:r>
            <a:r>
              <a:rPr lang="en-US" altLang="es-CL" sz="20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es-CL" sz="2000" dirty="0" err="1">
                <a:solidFill>
                  <a:srgbClr val="000000"/>
                </a:solidFill>
                <a:latin typeface="Arial" charset="0"/>
              </a:rPr>
              <a:t>columnas</a:t>
            </a:r>
            <a:r>
              <a:rPr lang="en-US" altLang="es-CL" sz="2000" dirty="0">
                <a:solidFill>
                  <a:srgbClr val="000000"/>
                </a:solidFill>
                <a:latin typeface="Arial" charset="0"/>
              </a:rPr>
              <a:t> de </a:t>
            </a:r>
            <a:r>
              <a:rPr lang="en-US" altLang="es-CL" sz="2000" dirty="0" err="1">
                <a:solidFill>
                  <a:srgbClr val="000000"/>
                </a:solidFill>
                <a:latin typeface="Arial" charset="0"/>
              </a:rPr>
              <a:t>texto</a:t>
            </a:r>
            <a:r>
              <a:rPr lang="en-US" altLang="es-CL" sz="20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es-CL" sz="2000" dirty="0" err="1">
                <a:solidFill>
                  <a:srgbClr val="000000"/>
                </a:solidFill>
                <a:latin typeface="Arial" charset="0"/>
              </a:rPr>
              <a:t>desde</a:t>
            </a:r>
            <a:r>
              <a:rPr lang="en-US" altLang="es-CL" sz="2000" dirty="0">
                <a:solidFill>
                  <a:srgbClr val="000000"/>
                </a:solidFill>
                <a:latin typeface="Arial" charset="0"/>
              </a:rPr>
              <a:t> un </a:t>
            </a:r>
            <a:r>
              <a:rPr lang="en-US" altLang="es-CL" sz="2000" dirty="0" err="1">
                <a:solidFill>
                  <a:srgbClr val="000000"/>
                </a:solidFill>
                <a:latin typeface="Arial" charset="0"/>
              </a:rPr>
              <a:t>archivo</a:t>
            </a:r>
            <a:r>
              <a:rPr lang="en-US" altLang="es-CL" sz="2000" dirty="0">
                <a:solidFill>
                  <a:srgbClr val="000000"/>
                </a:solidFill>
                <a:latin typeface="Arial" charset="0"/>
              </a:rPr>
              <a:t> de </a:t>
            </a:r>
            <a:r>
              <a:rPr lang="en-US" altLang="es-CL" sz="2000" dirty="0" err="1">
                <a:solidFill>
                  <a:srgbClr val="000000"/>
                </a:solidFill>
                <a:latin typeface="Arial" charset="0"/>
              </a:rPr>
              <a:t>texto</a:t>
            </a:r>
            <a:endParaRPr lang="en-US" altLang="es-CL" sz="20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9318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122" y="2300135"/>
            <a:ext cx="5049992" cy="1487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319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960" y="4185693"/>
            <a:ext cx="7697879" cy="1839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3191" name="Text Box 6"/>
          <p:cNvSpPr txBox="1">
            <a:spLocks noChangeArrowheads="1"/>
          </p:cNvSpPr>
          <p:nvPr/>
        </p:nvSpPr>
        <p:spPr bwMode="auto">
          <a:xfrm>
            <a:off x="913741" y="2007747"/>
            <a:ext cx="4627016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1pPr>
            <a:lvl2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2pPr>
            <a:lvl3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3pPr>
            <a:lvl4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4pPr>
            <a:lvl5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9pPr>
          </a:lstStyle>
          <a:p>
            <a:pPr eaLnBrk="1" hangingPunct="1">
              <a:lnSpc>
                <a:spcPct val="95000"/>
              </a:lnSpc>
              <a:buClrTx/>
              <a:buFontTx/>
              <a:buNone/>
            </a:pPr>
            <a:r>
              <a:rPr lang="en-US" altLang="es-CL" sz="2000" b="1" dirty="0" err="1">
                <a:solidFill>
                  <a:srgbClr val="000000"/>
                </a:solidFill>
                <a:latin typeface="Arial" charset="0"/>
              </a:rPr>
              <a:t>Opciones</a:t>
            </a:r>
            <a:r>
              <a:rPr lang="en-US" altLang="es-CL" sz="2000" b="1" dirty="0">
                <a:solidFill>
                  <a:srgbClr val="000000"/>
                </a:solidFill>
                <a:latin typeface="Arial" charset="0"/>
              </a:rPr>
              <a:t> para el </a:t>
            </a:r>
            <a:r>
              <a:rPr lang="en-US" altLang="es-CL" sz="2000" b="1" dirty="0" err="1">
                <a:solidFill>
                  <a:srgbClr val="000000"/>
                </a:solidFill>
                <a:latin typeface="Arial" charset="0"/>
              </a:rPr>
              <a:t>comando</a:t>
            </a:r>
            <a:r>
              <a:rPr lang="en-US" altLang="es-CL" sz="2000" b="1" dirty="0">
                <a:solidFill>
                  <a:srgbClr val="000000"/>
                </a:solidFill>
                <a:latin typeface="Arial" charset="0"/>
              </a:rPr>
              <a:t> cut.</a:t>
            </a:r>
          </a:p>
        </p:txBody>
      </p:sp>
      <p:sp>
        <p:nvSpPr>
          <p:cNvPr id="93192" name="Text Box 7"/>
          <p:cNvSpPr txBox="1">
            <a:spLocks noChangeArrowheads="1"/>
          </p:cNvSpPr>
          <p:nvPr/>
        </p:nvSpPr>
        <p:spPr bwMode="auto">
          <a:xfrm>
            <a:off x="902122" y="3911367"/>
            <a:ext cx="4372658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1pPr>
            <a:lvl2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2pPr>
            <a:lvl3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3pPr>
            <a:lvl4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4pPr>
            <a:lvl5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9pPr>
          </a:lstStyle>
          <a:p>
            <a:pPr eaLnBrk="1" hangingPunct="1">
              <a:lnSpc>
                <a:spcPct val="95000"/>
              </a:lnSpc>
              <a:buClrTx/>
              <a:buFontTx/>
              <a:buNone/>
            </a:pPr>
            <a:r>
              <a:rPr lang="en-US" altLang="es-CL" sz="2000" b="1" dirty="0" err="1">
                <a:solidFill>
                  <a:srgbClr val="000000"/>
                </a:solidFill>
                <a:latin typeface="Arial" charset="0"/>
              </a:rPr>
              <a:t>Especificaciones</a:t>
            </a:r>
            <a:r>
              <a:rPr lang="en-US" altLang="es-CL" sz="2000" b="1" dirty="0">
                <a:solidFill>
                  <a:srgbClr val="000000"/>
                </a:solidFill>
                <a:latin typeface="Arial" charset="0"/>
              </a:rPr>
              <a:t> de </a:t>
            </a:r>
            <a:r>
              <a:rPr lang="en-US" altLang="es-CL" sz="2000" b="1" dirty="0" err="1">
                <a:solidFill>
                  <a:srgbClr val="000000"/>
                </a:solidFill>
                <a:latin typeface="Arial" charset="0"/>
              </a:rPr>
              <a:t>intervalo</a:t>
            </a:r>
            <a:endParaRPr lang="en-US" altLang="es-CL" sz="2000" b="1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7923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65592"/>
            <a:ext cx="9145429" cy="68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5235" name="Text Box 2"/>
          <p:cNvSpPr txBox="1">
            <a:spLocks noChangeArrowheads="1"/>
          </p:cNvSpPr>
          <p:nvPr/>
        </p:nvSpPr>
        <p:spPr bwMode="auto">
          <a:xfrm>
            <a:off x="533008" y="639947"/>
            <a:ext cx="8085131" cy="757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1pPr>
            <a:lvl2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2pPr>
            <a:lvl3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3pPr>
            <a:lvl4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4pPr>
            <a:lvl5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9pPr>
          </a:lstStyle>
          <a:p>
            <a:pPr eaLnBrk="1" hangingPunct="1">
              <a:lnSpc>
                <a:spcPct val="95000"/>
              </a:lnSpc>
              <a:buClrTx/>
              <a:buFontTx/>
              <a:buNone/>
            </a:pPr>
            <a:r>
              <a:rPr lang="en-US" altLang="es-CL" sz="3200" b="1" dirty="0" err="1">
                <a:solidFill>
                  <a:srgbClr val="708CA1"/>
                </a:solidFill>
                <a:latin typeface="Arial" charset="0"/>
              </a:rPr>
              <a:t>Extracción</a:t>
            </a:r>
            <a:r>
              <a:rPr lang="en-US" altLang="es-CL" sz="3200" b="1" dirty="0">
                <a:solidFill>
                  <a:srgbClr val="708CA1"/>
                </a:solidFill>
                <a:latin typeface="Arial" charset="0"/>
              </a:rPr>
              <a:t> de </a:t>
            </a:r>
            <a:r>
              <a:rPr lang="en-US" altLang="es-CL" sz="3200" b="1" dirty="0" err="1">
                <a:solidFill>
                  <a:srgbClr val="708CA1"/>
                </a:solidFill>
                <a:latin typeface="Arial" charset="0"/>
              </a:rPr>
              <a:t>campos</a:t>
            </a:r>
            <a:r>
              <a:rPr lang="en-US" altLang="es-CL" sz="3200" b="1" dirty="0">
                <a:solidFill>
                  <a:srgbClr val="708CA1"/>
                </a:solidFill>
                <a:latin typeface="Arial" charset="0"/>
              </a:rPr>
              <a:t> de </a:t>
            </a:r>
            <a:r>
              <a:rPr lang="en-US" altLang="es-CL" sz="3200" b="1" dirty="0" err="1">
                <a:solidFill>
                  <a:srgbClr val="708CA1"/>
                </a:solidFill>
                <a:latin typeface="Arial" charset="0"/>
              </a:rPr>
              <a:t>texto</a:t>
            </a:r>
            <a:r>
              <a:rPr lang="en-US" altLang="es-CL" sz="3200" b="1" dirty="0">
                <a:solidFill>
                  <a:srgbClr val="708CA1"/>
                </a:solidFill>
                <a:latin typeface="Arial" charset="0"/>
              </a:rPr>
              <a:t> con cut -f</a:t>
            </a:r>
          </a:p>
        </p:txBody>
      </p:sp>
      <p:sp>
        <p:nvSpPr>
          <p:cNvPr id="95236" name="Text Box 3"/>
          <p:cNvSpPr txBox="1">
            <a:spLocks noChangeArrowheads="1"/>
          </p:cNvSpPr>
          <p:nvPr/>
        </p:nvSpPr>
        <p:spPr bwMode="auto">
          <a:xfrm>
            <a:off x="533008" y="1538444"/>
            <a:ext cx="8085131" cy="87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1pPr>
            <a:lvl2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2pPr>
            <a:lvl3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3pPr>
            <a:lvl4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4pPr>
            <a:lvl5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9pPr>
          </a:lstStyle>
          <a:p>
            <a:pPr eaLnBrk="1" hangingPunct="1">
              <a:lnSpc>
                <a:spcPct val="95000"/>
              </a:lnSpc>
              <a:buClrTx/>
              <a:buFontTx/>
              <a:buNone/>
            </a:pPr>
            <a:r>
              <a:rPr lang="en-US" altLang="es-CL" sz="2000" dirty="0">
                <a:solidFill>
                  <a:srgbClr val="000000"/>
                </a:solidFill>
                <a:latin typeface="Arial" charset="0"/>
              </a:rPr>
              <a:t>El </a:t>
            </a:r>
            <a:r>
              <a:rPr lang="en-US" altLang="es-CL" sz="2000" dirty="0" err="1">
                <a:solidFill>
                  <a:srgbClr val="000000"/>
                </a:solidFill>
                <a:latin typeface="Arial" charset="0"/>
              </a:rPr>
              <a:t>comando</a:t>
            </a:r>
            <a:r>
              <a:rPr lang="en-US" altLang="es-CL" sz="20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es-CL" sz="2000" b="1" dirty="0">
                <a:solidFill>
                  <a:srgbClr val="000000"/>
                </a:solidFill>
                <a:latin typeface="Arial" charset="0"/>
              </a:rPr>
              <a:t>cut </a:t>
            </a:r>
            <a:r>
              <a:rPr lang="en-US" altLang="es-CL" sz="2000" dirty="0" err="1">
                <a:solidFill>
                  <a:srgbClr val="000000"/>
                </a:solidFill>
                <a:latin typeface="Arial" charset="0"/>
              </a:rPr>
              <a:t>también</a:t>
            </a:r>
            <a:r>
              <a:rPr lang="en-US" altLang="es-CL" sz="20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es-CL" sz="2000" dirty="0" err="1">
                <a:solidFill>
                  <a:srgbClr val="000000"/>
                </a:solidFill>
                <a:latin typeface="Arial" charset="0"/>
              </a:rPr>
              <a:t>sirve</a:t>
            </a:r>
            <a:r>
              <a:rPr lang="en-US" altLang="es-CL" sz="2000" dirty="0">
                <a:solidFill>
                  <a:srgbClr val="000000"/>
                </a:solidFill>
                <a:latin typeface="Arial" charset="0"/>
              </a:rPr>
              <a:t> para </a:t>
            </a:r>
            <a:r>
              <a:rPr lang="en-US" altLang="es-CL" sz="2000" dirty="0" err="1">
                <a:solidFill>
                  <a:srgbClr val="000000"/>
                </a:solidFill>
                <a:latin typeface="Arial" charset="0"/>
              </a:rPr>
              <a:t>extraer</a:t>
            </a:r>
            <a:r>
              <a:rPr lang="en-US" altLang="es-CL" sz="20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es-CL" sz="2000" dirty="0" err="1">
                <a:solidFill>
                  <a:srgbClr val="000000"/>
                </a:solidFill>
                <a:latin typeface="Arial" charset="0"/>
              </a:rPr>
              <a:t>texto</a:t>
            </a:r>
            <a:r>
              <a:rPr lang="en-US" altLang="es-CL" sz="20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es-CL" sz="2000" dirty="0" err="1">
                <a:solidFill>
                  <a:srgbClr val="000000"/>
                </a:solidFill>
                <a:latin typeface="Arial" charset="0"/>
              </a:rPr>
              <a:t>que</a:t>
            </a:r>
            <a:r>
              <a:rPr lang="en-US" altLang="es-CL" sz="2000" dirty="0">
                <a:solidFill>
                  <a:srgbClr val="000000"/>
                </a:solidFill>
                <a:latin typeface="Arial" charset="0"/>
              </a:rPr>
              <a:t> no </a:t>
            </a:r>
            <a:r>
              <a:rPr lang="en-US" altLang="es-CL" sz="2000" dirty="0" err="1">
                <a:solidFill>
                  <a:srgbClr val="000000"/>
                </a:solidFill>
                <a:latin typeface="Arial" charset="0"/>
              </a:rPr>
              <a:t>está</a:t>
            </a:r>
            <a:r>
              <a:rPr lang="en-US" altLang="es-CL" sz="20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es-CL" sz="2000" dirty="0" err="1">
                <a:solidFill>
                  <a:srgbClr val="000000"/>
                </a:solidFill>
                <a:latin typeface="Arial" charset="0"/>
              </a:rPr>
              <a:t>estructurado</a:t>
            </a:r>
            <a:r>
              <a:rPr lang="en-US" altLang="es-CL" sz="20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es-CL" sz="2000" dirty="0" err="1">
                <a:solidFill>
                  <a:srgbClr val="000000"/>
                </a:solidFill>
                <a:latin typeface="Arial" charset="0"/>
              </a:rPr>
              <a:t>por</a:t>
            </a:r>
            <a:r>
              <a:rPr lang="en-US" altLang="es-CL" sz="2000" dirty="0">
                <a:solidFill>
                  <a:srgbClr val="000000"/>
                </a:solidFill>
                <a:latin typeface="Arial" charset="0"/>
              </a:rPr>
              <a:t> la </a:t>
            </a:r>
            <a:r>
              <a:rPr lang="en-US" altLang="es-CL" sz="2000" dirty="0" err="1">
                <a:solidFill>
                  <a:srgbClr val="000000"/>
                </a:solidFill>
                <a:latin typeface="Arial" charset="0"/>
              </a:rPr>
              <a:t>posición</a:t>
            </a:r>
            <a:r>
              <a:rPr lang="en-US" altLang="es-CL" sz="2000" dirty="0">
                <a:solidFill>
                  <a:srgbClr val="000000"/>
                </a:solidFill>
                <a:latin typeface="Arial" charset="0"/>
              </a:rPr>
              <a:t> de </a:t>
            </a:r>
            <a:r>
              <a:rPr lang="en-US" altLang="es-CL" sz="2000" dirty="0" err="1">
                <a:solidFill>
                  <a:srgbClr val="000000"/>
                </a:solidFill>
                <a:latin typeface="Arial" charset="0"/>
              </a:rPr>
              <a:t>caracteres</a:t>
            </a:r>
            <a:r>
              <a:rPr lang="en-US" altLang="es-CL" sz="2000" dirty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en-US" altLang="es-CL" sz="2000" dirty="0" err="1">
                <a:solidFill>
                  <a:srgbClr val="000000"/>
                </a:solidFill>
                <a:latin typeface="Arial" charset="0"/>
              </a:rPr>
              <a:t>sino</a:t>
            </a:r>
            <a:r>
              <a:rPr lang="en-US" altLang="es-CL" sz="20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es-CL" sz="2000" dirty="0" err="1">
                <a:solidFill>
                  <a:srgbClr val="000000"/>
                </a:solidFill>
                <a:latin typeface="Arial" charset="0"/>
              </a:rPr>
              <a:t>por</a:t>
            </a:r>
            <a:r>
              <a:rPr lang="en-US" altLang="es-CL" sz="2000" dirty="0">
                <a:solidFill>
                  <a:srgbClr val="000000"/>
                </a:solidFill>
                <a:latin typeface="Arial" charset="0"/>
              </a:rPr>
              <a:t> un </a:t>
            </a:r>
            <a:r>
              <a:rPr lang="en-US" altLang="es-CL" sz="2000" dirty="0" err="1">
                <a:solidFill>
                  <a:srgbClr val="000000"/>
                </a:solidFill>
                <a:latin typeface="Arial" charset="0"/>
              </a:rPr>
              <a:t>caracter</a:t>
            </a:r>
            <a:r>
              <a:rPr lang="en-US" altLang="es-CL" sz="20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es-CL" sz="2000" dirty="0" err="1">
                <a:solidFill>
                  <a:srgbClr val="000000"/>
                </a:solidFill>
                <a:latin typeface="Arial" charset="0"/>
              </a:rPr>
              <a:t>delimitador</a:t>
            </a:r>
            <a:r>
              <a:rPr lang="en-US" altLang="es-CL" sz="20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es-CL" sz="2000" dirty="0" err="1">
                <a:solidFill>
                  <a:srgbClr val="000000"/>
                </a:solidFill>
                <a:latin typeface="Arial" charset="0"/>
              </a:rPr>
              <a:t>tal</a:t>
            </a:r>
            <a:r>
              <a:rPr lang="en-US" altLang="es-CL" sz="20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es-CL" sz="2000" dirty="0" err="1">
                <a:solidFill>
                  <a:srgbClr val="000000"/>
                </a:solidFill>
                <a:latin typeface="Arial" charset="0"/>
              </a:rPr>
              <a:t>como</a:t>
            </a:r>
            <a:r>
              <a:rPr lang="en-US" altLang="es-CL" sz="2000" dirty="0">
                <a:solidFill>
                  <a:srgbClr val="000000"/>
                </a:solidFill>
                <a:latin typeface="Arial" charset="0"/>
              </a:rPr>
              <a:t> un </a:t>
            </a:r>
            <a:r>
              <a:rPr lang="en-US" altLang="es-CL" sz="2000" b="1" dirty="0">
                <a:solidFill>
                  <a:srgbClr val="000000"/>
                </a:solidFill>
                <a:latin typeface="Arial" charset="0"/>
              </a:rPr>
              <a:t>TABULADOR </a:t>
            </a:r>
            <a:r>
              <a:rPr lang="en-US" altLang="es-CL" sz="2000" dirty="0">
                <a:solidFill>
                  <a:srgbClr val="000000"/>
                </a:solidFill>
                <a:latin typeface="Arial" charset="0"/>
              </a:rPr>
              <a:t>o “:”.</a:t>
            </a:r>
          </a:p>
        </p:txBody>
      </p:sp>
      <p:pic>
        <p:nvPicPr>
          <p:cNvPr id="95237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08" y="2546931"/>
            <a:ext cx="8079415" cy="1838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5238" name="Text Box 9"/>
          <p:cNvSpPr txBox="1">
            <a:spLocks noChangeArrowheads="1"/>
          </p:cNvSpPr>
          <p:nvPr/>
        </p:nvSpPr>
        <p:spPr bwMode="auto">
          <a:xfrm>
            <a:off x="639254" y="3841651"/>
            <a:ext cx="2598215" cy="17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1pPr>
            <a:lvl2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2pPr>
            <a:lvl3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3pPr>
            <a:lvl4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4pPr>
            <a:lvl5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9pPr>
          </a:lstStyle>
          <a:p>
            <a:pPr eaLnBrk="1" hangingPunct="1">
              <a:lnSpc>
                <a:spcPct val="95000"/>
              </a:lnSpc>
              <a:buClrTx/>
              <a:buFontTx/>
              <a:buNone/>
            </a:pPr>
            <a:r>
              <a:rPr lang="en-US" altLang="es-CL" sz="1050" dirty="0">
                <a:solidFill>
                  <a:srgbClr val="000000"/>
                </a:solidFill>
                <a:latin typeface="Arial" charset="0"/>
              </a:rPr>
              <a:t>--</a:t>
            </a:r>
            <a:r>
              <a:rPr lang="en-US" altLang="es-CL" sz="1200" dirty="0">
                <a:solidFill>
                  <a:srgbClr val="000000"/>
                </a:solidFill>
                <a:latin typeface="Arial" charset="0"/>
              </a:rPr>
              <a:t>output-delimiter=</a:t>
            </a:r>
            <a:r>
              <a:rPr lang="en-US" altLang="es-CL" sz="1200" i="1" dirty="0">
                <a:solidFill>
                  <a:srgbClr val="000000"/>
                </a:solidFill>
                <a:latin typeface="Arial" charset="0"/>
              </a:rPr>
              <a:t>CADENA</a:t>
            </a:r>
            <a:r>
              <a:rPr lang="en-US" altLang="es-CL" sz="105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es-CL" sz="1050" i="1" dirty="0">
                <a:solidFill>
                  <a:srgbClr val="000000"/>
                </a:solidFill>
                <a:latin typeface="Arial" charset="0"/>
              </a:rPr>
              <a:t>DE TEXTO</a:t>
            </a:r>
          </a:p>
        </p:txBody>
      </p:sp>
    </p:spTree>
    <p:extLst>
      <p:ext uri="{BB962C8B-B14F-4D97-AF65-F5344CB8AC3E}">
        <p14:creationId xmlns:p14="http://schemas.microsoft.com/office/powerpoint/2010/main" val="13076759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ángulo 1"/>
          <p:cNvSpPr>
            <a:spLocks noChangeArrowheads="1"/>
          </p:cNvSpPr>
          <p:nvPr/>
        </p:nvSpPr>
        <p:spPr bwMode="auto">
          <a:xfrm>
            <a:off x="578403" y="1575360"/>
            <a:ext cx="737270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s-CL" altLang="es-CL" sz="1600" dirty="0">
                <a:solidFill>
                  <a:schemeClr val="tx1"/>
                </a:solidFill>
                <a:latin typeface="Arial" charset="0"/>
                <a:cs typeface="Arial" charset="0"/>
              </a:rPr>
              <a:t>[</a:t>
            </a:r>
            <a:r>
              <a:rPr lang="es-CL" altLang="es-CL" sz="1600" dirty="0" err="1">
                <a:solidFill>
                  <a:schemeClr val="tx1"/>
                </a:solidFill>
                <a:latin typeface="Arial" charset="0"/>
                <a:cs typeface="Arial" charset="0"/>
              </a:rPr>
              <a:t>root@localhost</a:t>
            </a:r>
            <a:r>
              <a:rPr lang="es-CL" altLang="es-CL" sz="1600" dirty="0">
                <a:solidFill>
                  <a:schemeClr val="tx1"/>
                </a:solidFill>
                <a:latin typeface="Arial" charset="0"/>
                <a:cs typeface="Arial" charset="0"/>
              </a:rPr>
              <a:t> ~]# </a:t>
            </a:r>
            <a:r>
              <a:rPr lang="es-CL" altLang="es-CL" sz="1600" dirty="0" err="1">
                <a:solidFill>
                  <a:schemeClr val="tx1"/>
                </a:solidFill>
                <a:latin typeface="Arial" charset="0"/>
                <a:cs typeface="Arial" charset="0"/>
              </a:rPr>
              <a:t>cut</a:t>
            </a:r>
            <a:r>
              <a:rPr lang="es-CL" altLang="es-CL" sz="1600" dirty="0">
                <a:solidFill>
                  <a:schemeClr val="tx1"/>
                </a:solidFill>
                <a:latin typeface="Arial" charset="0"/>
                <a:cs typeface="Arial" charset="0"/>
              </a:rPr>
              <a:t> -c1-7 /</a:t>
            </a:r>
            <a:r>
              <a:rPr lang="es-CL" altLang="es-CL" sz="1600" dirty="0" err="1">
                <a:solidFill>
                  <a:schemeClr val="tx1"/>
                </a:solidFill>
                <a:latin typeface="Arial" charset="0"/>
                <a:cs typeface="Arial" charset="0"/>
              </a:rPr>
              <a:t>etc</a:t>
            </a:r>
            <a:r>
              <a:rPr lang="es-CL" altLang="es-CL" sz="1600" dirty="0">
                <a:solidFill>
                  <a:schemeClr val="tx1"/>
                </a:solidFill>
                <a:latin typeface="Arial" charset="0"/>
                <a:cs typeface="Arial" charset="0"/>
              </a:rPr>
              <a:t>/</a:t>
            </a:r>
            <a:r>
              <a:rPr lang="es-CL" altLang="es-CL" sz="1600" dirty="0" err="1">
                <a:solidFill>
                  <a:schemeClr val="tx1"/>
                </a:solidFill>
                <a:latin typeface="Arial" charset="0"/>
                <a:cs typeface="Arial" charset="0"/>
              </a:rPr>
              <a:t>passwd</a:t>
            </a:r>
            <a:r>
              <a:rPr lang="es-CL" altLang="es-CL" sz="1600" dirty="0">
                <a:solidFill>
                  <a:schemeClr val="tx1"/>
                </a:solidFill>
                <a:latin typeface="Arial" charset="0"/>
                <a:cs typeface="Arial" charset="0"/>
              </a:rPr>
              <a:t> |head -5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s-CL" altLang="es-CL" sz="1600" dirty="0" err="1">
                <a:solidFill>
                  <a:schemeClr val="tx1"/>
                </a:solidFill>
                <a:latin typeface="Arial" charset="0"/>
                <a:cs typeface="Arial" charset="0"/>
              </a:rPr>
              <a:t>root:x</a:t>
            </a:r>
            <a:r>
              <a:rPr lang="es-CL" altLang="es-CL" sz="1600" dirty="0">
                <a:solidFill>
                  <a:schemeClr val="tx1"/>
                </a:solidFill>
                <a:latin typeface="Arial" charset="0"/>
                <a:cs typeface="Arial" charset="0"/>
              </a:rPr>
              <a:t>: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s-CL" altLang="es-CL" sz="1600" dirty="0">
                <a:solidFill>
                  <a:schemeClr val="tx1"/>
                </a:solidFill>
                <a:latin typeface="Arial" charset="0"/>
                <a:cs typeface="Arial" charset="0"/>
              </a:rPr>
              <a:t>bin:x:1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s-CL" altLang="es-CL" sz="1600" dirty="0" err="1">
                <a:solidFill>
                  <a:schemeClr val="tx1"/>
                </a:solidFill>
                <a:latin typeface="Arial" charset="0"/>
                <a:cs typeface="Arial" charset="0"/>
              </a:rPr>
              <a:t>daemon</a:t>
            </a:r>
            <a:r>
              <a:rPr lang="es-CL" altLang="es-CL" sz="1600" dirty="0">
                <a:solidFill>
                  <a:schemeClr val="tx1"/>
                </a:solidFill>
                <a:latin typeface="Arial" charset="0"/>
                <a:cs typeface="Arial" charset="0"/>
              </a:rPr>
              <a:t>: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s-CL" altLang="es-CL" sz="1600" dirty="0">
                <a:solidFill>
                  <a:schemeClr val="tx1"/>
                </a:solidFill>
                <a:latin typeface="Arial" charset="0"/>
                <a:cs typeface="Arial" charset="0"/>
              </a:rPr>
              <a:t>adm:x:3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s-CL" altLang="es-CL" sz="1600" dirty="0">
                <a:solidFill>
                  <a:schemeClr val="tx1"/>
                </a:solidFill>
                <a:latin typeface="Arial" charset="0"/>
                <a:cs typeface="Arial" charset="0"/>
              </a:rPr>
              <a:t>lp:x:4:</a:t>
            </a:r>
          </a:p>
        </p:txBody>
      </p:sp>
      <p:sp>
        <p:nvSpPr>
          <p:cNvPr id="97283" name="Rectángulo 2"/>
          <p:cNvSpPr>
            <a:spLocks noChangeArrowheads="1"/>
          </p:cNvSpPr>
          <p:nvPr/>
        </p:nvSpPr>
        <p:spPr bwMode="auto">
          <a:xfrm>
            <a:off x="584120" y="3245274"/>
            <a:ext cx="736699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s-CL" altLang="es-CL" sz="1600" dirty="0">
                <a:solidFill>
                  <a:schemeClr val="tx1"/>
                </a:solidFill>
                <a:latin typeface="Arial" charset="0"/>
                <a:cs typeface="Arial" charset="0"/>
              </a:rPr>
              <a:t>[</a:t>
            </a:r>
            <a:r>
              <a:rPr lang="es-CL" altLang="es-CL" sz="1600" dirty="0" err="1">
                <a:solidFill>
                  <a:schemeClr val="tx1"/>
                </a:solidFill>
                <a:latin typeface="Arial" charset="0"/>
                <a:cs typeface="Arial" charset="0"/>
              </a:rPr>
              <a:t>root@localhost</a:t>
            </a:r>
            <a:r>
              <a:rPr lang="es-CL" altLang="es-CL" sz="1600" dirty="0">
                <a:solidFill>
                  <a:schemeClr val="tx1"/>
                </a:solidFill>
                <a:latin typeface="Arial" charset="0"/>
                <a:cs typeface="Arial" charset="0"/>
              </a:rPr>
              <a:t> ~]# </a:t>
            </a:r>
            <a:r>
              <a:rPr lang="es-CL" altLang="es-CL" sz="1600" dirty="0" err="1">
                <a:solidFill>
                  <a:schemeClr val="tx1"/>
                </a:solidFill>
                <a:latin typeface="Arial" charset="0"/>
                <a:cs typeface="Arial" charset="0"/>
              </a:rPr>
              <a:t>cut</a:t>
            </a:r>
            <a:r>
              <a:rPr lang="es-CL" altLang="es-CL" sz="1600" dirty="0">
                <a:solidFill>
                  <a:schemeClr val="tx1"/>
                </a:solidFill>
                <a:latin typeface="Arial" charset="0"/>
                <a:cs typeface="Arial" charset="0"/>
              </a:rPr>
              <a:t> -d: -f 1 /</a:t>
            </a:r>
            <a:r>
              <a:rPr lang="es-CL" altLang="es-CL" sz="1600" dirty="0" err="1">
                <a:solidFill>
                  <a:schemeClr val="tx1"/>
                </a:solidFill>
                <a:latin typeface="Arial" charset="0"/>
                <a:cs typeface="Arial" charset="0"/>
              </a:rPr>
              <a:t>etc</a:t>
            </a:r>
            <a:r>
              <a:rPr lang="es-CL" altLang="es-CL" sz="1600" dirty="0">
                <a:solidFill>
                  <a:schemeClr val="tx1"/>
                </a:solidFill>
                <a:latin typeface="Arial" charset="0"/>
                <a:cs typeface="Arial" charset="0"/>
              </a:rPr>
              <a:t>/</a:t>
            </a:r>
            <a:r>
              <a:rPr lang="es-CL" altLang="es-CL" sz="1600" dirty="0" err="1">
                <a:solidFill>
                  <a:schemeClr val="tx1"/>
                </a:solidFill>
                <a:latin typeface="Arial" charset="0"/>
                <a:cs typeface="Arial" charset="0"/>
              </a:rPr>
              <a:t>passwd</a:t>
            </a:r>
            <a:r>
              <a:rPr lang="es-CL" altLang="es-CL" sz="1600" dirty="0">
                <a:solidFill>
                  <a:schemeClr val="tx1"/>
                </a:solidFill>
                <a:latin typeface="Arial" charset="0"/>
                <a:cs typeface="Arial" charset="0"/>
              </a:rPr>
              <a:t> |head -5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s-CL" altLang="es-CL" sz="1600" dirty="0" err="1">
                <a:solidFill>
                  <a:schemeClr val="tx1"/>
                </a:solidFill>
                <a:latin typeface="Arial" charset="0"/>
                <a:cs typeface="Arial" charset="0"/>
              </a:rPr>
              <a:t>root</a:t>
            </a:r>
            <a:endParaRPr lang="es-CL" altLang="es-CL" sz="1600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s-CL" altLang="es-CL" sz="1600" dirty="0" err="1">
                <a:solidFill>
                  <a:schemeClr val="tx1"/>
                </a:solidFill>
                <a:latin typeface="Arial" charset="0"/>
                <a:cs typeface="Arial" charset="0"/>
              </a:rPr>
              <a:t>bin</a:t>
            </a:r>
            <a:endParaRPr lang="es-CL" altLang="es-CL" sz="1600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s-CL" altLang="es-CL" sz="1600" dirty="0" err="1">
                <a:solidFill>
                  <a:schemeClr val="tx1"/>
                </a:solidFill>
                <a:latin typeface="Arial" charset="0"/>
                <a:cs typeface="Arial" charset="0"/>
              </a:rPr>
              <a:t>daemon</a:t>
            </a:r>
            <a:endParaRPr lang="es-CL" altLang="es-CL" sz="1600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s-CL" altLang="es-CL" sz="1600" dirty="0" err="1">
                <a:solidFill>
                  <a:schemeClr val="tx1"/>
                </a:solidFill>
                <a:latin typeface="Arial" charset="0"/>
                <a:cs typeface="Arial" charset="0"/>
              </a:rPr>
              <a:t>adm</a:t>
            </a:r>
            <a:endParaRPr lang="es-CL" altLang="es-CL" sz="1600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s-CL" altLang="es-CL" sz="1600" dirty="0" err="1">
                <a:solidFill>
                  <a:schemeClr val="tx1"/>
                </a:solidFill>
                <a:latin typeface="Arial" charset="0"/>
                <a:cs typeface="Arial" charset="0"/>
              </a:rPr>
              <a:t>lp</a:t>
            </a:r>
            <a:endParaRPr lang="es-CL" altLang="es-CL" sz="16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 err="1" smtClean="0"/>
              <a:t>cut</a:t>
            </a:r>
            <a:r>
              <a:rPr lang="es-CL" b="1" dirty="0" smtClean="0"/>
              <a:t>: ejemplos</a:t>
            </a:r>
            <a:endParaRPr lang="es-CL" b="1" dirty="0"/>
          </a:p>
        </p:txBody>
      </p:sp>
    </p:spTree>
    <p:extLst>
      <p:ext uri="{BB962C8B-B14F-4D97-AF65-F5344CB8AC3E}">
        <p14:creationId xmlns:p14="http://schemas.microsoft.com/office/powerpoint/2010/main" val="108134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65592"/>
            <a:ext cx="9145429" cy="68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6499" name="Text Box 2"/>
          <p:cNvSpPr txBox="1">
            <a:spLocks noChangeArrowheads="1"/>
          </p:cNvSpPr>
          <p:nvPr/>
        </p:nvSpPr>
        <p:spPr bwMode="auto">
          <a:xfrm>
            <a:off x="925975" y="379968"/>
            <a:ext cx="7710740" cy="938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1pPr>
            <a:lvl2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2pPr>
            <a:lvl3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3pPr>
            <a:lvl4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4pPr>
            <a:lvl5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9pPr>
          </a:lstStyle>
          <a:p>
            <a:pPr eaLnBrk="1" hangingPunct="1">
              <a:lnSpc>
                <a:spcPct val="95000"/>
              </a:lnSpc>
              <a:buClrTx/>
              <a:buFontTx/>
              <a:buNone/>
            </a:pPr>
            <a:r>
              <a:rPr lang="en-US" altLang="es-CL" sz="3600" b="1" dirty="0" err="1">
                <a:solidFill>
                  <a:srgbClr val="708CA1"/>
                </a:solidFill>
                <a:latin typeface="Arial" charset="0"/>
              </a:rPr>
              <a:t>Tema</a:t>
            </a:r>
            <a:r>
              <a:rPr lang="en-US" altLang="es-CL" sz="3600" b="1" dirty="0">
                <a:solidFill>
                  <a:srgbClr val="708CA1"/>
                </a:solidFill>
                <a:latin typeface="Arial" charset="0"/>
              </a:rPr>
              <a:t> 6:</a:t>
            </a:r>
            <a:br>
              <a:rPr lang="en-US" altLang="es-CL" sz="3600" b="1" dirty="0">
                <a:solidFill>
                  <a:srgbClr val="708CA1"/>
                </a:solidFill>
                <a:latin typeface="Arial" charset="0"/>
              </a:rPr>
            </a:br>
            <a:r>
              <a:rPr lang="en-US" altLang="es-CL" sz="3600" b="1" dirty="0" err="1">
                <a:solidFill>
                  <a:srgbClr val="708CA1"/>
                </a:solidFill>
                <a:latin typeface="Arial" charset="0"/>
              </a:rPr>
              <a:t>Traducción</a:t>
            </a:r>
            <a:r>
              <a:rPr lang="en-US" altLang="es-CL" sz="3600" b="1" dirty="0">
                <a:solidFill>
                  <a:srgbClr val="708CA1"/>
                </a:solidFill>
                <a:latin typeface="Arial" charset="0"/>
              </a:rPr>
              <a:t> de </a:t>
            </a:r>
            <a:r>
              <a:rPr lang="en-US" altLang="es-CL" sz="3600" b="1" dirty="0" err="1">
                <a:solidFill>
                  <a:srgbClr val="708CA1"/>
                </a:solidFill>
                <a:latin typeface="Arial" charset="0"/>
              </a:rPr>
              <a:t>texto</a:t>
            </a:r>
            <a:r>
              <a:rPr lang="en-US" altLang="es-CL" sz="3600" b="1" dirty="0">
                <a:solidFill>
                  <a:srgbClr val="708CA1"/>
                </a:solidFill>
                <a:latin typeface="Arial" charset="0"/>
              </a:rPr>
              <a:t>: </a:t>
            </a:r>
            <a:r>
              <a:rPr lang="en-US" altLang="es-CL" sz="3600" b="1" dirty="0" err="1">
                <a:solidFill>
                  <a:srgbClr val="708CA1"/>
                </a:solidFill>
                <a:latin typeface="Arial" charset="0"/>
              </a:rPr>
              <a:t>tr</a:t>
            </a:r>
            <a:r>
              <a:rPr lang="en-US" altLang="es-CL" sz="3600" b="1" dirty="0">
                <a:solidFill>
                  <a:srgbClr val="708CA1"/>
                </a:solidFill>
                <a:latin typeface="Arial" charset="0"/>
              </a:rPr>
              <a:t> 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583736" y="1762710"/>
            <a:ext cx="8395218" cy="3909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WenQuanYi Zen Hei" charset="0"/>
                <a:cs typeface="WenQuanYi Zen Hei" charset="0"/>
              </a:defRPr>
            </a:lvl1pPr>
            <a:lvl2pPr marL="455613" indent="-3429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WenQuanYi Zen Hei" charset="0"/>
                <a:cs typeface="WenQuanYi Zen Hei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WenQuanYi Zen Hei" charset="0"/>
                <a:cs typeface="WenQuanYi Zen Hei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WenQuanYi Zen Hei" charset="0"/>
                <a:cs typeface="WenQuanYi Zen Hei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WenQuanYi Zen Hei" charset="0"/>
                <a:cs typeface="WenQuanYi Zen He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WenQuanYi Zen Hei" charset="0"/>
                <a:cs typeface="WenQuanYi Zen He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WenQuanYi Zen Hei" charset="0"/>
                <a:cs typeface="WenQuanYi Zen He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WenQuanYi Zen Hei" charset="0"/>
                <a:cs typeface="WenQuanYi Zen He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WenQuanYi Zen Hei" charset="0"/>
                <a:cs typeface="WenQuanYi Zen Hei" charset="0"/>
              </a:defRPr>
            </a:lvl9pPr>
          </a:lstStyle>
          <a:p>
            <a:pPr eaLnBrk="1" hangingPunct="1">
              <a:lnSpc>
                <a:spcPct val="95000"/>
              </a:lnSpc>
              <a:buSzPct val="100000"/>
              <a:defRPr/>
            </a:pPr>
            <a:r>
              <a:rPr lang="en-US" b="1" dirty="0" err="1" smtClean="0">
                <a:latin typeface="Arial" panose="020B0604020202020204" pitchFamily="34" charset="0"/>
              </a:rPr>
              <a:t>Conceptos</a:t>
            </a:r>
            <a:r>
              <a:rPr lang="en-US" b="1" dirty="0" smtClean="0">
                <a:latin typeface="Arial" panose="020B0604020202020204" pitchFamily="34" charset="0"/>
              </a:rPr>
              <a:t> clave</a:t>
            </a:r>
          </a:p>
          <a:p>
            <a:pPr lvl="1" eaLnBrk="1" hangingPunct="1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latin typeface="Arial" panose="020B0604020202020204" pitchFamily="34" charset="0"/>
              </a:rPr>
              <a:t>El </a:t>
            </a:r>
            <a:r>
              <a:rPr lang="en-US" sz="2000" dirty="0" err="1" smtClean="0">
                <a:latin typeface="Arial" panose="020B0604020202020204" pitchFamily="34" charset="0"/>
              </a:rPr>
              <a:t>comando</a:t>
            </a:r>
            <a:r>
              <a:rPr lang="en-US" sz="2000" dirty="0" smtClean="0">
                <a:latin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</a:rPr>
              <a:t>tr</a:t>
            </a:r>
            <a:r>
              <a:rPr lang="en-US" sz="2000" b="1" dirty="0" smtClean="0">
                <a:latin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</a:rPr>
              <a:t>traduce </a:t>
            </a:r>
            <a:r>
              <a:rPr lang="en-US" sz="2000" dirty="0" err="1" smtClean="0">
                <a:latin typeface="Arial" panose="020B0604020202020204" pitchFamily="34" charset="0"/>
              </a:rPr>
              <a:t>lectura</a:t>
            </a:r>
            <a:r>
              <a:rPr lang="en-US" sz="2000" dirty="0" smtClean="0">
                <a:latin typeface="Arial" panose="020B0604020202020204" pitchFamily="34" charset="0"/>
              </a:rPr>
              <a:t> de </a:t>
            </a:r>
            <a:r>
              <a:rPr lang="en-US" sz="2000" dirty="0" err="1" smtClean="0">
                <a:latin typeface="Arial" panose="020B0604020202020204" pitchFamily="34" charset="0"/>
              </a:rPr>
              <a:t>datos</a:t>
            </a:r>
            <a:r>
              <a:rPr lang="en-US" sz="2000" dirty="0" smtClean="0">
                <a:latin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</a:rPr>
              <a:t>desde</a:t>
            </a:r>
            <a:r>
              <a:rPr lang="en-US" sz="2000" dirty="0" smtClean="0">
                <a:latin typeface="Arial" panose="020B0604020202020204" pitchFamily="34" charset="0"/>
              </a:rPr>
              <a:t> la entrada </a:t>
            </a:r>
            <a:r>
              <a:rPr lang="en-US" sz="2000" dirty="0" err="1" smtClean="0">
                <a:latin typeface="Arial" panose="020B0604020202020204" pitchFamily="34" charset="0"/>
              </a:rPr>
              <a:t>estándar</a:t>
            </a:r>
            <a:r>
              <a:rPr lang="en-US" sz="2000" dirty="0" smtClean="0">
                <a:latin typeface="Arial" panose="020B0604020202020204" pitchFamily="34" charset="0"/>
              </a:rPr>
              <a:t>.</a:t>
            </a:r>
          </a:p>
          <a:p>
            <a:pPr lvl="1" eaLnBrk="1" hangingPunct="1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latin typeface="Arial" panose="020B0604020202020204" pitchFamily="34" charset="0"/>
              </a:rPr>
              <a:t>En </a:t>
            </a:r>
            <a:r>
              <a:rPr lang="en-US" sz="2000" dirty="0" err="1" smtClean="0">
                <a:latin typeface="Arial" panose="020B0604020202020204" pitchFamily="34" charset="0"/>
              </a:rPr>
              <a:t>su</a:t>
            </a:r>
            <a:r>
              <a:rPr lang="en-US" sz="2000" dirty="0" smtClean="0">
                <a:latin typeface="Arial" panose="020B0604020202020204" pitchFamily="34" charset="0"/>
              </a:rPr>
              <a:t> forma </a:t>
            </a:r>
            <a:r>
              <a:rPr lang="en-US" sz="2000" dirty="0" err="1" smtClean="0">
                <a:latin typeface="Arial" panose="020B0604020202020204" pitchFamily="34" charset="0"/>
              </a:rPr>
              <a:t>más</a:t>
            </a:r>
            <a:r>
              <a:rPr lang="en-US" sz="2000" dirty="0" smtClean="0">
                <a:latin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</a:rPr>
              <a:t>básica</a:t>
            </a:r>
            <a:r>
              <a:rPr lang="en-US" sz="2000" dirty="0" smtClean="0">
                <a:latin typeface="Arial" panose="020B0604020202020204" pitchFamily="34" charset="0"/>
              </a:rPr>
              <a:t>, el </a:t>
            </a:r>
            <a:r>
              <a:rPr lang="en-US" sz="2000" dirty="0" err="1" smtClean="0">
                <a:latin typeface="Arial" panose="020B0604020202020204" pitchFamily="34" charset="0"/>
              </a:rPr>
              <a:t>comando</a:t>
            </a:r>
            <a:r>
              <a:rPr lang="en-US" sz="2000" dirty="0" smtClean="0">
                <a:latin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</a:rPr>
              <a:t>tr</a:t>
            </a:r>
            <a:r>
              <a:rPr lang="en-US" sz="2000" b="1" dirty="0" smtClean="0">
                <a:latin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</a:rPr>
              <a:t>realiza</a:t>
            </a:r>
            <a:r>
              <a:rPr lang="en-US" sz="2000" dirty="0" smtClean="0">
                <a:latin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</a:rPr>
              <a:t>sustituciones</a:t>
            </a:r>
            <a:r>
              <a:rPr lang="en-US" sz="2000" dirty="0" smtClean="0">
                <a:latin typeface="Arial" panose="020B0604020202020204" pitchFamily="34" charset="0"/>
              </a:rPr>
              <a:t> byte </a:t>
            </a:r>
            <a:r>
              <a:rPr lang="en-US" sz="2000" dirty="0" err="1" smtClean="0">
                <a:latin typeface="Arial" panose="020B0604020202020204" pitchFamily="34" charset="0"/>
              </a:rPr>
              <a:t>por</a:t>
            </a:r>
            <a:r>
              <a:rPr lang="en-US" sz="2000" dirty="0" smtClean="0">
                <a:latin typeface="Arial" panose="020B0604020202020204" pitchFamily="34" charset="0"/>
              </a:rPr>
              <a:t> byte.</a:t>
            </a:r>
          </a:p>
          <a:p>
            <a:pPr lvl="1" eaLnBrk="1" hangingPunct="1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latin typeface="Arial" panose="020B0604020202020204" pitchFamily="34" charset="0"/>
              </a:rPr>
              <a:t>Al </a:t>
            </a:r>
            <a:r>
              <a:rPr lang="en-US" sz="2000" dirty="0" err="1" smtClean="0">
                <a:latin typeface="Arial" panose="020B0604020202020204" pitchFamily="34" charset="0"/>
              </a:rPr>
              <a:t>utilizar</a:t>
            </a:r>
            <a:r>
              <a:rPr lang="en-US" sz="2000" dirty="0" smtClean="0">
                <a:latin typeface="Arial" panose="020B0604020202020204" pitchFamily="34" charset="0"/>
              </a:rPr>
              <a:t> la </a:t>
            </a:r>
            <a:r>
              <a:rPr lang="en-US" sz="2000" dirty="0" err="1" smtClean="0">
                <a:latin typeface="Arial" panose="020B0604020202020204" pitchFamily="34" charset="0"/>
              </a:rPr>
              <a:t>opción</a:t>
            </a:r>
            <a:r>
              <a:rPr lang="en-US" sz="2000" dirty="0" smtClean="0">
                <a:latin typeface="Arial" panose="020B0604020202020204" pitchFamily="34" charset="0"/>
              </a:rPr>
              <a:t> </a:t>
            </a:r>
            <a:r>
              <a:rPr lang="en-US" sz="2000" b="1" dirty="0" smtClean="0">
                <a:latin typeface="Arial" panose="020B0604020202020204" pitchFamily="34" charset="0"/>
              </a:rPr>
              <a:t>-d</a:t>
            </a:r>
            <a:r>
              <a:rPr lang="en-US" sz="2000" dirty="0" smtClean="0">
                <a:latin typeface="Arial" panose="020B0604020202020204" pitchFamily="34" charset="0"/>
              </a:rPr>
              <a:t>, el </a:t>
            </a:r>
            <a:r>
              <a:rPr lang="en-US" sz="2000" dirty="0" err="1" smtClean="0">
                <a:latin typeface="Arial" panose="020B0604020202020204" pitchFamily="34" charset="0"/>
              </a:rPr>
              <a:t>comando</a:t>
            </a:r>
            <a:r>
              <a:rPr lang="en-US" sz="2000" dirty="0" smtClean="0">
                <a:latin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</a:rPr>
              <a:t>tr</a:t>
            </a:r>
            <a:r>
              <a:rPr lang="en-US" sz="2000" b="1" dirty="0" smtClean="0">
                <a:latin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</a:rPr>
              <a:t>borrará</a:t>
            </a:r>
            <a:r>
              <a:rPr lang="en-US" sz="2000" dirty="0" smtClean="0">
                <a:latin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</a:rPr>
              <a:t>caracteres</a:t>
            </a:r>
            <a:r>
              <a:rPr lang="en-US" sz="2000" dirty="0" smtClean="0">
                <a:latin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</a:rPr>
              <a:t>especificados</a:t>
            </a:r>
            <a:r>
              <a:rPr lang="en-US" sz="2000" dirty="0" smtClean="0">
                <a:latin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</a:rPr>
              <a:t>desde</a:t>
            </a:r>
            <a:r>
              <a:rPr lang="en-US" sz="2000" dirty="0" smtClean="0">
                <a:latin typeface="Arial" panose="020B0604020202020204" pitchFamily="34" charset="0"/>
              </a:rPr>
              <a:t> un </a:t>
            </a:r>
            <a:r>
              <a:rPr lang="en-US" sz="2000" dirty="0" err="1" smtClean="0">
                <a:latin typeface="Arial" panose="020B0604020202020204" pitchFamily="34" charset="0"/>
              </a:rPr>
              <a:t>flujo</a:t>
            </a:r>
            <a:r>
              <a:rPr lang="en-US" sz="2000" dirty="0" smtClean="0">
                <a:latin typeface="Arial" panose="020B0604020202020204" pitchFamily="34" charset="0"/>
              </a:rPr>
              <a:t>.</a:t>
            </a:r>
          </a:p>
          <a:p>
            <a:pPr lvl="1" eaLnBrk="1" hangingPunct="1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latin typeface="Arial" panose="020B0604020202020204" pitchFamily="34" charset="0"/>
              </a:rPr>
              <a:t>Al </a:t>
            </a:r>
            <a:r>
              <a:rPr lang="en-US" sz="2000" dirty="0" err="1" smtClean="0">
                <a:latin typeface="Arial" panose="020B0604020202020204" pitchFamily="34" charset="0"/>
              </a:rPr>
              <a:t>utilizar</a:t>
            </a:r>
            <a:r>
              <a:rPr lang="en-US" sz="2000" dirty="0" smtClean="0">
                <a:latin typeface="Arial" panose="020B0604020202020204" pitchFamily="34" charset="0"/>
              </a:rPr>
              <a:t> la </a:t>
            </a:r>
            <a:r>
              <a:rPr lang="en-US" sz="2000" dirty="0" err="1" smtClean="0">
                <a:latin typeface="Arial" panose="020B0604020202020204" pitchFamily="34" charset="0"/>
              </a:rPr>
              <a:t>opción</a:t>
            </a:r>
            <a:r>
              <a:rPr lang="en-US" sz="2000" dirty="0" smtClean="0">
                <a:latin typeface="Arial" panose="020B0604020202020204" pitchFamily="34" charset="0"/>
              </a:rPr>
              <a:t> </a:t>
            </a:r>
            <a:r>
              <a:rPr lang="en-US" sz="2000" b="1" dirty="0" smtClean="0">
                <a:latin typeface="Arial" panose="020B0604020202020204" pitchFamily="34" charset="0"/>
              </a:rPr>
              <a:t>-s </a:t>
            </a:r>
            <a:r>
              <a:rPr lang="en-US" sz="2000" dirty="0" smtClean="0">
                <a:latin typeface="Arial" panose="020B0604020202020204" pitchFamily="34" charset="0"/>
              </a:rPr>
              <a:t>se </a:t>
            </a:r>
            <a:r>
              <a:rPr lang="en-US" sz="2000" dirty="0" err="1" smtClean="0">
                <a:latin typeface="Arial" panose="020B0604020202020204" pitchFamily="34" charset="0"/>
              </a:rPr>
              <a:t>comprimirá</a:t>
            </a:r>
            <a:r>
              <a:rPr lang="en-US" sz="2000" dirty="0" smtClean="0">
                <a:latin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</a:rPr>
              <a:t>una</a:t>
            </a:r>
            <a:r>
              <a:rPr lang="en-US" sz="2000" dirty="0" smtClean="0">
                <a:latin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</a:rPr>
              <a:t>serie</a:t>
            </a:r>
            <a:r>
              <a:rPr lang="en-US" sz="2000" dirty="0" smtClean="0">
                <a:latin typeface="Arial" panose="020B0604020202020204" pitchFamily="34" charset="0"/>
              </a:rPr>
              <a:t> de </a:t>
            </a:r>
            <a:r>
              <a:rPr lang="en-US" sz="2000" dirty="0" err="1" smtClean="0">
                <a:latin typeface="Arial" panose="020B0604020202020204" pitchFamily="34" charset="0"/>
              </a:rPr>
              <a:t>caracteres</a:t>
            </a:r>
            <a:r>
              <a:rPr lang="en-US" sz="2000" dirty="0" smtClean="0">
                <a:latin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</a:rPr>
              <a:t>repetidos</a:t>
            </a:r>
            <a:r>
              <a:rPr lang="en-US" sz="2000" dirty="0" smtClean="0">
                <a:latin typeface="Arial" panose="020B0604020202020204" pitchFamily="34" charset="0"/>
              </a:rPr>
              <a:t> en un </a:t>
            </a:r>
            <a:r>
              <a:rPr lang="en-US" sz="2000" dirty="0" err="1" smtClean="0">
                <a:latin typeface="Arial" panose="020B0604020202020204" pitchFamily="34" charset="0"/>
              </a:rPr>
              <a:t>flujo</a:t>
            </a:r>
            <a:r>
              <a:rPr lang="en-US" sz="2000" dirty="0" smtClean="0">
                <a:latin typeface="Arial" panose="020B0604020202020204" pitchFamily="34" charset="0"/>
              </a:rPr>
              <a:t> a </a:t>
            </a:r>
            <a:r>
              <a:rPr lang="en-US" sz="2000" dirty="0" err="1" smtClean="0">
                <a:latin typeface="Arial" panose="020B0604020202020204" pitchFamily="34" charset="0"/>
              </a:rPr>
              <a:t>una</a:t>
            </a:r>
            <a:r>
              <a:rPr lang="en-US" sz="2000" dirty="0" smtClean="0">
                <a:latin typeface="Arial" panose="020B0604020202020204" pitchFamily="34" charset="0"/>
              </a:rPr>
              <a:t> sola </a:t>
            </a:r>
            <a:r>
              <a:rPr lang="en-US" sz="2000" dirty="0" err="1" smtClean="0">
                <a:latin typeface="Arial" panose="020B0604020202020204" pitchFamily="34" charset="0"/>
              </a:rPr>
              <a:t>instancia</a:t>
            </a:r>
            <a:r>
              <a:rPr lang="en-US" sz="2000" dirty="0" smtClean="0">
                <a:latin typeface="Arial" panose="020B0604020202020204" pitchFamily="34" charset="0"/>
              </a:rPr>
              <a:t> del </a:t>
            </a:r>
            <a:r>
              <a:rPr lang="en-US" sz="2000" dirty="0" err="1" smtClean="0">
                <a:latin typeface="Arial" panose="020B0604020202020204" pitchFamily="34" charset="0"/>
              </a:rPr>
              <a:t>caracter</a:t>
            </a:r>
            <a:r>
              <a:rPr lang="en-US" sz="2000" dirty="0" smtClean="0">
                <a:latin typeface="Arial" panose="020B0604020202020204" pitchFamily="34" charset="0"/>
              </a:rPr>
              <a:t>.</a:t>
            </a:r>
          </a:p>
          <a:p>
            <a:pPr lvl="1" eaLnBrk="1" hangingPunct="1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800" b="1" dirty="0" err="1" smtClean="0">
                <a:latin typeface="Arial" panose="020B0604020202020204" pitchFamily="34" charset="0"/>
              </a:rPr>
              <a:t>tr</a:t>
            </a:r>
            <a:r>
              <a:rPr lang="en-US" sz="1800" dirty="0" smtClean="0">
                <a:latin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</a:rPr>
              <a:t>espera</a:t>
            </a:r>
            <a:r>
              <a:rPr lang="en-US" sz="1800" dirty="0" smtClean="0">
                <a:latin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</a:rPr>
              <a:t>ser</a:t>
            </a:r>
            <a:r>
              <a:rPr lang="en-US" sz="1800" dirty="0" smtClean="0">
                <a:latin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</a:rPr>
              <a:t>llamado</a:t>
            </a:r>
            <a:r>
              <a:rPr lang="en-US" sz="1800" dirty="0" smtClean="0">
                <a:latin typeface="Arial" panose="020B0604020202020204" pitchFamily="34" charset="0"/>
              </a:rPr>
              <a:t> con dos </a:t>
            </a:r>
            <a:r>
              <a:rPr lang="en-US" sz="1800" dirty="0" err="1" smtClean="0">
                <a:latin typeface="Arial" panose="020B0604020202020204" pitchFamily="34" charset="0"/>
              </a:rPr>
              <a:t>argumentos</a:t>
            </a:r>
            <a:r>
              <a:rPr lang="en-US" sz="1800" dirty="0" smtClean="0">
                <a:latin typeface="Arial" panose="020B0604020202020204" pitchFamily="34" charset="0"/>
              </a:rPr>
              <a:t>, </a:t>
            </a:r>
            <a:r>
              <a:rPr lang="en-US" sz="1800" dirty="0" err="1" smtClean="0">
                <a:latin typeface="Arial" panose="020B0604020202020204" pitchFamily="34" charset="0"/>
              </a:rPr>
              <a:t>cada</a:t>
            </a:r>
            <a:r>
              <a:rPr lang="en-US" sz="1800" dirty="0" smtClean="0">
                <a:latin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</a:rPr>
              <a:t>uno</a:t>
            </a:r>
            <a:r>
              <a:rPr lang="en-US" sz="1800" dirty="0" smtClean="0">
                <a:latin typeface="Arial" panose="020B0604020202020204" pitchFamily="34" charset="0"/>
              </a:rPr>
              <a:t> de los </a:t>
            </a:r>
            <a:r>
              <a:rPr lang="en-US" sz="1800" dirty="0" err="1" smtClean="0">
                <a:latin typeface="Arial" panose="020B0604020202020204" pitchFamily="34" charset="0"/>
              </a:rPr>
              <a:t>cuales</a:t>
            </a:r>
            <a:r>
              <a:rPr lang="en-US" sz="1800" dirty="0" smtClean="0">
                <a:latin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</a:rPr>
              <a:t>especifica</a:t>
            </a:r>
            <a:r>
              <a:rPr lang="en-US" sz="1800" dirty="0" smtClean="0">
                <a:latin typeface="Arial" panose="020B0604020202020204" pitchFamily="34" charset="0"/>
              </a:rPr>
              <a:t> un </a:t>
            </a:r>
            <a:r>
              <a:rPr lang="en-US" sz="1800" dirty="0" err="1" smtClean="0">
                <a:latin typeface="Arial" panose="020B0604020202020204" pitchFamily="34" charset="0"/>
              </a:rPr>
              <a:t>rango</a:t>
            </a:r>
            <a:r>
              <a:rPr lang="en-US" sz="1800" dirty="0" smtClean="0">
                <a:latin typeface="Arial" panose="020B0604020202020204" pitchFamily="34" charset="0"/>
              </a:rPr>
              <a:t> de </a:t>
            </a:r>
            <a:r>
              <a:rPr lang="en-US" sz="1800" dirty="0" err="1" smtClean="0">
                <a:latin typeface="Arial" panose="020B0604020202020204" pitchFamily="34" charset="0"/>
              </a:rPr>
              <a:t>caracteres</a:t>
            </a:r>
            <a:r>
              <a:rPr lang="en-US" sz="1800" dirty="0" smtClean="0">
                <a:latin typeface="Arial" panose="020B0604020202020204" pitchFamily="34" charset="0"/>
              </a:rPr>
              <a:t>. </a:t>
            </a:r>
          </a:p>
          <a:p>
            <a:pPr marL="112713" lvl="1" indent="0" eaLnBrk="1" hangingPunct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sz="2000" dirty="0" smtClean="0">
              <a:latin typeface="Arial" panose="020B0604020202020204" pitchFamily="34" charset="0"/>
            </a:endParaRPr>
          </a:p>
          <a:p>
            <a:pPr lvl="1" eaLnBrk="1" hangingPunct="1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 "/>
              <a:defRPr/>
            </a:pPr>
            <a:endParaRPr lang="en-US" sz="20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7087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65592"/>
            <a:ext cx="9145429" cy="68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8547" name="Text Box 2"/>
          <p:cNvSpPr txBox="1">
            <a:spLocks noChangeArrowheads="1"/>
          </p:cNvSpPr>
          <p:nvPr/>
        </p:nvSpPr>
        <p:spPr bwMode="auto">
          <a:xfrm>
            <a:off x="714487" y="442821"/>
            <a:ext cx="8062267" cy="87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1pPr>
            <a:lvl2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2pPr>
            <a:lvl3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3pPr>
            <a:lvl4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4pPr>
            <a:lvl5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9pPr>
          </a:lstStyle>
          <a:p>
            <a:pPr eaLnBrk="1" hangingPunct="1">
              <a:lnSpc>
                <a:spcPct val="95000"/>
              </a:lnSpc>
              <a:buClrTx/>
              <a:buFontTx/>
              <a:buNone/>
            </a:pPr>
            <a:r>
              <a:rPr lang="en-US" altLang="es-CL" sz="3600" b="1">
                <a:solidFill>
                  <a:srgbClr val="708CA1"/>
                </a:solidFill>
                <a:latin typeface="Arial" charset="0"/>
              </a:rPr>
              <a:t>Comando tr </a:t>
            </a:r>
          </a:p>
        </p:txBody>
      </p:sp>
      <p:sp>
        <p:nvSpPr>
          <p:cNvPr id="2" name="Rectángulo 1"/>
          <p:cNvSpPr/>
          <p:nvPr/>
        </p:nvSpPr>
        <p:spPr>
          <a:xfrm>
            <a:off x="606655" y="2644067"/>
            <a:ext cx="7944221" cy="1323439"/>
          </a:xfrm>
          <a:prstGeom prst="rect">
            <a:avLst/>
          </a:prstGeom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s-CL" sz="16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</a:t>
            </a:r>
            <a:r>
              <a:rPr lang="es-CL" sz="16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a-z </a:t>
            </a:r>
            <a:r>
              <a:rPr lang="es-CL" sz="16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A-Z</a:t>
            </a:r>
            <a:r>
              <a:rPr lang="es-CL" sz="16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&lt; /</a:t>
            </a:r>
            <a:r>
              <a:rPr lang="es-CL" sz="16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etc</a:t>
            </a:r>
            <a:r>
              <a:rPr lang="es-CL" sz="16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/hosts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s-CL" sz="16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127.0.0.1   LOCALHOST LOCALHOST.LOCALDOMAIN LOCALHOST4 LOCALHOST4.LOCALDOMAIN4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s-CL" sz="16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::1         LOCALHOST LOCALHOST.LOCALDOMAIN LOCALHOST6 LOCALHOST6.LOCALDOMAIN6</a:t>
            </a:r>
          </a:p>
        </p:txBody>
      </p:sp>
      <p:sp>
        <p:nvSpPr>
          <p:cNvPr id="3" name="Rectángulo 2"/>
          <p:cNvSpPr/>
          <p:nvPr/>
        </p:nvSpPr>
        <p:spPr>
          <a:xfrm>
            <a:off x="606655" y="1798423"/>
            <a:ext cx="6287482" cy="584775"/>
          </a:xfrm>
          <a:prstGeom prst="rect">
            <a:avLst/>
          </a:prstGeom>
          <a:ln>
            <a:solidFill>
              <a:schemeClr val="accent4"/>
            </a:solidFill>
          </a:ln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s-CL" sz="16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echo h4l1 m5nd4 | </a:t>
            </a:r>
            <a:r>
              <a:rPr lang="es-CL" sz="16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</a:t>
            </a:r>
            <a:r>
              <a:rPr lang="es-CL" sz="16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12345 </a:t>
            </a:r>
            <a:r>
              <a:rPr lang="es-CL" sz="16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aeiou</a:t>
            </a:r>
            <a:endParaRPr lang="es-CL" sz="16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s-CL" sz="16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hola mundo</a:t>
            </a:r>
          </a:p>
        </p:txBody>
      </p:sp>
    </p:spTree>
    <p:extLst>
      <p:ext uri="{BB962C8B-B14F-4D97-AF65-F5344CB8AC3E}">
        <p14:creationId xmlns:p14="http://schemas.microsoft.com/office/powerpoint/2010/main" val="29573045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65592"/>
            <a:ext cx="9145429" cy="68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0595" name="Text Box 2"/>
          <p:cNvSpPr txBox="1">
            <a:spLocks noChangeArrowheads="1"/>
          </p:cNvSpPr>
          <p:nvPr/>
        </p:nvSpPr>
        <p:spPr bwMode="auto">
          <a:xfrm>
            <a:off x="714487" y="442821"/>
            <a:ext cx="8062267" cy="87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1pPr>
            <a:lvl2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2pPr>
            <a:lvl3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3pPr>
            <a:lvl4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4pPr>
            <a:lvl5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9pPr>
          </a:lstStyle>
          <a:p>
            <a:pPr eaLnBrk="1" hangingPunct="1">
              <a:lnSpc>
                <a:spcPct val="95000"/>
              </a:lnSpc>
              <a:buClrTx/>
              <a:buFontTx/>
              <a:buNone/>
            </a:pPr>
            <a:r>
              <a:rPr lang="en-US" altLang="es-CL" sz="3600" b="1">
                <a:solidFill>
                  <a:srgbClr val="708CA1"/>
                </a:solidFill>
                <a:latin typeface="Arial" charset="0"/>
              </a:rPr>
              <a:t>Sintaxis para usar tr</a:t>
            </a:r>
          </a:p>
        </p:txBody>
      </p:sp>
      <p:pic>
        <p:nvPicPr>
          <p:cNvPr id="11059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74" y="1571299"/>
            <a:ext cx="8369578" cy="485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27892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65592"/>
            <a:ext cx="9145429" cy="68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714487" y="793592"/>
            <a:ext cx="8063696" cy="526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1pPr>
            <a:lvl2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2pPr>
            <a:lvl3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3pPr>
            <a:lvl4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4pPr>
            <a:lvl5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9pPr>
          </a:lstStyle>
          <a:p>
            <a:pPr eaLnBrk="1" hangingPunct="1">
              <a:lnSpc>
                <a:spcPct val="95000"/>
              </a:lnSpc>
              <a:buClrTx/>
              <a:buFontTx/>
              <a:buNone/>
            </a:pPr>
            <a:r>
              <a:rPr lang="en-US" altLang="es-CL" sz="3600" b="1">
                <a:solidFill>
                  <a:srgbClr val="708CA1"/>
                </a:solidFill>
                <a:latin typeface="Arial" charset="0"/>
              </a:rPr>
              <a:t>Opciones para grep</a:t>
            </a:r>
          </a:p>
        </p:txBody>
      </p:sp>
      <p:pic>
        <p:nvPicPr>
          <p:cNvPr id="4198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55" y="1628436"/>
            <a:ext cx="8185159" cy="4323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989" name="Text Box 4"/>
          <p:cNvSpPr txBox="1">
            <a:spLocks noChangeArrowheads="1"/>
          </p:cNvSpPr>
          <p:nvPr/>
        </p:nvSpPr>
        <p:spPr bwMode="auto">
          <a:xfrm>
            <a:off x="597742" y="6065209"/>
            <a:ext cx="7772186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1pPr>
            <a:lvl2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2pPr>
            <a:lvl3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3pPr>
            <a:lvl4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4pPr>
            <a:lvl5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9pPr>
          </a:lstStyle>
          <a:p>
            <a:pPr eaLnBrk="1" hangingPunct="1">
              <a:lnSpc>
                <a:spcPct val="95000"/>
              </a:lnSpc>
              <a:buClrTx/>
              <a:buFontTx/>
              <a:buNone/>
            </a:pPr>
            <a:r>
              <a:rPr lang="en-US" altLang="es-CL" sz="2000">
                <a:solidFill>
                  <a:srgbClr val="000000"/>
                </a:solidFill>
                <a:latin typeface="Arial" charset="0"/>
              </a:rPr>
              <a:t>Nota: La opción </a:t>
            </a:r>
            <a:r>
              <a:rPr lang="en-US" altLang="es-CL" sz="2000" b="1">
                <a:solidFill>
                  <a:srgbClr val="000000"/>
                </a:solidFill>
                <a:latin typeface="Arial" charset="0"/>
              </a:rPr>
              <a:t>-v</a:t>
            </a:r>
            <a:r>
              <a:rPr lang="en-US" altLang="es-CL" sz="2000">
                <a:solidFill>
                  <a:srgbClr val="000000"/>
                </a:solidFill>
                <a:latin typeface="Arial" charset="0"/>
              </a:rPr>
              <a:t> invierte el funcionamiento de grep.</a:t>
            </a:r>
          </a:p>
        </p:txBody>
      </p:sp>
    </p:spTree>
    <p:extLst>
      <p:ext uri="{BB962C8B-B14F-4D97-AF65-F5344CB8AC3E}">
        <p14:creationId xmlns:p14="http://schemas.microsoft.com/office/powerpoint/2010/main" val="14807455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65592"/>
            <a:ext cx="9145429" cy="68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2643" name="Text Box 2"/>
          <p:cNvSpPr txBox="1">
            <a:spLocks noChangeArrowheads="1"/>
          </p:cNvSpPr>
          <p:nvPr/>
        </p:nvSpPr>
        <p:spPr bwMode="auto">
          <a:xfrm>
            <a:off x="714487" y="442821"/>
            <a:ext cx="8062267" cy="87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1pPr>
            <a:lvl2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2pPr>
            <a:lvl3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3pPr>
            <a:lvl4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4pPr>
            <a:lvl5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9pPr>
          </a:lstStyle>
          <a:p>
            <a:pPr eaLnBrk="1" hangingPunct="1">
              <a:lnSpc>
                <a:spcPct val="95000"/>
              </a:lnSpc>
              <a:buClrTx/>
              <a:buFontTx/>
              <a:buNone/>
            </a:pPr>
            <a:r>
              <a:rPr lang="en-US" altLang="es-CL" sz="3600" b="1">
                <a:solidFill>
                  <a:srgbClr val="708CA1"/>
                </a:solidFill>
                <a:latin typeface="Arial" charset="0"/>
              </a:rPr>
              <a:t>Especificación de caracteres para tr</a:t>
            </a:r>
          </a:p>
        </p:txBody>
      </p:sp>
      <p:pic>
        <p:nvPicPr>
          <p:cNvPr id="11264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394" y="1551300"/>
            <a:ext cx="6440383" cy="5029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13165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9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65592"/>
            <a:ext cx="9145429" cy="68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4691" name="Text Box 2"/>
          <p:cNvSpPr txBox="1">
            <a:spLocks noChangeArrowheads="1"/>
          </p:cNvSpPr>
          <p:nvPr/>
        </p:nvSpPr>
        <p:spPr bwMode="auto">
          <a:xfrm>
            <a:off x="714487" y="442821"/>
            <a:ext cx="8062267" cy="87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1pPr>
            <a:lvl2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2pPr>
            <a:lvl3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3pPr>
            <a:lvl4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4pPr>
            <a:lvl5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9pPr>
          </a:lstStyle>
          <a:p>
            <a:pPr eaLnBrk="1" hangingPunct="1">
              <a:lnSpc>
                <a:spcPct val="95000"/>
              </a:lnSpc>
              <a:buClrTx/>
              <a:buFontTx/>
              <a:buNone/>
            </a:pPr>
            <a:r>
              <a:rPr lang="en-US" altLang="es-CL" sz="3600" b="1">
                <a:solidFill>
                  <a:srgbClr val="708CA1"/>
                </a:solidFill>
                <a:latin typeface="Arial" charset="0"/>
              </a:rPr>
              <a:t>Ejemplo uso tr</a:t>
            </a:r>
          </a:p>
        </p:txBody>
      </p:sp>
      <p:sp>
        <p:nvSpPr>
          <p:cNvPr id="114692" name="Rectángulo 1"/>
          <p:cNvSpPr>
            <a:spLocks noChangeArrowheads="1"/>
          </p:cNvSpPr>
          <p:nvPr/>
        </p:nvSpPr>
        <p:spPr bwMode="auto">
          <a:xfrm>
            <a:off x="815547" y="1682717"/>
            <a:ext cx="6895070" cy="47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s-CL" altLang="es-CL" sz="1600" dirty="0">
                <a:solidFill>
                  <a:schemeClr val="tx1"/>
                </a:solidFill>
                <a:latin typeface="Arial" charset="0"/>
                <a:cs typeface="Arial" charset="0"/>
              </a:rPr>
              <a:t>[</a:t>
            </a:r>
            <a:r>
              <a:rPr lang="es-CL" altLang="es-CL" sz="1600" dirty="0" err="1">
                <a:solidFill>
                  <a:schemeClr val="tx1"/>
                </a:solidFill>
                <a:latin typeface="Arial" charset="0"/>
                <a:cs typeface="Arial" charset="0"/>
              </a:rPr>
              <a:t>root@localhost</a:t>
            </a:r>
            <a:r>
              <a:rPr lang="es-CL" altLang="es-CL" sz="1600" dirty="0">
                <a:solidFill>
                  <a:schemeClr val="tx1"/>
                </a:solidFill>
                <a:latin typeface="Arial" charset="0"/>
                <a:cs typeface="Arial" charset="0"/>
              </a:rPr>
              <a:t> ~]# </a:t>
            </a:r>
            <a:r>
              <a:rPr lang="es-CL" altLang="es-CL" sz="1600" b="1" dirty="0" err="1">
                <a:solidFill>
                  <a:schemeClr val="tx1"/>
                </a:solidFill>
                <a:latin typeface="Arial" charset="0"/>
                <a:cs typeface="Arial" charset="0"/>
              </a:rPr>
              <a:t>df</a:t>
            </a:r>
            <a:r>
              <a:rPr lang="es-CL" altLang="es-CL" sz="1600" b="1" dirty="0">
                <a:solidFill>
                  <a:schemeClr val="tx1"/>
                </a:solidFill>
                <a:latin typeface="Arial" charset="0"/>
                <a:cs typeface="Arial" charset="0"/>
              </a:rPr>
              <a:t> -h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s-CL" altLang="es-CL" sz="1600" dirty="0" err="1">
                <a:solidFill>
                  <a:schemeClr val="tx1"/>
                </a:solidFill>
                <a:latin typeface="Arial" charset="0"/>
                <a:cs typeface="Arial" charset="0"/>
              </a:rPr>
              <a:t>S.ficheros</a:t>
            </a:r>
            <a:r>
              <a:rPr lang="es-CL" altLang="es-CL" sz="1600" dirty="0">
                <a:solidFill>
                  <a:schemeClr val="tx1"/>
                </a:solidFill>
                <a:latin typeface="Arial" charset="0"/>
                <a:cs typeface="Arial" charset="0"/>
              </a:rPr>
              <a:t>            </a:t>
            </a:r>
            <a:r>
              <a:rPr lang="es-CL" altLang="es-CL" sz="1600" dirty="0" err="1">
                <a:solidFill>
                  <a:schemeClr val="tx1"/>
                </a:solidFill>
                <a:latin typeface="Arial" charset="0"/>
                <a:cs typeface="Arial" charset="0"/>
              </a:rPr>
              <a:t>Size</a:t>
            </a:r>
            <a:r>
              <a:rPr lang="es-CL" altLang="es-CL" sz="1600" dirty="0">
                <a:solidFill>
                  <a:schemeClr val="tx1"/>
                </a:solidFill>
                <a:latin typeface="Arial" charset="0"/>
                <a:cs typeface="Arial" charset="0"/>
              </a:rPr>
              <a:t>  </a:t>
            </a:r>
            <a:r>
              <a:rPr lang="es-CL" altLang="es-CL" sz="1600" dirty="0" err="1">
                <a:solidFill>
                  <a:schemeClr val="tx1"/>
                </a:solidFill>
                <a:latin typeface="Arial" charset="0"/>
                <a:cs typeface="Arial" charset="0"/>
              </a:rPr>
              <a:t>Used</a:t>
            </a:r>
            <a:r>
              <a:rPr lang="es-CL" altLang="es-CL" sz="1600" dirty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s-CL" altLang="es-CL" sz="1600" dirty="0" err="1">
                <a:solidFill>
                  <a:schemeClr val="tx1"/>
                </a:solidFill>
                <a:latin typeface="Arial" charset="0"/>
                <a:cs typeface="Arial" charset="0"/>
              </a:rPr>
              <a:t>Avail</a:t>
            </a:r>
            <a:r>
              <a:rPr lang="es-CL" altLang="es-CL" sz="1600" dirty="0">
                <a:solidFill>
                  <a:schemeClr val="tx1"/>
                </a:solidFill>
                <a:latin typeface="Arial" charset="0"/>
                <a:cs typeface="Arial" charset="0"/>
              </a:rPr>
              <a:t> Use% Montado en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s-CL" altLang="es-CL" sz="1600" dirty="0">
                <a:solidFill>
                  <a:schemeClr val="tx1"/>
                </a:solidFill>
                <a:latin typeface="Arial" charset="0"/>
                <a:cs typeface="Arial" charset="0"/>
              </a:rPr>
              <a:t>/</a:t>
            </a:r>
            <a:r>
              <a:rPr lang="es-CL" altLang="es-CL" sz="1600" dirty="0" err="1">
                <a:solidFill>
                  <a:schemeClr val="tx1"/>
                </a:solidFill>
                <a:latin typeface="Arial" charset="0"/>
                <a:cs typeface="Arial" charset="0"/>
              </a:rPr>
              <a:t>dev</a:t>
            </a:r>
            <a:r>
              <a:rPr lang="es-CL" altLang="es-CL" sz="1600" dirty="0">
                <a:solidFill>
                  <a:schemeClr val="tx1"/>
                </a:solidFill>
                <a:latin typeface="Arial" charset="0"/>
                <a:cs typeface="Arial" charset="0"/>
              </a:rPr>
              <a:t>/sda3             7,4G  5,9G  1,3G  83% /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s-CL" altLang="es-CL" sz="1600" dirty="0" err="1">
                <a:solidFill>
                  <a:schemeClr val="tx1"/>
                </a:solidFill>
                <a:latin typeface="Arial" charset="0"/>
                <a:cs typeface="Arial" charset="0"/>
              </a:rPr>
              <a:t>tmpfs</a:t>
            </a:r>
            <a:r>
              <a:rPr lang="es-CL" altLang="es-CL" sz="1600" dirty="0">
                <a:solidFill>
                  <a:schemeClr val="tx1"/>
                </a:solidFill>
                <a:latin typeface="Arial" charset="0"/>
                <a:cs typeface="Arial" charset="0"/>
              </a:rPr>
              <a:t>                1012M  264K 1012M   1% /</a:t>
            </a:r>
            <a:r>
              <a:rPr lang="es-CL" altLang="es-CL" sz="1600" dirty="0" err="1">
                <a:solidFill>
                  <a:schemeClr val="tx1"/>
                </a:solidFill>
                <a:latin typeface="Arial" charset="0"/>
                <a:cs typeface="Arial" charset="0"/>
              </a:rPr>
              <a:t>dev</a:t>
            </a:r>
            <a:r>
              <a:rPr lang="es-CL" altLang="es-CL" sz="1600" dirty="0">
                <a:solidFill>
                  <a:schemeClr val="tx1"/>
                </a:solidFill>
                <a:latin typeface="Arial" charset="0"/>
                <a:cs typeface="Arial" charset="0"/>
              </a:rPr>
              <a:t>/</a:t>
            </a:r>
            <a:r>
              <a:rPr lang="es-CL" altLang="es-CL" sz="1600" dirty="0" err="1">
                <a:solidFill>
                  <a:schemeClr val="tx1"/>
                </a:solidFill>
                <a:latin typeface="Arial" charset="0"/>
                <a:cs typeface="Arial" charset="0"/>
              </a:rPr>
              <a:t>shm</a:t>
            </a:r>
            <a:endParaRPr lang="es-CL" altLang="es-CL" sz="1600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s-CL" altLang="es-CL" sz="1600" dirty="0">
                <a:solidFill>
                  <a:schemeClr val="tx1"/>
                </a:solidFill>
                <a:latin typeface="Arial" charset="0"/>
                <a:cs typeface="Arial" charset="0"/>
              </a:rPr>
              <a:t>/</a:t>
            </a:r>
            <a:r>
              <a:rPr lang="es-CL" altLang="es-CL" sz="1600" dirty="0" err="1">
                <a:solidFill>
                  <a:schemeClr val="tx1"/>
                </a:solidFill>
                <a:latin typeface="Arial" charset="0"/>
                <a:cs typeface="Arial" charset="0"/>
              </a:rPr>
              <a:t>dev</a:t>
            </a:r>
            <a:r>
              <a:rPr lang="es-CL" altLang="es-CL" sz="1600" dirty="0">
                <a:solidFill>
                  <a:schemeClr val="tx1"/>
                </a:solidFill>
                <a:latin typeface="Arial" charset="0"/>
                <a:cs typeface="Arial" charset="0"/>
              </a:rPr>
              <a:t>/sda1             485M   30M  430M   7% /</a:t>
            </a:r>
            <a:r>
              <a:rPr lang="es-CL" altLang="es-CL" sz="1600" dirty="0" err="1">
                <a:solidFill>
                  <a:schemeClr val="tx1"/>
                </a:solidFill>
                <a:latin typeface="Arial" charset="0"/>
                <a:cs typeface="Arial" charset="0"/>
              </a:rPr>
              <a:t>boot</a:t>
            </a:r>
            <a:endParaRPr lang="es-CL" altLang="es-CL" sz="1600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s-CL" altLang="es-CL" sz="1600" dirty="0">
                <a:solidFill>
                  <a:schemeClr val="tx1"/>
                </a:solidFill>
                <a:latin typeface="Arial" charset="0"/>
                <a:cs typeface="Arial" charset="0"/>
              </a:rPr>
              <a:t>[</a:t>
            </a:r>
            <a:r>
              <a:rPr lang="es-CL" altLang="es-CL" sz="1600" dirty="0" err="1">
                <a:solidFill>
                  <a:schemeClr val="tx1"/>
                </a:solidFill>
                <a:latin typeface="Arial" charset="0"/>
                <a:cs typeface="Arial" charset="0"/>
              </a:rPr>
              <a:t>root@localhost</a:t>
            </a:r>
            <a:r>
              <a:rPr lang="es-CL" altLang="es-CL" sz="1600" dirty="0">
                <a:solidFill>
                  <a:schemeClr val="tx1"/>
                </a:solidFill>
                <a:latin typeface="Arial" charset="0"/>
                <a:cs typeface="Arial" charset="0"/>
              </a:rPr>
              <a:t> ~]# </a:t>
            </a:r>
            <a:r>
              <a:rPr lang="es-CL" altLang="es-CL" sz="1600" b="1" dirty="0" err="1">
                <a:solidFill>
                  <a:schemeClr val="tx1"/>
                </a:solidFill>
                <a:latin typeface="Arial" charset="0"/>
                <a:cs typeface="Arial" charset="0"/>
              </a:rPr>
              <a:t>df</a:t>
            </a:r>
            <a:r>
              <a:rPr lang="es-CL" altLang="es-CL" sz="1600" b="1" dirty="0">
                <a:solidFill>
                  <a:schemeClr val="tx1"/>
                </a:solidFill>
                <a:latin typeface="Arial" charset="0"/>
                <a:cs typeface="Arial" charset="0"/>
              </a:rPr>
              <a:t> -h | </a:t>
            </a:r>
            <a:r>
              <a:rPr lang="es-CL" altLang="es-CL" sz="1600" b="1" dirty="0" err="1">
                <a:solidFill>
                  <a:schemeClr val="tx1"/>
                </a:solidFill>
                <a:latin typeface="Arial" charset="0"/>
                <a:cs typeface="Arial" charset="0"/>
              </a:rPr>
              <a:t>tr</a:t>
            </a:r>
            <a:r>
              <a:rPr lang="es-CL" altLang="es-CL" sz="1600" b="1" dirty="0">
                <a:solidFill>
                  <a:schemeClr val="tx1"/>
                </a:solidFill>
                <a:latin typeface="Arial" charset="0"/>
                <a:cs typeface="Arial" charset="0"/>
              </a:rPr>
              <a:t> -s ' '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s-CL" altLang="es-CL" sz="1600" dirty="0" err="1">
                <a:solidFill>
                  <a:schemeClr val="tx1"/>
                </a:solidFill>
                <a:latin typeface="Arial" charset="0"/>
                <a:cs typeface="Arial" charset="0"/>
              </a:rPr>
              <a:t>S.ficheros</a:t>
            </a:r>
            <a:r>
              <a:rPr lang="es-CL" altLang="es-CL" sz="1600" dirty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s-CL" altLang="es-CL" sz="1600" dirty="0" err="1">
                <a:solidFill>
                  <a:schemeClr val="tx1"/>
                </a:solidFill>
                <a:latin typeface="Arial" charset="0"/>
                <a:cs typeface="Arial" charset="0"/>
              </a:rPr>
              <a:t>Size</a:t>
            </a:r>
            <a:r>
              <a:rPr lang="es-CL" altLang="es-CL" sz="1600" dirty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s-CL" altLang="es-CL" sz="1600" dirty="0" err="1">
                <a:solidFill>
                  <a:schemeClr val="tx1"/>
                </a:solidFill>
                <a:latin typeface="Arial" charset="0"/>
                <a:cs typeface="Arial" charset="0"/>
              </a:rPr>
              <a:t>Used</a:t>
            </a:r>
            <a:r>
              <a:rPr lang="es-CL" altLang="es-CL" sz="1600" dirty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s-CL" altLang="es-CL" sz="1600" dirty="0" err="1">
                <a:solidFill>
                  <a:schemeClr val="tx1"/>
                </a:solidFill>
                <a:latin typeface="Arial" charset="0"/>
                <a:cs typeface="Arial" charset="0"/>
              </a:rPr>
              <a:t>Avail</a:t>
            </a:r>
            <a:r>
              <a:rPr lang="es-CL" altLang="es-CL" sz="1600" dirty="0">
                <a:solidFill>
                  <a:schemeClr val="tx1"/>
                </a:solidFill>
                <a:latin typeface="Arial" charset="0"/>
                <a:cs typeface="Arial" charset="0"/>
              </a:rPr>
              <a:t> Use% Montado en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s-CL" altLang="es-CL" sz="1600" dirty="0">
                <a:solidFill>
                  <a:schemeClr val="tx1"/>
                </a:solidFill>
                <a:latin typeface="Arial" charset="0"/>
                <a:cs typeface="Arial" charset="0"/>
              </a:rPr>
              <a:t>/</a:t>
            </a:r>
            <a:r>
              <a:rPr lang="es-CL" altLang="es-CL" sz="1600" dirty="0" err="1">
                <a:solidFill>
                  <a:schemeClr val="tx1"/>
                </a:solidFill>
                <a:latin typeface="Arial" charset="0"/>
                <a:cs typeface="Arial" charset="0"/>
              </a:rPr>
              <a:t>dev</a:t>
            </a:r>
            <a:r>
              <a:rPr lang="es-CL" altLang="es-CL" sz="1600" dirty="0">
                <a:solidFill>
                  <a:schemeClr val="tx1"/>
                </a:solidFill>
                <a:latin typeface="Arial" charset="0"/>
                <a:cs typeface="Arial" charset="0"/>
              </a:rPr>
              <a:t>/sda3 7,4G 5,9G 1,3G 83% /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s-CL" altLang="es-CL" sz="1600" dirty="0" err="1">
                <a:solidFill>
                  <a:schemeClr val="tx1"/>
                </a:solidFill>
                <a:latin typeface="Arial" charset="0"/>
                <a:cs typeface="Arial" charset="0"/>
              </a:rPr>
              <a:t>tmpfs</a:t>
            </a:r>
            <a:r>
              <a:rPr lang="es-CL" altLang="es-CL" sz="1600" dirty="0">
                <a:solidFill>
                  <a:schemeClr val="tx1"/>
                </a:solidFill>
                <a:latin typeface="Arial" charset="0"/>
                <a:cs typeface="Arial" charset="0"/>
              </a:rPr>
              <a:t> 1012M 264K 1012M 1% /</a:t>
            </a:r>
            <a:r>
              <a:rPr lang="es-CL" altLang="es-CL" sz="1600" dirty="0" err="1">
                <a:solidFill>
                  <a:schemeClr val="tx1"/>
                </a:solidFill>
                <a:latin typeface="Arial" charset="0"/>
                <a:cs typeface="Arial" charset="0"/>
              </a:rPr>
              <a:t>dev</a:t>
            </a:r>
            <a:r>
              <a:rPr lang="es-CL" altLang="es-CL" sz="1600" dirty="0">
                <a:solidFill>
                  <a:schemeClr val="tx1"/>
                </a:solidFill>
                <a:latin typeface="Arial" charset="0"/>
                <a:cs typeface="Arial" charset="0"/>
              </a:rPr>
              <a:t>/</a:t>
            </a:r>
            <a:r>
              <a:rPr lang="es-CL" altLang="es-CL" sz="1600" dirty="0" err="1">
                <a:solidFill>
                  <a:schemeClr val="tx1"/>
                </a:solidFill>
                <a:latin typeface="Arial" charset="0"/>
                <a:cs typeface="Arial" charset="0"/>
              </a:rPr>
              <a:t>shm</a:t>
            </a:r>
            <a:endParaRPr lang="es-CL" altLang="es-CL" sz="1600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s-CL" altLang="es-CL" sz="1600" dirty="0">
                <a:solidFill>
                  <a:schemeClr val="tx1"/>
                </a:solidFill>
                <a:latin typeface="Arial" charset="0"/>
                <a:cs typeface="Arial" charset="0"/>
              </a:rPr>
              <a:t>/</a:t>
            </a:r>
            <a:r>
              <a:rPr lang="es-CL" altLang="es-CL" sz="1600" dirty="0" err="1">
                <a:solidFill>
                  <a:schemeClr val="tx1"/>
                </a:solidFill>
                <a:latin typeface="Arial" charset="0"/>
                <a:cs typeface="Arial" charset="0"/>
              </a:rPr>
              <a:t>dev</a:t>
            </a:r>
            <a:r>
              <a:rPr lang="es-CL" altLang="es-CL" sz="1600" dirty="0">
                <a:solidFill>
                  <a:schemeClr val="tx1"/>
                </a:solidFill>
                <a:latin typeface="Arial" charset="0"/>
                <a:cs typeface="Arial" charset="0"/>
              </a:rPr>
              <a:t>/sda1 485M 30M 430M 7% /</a:t>
            </a:r>
            <a:r>
              <a:rPr lang="es-CL" altLang="es-CL" sz="1600" dirty="0" err="1">
                <a:solidFill>
                  <a:schemeClr val="tx1"/>
                </a:solidFill>
                <a:latin typeface="Arial" charset="0"/>
                <a:cs typeface="Arial" charset="0"/>
              </a:rPr>
              <a:t>boot</a:t>
            </a:r>
            <a:endParaRPr lang="es-CL" altLang="es-CL" sz="1600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s-CL" altLang="es-CL" sz="1600" dirty="0">
                <a:solidFill>
                  <a:schemeClr val="tx1"/>
                </a:solidFill>
                <a:latin typeface="Arial" charset="0"/>
                <a:cs typeface="Arial" charset="0"/>
              </a:rPr>
              <a:t>[</a:t>
            </a:r>
            <a:r>
              <a:rPr lang="es-CL" altLang="es-CL" sz="1600" dirty="0" err="1">
                <a:solidFill>
                  <a:schemeClr val="tx1"/>
                </a:solidFill>
                <a:latin typeface="Arial" charset="0"/>
                <a:cs typeface="Arial" charset="0"/>
              </a:rPr>
              <a:t>root@localhost</a:t>
            </a:r>
            <a:r>
              <a:rPr lang="es-CL" altLang="es-CL" sz="1600" dirty="0">
                <a:solidFill>
                  <a:schemeClr val="tx1"/>
                </a:solidFill>
                <a:latin typeface="Arial" charset="0"/>
                <a:cs typeface="Arial" charset="0"/>
              </a:rPr>
              <a:t> ~]# </a:t>
            </a:r>
            <a:r>
              <a:rPr lang="es-CL" altLang="es-CL" sz="1600" b="1" dirty="0" err="1">
                <a:solidFill>
                  <a:schemeClr val="tx1"/>
                </a:solidFill>
                <a:latin typeface="Arial" charset="0"/>
                <a:cs typeface="Arial" charset="0"/>
              </a:rPr>
              <a:t>df</a:t>
            </a:r>
            <a:r>
              <a:rPr lang="es-CL" altLang="es-CL" sz="1600" b="1" dirty="0">
                <a:solidFill>
                  <a:schemeClr val="tx1"/>
                </a:solidFill>
                <a:latin typeface="Arial" charset="0"/>
                <a:cs typeface="Arial" charset="0"/>
              </a:rPr>
              <a:t> -h | </a:t>
            </a:r>
            <a:r>
              <a:rPr lang="es-CL" altLang="es-CL" sz="1600" b="1" dirty="0" err="1">
                <a:solidFill>
                  <a:schemeClr val="tx1"/>
                </a:solidFill>
                <a:latin typeface="Arial" charset="0"/>
                <a:cs typeface="Arial" charset="0"/>
              </a:rPr>
              <a:t>tr</a:t>
            </a:r>
            <a:r>
              <a:rPr lang="es-CL" altLang="es-CL" sz="1600" b="1" dirty="0">
                <a:solidFill>
                  <a:schemeClr val="tx1"/>
                </a:solidFill>
                <a:latin typeface="Arial" charset="0"/>
                <a:cs typeface="Arial" charset="0"/>
              </a:rPr>
              <a:t> -s ' ' | </a:t>
            </a:r>
            <a:r>
              <a:rPr lang="es-CL" altLang="es-CL" sz="1600" b="1" dirty="0" err="1">
                <a:solidFill>
                  <a:schemeClr val="tx1"/>
                </a:solidFill>
                <a:latin typeface="Arial" charset="0"/>
                <a:cs typeface="Arial" charset="0"/>
              </a:rPr>
              <a:t>cut</a:t>
            </a:r>
            <a:r>
              <a:rPr lang="es-CL" altLang="es-CL" sz="1600" b="1" dirty="0">
                <a:solidFill>
                  <a:schemeClr val="tx1"/>
                </a:solidFill>
                <a:latin typeface="Arial" charset="0"/>
                <a:cs typeface="Arial" charset="0"/>
              </a:rPr>
              <a:t> -d ' ' -f 1,5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s-CL" altLang="es-CL" sz="1600" dirty="0" err="1">
                <a:solidFill>
                  <a:schemeClr val="tx1"/>
                </a:solidFill>
                <a:latin typeface="Arial" charset="0"/>
                <a:cs typeface="Arial" charset="0"/>
              </a:rPr>
              <a:t>S.ficheros</a:t>
            </a:r>
            <a:r>
              <a:rPr lang="es-CL" altLang="es-CL" sz="1600" dirty="0">
                <a:solidFill>
                  <a:schemeClr val="tx1"/>
                </a:solidFill>
                <a:latin typeface="Arial" charset="0"/>
                <a:cs typeface="Arial" charset="0"/>
              </a:rPr>
              <a:t> Use%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s-CL" altLang="es-CL" sz="1600" dirty="0">
                <a:solidFill>
                  <a:schemeClr val="tx1"/>
                </a:solidFill>
                <a:latin typeface="Arial" charset="0"/>
                <a:cs typeface="Arial" charset="0"/>
              </a:rPr>
              <a:t>/</a:t>
            </a:r>
            <a:r>
              <a:rPr lang="es-CL" altLang="es-CL" sz="1600" dirty="0" err="1">
                <a:solidFill>
                  <a:schemeClr val="tx1"/>
                </a:solidFill>
                <a:latin typeface="Arial" charset="0"/>
                <a:cs typeface="Arial" charset="0"/>
              </a:rPr>
              <a:t>dev</a:t>
            </a:r>
            <a:r>
              <a:rPr lang="es-CL" altLang="es-CL" sz="1600" dirty="0">
                <a:solidFill>
                  <a:schemeClr val="tx1"/>
                </a:solidFill>
                <a:latin typeface="Arial" charset="0"/>
                <a:cs typeface="Arial" charset="0"/>
              </a:rPr>
              <a:t>/sda3 83%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s-CL" altLang="es-CL" sz="1600" dirty="0" err="1">
                <a:solidFill>
                  <a:schemeClr val="tx1"/>
                </a:solidFill>
                <a:latin typeface="Arial" charset="0"/>
                <a:cs typeface="Arial" charset="0"/>
              </a:rPr>
              <a:t>tmpfs</a:t>
            </a:r>
            <a:r>
              <a:rPr lang="es-CL" altLang="es-CL" sz="1600" dirty="0">
                <a:solidFill>
                  <a:schemeClr val="tx1"/>
                </a:solidFill>
                <a:latin typeface="Arial" charset="0"/>
                <a:cs typeface="Arial" charset="0"/>
              </a:rPr>
              <a:t> 1%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s-CL" altLang="es-CL" sz="1600" dirty="0">
                <a:solidFill>
                  <a:schemeClr val="tx1"/>
                </a:solidFill>
                <a:latin typeface="Arial" charset="0"/>
                <a:cs typeface="Arial" charset="0"/>
              </a:rPr>
              <a:t>/</a:t>
            </a:r>
            <a:r>
              <a:rPr lang="es-CL" altLang="es-CL" sz="1600" dirty="0" err="1">
                <a:solidFill>
                  <a:schemeClr val="tx1"/>
                </a:solidFill>
                <a:latin typeface="Arial" charset="0"/>
                <a:cs typeface="Arial" charset="0"/>
              </a:rPr>
              <a:t>dev</a:t>
            </a:r>
            <a:r>
              <a:rPr lang="es-CL" altLang="es-CL" sz="1600" dirty="0">
                <a:solidFill>
                  <a:schemeClr val="tx1"/>
                </a:solidFill>
                <a:latin typeface="Arial" charset="0"/>
                <a:cs typeface="Arial" charset="0"/>
              </a:rPr>
              <a:t>/sda1 7%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s-CL" altLang="es-CL" sz="1600" dirty="0">
                <a:solidFill>
                  <a:schemeClr val="tx1"/>
                </a:solidFill>
                <a:latin typeface="Arial" charset="0"/>
                <a:cs typeface="Arial" charset="0"/>
              </a:rPr>
              <a:t>[</a:t>
            </a:r>
            <a:r>
              <a:rPr lang="es-CL" altLang="es-CL" sz="1600" dirty="0" err="1">
                <a:solidFill>
                  <a:schemeClr val="tx1"/>
                </a:solidFill>
                <a:latin typeface="Arial" charset="0"/>
                <a:cs typeface="Arial" charset="0"/>
              </a:rPr>
              <a:t>root@localhost</a:t>
            </a:r>
            <a:r>
              <a:rPr lang="es-CL" altLang="es-CL" sz="1600" dirty="0">
                <a:solidFill>
                  <a:schemeClr val="tx1"/>
                </a:solidFill>
                <a:latin typeface="Arial" charset="0"/>
                <a:cs typeface="Arial" charset="0"/>
              </a:rPr>
              <a:t> ~]# </a:t>
            </a:r>
            <a:r>
              <a:rPr lang="es-CL" altLang="es-CL" sz="1600" b="1" dirty="0" err="1">
                <a:solidFill>
                  <a:schemeClr val="tx1"/>
                </a:solidFill>
                <a:latin typeface="Arial" charset="0"/>
                <a:cs typeface="Arial" charset="0"/>
              </a:rPr>
              <a:t>df</a:t>
            </a:r>
            <a:r>
              <a:rPr lang="es-CL" altLang="es-CL" sz="1600" b="1" dirty="0">
                <a:solidFill>
                  <a:schemeClr val="tx1"/>
                </a:solidFill>
                <a:latin typeface="Arial" charset="0"/>
                <a:cs typeface="Arial" charset="0"/>
              </a:rPr>
              <a:t> -h | </a:t>
            </a:r>
            <a:r>
              <a:rPr lang="es-CL" altLang="es-CL" sz="1600" b="1" dirty="0" err="1">
                <a:solidFill>
                  <a:schemeClr val="tx1"/>
                </a:solidFill>
                <a:latin typeface="Arial" charset="0"/>
                <a:cs typeface="Arial" charset="0"/>
              </a:rPr>
              <a:t>tr</a:t>
            </a:r>
            <a:r>
              <a:rPr lang="es-CL" altLang="es-CL" sz="1600" b="1" dirty="0">
                <a:solidFill>
                  <a:schemeClr val="tx1"/>
                </a:solidFill>
                <a:latin typeface="Arial" charset="0"/>
                <a:cs typeface="Arial" charset="0"/>
              </a:rPr>
              <a:t> -s ' ' | </a:t>
            </a:r>
            <a:r>
              <a:rPr lang="es-CL" altLang="es-CL" sz="1600" b="1" dirty="0" err="1">
                <a:solidFill>
                  <a:schemeClr val="tx1"/>
                </a:solidFill>
                <a:latin typeface="Arial" charset="0"/>
                <a:cs typeface="Arial" charset="0"/>
              </a:rPr>
              <a:t>cut</a:t>
            </a:r>
            <a:r>
              <a:rPr lang="es-CL" altLang="es-CL" sz="1600" b="1" dirty="0">
                <a:solidFill>
                  <a:schemeClr val="tx1"/>
                </a:solidFill>
                <a:latin typeface="Arial" charset="0"/>
                <a:cs typeface="Arial" charset="0"/>
              </a:rPr>
              <a:t> -d ' ' -f 1,5 | </a:t>
            </a:r>
            <a:r>
              <a:rPr lang="es-CL" altLang="es-CL" sz="1600" b="1" dirty="0" err="1">
                <a:solidFill>
                  <a:schemeClr val="tx1"/>
                </a:solidFill>
                <a:latin typeface="Arial" charset="0"/>
                <a:cs typeface="Arial" charset="0"/>
              </a:rPr>
              <a:t>tail</a:t>
            </a:r>
            <a:r>
              <a:rPr lang="es-CL" altLang="es-CL" sz="1600" b="1" dirty="0">
                <a:solidFill>
                  <a:schemeClr val="tx1"/>
                </a:solidFill>
                <a:latin typeface="Arial" charset="0"/>
                <a:cs typeface="Arial" charset="0"/>
              </a:rPr>
              <a:t> -n +2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s-CL" altLang="es-CL" sz="1600" dirty="0">
                <a:solidFill>
                  <a:schemeClr val="tx1"/>
                </a:solidFill>
                <a:latin typeface="Arial" charset="0"/>
                <a:cs typeface="Arial" charset="0"/>
              </a:rPr>
              <a:t>/</a:t>
            </a:r>
            <a:r>
              <a:rPr lang="es-CL" altLang="es-CL" sz="1600" dirty="0" err="1">
                <a:solidFill>
                  <a:schemeClr val="tx1"/>
                </a:solidFill>
                <a:latin typeface="Arial" charset="0"/>
                <a:cs typeface="Arial" charset="0"/>
              </a:rPr>
              <a:t>dev</a:t>
            </a:r>
            <a:r>
              <a:rPr lang="es-CL" altLang="es-CL" sz="1600" dirty="0">
                <a:solidFill>
                  <a:schemeClr val="tx1"/>
                </a:solidFill>
                <a:latin typeface="Arial" charset="0"/>
                <a:cs typeface="Arial" charset="0"/>
              </a:rPr>
              <a:t>/sda3 83%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s-CL" altLang="es-CL" sz="1600" dirty="0" err="1">
                <a:solidFill>
                  <a:schemeClr val="tx1"/>
                </a:solidFill>
                <a:latin typeface="Arial" charset="0"/>
                <a:cs typeface="Arial" charset="0"/>
              </a:rPr>
              <a:t>tmpfs</a:t>
            </a:r>
            <a:r>
              <a:rPr lang="es-CL" altLang="es-CL" sz="1600" dirty="0">
                <a:solidFill>
                  <a:schemeClr val="tx1"/>
                </a:solidFill>
                <a:latin typeface="Arial" charset="0"/>
                <a:cs typeface="Arial" charset="0"/>
              </a:rPr>
              <a:t> 1%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s-CL" altLang="es-CL" sz="1600" dirty="0">
                <a:solidFill>
                  <a:schemeClr val="tx1"/>
                </a:solidFill>
                <a:latin typeface="Arial" charset="0"/>
                <a:cs typeface="Arial" charset="0"/>
              </a:rPr>
              <a:t>/</a:t>
            </a:r>
            <a:r>
              <a:rPr lang="es-CL" altLang="es-CL" sz="1600" dirty="0" err="1">
                <a:solidFill>
                  <a:schemeClr val="tx1"/>
                </a:solidFill>
                <a:latin typeface="Arial" charset="0"/>
                <a:cs typeface="Arial" charset="0"/>
              </a:rPr>
              <a:t>dev</a:t>
            </a:r>
            <a:r>
              <a:rPr lang="es-CL" altLang="es-CL" sz="1600" dirty="0">
                <a:solidFill>
                  <a:schemeClr val="tx1"/>
                </a:solidFill>
                <a:latin typeface="Arial" charset="0"/>
                <a:cs typeface="Arial" charset="0"/>
              </a:rPr>
              <a:t>/sda1 7%</a:t>
            </a:r>
          </a:p>
        </p:txBody>
      </p:sp>
    </p:spTree>
    <p:extLst>
      <p:ext uri="{BB962C8B-B14F-4D97-AF65-F5344CB8AC3E}">
        <p14:creationId xmlns:p14="http://schemas.microsoft.com/office/powerpoint/2010/main" val="40542242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65592"/>
            <a:ext cx="9145429" cy="68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6739" name="Text Box 2"/>
          <p:cNvSpPr txBox="1">
            <a:spLocks noChangeArrowheads="1"/>
          </p:cNvSpPr>
          <p:nvPr/>
        </p:nvSpPr>
        <p:spPr bwMode="auto">
          <a:xfrm>
            <a:off x="714487" y="442821"/>
            <a:ext cx="8062267" cy="87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1pPr>
            <a:lvl2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2pPr>
            <a:lvl3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3pPr>
            <a:lvl4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4pPr>
            <a:lvl5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9pPr>
          </a:lstStyle>
          <a:p>
            <a:pPr eaLnBrk="1" hangingPunct="1">
              <a:lnSpc>
                <a:spcPct val="95000"/>
              </a:lnSpc>
              <a:buClrTx/>
              <a:buFontTx/>
              <a:buNone/>
            </a:pPr>
            <a:r>
              <a:rPr lang="en-US" altLang="es-CL" sz="3600" b="1">
                <a:solidFill>
                  <a:srgbClr val="708CA1"/>
                </a:solidFill>
                <a:latin typeface="Arial" charset="0"/>
              </a:rPr>
              <a:t>Comando split</a:t>
            </a:r>
          </a:p>
        </p:txBody>
      </p:sp>
      <p:sp>
        <p:nvSpPr>
          <p:cNvPr id="116740" name="Text Box 3"/>
          <p:cNvSpPr txBox="1">
            <a:spLocks noChangeArrowheads="1"/>
          </p:cNvSpPr>
          <p:nvPr/>
        </p:nvSpPr>
        <p:spPr bwMode="auto">
          <a:xfrm>
            <a:off x="689701" y="1556326"/>
            <a:ext cx="7880788" cy="3489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1pPr>
            <a:lvl2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2pPr>
            <a:lvl3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3pPr>
            <a:lvl4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4pPr>
            <a:lvl5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9pPr>
          </a:lstStyle>
          <a:p>
            <a:pPr eaLnBrk="1" hangingPunct="1">
              <a:lnSpc>
                <a:spcPct val="95000"/>
              </a:lnSpc>
              <a:buClrTx/>
              <a:buFontTx/>
              <a:buNone/>
            </a:pPr>
            <a:r>
              <a:rPr lang="en-US" altLang="es-CL" dirty="0" err="1">
                <a:solidFill>
                  <a:srgbClr val="000000"/>
                </a:solidFill>
                <a:latin typeface="Arial" charset="0"/>
              </a:rPr>
              <a:t>Es</a:t>
            </a:r>
            <a:r>
              <a:rPr lang="en-US" altLang="es-CL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es-CL" dirty="0" err="1">
                <a:solidFill>
                  <a:srgbClr val="000000"/>
                </a:solidFill>
                <a:latin typeface="Arial" charset="0"/>
              </a:rPr>
              <a:t>usado</a:t>
            </a:r>
            <a:r>
              <a:rPr lang="en-US" altLang="es-CL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es-CL" dirty="0" err="1">
                <a:solidFill>
                  <a:srgbClr val="000000"/>
                </a:solidFill>
                <a:latin typeface="Arial" charset="0"/>
              </a:rPr>
              <a:t>cuando</a:t>
            </a:r>
            <a:r>
              <a:rPr lang="en-US" altLang="es-CL" dirty="0">
                <a:solidFill>
                  <a:srgbClr val="000000"/>
                </a:solidFill>
                <a:latin typeface="Arial" charset="0"/>
              </a:rPr>
              <a:t> se </a:t>
            </a:r>
            <a:r>
              <a:rPr lang="en-US" altLang="es-CL" dirty="0" err="1">
                <a:solidFill>
                  <a:srgbClr val="000000"/>
                </a:solidFill>
                <a:latin typeface="Arial" charset="0"/>
              </a:rPr>
              <a:t>desea</a:t>
            </a:r>
            <a:r>
              <a:rPr lang="en-US" altLang="es-CL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es-CL" dirty="0" err="1">
                <a:solidFill>
                  <a:srgbClr val="000000"/>
                </a:solidFill>
                <a:latin typeface="Arial" charset="0"/>
              </a:rPr>
              <a:t>dividir</a:t>
            </a:r>
            <a:r>
              <a:rPr lang="en-US" altLang="es-CL" dirty="0">
                <a:solidFill>
                  <a:srgbClr val="000000"/>
                </a:solidFill>
                <a:latin typeface="Arial" charset="0"/>
              </a:rPr>
              <a:t> un </a:t>
            </a:r>
            <a:r>
              <a:rPr lang="en-US" altLang="es-CL" dirty="0" err="1">
                <a:solidFill>
                  <a:srgbClr val="000000"/>
                </a:solidFill>
                <a:latin typeface="Arial" charset="0"/>
              </a:rPr>
              <a:t>archivo</a:t>
            </a:r>
            <a:r>
              <a:rPr lang="en-US" altLang="es-CL" dirty="0">
                <a:solidFill>
                  <a:srgbClr val="000000"/>
                </a:solidFill>
                <a:latin typeface="Arial" charset="0"/>
              </a:rPr>
              <a:t> en </a:t>
            </a:r>
            <a:r>
              <a:rPr lang="en-US" altLang="es-CL" dirty="0" err="1">
                <a:solidFill>
                  <a:srgbClr val="000000"/>
                </a:solidFill>
                <a:latin typeface="Arial" charset="0"/>
              </a:rPr>
              <a:t>archivos</a:t>
            </a:r>
            <a:r>
              <a:rPr lang="en-US" altLang="es-CL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es-CL" dirty="0" err="1">
                <a:solidFill>
                  <a:srgbClr val="000000"/>
                </a:solidFill>
                <a:latin typeface="Arial" charset="0"/>
              </a:rPr>
              <a:t>más</a:t>
            </a:r>
            <a:r>
              <a:rPr lang="en-US" altLang="es-CL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es-CL" dirty="0" err="1">
                <a:solidFill>
                  <a:srgbClr val="000000"/>
                </a:solidFill>
                <a:latin typeface="Arial" charset="0"/>
              </a:rPr>
              <a:t>pequeños</a:t>
            </a:r>
            <a:r>
              <a:rPr lang="en-US" altLang="es-CL" dirty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en-US" altLang="es-CL" dirty="0" err="1">
                <a:solidFill>
                  <a:srgbClr val="000000"/>
                </a:solidFill>
                <a:latin typeface="Arial" charset="0"/>
              </a:rPr>
              <a:t>cada</a:t>
            </a:r>
            <a:r>
              <a:rPr lang="en-US" altLang="es-CL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es-CL" dirty="0" err="1">
                <a:solidFill>
                  <a:srgbClr val="000000"/>
                </a:solidFill>
                <a:latin typeface="Arial" charset="0"/>
              </a:rPr>
              <a:t>uno</a:t>
            </a:r>
            <a:r>
              <a:rPr lang="en-US" altLang="es-CL" dirty="0">
                <a:solidFill>
                  <a:srgbClr val="000000"/>
                </a:solidFill>
                <a:latin typeface="Arial" charset="0"/>
              </a:rPr>
              <a:t> con un </a:t>
            </a:r>
            <a:r>
              <a:rPr lang="en-US" altLang="es-CL" dirty="0" err="1">
                <a:solidFill>
                  <a:srgbClr val="000000"/>
                </a:solidFill>
                <a:latin typeface="Arial" charset="0"/>
              </a:rPr>
              <a:t>número</a:t>
            </a:r>
            <a:r>
              <a:rPr lang="en-US" altLang="es-CL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es-CL" dirty="0" err="1">
                <a:solidFill>
                  <a:srgbClr val="000000"/>
                </a:solidFill>
                <a:latin typeface="Arial" charset="0"/>
              </a:rPr>
              <a:t>especificado</a:t>
            </a:r>
            <a:r>
              <a:rPr lang="en-US" altLang="es-CL" dirty="0">
                <a:solidFill>
                  <a:srgbClr val="000000"/>
                </a:solidFill>
                <a:latin typeface="Arial" charset="0"/>
              </a:rPr>
              <a:t> de </a:t>
            </a:r>
            <a:r>
              <a:rPr lang="en-US" altLang="es-CL" dirty="0" err="1">
                <a:solidFill>
                  <a:srgbClr val="000000"/>
                </a:solidFill>
                <a:latin typeface="Arial" charset="0"/>
              </a:rPr>
              <a:t>líneas</a:t>
            </a:r>
            <a:r>
              <a:rPr lang="en-US" altLang="es-CL" dirty="0">
                <a:solidFill>
                  <a:srgbClr val="000000"/>
                </a:solidFill>
                <a:latin typeface="Arial" charset="0"/>
              </a:rPr>
              <a:t> o bytes. </a:t>
            </a:r>
          </a:p>
        </p:txBody>
      </p:sp>
      <p:sp>
        <p:nvSpPr>
          <p:cNvPr id="116741" name="Rectángulo 1"/>
          <p:cNvSpPr>
            <a:spLocks noChangeArrowheads="1"/>
          </p:cNvSpPr>
          <p:nvPr/>
        </p:nvSpPr>
        <p:spPr bwMode="auto">
          <a:xfrm>
            <a:off x="941694" y="3266871"/>
            <a:ext cx="19030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s-CL" altLang="es-CL" sz="1800">
                <a:solidFill>
                  <a:schemeClr val="tx1"/>
                </a:solidFill>
                <a:latin typeface="Arial" charset="0"/>
                <a:cs typeface="Arial" charset="0"/>
              </a:rPr>
              <a:t>cp /etc/services .</a:t>
            </a:r>
          </a:p>
        </p:txBody>
      </p:sp>
      <p:sp>
        <p:nvSpPr>
          <p:cNvPr id="116742" name="Rectángulo 2"/>
          <p:cNvSpPr>
            <a:spLocks noChangeArrowheads="1"/>
          </p:cNvSpPr>
          <p:nvPr/>
        </p:nvSpPr>
        <p:spPr bwMode="auto">
          <a:xfrm>
            <a:off x="941694" y="4073946"/>
            <a:ext cx="20185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s-CL" altLang="es-CL" sz="1800">
                <a:solidFill>
                  <a:schemeClr val="tx1"/>
                </a:solidFill>
                <a:latin typeface="Arial" charset="0"/>
                <a:cs typeface="Arial" charset="0"/>
              </a:rPr>
              <a:t>split -l 20 services</a:t>
            </a:r>
          </a:p>
        </p:txBody>
      </p:sp>
      <p:sp>
        <p:nvSpPr>
          <p:cNvPr id="116743" name="Rectángulo 3"/>
          <p:cNvSpPr>
            <a:spLocks noChangeArrowheads="1"/>
          </p:cNvSpPr>
          <p:nvPr/>
        </p:nvSpPr>
        <p:spPr bwMode="auto">
          <a:xfrm>
            <a:off x="941694" y="4928162"/>
            <a:ext cx="456985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s-CL" altLang="es-CL" sz="1800" dirty="0">
                <a:solidFill>
                  <a:schemeClr val="tx1"/>
                </a:solidFill>
                <a:latin typeface="Arial" charset="0"/>
                <a:cs typeface="Arial" charset="0"/>
              </a:rPr>
              <a:t>[</a:t>
            </a:r>
            <a:r>
              <a:rPr lang="es-CL" altLang="es-CL" sz="1800" dirty="0" err="1">
                <a:solidFill>
                  <a:schemeClr val="tx1"/>
                </a:solidFill>
                <a:latin typeface="Arial" charset="0"/>
                <a:cs typeface="Arial" charset="0"/>
              </a:rPr>
              <a:t>root@localhost</a:t>
            </a:r>
            <a:r>
              <a:rPr lang="es-CL" altLang="es-CL" sz="1800" dirty="0">
                <a:solidFill>
                  <a:schemeClr val="tx1"/>
                </a:solidFill>
                <a:latin typeface="Arial" charset="0"/>
                <a:cs typeface="Arial" charset="0"/>
              </a:rPr>
              <a:t> ~]# </a:t>
            </a:r>
            <a:r>
              <a:rPr lang="es-CL" altLang="es-CL" sz="1800" dirty="0" err="1">
                <a:solidFill>
                  <a:schemeClr val="tx1"/>
                </a:solidFill>
                <a:latin typeface="Arial" charset="0"/>
                <a:cs typeface="Arial" charset="0"/>
              </a:rPr>
              <a:t>ls</a:t>
            </a:r>
            <a:r>
              <a:rPr lang="es-CL" altLang="es-CL" sz="1800" dirty="0">
                <a:solidFill>
                  <a:schemeClr val="tx1"/>
                </a:solidFill>
                <a:latin typeface="Arial" charset="0"/>
                <a:cs typeface="Arial" charset="0"/>
              </a:rPr>
              <a:t> -l x* |</a:t>
            </a:r>
            <a:r>
              <a:rPr lang="es-CL" altLang="es-CL" sz="1800" dirty="0" err="1">
                <a:solidFill>
                  <a:schemeClr val="tx1"/>
                </a:solidFill>
                <a:latin typeface="Arial" charset="0"/>
                <a:cs typeface="Arial" charset="0"/>
              </a:rPr>
              <a:t>wc</a:t>
            </a:r>
            <a:r>
              <a:rPr lang="es-CL" altLang="es-CL" sz="1800" dirty="0">
                <a:solidFill>
                  <a:schemeClr val="tx1"/>
                </a:solidFill>
                <a:latin typeface="Arial" charset="0"/>
                <a:cs typeface="Arial" charset="0"/>
              </a:rPr>
              <a:t> -l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s-CL" altLang="es-CL" sz="1800" dirty="0">
                <a:solidFill>
                  <a:schemeClr val="tx1"/>
                </a:solidFill>
                <a:latin typeface="Arial" charset="0"/>
                <a:cs typeface="Arial" charset="0"/>
              </a:rPr>
              <a:t>539</a:t>
            </a:r>
          </a:p>
        </p:txBody>
      </p:sp>
    </p:spTree>
    <p:extLst>
      <p:ext uri="{BB962C8B-B14F-4D97-AF65-F5344CB8AC3E}">
        <p14:creationId xmlns:p14="http://schemas.microsoft.com/office/powerpoint/2010/main" val="6840062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65592"/>
            <a:ext cx="9145429" cy="68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6083" name="Text Box 2"/>
          <p:cNvSpPr txBox="1">
            <a:spLocks noChangeArrowheads="1"/>
          </p:cNvSpPr>
          <p:nvPr/>
        </p:nvSpPr>
        <p:spPr bwMode="auto">
          <a:xfrm>
            <a:off x="714487" y="444249"/>
            <a:ext cx="8060838" cy="86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1pPr>
            <a:lvl2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2pPr>
            <a:lvl3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3pPr>
            <a:lvl4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4pPr>
            <a:lvl5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9pPr>
          </a:lstStyle>
          <a:p>
            <a:pPr eaLnBrk="1" hangingPunct="1">
              <a:lnSpc>
                <a:spcPct val="95000"/>
              </a:lnSpc>
              <a:buClrTx/>
              <a:buFontTx/>
              <a:buNone/>
            </a:pPr>
            <a:r>
              <a:rPr lang="en-US" altLang="es-CL" sz="3600" b="1" dirty="0" err="1" smtClean="0">
                <a:solidFill>
                  <a:srgbClr val="708CA1"/>
                </a:solidFill>
                <a:latin typeface="Arial" charset="0"/>
              </a:rPr>
              <a:t>Ejercicios</a:t>
            </a:r>
            <a:endParaRPr lang="en-US" altLang="es-CL" sz="3600" b="1" dirty="0">
              <a:solidFill>
                <a:srgbClr val="708CA1"/>
              </a:solidFill>
              <a:latin typeface="Arial" charset="0"/>
            </a:endParaRPr>
          </a:p>
        </p:txBody>
      </p:sp>
      <p:sp>
        <p:nvSpPr>
          <p:cNvPr id="46084" name="Text Box 3"/>
          <p:cNvSpPr txBox="1">
            <a:spLocks noChangeArrowheads="1"/>
          </p:cNvSpPr>
          <p:nvPr/>
        </p:nvSpPr>
        <p:spPr bwMode="auto">
          <a:xfrm>
            <a:off x="641611" y="1668433"/>
            <a:ext cx="8050835" cy="4813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1pPr>
            <a:lvl2pPr marL="455613" indent="-342900"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2pPr>
            <a:lvl3pPr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3pPr>
            <a:lvl4pPr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4pPr>
            <a:lvl5pPr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9pPr>
          </a:lstStyle>
          <a:p>
            <a:pPr lvl="1" eaLnBrk="1" hangingPunct="1">
              <a:lnSpc>
                <a:spcPct val="95000"/>
              </a:lnSpc>
              <a:buFont typeface="Times New Roman" pitchFamily="16" charset="0"/>
              <a:buAutoNum type="arabicPeriod"/>
            </a:pPr>
            <a:r>
              <a:rPr lang="en-US" altLang="es-CL" sz="2200" dirty="0" err="1">
                <a:solidFill>
                  <a:srgbClr val="000000"/>
                </a:solidFill>
                <a:latin typeface="Arial" charset="0"/>
              </a:rPr>
              <a:t>Crear</a:t>
            </a:r>
            <a:r>
              <a:rPr lang="en-US" altLang="es-CL" sz="2200" dirty="0">
                <a:solidFill>
                  <a:srgbClr val="000000"/>
                </a:solidFill>
                <a:latin typeface="Arial" charset="0"/>
              </a:rPr>
              <a:t> el </a:t>
            </a:r>
            <a:r>
              <a:rPr lang="en-US" altLang="es-CL" sz="2200" dirty="0" err="1">
                <a:solidFill>
                  <a:srgbClr val="000000"/>
                </a:solidFill>
                <a:latin typeface="Arial" charset="0"/>
              </a:rPr>
              <a:t>archivo</a:t>
            </a:r>
            <a:r>
              <a:rPr lang="en-US" altLang="es-CL" sz="2200" dirty="0">
                <a:solidFill>
                  <a:srgbClr val="000000"/>
                </a:solidFill>
                <a:latin typeface="Arial" charset="0"/>
              </a:rPr>
              <a:t> ~/bashusers.txt con </a:t>
            </a:r>
            <a:r>
              <a:rPr lang="en-US" altLang="es-CL" sz="2200" dirty="0" err="1">
                <a:solidFill>
                  <a:srgbClr val="000000"/>
                </a:solidFill>
                <a:latin typeface="Arial" charset="0"/>
              </a:rPr>
              <a:t>las</a:t>
            </a:r>
            <a:r>
              <a:rPr lang="en-US" altLang="es-CL" sz="2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es-CL" sz="2200" dirty="0" err="1">
                <a:solidFill>
                  <a:srgbClr val="000000"/>
                </a:solidFill>
                <a:latin typeface="Arial" charset="0"/>
              </a:rPr>
              <a:t>líneas</a:t>
            </a:r>
            <a:r>
              <a:rPr lang="en-US" altLang="es-CL" sz="2200" dirty="0">
                <a:solidFill>
                  <a:srgbClr val="000000"/>
                </a:solidFill>
                <a:latin typeface="Arial" charset="0"/>
              </a:rPr>
              <a:t> del </a:t>
            </a:r>
            <a:r>
              <a:rPr lang="en-US" altLang="es-CL" sz="2200" dirty="0" err="1">
                <a:solidFill>
                  <a:srgbClr val="000000"/>
                </a:solidFill>
                <a:latin typeface="Arial" charset="0"/>
              </a:rPr>
              <a:t>archivo</a:t>
            </a:r>
            <a:r>
              <a:rPr lang="en-US" altLang="es-CL" sz="2200" dirty="0">
                <a:solidFill>
                  <a:srgbClr val="000000"/>
                </a:solidFill>
                <a:latin typeface="Arial" charset="0"/>
              </a:rPr>
              <a:t> /</a:t>
            </a:r>
            <a:r>
              <a:rPr lang="en-US" altLang="es-CL" sz="2200" dirty="0" err="1">
                <a:solidFill>
                  <a:srgbClr val="000000"/>
                </a:solidFill>
                <a:latin typeface="Arial" charset="0"/>
              </a:rPr>
              <a:t>etc</a:t>
            </a:r>
            <a:r>
              <a:rPr lang="en-US" altLang="es-CL" sz="2200" dirty="0">
                <a:solidFill>
                  <a:srgbClr val="000000"/>
                </a:solidFill>
                <a:latin typeface="Arial" charset="0"/>
              </a:rPr>
              <a:t>/</a:t>
            </a:r>
            <a:r>
              <a:rPr lang="en-US" altLang="es-CL" sz="2200" dirty="0" err="1">
                <a:solidFill>
                  <a:srgbClr val="000000"/>
                </a:solidFill>
                <a:latin typeface="Arial" charset="0"/>
              </a:rPr>
              <a:t>passwd</a:t>
            </a:r>
            <a:r>
              <a:rPr lang="en-US" altLang="es-CL" sz="2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es-CL" sz="2200" dirty="0" err="1">
                <a:solidFill>
                  <a:srgbClr val="000000"/>
                </a:solidFill>
                <a:latin typeface="Arial" charset="0"/>
              </a:rPr>
              <a:t>que</a:t>
            </a:r>
            <a:r>
              <a:rPr lang="en-US" altLang="es-CL" sz="2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es-CL" sz="2200" dirty="0" err="1">
                <a:solidFill>
                  <a:srgbClr val="000000"/>
                </a:solidFill>
                <a:latin typeface="Arial" charset="0"/>
              </a:rPr>
              <a:t>contengan</a:t>
            </a:r>
            <a:r>
              <a:rPr lang="en-US" altLang="es-CL" sz="2200" dirty="0">
                <a:solidFill>
                  <a:srgbClr val="000000"/>
                </a:solidFill>
                <a:latin typeface="Arial" charset="0"/>
              </a:rPr>
              <a:t> el </a:t>
            </a:r>
            <a:r>
              <a:rPr lang="en-US" altLang="es-CL" sz="2200" dirty="0" err="1">
                <a:solidFill>
                  <a:srgbClr val="000000"/>
                </a:solidFill>
                <a:latin typeface="Arial" charset="0"/>
              </a:rPr>
              <a:t>texto</a:t>
            </a:r>
            <a:r>
              <a:rPr lang="en-US" altLang="es-CL" sz="2200" dirty="0">
                <a:solidFill>
                  <a:srgbClr val="000000"/>
                </a:solidFill>
                <a:latin typeface="Arial" charset="0"/>
              </a:rPr>
              <a:t> /bin/bash.</a:t>
            </a:r>
          </a:p>
          <a:p>
            <a:pPr lvl="1" eaLnBrk="1" hangingPunct="1">
              <a:lnSpc>
                <a:spcPct val="95000"/>
              </a:lnSpc>
              <a:buFont typeface="Times New Roman" pitchFamily="16" charset="0"/>
              <a:buAutoNum type="arabicPeriod"/>
            </a:pPr>
            <a:r>
              <a:rPr lang="en-US" altLang="es-CL" sz="2200" dirty="0" err="1">
                <a:solidFill>
                  <a:srgbClr val="000000"/>
                </a:solidFill>
                <a:latin typeface="Arial" charset="0"/>
              </a:rPr>
              <a:t>Crear</a:t>
            </a:r>
            <a:r>
              <a:rPr lang="en-US" altLang="es-CL" sz="2200" dirty="0">
                <a:solidFill>
                  <a:srgbClr val="000000"/>
                </a:solidFill>
                <a:latin typeface="Arial" charset="0"/>
              </a:rPr>
              <a:t> el </a:t>
            </a:r>
            <a:r>
              <a:rPr lang="en-US" altLang="es-CL" sz="2200" dirty="0" err="1">
                <a:solidFill>
                  <a:srgbClr val="000000"/>
                </a:solidFill>
                <a:latin typeface="Arial" charset="0"/>
              </a:rPr>
              <a:t>archivo</a:t>
            </a:r>
            <a:r>
              <a:rPr lang="en-US" altLang="es-CL" sz="2200" dirty="0">
                <a:solidFill>
                  <a:srgbClr val="000000"/>
                </a:solidFill>
                <a:latin typeface="Arial" charset="0"/>
              </a:rPr>
              <a:t>~/nostdhome.txt </a:t>
            </a:r>
            <a:r>
              <a:rPr lang="en-US" altLang="es-CL" sz="2200" dirty="0" err="1">
                <a:solidFill>
                  <a:srgbClr val="000000"/>
                </a:solidFill>
                <a:latin typeface="Arial" charset="0"/>
              </a:rPr>
              <a:t>sólo</a:t>
            </a:r>
            <a:r>
              <a:rPr lang="en-US" altLang="es-CL" sz="2200" dirty="0">
                <a:solidFill>
                  <a:srgbClr val="000000"/>
                </a:solidFill>
                <a:latin typeface="Arial" charset="0"/>
              </a:rPr>
              <a:t> con </a:t>
            </a:r>
            <a:r>
              <a:rPr lang="en-US" altLang="es-CL" sz="2200" dirty="0" err="1">
                <a:solidFill>
                  <a:srgbClr val="000000"/>
                </a:solidFill>
                <a:latin typeface="Arial" charset="0"/>
              </a:rPr>
              <a:t>las</a:t>
            </a:r>
            <a:r>
              <a:rPr lang="en-US" altLang="es-CL" sz="2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es-CL" sz="2200" dirty="0" err="1">
                <a:solidFill>
                  <a:srgbClr val="000000"/>
                </a:solidFill>
                <a:latin typeface="Arial" charset="0"/>
              </a:rPr>
              <a:t>líneas</a:t>
            </a:r>
            <a:r>
              <a:rPr lang="en-US" altLang="es-CL" sz="2200" dirty="0">
                <a:solidFill>
                  <a:srgbClr val="000000"/>
                </a:solidFill>
                <a:latin typeface="Arial" charset="0"/>
              </a:rPr>
              <a:t> del </a:t>
            </a:r>
            <a:r>
              <a:rPr lang="en-US" altLang="es-CL" sz="2200" dirty="0" err="1">
                <a:solidFill>
                  <a:srgbClr val="000000"/>
                </a:solidFill>
                <a:latin typeface="Arial" charset="0"/>
              </a:rPr>
              <a:t>archivo</a:t>
            </a:r>
            <a:r>
              <a:rPr lang="en-US" altLang="es-CL" sz="2200" dirty="0">
                <a:solidFill>
                  <a:srgbClr val="000000"/>
                </a:solidFill>
                <a:latin typeface="Arial" charset="0"/>
              </a:rPr>
              <a:t> /</a:t>
            </a:r>
            <a:r>
              <a:rPr lang="en-US" altLang="es-CL" sz="2200" dirty="0" err="1">
                <a:solidFill>
                  <a:srgbClr val="000000"/>
                </a:solidFill>
                <a:latin typeface="Arial" charset="0"/>
              </a:rPr>
              <a:t>etc</a:t>
            </a:r>
            <a:r>
              <a:rPr lang="en-US" altLang="es-CL" sz="2200" dirty="0">
                <a:solidFill>
                  <a:srgbClr val="000000"/>
                </a:solidFill>
                <a:latin typeface="Arial" charset="0"/>
              </a:rPr>
              <a:t>/</a:t>
            </a:r>
            <a:r>
              <a:rPr lang="en-US" altLang="es-CL" sz="2200" dirty="0" err="1">
                <a:solidFill>
                  <a:srgbClr val="000000"/>
                </a:solidFill>
                <a:latin typeface="Arial" charset="0"/>
              </a:rPr>
              <a:t>passwd</a:t>
            </a:r>
            <a:r>
              <a:rPr lang="en-US" altLang="es-CL" sz="2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es-CL" sz="2200" dirty="0" err="1">
                <a:solidFill>
                  <a:srgbClr val="000000"/>
                </a:solidFill>
                <a:latin typeface="Arial" charset="0"/>
              </a:rPr>
              <a:t>que</a:t>
            </a:r>
            <a:r>
              <a:rPr lang="en-US" altLang="es-CL" sz="2200" dirty="0">
                <a:solidFill>
                  <a:srgbClr val="000000"/>
                </a:solidFill>
                <a:latin typeface="Arial" charset="0"/>
              </a:rPr>
              <a:t> no </a:t>
            </a:r>
            <a:r>
              <a:rPr lang="en-US" altLang="es-CL" sz="2200" dirty="0" err="1">
                <a:solidFill>
                  <a:srgbClr val="000000"/>
                </a:solidFill>
                <a:latin typeface="Arial" charset="0"/>
              </a:rPr>
              <a:t>contengan</a:t>
            </a:r>
            <a:r>
              <a:rPr lang="en-US" altLang="es-CL" sz="2200" dirty="0">
                <a:solidFill>
                  <a:srgbClr val="000000"/>
                </a:solidFill>
                <a:latin typeface="Arial" charset="0"/>
              </a:rPr>
              <a:t> el </a:t>
            </a:r>
            <a:r>
              <a:rPr lang="en-US" altLang="es-CL" sz="2200" dirty="0" err="1">
                <a:solidFill>
                  <a:srgbClr val="000000"/>
                </a:solidFill>
                <a:latin typeface="Arial" charset="0"/>
              </a:rPr>
              <a:t>texto</a:t>
            </a:r>
            <a:r>
              <a:rPr lang="en-US" altLang="es-CL" sz="2200" dirty="0">
                <a:solidFill>
                  <a:srgbClr val="000000"/>
                </a:solidFill>
                <a:latin typeface="Arial" charset="0"/>
              </a:rPr>
              <a:t> home</a:t>
            </a:r>
            <a:r>
              <a:rPr lang="en-US" altLang="es-CL" sz="2200" dirty="0" smtClean="0">
                <a:solidFill>
                  <a:srgbClr val="000000"/>
                </a:solidFill>
                <a:latin typeface="Arial" charset="0"/>
              </a:rPr>
              <a:t>.</a:t>
            </a:r>
          </a:p>
          <a:p>
            <a:pPr lvl="1" eaLnBrk="1" hangingPunct="1">
              <a:lnSpc>
                <a:spcPct val="95000"/>
              </a:lnSpc>
              <a:buFont typeface="Times New Roman" pitchFamily="16" charset="0"/>
              <a:buAutoNum type="arabicPeriod"/>
            </a:pPr>
            <a:r>
              <a:rPr lang="en-US" altLang="es-CL" sz="2200" dirty="0" err="1" smtClean="0">
                <a:solidFill>
                  <a:srgbClr val="000000"/>
                </a:solidFill>
                <a:latin typeface="Arial" charset="0"/>
              </a:rPr>
              <a:t>Crear</a:t>
            </a:r>
            <a:r>
              <a:rPr lang="en-US" altLang="es-CL" sz="2200" dirty="0" smtClean="0">
                <a:solidFill>
                  <a:srgbClr val="000000"/>
                </a:solidFill>
                <a:latin typeface="Arial" charset="0"/>
              </a:rPr>
              <a:t> el </a:t>
            </a:r>
            <a:r>
              <a:rPr lang="en-US" altLang="es-CL" sz="2200" dirty="0" err="1" smtClean="0">
                <a:solidFill>
                  <a:srgbClr val="000000"/>
                </a:solidFill>
                <a:latin typeface="Arial" charset="0"/>
              </a:rPr>
              <a:t>archivo</a:t>
            </a:r>
            <a:r>
              <a:rPr lang="en-US" altLang="es-CL" sz="2200" dirty="0" smtClean="0">
                <a:solidFill>
                  <a:srgbClr val="000000"/>
                </a:solidFill>
                <a:latin typeface="Arial" charset="0"/>
              </a:rPr>
              <a:t> ~/disks.txt con </a:t>
            </a:r>
            <a:r>
              <a:rPr lang="en-US" altLang="es-CL" sz="2200" dirty="0" err="1" smtClean="0">
                <a:solidFill>
                  <a:srgbClr val="000000"/>
                </a:solidFill>
                <a:latin typeface="Arial" charset="0"/>
              </a:rPr>
              <a:t>las</a:t>
            </a:r>
            <a:r>
              <a:rPr lang="en-US" altLang="es-CL" sz="22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es-CL" sz="2200" dirty="0" err="1" smtClean="0">
                <a:solidFill>
                  <a:srgbClr val="000000"/>
                </a:solidFill>
                <a:latin typeface="Arial" charset="0"/>
              </a:rPr>
              <a:t>líneas</a:t>
            </a:r>
            <a:r>
              <a:rPr lang="en-US" altLang="es-CL" sz="2200" dirty="0" smtClean="0">
                <a:solidFill>
                  <a:srgbClr val="000000"/>
                </a:solidFill>
                <a:latin typeface="Arial" charset="0"/>
              </a:rPr>
              <a:t> de </a:t>
            </a:r>
            <a:r>
              <a:rPr lang="en-US" altLang="es-CL" sz="2200" dirty="0" err="1" smtClean="0">
                <a:solidFill>
                  <a:srgbClr val="000000"/>
                </a:solidFill>
                <a:latin typeface="Arial" charset="0"/>
              </a:rPr>
              <a:t>texto</a:t>
            </a:r>
            <a:r>
              <a:rPr lang="en-US" altLang="es-CL" sz="2200" dirty="0" smtClean="0">
                <a:solidFill>
                  <a:srgbClr val="000000"/>
                </a:solidFill>
                <a:latin typeface="Arial" charset="0"/>
              </a:rPr>
              <a:t> de los </a:t>
            </a:r>
            <a:r>
              <a:rPr lang="en-US" altLang="es-CL" sz="2200" dirty="0" err="1" smtClean="0">
                <a:solidFill>
                  <a:srgbClr val="000000"/>
                </a:solidFill>
                <a:latin typeface="Arial" charset="0"/>
              </a:rPr>
              <a:t>archivos</a:t>
            </a:r>
            <a:r>
              <a:rPr lang="en-US" altLang="es-CL" sz="22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es-CL" sz="2200" dirty="0" err="1" smtClean="0">
                <a:solidFill>
                  <a:srgbClr val="000000"/>
                </a:solidFill>
                <a:latin typeface="Arial" charset="0"/>
              </a:rPr>
              <a:t>que</a:t>
            </a:r>
            <a:r>
              <a:rPr lang="en-US" altLang="es-CL" sz="2200" dirty="0" smtClean="0">
                <a:solidFill>
                  <a:srgbClr val="000000"/>
                </a:solidFill>
                <a:latin typeface="Arial" charset="0"/>
              </a:rPr>
              <a:t> se </a:t>
            </a:r>
            <a:r>
              <a:rPr lang="en-US" altLang="es-CL" sz="2200" dirty="0" err="1" smtClean="0">
                <a:solidFill>
                  <a:srgbClr val="000000"/>
                </a:solidFill>
                <a:latin typeface="Arial" charset="0"/>
              </a:rPr>
              <a:t>encuentran</a:t>
            </a:r>
            <a:r>
              <a:rPr lang="en-US" altLang="es-CL" sz="2200" dirty="0" smtClean="0">
                <a:solidFill>
                  <a:srgbClr val="000000"/>
                </a:solidFill>
                <a:latin typeface="Arial" charset="0"/>
              </a:rPr>
              <a:t> en el </a:t>
            </a:r>
            <a:r>
              <a:rPr lang="en-US" altLang="es-CL" sz="2200" dirty="0" err="1" smtClean="0">
                <a:solidFill>
                  <a:srgbClr val="000000"/>
                </a:solidFill>
                <a:latin typeface="Arial" charset="0"/>
              </a:rPr>
              <a:t>directorio</a:t>
            </a:r>
            <a:r>
              <a:rPr lang="en-US" altLang="es-CL" sz="2200" dirty="0" smtClean="0">
                <a:solidFill>
                  <a:srgbClr val="000000"/>
                </a:solidFill>
                <a:latin typeface="Arial" charset="0"/>
              </a:rPr>
              <a:t> /</a:t>
            </a:r>
            <a:r>
              <a:rPr lang="en-US" altLang="es-CL" sz="2200" dirty="0" err="1" smtClean="0">
                <a:solidFill>
                  <a:srgbClr val="000000"/>
                </a:solidFill>
                <a:latin typeface="Arial" charset="0"/>
              </a:rPr>
              <a:t>var</a:t>
            </a:r>
            <a:r>
              <a:rPr lang="en-US" altLang="es-CL" sz="2200" dirty="0" smtClean="0">
                <a:solidFill>
                  <a:srgbClr val="000000"/>
                </a:solidFill>
                <a:latin typeface="Arial" charset="0"/>
              </a:rPr>
              <a:t>/log/ </a:t>
            </a:r>
            <a:r>
              <a:rPr lang="en-US" altLang="es-CL" sz="2200" dirty="0" err="1" smtClean="0">
                <a:solidFill>
                  <a:srgbClr val="000000"/>
                </a:solidFill>
                <a:latin typeface="Arial" charset="0"/>
              </a:rPr>
              <a:t>que</a:t>
            </a:r>
            <a:r>
              <a:rPr lang="en-US" altLang="es-CL" sz="22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es-CL" sz="2200" dirty="0" err="1" smtClean="0">
                <a:solidFill>
                  <a:srgbClr val="000000"/>
                </a:solidFill>
                <a:latin typeface="Arial" charset="0"/>
              </a:rPr>
              <a:t>contengan</a:t>
            </a:r>
            <a:r>
              <a:rPr lang="en-US" altLang="es-CL" sz="2200" dirty="0" smtClean="0">
                <a:solidFill>
                  <a:srgbClr val="000000"/>
                </a:solidFill>
                <a:latin typeface="Arial" charset="0"/>
              </a:rPr>
              <a:t> la palabra disk.</a:t>
            </a:r>
            <a:endParaRPr lang="en-US" altLang="es-CL" sz="22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8515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65592"/>
            <a:ext cx="9145429" cy="68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0179" name="Text Box 2"/>
          <p:cNvSpPr txBox="1">
            <a:spLocks noChangeArrowheads="1"/>
          </p:cNvSpPr>
          <p:nvPr/>
        </p:nvSpPr>
        <p:spPr bwMode="auto">
          <a:xfrm>
            <a:off x="714487" y="412996"/>
            <a:ext cx="8063696" cy="10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1pPr>
            <a:lvl2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2pPr>
            <a:lvl3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3pPr>
            <a:lvl4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4pPr>
            <a:lvl5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9pPr>
          </a:lstStyle>
          <a:p>
            <a:pPr eaLnBrk="1" hangingPunct="1">
              <a:lnSpc>
                <a:spcPct val="95000"/>
              </a:lnSpc>
              <a:buClrTx/>
              <a:buFontTx/>
              <a:buNone/>
            </a:pPr>
            <a:r>
              <a:rPr lang="en-US" altLang="es-CL" sz="3600" b="1" dirty="0" err="1" smtClean="0">
                <a:solidFill>
                  <a:srgbClr val="708CA1"/>
                </a:solidFill>
                <a:latin typeface="Arial" charset="0"/>
              </a:rPr>
              <a:t>Introducción</a:t>
            </a:r>
            <a:r>
              <a:rPr lang="en-US" altLang="es-CL" sz="3600" b="1" dirty="0" smtClean="0">
                <a:solidFill>
                  <a:srgbClr val="708CA1"/>
                </a:solidFill>
                <a:latin typeface="Arial" charset="0"/>
              </a:rPr>
              <a:t> </a:t>
            </a:r>
            <a:r>
              <a:rPr lang="en-US" altLang="es-CL" sz="3600" b="1" dirty="0">
                <a:solidFill>
                  <a:srgbClr val="708CA1"/>
                </a:solidFill>
                <a:latin typeface="Arial" charset="0"/>
              </a:rPr>
              <a:t>a </a:t>
            </a:r>
            <a:r>
              <a:rPr lang="en-US" altLang="es-CL" sz="3600" b="1" dirty="0" err="1">
                <a:solidFill>
                  <a:srgbClr val="708CA1"/>
                </a:solidFill>
                <a:latin typeface="Arial" charset="0"/>
              </a:rPr>
              <a:t>las</a:t>
            </a:r>
            <a:r>
              <a:rPr lang="en-US" altLang="es-CL" sz="3600" b="1" dirty="0">
                <a:solidFill>
                  <a:srgbClr val="708CA1"/>
                </a:solidFill>
                <a:latin typeface="Arial" charset="0"/>
              </a:rPr>
              <a:t> </a:t>
            </a:r>
            <a:r>
              <a:rPr lang="en-US" altLang="es-CL" sz="3600" b="1" dirty="0" err="1">
                <a:solidFill>
                  <a:srgbClr val="708CA1"/>
                </a:solidFill>
                <a:latin typeface="Arial" charset="0"/>
              </a:rPr>
              <a:t>expresiones</a:t>
            </a:r>
            <a:r>
              <a:rPr lang="en-US" altLang="es-CL" sz="3600" b="1" dirty="0">
                <a:solidFill>
                  <a:srgbClr val="708CA1"/>
                </a:solidFill>
                <a:latin typeface="Arial" charset="0"/>
              </a:rPr>
              <a:t> </a:t>
            </a:r>
            <a:r>
              <a:rPr lang="en-US" altLang="es-CL" sz="3600" b="1" dirty="0" err="1">
                <a:solidFill>
                  <a:srgbClr val="708CA1"/>
                </a:solidFill>
                <a:latin typeface="Arial" charset="0"/>
              </a:rPr>
              <a:t>regulares</a:t>
            </a:r>
            <a:endParaRPr lang="en-US" altLang="es-CL" sz="3600" b="1" dirty="0">
              <a:solidFill>
                <a:srgbClr val="708CA1"/>
              </a:solidFill>
              <a:latin typeface="Arial" charset="0"/>
            </a:endParaRPr>
          </a:p>
        </p:txBody>
      </p:sp>
      <p:sp>
        <p:nvSpPr>
          <p:cNvPr id="50180" name="Text Box 3"/>
          <p:cNvSpPr txBox="1">
            <a:spLocks noChangeArrowheads="1"/>
          </p:cNvSpPr>
          <p:nvPr/>
        </p:nvSpPr>
        <p:spPr bwMode="auto">
          <a:xfrm>
            <a:off x="641610" y="1668433"/>
            <a:ext cx="8053693" cy="3216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1pPr>
            <a:lvl2pPr marL="455613" indent="-342900"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2pPr>
            <a:lvl3pPr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3pPr>
            <a:lvl4pPr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4pPr>
            <a:lvl5pPr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9pPr>
          </a:lstStyle>
          <a:p>
            <a:pPr lvl="1" eaLnBrk="1" hangingPunct="1">
              <a:lnSpc>
                <a:spcPct val="95000"/>
              </a:lnSpc>
              <a:buFont typeface="Arial" charset="0"/>
              <a:buChar char="•"/>
            </a:pPr>
            <a:r>
              <a:rPr lang="en-US" altLang="es-CL" sz="2200" dirty="0">
                <a:solidFill>
                  <a:srgbClr val="000000"/>
                </a:solidFill>
                <a:latin typeface="Arial" charset="0"/>
              </a:rPr>
              <a:t>Las </a:t>
            </a:r>
            <a:r>
              <a:rPr lang="en-US" altLang="es-CL" sz="2200" dirty="0" err="1">
                <a:solidFill>
                  <a:srgbClr val="000000"/>
                </a:solidFill>
                <a:latin typeface="Arial" charset="0"/>
              </a:rPr>
              <a:t>expresiones</a:t>
            </a:r>
            <a:r>
              <a:rPr lang="en-US" altLang="es-CL" sz="2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es-CL" sz="2200" dirty="0" err="1">
                <a:solidFill>
                  <a:srgbClr val="000000"/>
                </a:solidFill>
                <a:latin typeface="Arial" charset="0"/>
              </a:rPr>
              <a:t>regulares</a:t>
            </a:r>
            <a:r>
              <a:rPr lang="en-US" altLang="es-CL" sz="2200" dirty="0">
                <a:solidFill>
                  <a:srgbClr val="000000"/>
                </a:solidFill>
                <a:latin typeface="Arial" charset="0"/>
              </a:rPr>
              <a:t> (regex) son </a:t>
            </a:r>
            <a:r>
              <a:rPr lang="en-US" altLang="es-CL" sz="2200" dirty="0" err="1">
                <a:solidFill>
                  <a:srgbClr val="000000"/>
                </a:solidFill>
                <a:latin typeface="Arial" charset="0"/>
              </a:rPr>
              <a:t>una</a:t>
            </a:r>
            <a:r>
              <a:rPr lang="en-US" altLang="es-CL" sz="2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es-CL" sz="2200" dirty="0" err="1">
                <a:solidFill>
                  <a:srgbClr val="000000"/>
                </a:solidFill>
                <a:latin typeface="Arial" charset="0"/>
              </a:rPr>
              <a:t>sintaxis</a:t>
            </a:r>
            <a:r>
              <a:rPr lang="en-US" altLang="es-CL" sz="2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es-CL" sz="2200" dirty="0" err="1">
                <a:solidFill>
                  <a:srgbClr val="000000"/>
                </a:solidFill>
                <a:latin typeface="Arial" charset="0"/>
              </a:rPr>
              <a:t>estándar</a:t>
            </a:r>
            <a:r>
              <a:rPr lang="en-US" altLang="es-CL" sz="2200" dirty="0">
                <a:solidFill>
                  <a:srgbClr val="000000"/>
                </a:solidFill>
                <a:latin typeface="Arial" charset="0"/>
              </a:rPr>
              <a:t> de Unix para </a:t>
            </a:r>
            <a:r>
              <a:rPr lang="en-US" altLang="es-CL" sz="2200" dirty="0" err="1">
                <a:solidFill>
                  <a:srgbClr val="000000"/>
                </a:solidFill>
                <a:latin typeface="Arial" charset="0"/>
              </a:rPr>
              <a:t>especificar</a:t>
            </a:r>
            <a:r>
              <a:rPr lang="en-US" altLang="es-CL" sz="2200" dirty="0">
                <a:solidFill>
                  <a:srgbClr val="000000"/>
                </a:solidFill>
                <a:latin typeface="Arial" charset="0"/>
              </a:rPr>
              <a:t> los </a:t>
            </a:r>
            <a:r>
              <a:rPr lang="en-US" altLang="es-CL" sz="2200" dirty="0" err="1">
                <a:solidFill>
                  <a:srgbClr val="000000"/>
                </a:solidFill>
                <a:latin typeface="Arial" charset="0"/>
              </a:rPr>
              <a:t>patrones</a:t>
            </a:r>
            <a:r>
              <a:rPr lang="en-US" altLang="es-CL" sz="2200" dirty="0">
                <a:solidFill>
                  <a:srgbClr val="000000"/>
                </a:solidFill>
                <a:latin typeface="Arial" charset="0"/>
              </a:rPr>
              <a:t> de </a:t>
            </a:r>
            <a:r>
              <a:rPr lang="en-US" altLang="es-CL" sz="2200" dirty="0" err="1">
                <a:solidFill>
                  <a:srgbClr val="000000"/>
                </a:solidFill>
                <a:latin typeface="Arial" charset="0"/>
              </a:rPr>
              <a:t>texto</a:t>
            </a:r>
            <a:r>
              <a:rPr lang="en-US" altLang="es-CL" sz="2200" dirty="0">
                <a:solidFill>
                  <a:srgbClr val="000000"/>
                </a:solidFill>
                <a:latin typeface="Arial" charset="0"/>
              </a:rPr>
              <a:t>.</a:t>
            </a:r>
          </a:p>
          <a:p>
            <a:pPr lvl="1" eaLnBrk="1" hangingPunct="1">
              <a:lnSpc>
                <a:spcPct val="95000"/>
              </a:lnSpc>
              <a:buFont typeface="Arial" charset="0"/>
              <a:buChar char="•"/>
            </a:pPr>
            <a:r>
              <a:rPr lang="en-US" altLang="es-CL" sz="2200" dirty="0">
                <a:solidFill>
                  <a:srgbClr val="000000"/>
                </a:solidFill>
                <a:latin typeface="Arial" charset="0"/>
              </a:rPr>
              <a:t>Son </a:t>
            </a:r>
            <a:r>
              <a:rPr lang="en-US" altLang="es-CL" sz="2200" dirty="0" err="1">
                <a:solidFill>
                  <a:srgbClr val="000000"/>
                </a:solidFill>
                <a:latin typeface="Arial" charset="0"/>
              </a:rPr>
              <a:t>entendidas</a:t>
            </a:r>
            <a:r>
              <a:rPr lang="en-US" altLang="es-CL" sz="2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es-CL" sz="2200" dirty="0" err="1">
                <a:solidFill>
                  <a:srgbClr val="000000"/>
                </a:solidFill>
                <a:latin typeface="Arial" charset="0"/>
              </a:rPr>
              <a:t>por</a:t>
            </a:r>
            <a:r>
              <a:rPr lang="en-US" altLang="es-CL" sz="2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es-CL" sz="2200" dirty="0" err="1">
                <a:solidFill>
                  <a:srgbClr val="000000"/>
                </a:solidFill>
                <a:latin typeface="Arial" charset="0"/>
              </a:rPr>
              <a:t>muchos</a:t>
            </a:r>
            <a:r>
              <a:rPr lang="en-US" altLang="es-CL" sz="2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es-CL" sz="2200" dirty="0" err="1">
                <a:solidFill>
                  <a:srgbClr val="000000"/>
                </a:solidFill>
                <a:latin typeface="Arial" charset="0"/>
              </a:rPr>
              <a:t>comandos</a:t>
            </a:r>
            <a:r>
              <a:rPr lang="en-US" altLang="es-CL" sz="2200" dirty="0">
                <a:solidFill>
                  <a:srgbClr val="000000"/>
                </a:solidFill>
                <a:latin typeface="Arial" charset="0"/>
              </a:rPr>
              <a:t>.</a:t>
            </a:r>
          </a:p>
          <a:p>
            <a:pPr lvl="1" eaLnBrk="1" hangingPunct="1">
              <a:lnSpc>
                <a:spcPct val="95000"/>
              </a:lnSpc>
              <a:buFont typeface="Arial" charset="0"/>
              <a:buChar char="•"/>
            </a:pPr>
            <a:r>
              <a:rPr lang="en-US" altLang="es-CL" sz="2200" dirty="0" err="1">
                <a:solidFill>
                  <a:srgbClr val="000000"/>
                </a:solidFill>
                <a:latin typeface="Arial" charset="0"/>
              </a:rPr>
              <a:t>Tienen</a:t>
            </a:r>
            <a:r>
              <a:rPr lang="en-US" altLang="es-CL" sz="2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es-CL" sz="2200" dirty="0" err="1">
                <a:solidFill>
                  <a:srgbClr val="000000"/>
                </a:solidFill>
                <a:latin typeface="Arial" charset="0"/>
              </a:rPr>
              <a:t>que</a:t>
            </a:r>
            <a:r>
              <a:rPr lang="en-US" altLang="es-CL" sz="2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es-CL" sz="2200" dirty="0" err="1">
                <a:solidFill>
                  <a:srgbClr val="000000"/>
                </a:solidFill>
                <a:latin typeface="Arial" charset="0"/>
              </a:rPr>
              <a:t>ver</a:t>
            </a:r>
            <a:r>
              <a:rPr lang="en-US" altLang="es-CL" sz="2200" dirty="0">
                <a:solidFill>
                  <a:srgbClr val="000000"/>
                </a:solidFill>
                <a:latin typeface="Arial" charset="0"/>
              </a:rPr>
              <a:t> con el </a:t>
            </a:r>
            <a:r>
              <a:rPr lang="en-US" altLang="es-CL" sz="2200" dirty="0" err="1">
                <a:solidFill>
                  <a:srgbClr val="000000"/>
                </a:solidFill>
                <a:latin typeface="Arial" charset="0"/>
              </a:rPr>
              <a:t>uso</a:t>
            </a:r>
            <a:r>
              <a:rPr lang="en-US" altLang="es-CL" sz="2200" dirty="0">
                <a:solidFill>
                  <a:srgbClr val="000000"/>
                </a:solidFill>
                <a:latin typeface="Arial" charset="0"/>
              </a:rPr>
              <a:t> de </a:t>
            </a:r>
            <a:r>
              <a:rPr lang="en-US" altLang="es-CL" sz="2200" dirty="0" err="1">
                <a:solidFill>
                  <a:srgbClr val="000000"/>
                </a:solidFill>
                <a:latin typeface="Arial" charset="0"/>
              </a:rPr>
              <a:t>caracteres</a:t>
            </a:r>
            <a:r>
              <a:rPr lang="en-US" altLang="es-CL" sz="2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es-CL" sz="2200" dirty="0" err="1">
                <a:solidFill>
                  <a:srgbClr val="000000"/>
                </a:solidFill>
                <a:latin typeface="Arial" charset="0"/>
              </a:rPr>
              <a:t>especiales</a:t>
            </a:r>
            <a:r>
              <a:rPr lang="en-US" altLang="es-CL" sz="2200" dirty="0">
                <a:solidFill>
                  <a:srgbClr val="000000"/>
                </a:solidFill>
                <a:latin typeface="Arial" charset="0"/>
              </a:rPr>
              <a:t> (</a:t>
            </a:r>
            <a:r>
              <a:rPr lang="en-US" altLang="es-CL" sz="2200" dirty="0" err="1">
                <a:solidFill>
                  <a:srgbClr val="000000"/>
                </a:solidFill>
                <a:latin typeface="Arial" charset="0"/>
              </a:rPr>
              <a:t>metacaracteres</a:t>
            </a:r>
            <a:r>
              <a:rPr lang="en-US" altLang="es-CL" sz="2200" dirty="0">
                <a:solidFill>
                  <a:srgbClr val="000000"/>
                </a:solidFill>
                <a:latin typeface="Arial" charset="0"/>
              </a:rPr>
              <a:t>) para </a:t>
            </a:r>
            <a:r>
              <a:rPr lang="en-US" altLang="es-CL" sz="2200" dirty="0" err="1">
                <a:solidFill>
                  <a:srgbClr val="000000"/>
                </a:solidFill>
                <a:latin typeface="Arial" charset="0"/>
              </a:rPr>
              <a:t>establecer</a:t>
            </a:r>
            <a:r>
              <a:rPr lang="en-US" altLang="es-CL" sz="2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es-CL" sz="2200" dirty="0" err="1">
                <a:solidFill>
                  <a:srgbClr val="000000"/>
                </a:solidFill>
                <a:latin typeface="Arial" charset="0"/>
              </a:rPr>
              <a:t>parámetros</a:t>
            </a:r>
            <a:r>
              <a:rPr lang="en-US" altLang="es-CL" sz="2200" dirty="0">
                <a:solidFill>
                  <a:srgbClr val="000000"/>
                </a:solidFill>
                <a:latin typeface="Arial" charset="0"/>
              </a:rPr>
              <a:t> de </a:t>
            </a:r>
            <a:r>
              <a:rPr lang="en-US" altLang="es-CL" sz="2200" dirty="0" err="1">
                <a:solidFill>
                  <a:srgbClr val="000000"/>
                </a:solidFill>
                <a:latin typeface="Arial" charset="0"/>
              </a:rPr>
              <a:t>búsqueda</a:t>
            </a:r>
            <a:r>
              <a:rPr lang="en-US" altLang="es-CL" sz="2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es-CL" sz="2200" dirty="0" err="1">
                <a:solidFill>
                  <a:srgbClr val="000000"/>
                </a:solidFill>
                <a:latin typeface="Arial" charset="0"/>
              </a:rPr>
              <a:t>avanzada</a:t>
            </a:r>
            <a:r>
              <a:rPr lang="en-US" altLang="es-CL" sz="2200" dirty="0">
                <a:solidFill>
                  <a:srgbClr val="000000"/>
                </a:solidFill>
                <a:latin typeface="Arial" charset="0"/>
              </a:rPr>
              <a:t>.</a:t>
            </a:r>
          </a:p>
          <a:p>
            <a:pPr lvl="1" eaLnBrk="1" hangingPunct="1">
              <a:lnSpc>
                <a:spcPct val="95000"/>
              </a:lnSpc>
              <a:buFont typeface="Arial" charset="0"/>
              <a:buChar char="•"/>
            </a:pPr>
            <a:r>
              <a:rPr lang="en-US" altLang="es-CL" sz="2200" dirty="0">
                <a:solidFill>
                  <a:srgbClr val="000000"/>
                </a:solidFill>
                <a:latin typeface="Arial" charset="0"/>
              </a:rPr>
              <a:t>. y [ ] se </a:t>
            </a:r>
            <a:r>
              <a:rPr lang="en-US" altLang="es-CL" sz="2200" dirty="0" err="1">
                <a:solidFill>
                  <a:srgbClr val="000000"/>
                </a:solidFill>
                <a:latin typeface="Arial" charset="0"/>
              </a:rPr>
              <a:t>usan</a:t>
            </a:r>
            <a:r>
              <a:rPr lang="en-US" altLang="es-CL" sz="2200" dirty="0">
                <a:solidFill>
                  <a:srgbClr val="000000"/>
                </a:solidFill>
                <a:latin typeface="Arial" charset="0"/>
              </a:rPr>
              <a:t> para </a:t>
            </a:r>
            <a:r>
              <a:rPr lang="en-US" altLang="es-CL" sz="2200" dirty="0" err="1">
                <a:solidFill>
                  <a:srgbClr val="000000"/>
                </a:solidFill>
                <a:latin typeface="Arial" charset="0"/>
              </a:rPr>
              <a:t>coincidir</a:t>
            </a:r>
            <a:r>
              <a:rPr lang="en-US" altLang="es-CL" sz="2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es-CL" sz="2200" dirty="0" err="1">
                <a:solidFill>
                  <a:srgbClr val="000000"/>
                </a:solidFill>
                <a:latin typeface="Arial" charset="0"/>
              </a:rPr>
              <a:t>caracteres</a:t>
            </a:r>
            <a:endParaRPr lang="en-US" altLang="es-CL" sz="2200" dirty="0">
              <a:solidFill>
                <a:srgbClr val="000000"/>
              </a:solidFill>
              <a:latin typeface="Arial" charset="0"/>
            </a:endParaRPr>
          </a:p>
          <a:p>
            <a:pPr lvl="1" eaLnBrk="1" hangingPunct="1">
              <a:lnSpc>
                <a:spcPct val="95000"/>
              </a:lnSpc>
              <a:buFont typeface="Arial" charset="0"/>
              <a:buChar char="•"/>
            </a:pPr>
            <a:r>
              <a:rPr lang="en-US" altLang="es-CL" sz="2200" dirty="0">
                <a:solidFill>
                  <a:srgbClr val="000000"/>
                </a:solidFill>
                <a:latin typeface="Arial" charset="0"/>
              </a:rPr>
              <a:t>+, * y ? </a:t>
            </a:r>
            <a:r>
              <a:rPr lang="en-US" altLang="es-CL" sz="2200" dirty="0" err="1">
                <a:solidFill>
                  <a:srgbClr val="000000"/>
                </a:solidFill>
                <a:latin typeface="Arial" charset="0"/>
              </a:rPr>
              <a:t>especifican</a:t>
            </a:r>
            <a:r>
              <a:rPr lang="en-US" altLang="es-CL" sz="2200" dirty="0">
                <a:solidFill>
                  <a:srgbClr val="000000"/>
                </a:solidFill>
                <a:latin typeface="Arial" charset="0"/>
              </a:rPr>
              <a:t> un </a:t>
            </a:r>
            <a:r>
              <a:rPr lang="en-US" altLang="es-CL" sz="2200" dirty="0" err="1">
                <a:solidFill>
                  <a:srgbClr val="000000"/>
                </a:solidFill>
                <a:latin typeface="Arial" charset="0"/>
              </a:rPr>
              <a:t>número</a:t>
            </a:r>
            <a:r>
              <a:rPr lang="en-US" altLang="es-CL" sz="2200" dirty="0">
                <a:solidFill>
                  <a:srgbClr val="000000"/>
                </a:solidFill>
                <a:latin typeface="Arial" charset="0"/>
              </a:rPr>
              <a:t> de </a:t>
            </a:r>
            <a:r>
              <a:rPr lang="en-US" altLang="es-CL" sz="2200" dirty="0" err="1">
                <a:solidFill>
                  <a:srgbClr val="000000"/>
                </a:solidFill>
                <a:latin typeface="Arial" charset="0"/>
              </a:rPr>
              <a:t>ocurrencias</a:t>
            </a:r>
            <a:r>
              <a:rPr lang="en-US" altLang="es-CL" sz="2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es-CL" sz="2200" dirty="0" err="1">
                <a:solidFill>
                  <a:srgbClr val="000000"/>
                </a:solidFill>
                <a:latin typeface="Arial" charset="0"/>
              </a:rPr>
              <a:t>consecutivas</a:t>
            </a:r>
            <a:r>
              <a:rPr lang="en-US" altLang="es-CL" sz="2200" dirty="0">
                <a:solidFill>
                  <a:srgbClr val="000000"/>
                </a:solidFill>
                <a:latin typeface="Arial" charset="0"/>
              </a:rPr>
              <a:t>.</a:t>
            </a:r>
          </a:p>
          <a:p>
            <a:pPr lvl="1" eaLnBrk="1" hangingPunct="1">
              <a:lnSpc>
                <a:spcPct val="95000"/>
              </a:lnSpc>
              <a:buFont typeface="Arial" charset="0"/>
              <a:buChar char="•"/>
            </a:pPr>
            <a:r>
              <a:rPr lang="en-US" altLang="es-CL" sz="2200" dirty="0">
                <a:solidFill>
                  <a:srgbClr val="000000"/>
                </a:solidFill>
                <a:latin typeface="Arial" charset="0"/>
              </a:rPr>
              <a:t>^ y $ </a:t>
            </a:r>
            <a:r>
              <a:rPr lang="en-US" altLang="es-CL" sz="2200" dirty="0" err="1">
                <a:solidFill>
                  <a:srgbClr val="000000"/>
                </a:solidFill>
                <a:latin typeface="Arial" charset="0"/>
              </a:rPr>
              <a:t>especifican</a:t>
            </a:r>
            <a:r>
              <a:rPr lang="en-US" altLang="es-CL" sz="2200" dirty="0">
                <a:solidFill>
                  <a:srgbClr val="000000"/>
                </a:solidFill>
                <a:latin typeface="Arial" charset="0"/>
              </a:rPr>
              <a:t> el </a:t>
            </a:r>
            <a:r>
              <a:rPr lang="en-US" altLang="es-CL" sz="2200" dirty="0" err="1">
                <a:solidFill>
                  <a:srgbClr val="000000"/>
                </a:solidFill>
                <a:latin typeface="Arial" charset="0"/>
              </a:rPr>
              <a:t>comienzo</a:t>
            </a:r>
            <a:r>
              <a:rPr lang="en-US" altLang="es-CL" sz="2200" dirty="0">
                <a:solidFill>
                  <a:srgbClr val="000000"/>
                </a:solidFill>
                <a:latin typeface="Arial" charset="0"/>
              </a:rPr>
              <a:t> y final de </a:t>
            </a:r>
            <a:r>
              <a:rPr lang="en-US" altLang="es-CL" sz="2200" dirty="0" err="1">
                <a:solidFill>
                  <a:srgbClr val="000000"/>
                </a:solidFill>
                <a:latin typeface="Arial" charset="0"/>
              </a:rPr>
              <a:t>una</a:t>
            </a:r>
            <a:r>
              <a:rPr lang="en-US" altLang="es-CL" sz="2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es-CL" sz="2200" dirty="0" err="1">
                <a:solidFill>
                  <a:srgbClr val="000000"/>
                </a:solidFill>
                <a:latin typeface="Arial" charset="0"/>
              </a:rPr>
              <a:t>línea</a:t>
            </a:r>
            <a:r>
              <a:rPr lang="en-US" altLang="es-CL" sz="2200" dirty="0">
                <a:solidFill>
                  <a:srgbClr val="000000"/>
                </a:solidFill>
                <a:latin typeface="Arial" charset="0"/>
              </a:rPr>
              <a:t>.</a:t>
            </a:r>
          </a:p>
          <a:p>
            <a:pPr lvl="1" eaLnBrk="1" hangingPunct="1">
              <a:lnSpc>
                <a:spcPct val="95000"/>
              </a:lnSpc>
              <a:buFont typeface="Arial" charset="0"/>
              <a:buChar char="•"/>
            </a:pPr>
            <a:r>
              <a:rPr lang="en-US" altLang="es-CL" sz="2200" dirty="0">
                <a:solidFill>
                  <a:srgbClr val="000000"/>
                </a:solidFill>
                <a:latin typeface="Arial" charset="0"/>
              </a:rPr>
              <a:t>(, ) y | </a:t>
            </a:r>
            <a:r>
              <a:rPr lang="en-US" altLang="es-CL" sz="2200" dirty="0" err="1">
                <a:solidFill>
                  <a:srgbClr val="000000"/>
                </a:solidFill>
                <a:latin typeface="Arial" charset="0"/>
              </a:rPr>
              <a:t>especifican</a:t>
            </a:r>
            <a:r>
              <a:rPr lang="en-US" altLang="es-CL" sz="2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es-CL" sz="2200" dirty="0" err="1">
                <a:solidFill>
                  <a:srgbClr val="000000"/>
                </a:solidFill>
                <a:latin typeface="Arial" charset="0"/>
              </a:rPr>
              <a:t>grupos</a:t>
            </a:r>
            <a:r>
              <a:rPr lang="en-US" altLang="es-CL" sz="2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es-CL" sz="2200" dirty="0" err="1">
                <a:solidFill>
                  <a:srgbClr val="000000"/>
                </a:solidFill>
                <a:latin typeface="Arial" charset="0"/>
              </a:rPr>
              <a:t>alternativos</a:t>
            </a:r>
            <a:r>
              <a:rPr lang="en-US" altLang="es-CL" sz="2200" dirty="0">
                <a:solidFill>
                  <a:srgbClr val="000000"/>
                </a:solidFill>
                <a:latin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15049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65592"/>
            <a:ext cx="9145429" cy="68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2227" name="Text Box 2"/>
          <p:cNvSpPr txBox="1">
            <a:spLocks noChangeArrowheads="1"/>
          </p:cNvSpPr>
          <p:nvPr/>
        </p:nvSpPr>
        <p:spPr bwMode="auto">
          <a:xfrm>
            <a:off x="714487" y="382821"/>
            <a:ext cx="8063696" cy="93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1pPr>
            <a:lvl2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2pPr>
            <a:lvl3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3pPr>
            <a:lvl4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4pPr>
            <a:lvl5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9pPr>
          </a:lstStyle>
          <a:p>
            <a:pPr eaLnBrk="1" hangingPunct="1">
              <a:lnSpc>
                <a:spcPct val="95000"/>
              </a:lnSpc>
              <a:buClrTx/>
              <a:buFontTx/>
              <a:buNone/>
            </a:pPr>
            <a:r>
              <a:rPr lang="en-US" altLang="es-CL" sz="3200" b="1" dirty="0" err="1">
                <a:solidFill>
                  <a:srgbClr val="708CA1"/>
                </a:solidFill>
                <a:latin typeface="Arial" charset="0"/>
              </a:rPr>
              <a:t>Expresiones</a:t>
            </a:r>
            <a:r>
              <a:rPr lang="en-US" altLang="es-CL" sz="3200" b="1" dirty="0">
                <a:solidFill>
                  <a:srgbClr val="708CA1"/>
                </a:solidFill>
                <a:latin typeface="Arial" charset="0"/>
              </a:rPr>
              <a:t> </a:t>
            </a:r>
            <a:r>
              <a:rPr lang="en-US" altLang="es-CL" sz="3200" b="1" dirty="0" err="1">
                <a:solidFill>
                  <a:srgbClr val="708CA1"/>
                </a:solidFill>
                <a:latin typeface="Arial" charset="0"/>
              </a:rPr>
              <a:t>regulares</a:t>
            </a:r>
            <a:r>
              <a:rPr lang="en-US" altLang="es-CL" sz="3200" b="1" dirty="0">
                <a:solidFill>
                  <a:srgbClr val="708CA1"/>
                </a:solidFill>
                <a:latin typeface="Arial" charset="0"/>
              </a:rPr>
              <a:t>, </a:t>
            </a:r>
            <a:r>
              <a:rPr lang="en-US" altLang="es-CL" sz="3200" b="1" dirty="0" err="1">
                <a:solidFill>
                  <a:srgbClr val="708CA1"/>
                </a:solidFill>
                <a:latin typeface="Arial" charset="0"/>
              </a:rPr>
              <a:t>expresiones</a:t>
            </a:r>
            <a:r>
              <a:rPr lang="en-US" altLang="es-CL" sz="3200" b="1" dirty="0">
                <a:solidFill>
                  <a:srgbClr val="708CA1"/>
                </a:solidFill>
                <a:latin typeface="Arial" charset="0"/>
              </a:rPr>
              <a:t> </a:t>
            </a:r>
            <a:r>
              <a:rPr lang="en-US" altLang="es-CL" sz="3200" b="1" dirty="0" err="1">
                <a:solidFill>
                  <a:srgbClr val="708CA1"/>
                </a:solidFill>
                <a:latin typeface="Arial" charset="0"/>
              </a:rPr>
              <a:t>regulares</a:t>
            </a:r>
            <a:r>
              <a:rPr lang="en-US" altLang="es-CL" sz="3200" b="1" dirty="0">
                <a:solidFill>
                  <a:srgbClr val="708CA1"/>
                </a:solidFill>
                <a:latin typeface="Arial" charset="0"/>
              </a:rPr>
              <a:t> </a:t>
            </a:r>
            <a:r>
              <a:rPr lang="en-US" altLang="es-CL" sz="3200" b="1" dirty="0" err="1">
                <a:solidFill>
                  <a:srgbClr val="708CA1"/>
                </a:solidFill>
                <a:latin typeface="Arial" charset="0"/>
              </a:rPr>
              <a:t>extendidas</a:t>
            </a:r>
            <a:r>
              <a:rPr lang="en-US" altLang="es-CL" sz="3200" b="1" dirty="0">
                <a:solidFill>
                  <a:srgbClr val="708CA1"/>
                </a:solidFill>
                <a:latin typeface="Arial" charset="0"/>
              </a:rPr>
              <a:t> y el </a:t>
            </a:r>
            <a:r>
              <a:rPr lang="en-US" altLang="es-CL" sz="3200" b="1" dirty="0" err="1">
                <a:solidFill>
                  <a:srgbClr val="708CA1"/>
                </a:solidFill>
                <a:latin typeface="Arial" charset="0"/>
              </a:rPr>
              <a:t>comando</a:t>
            </a:r>
            <a:r>
              <a:rPr lang="en-US" altLang="es-CL" sz="3200" b="1" dirty="0">
                <a:solidFill>
                  <a:srgbClr val="708CA1"/>
                </a:solidFill>
                <a:latin typeface="Arial" charset="0"/>
              </a:rPr>
              <a:t> </a:t>
            </a:r>
            <a:r>
              <a:rPr lang="en-US" altLang="es-CL" sz="3200" b="1" dirty="0" err="1">
                <a:solidFill>
                  <a:srgbClr val="708CA1"/>
                </a:solidFill>
                <a:latin typeface="Arial" charset="0"/>
              </a:rPr>
              <a:t>grep</a:t>
            </a:r>
            <a:endParaRPr lang="en-US" altLang="es-CL" sz="3200" b="1" dirty="0">
              <a:solidFill>
                <a:srgbClr val="708CA1"/>
              </a:solidFill>
              <a:latin typeface="Arial" charset="0"/>
            </a:endParaRPr>
          </a:p>
        </p:txBody>
      </p:sp>
      <p:sp>
        <p:nvSpPr>
          <p:cNvPr id="52228" name="Text Box 3"/>
          <p:cNvSpPr txBox="1">
            <a:spLocks noChangeArrowheads="1"/>
          </p:cNvSpPr>
          <p:nvPr/>
        </p:nvSpPr>
        <p:spPr bwMode="auto">
          <a:xfrm>
            <a:off x="641610" y="1668432"/>
            <a:ext cx="8053693" cy="432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1pPr>
            <a:lvl2pPr marL="455613" indent="-342900"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2pPr>
            <a:lvl3pPr marL="855663" indent="-285750"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3pPr>
            <a:lvl4pPr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4pPr>
            <a:lvl5pPr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9pPr>
          </a:lstStyle>
          <a:p>
            <a:pPr lvl="1" eaLnBrk="1" hangingPunct="1">
              <a:lnSpc>
                <a:spcPct val="95000"/>
              </a:lnSpc>
              <a:buFont typeface="Arial" charset="0"/>
              <a:buChar char="•"/>
            </a:pPr>
            <a:r>
              <a:rPr lang="en-US" altLang="es-CL" sz="2700">
                <a:solidFill>
                  <a:srgbClr val="000000"/>
                </a:solidFill>
                <a:latin typeface="Arial" charset="0"/>
              </a:rPr>
              <a:t>Una expresión regular es una secuencia de:</a:t>
            </a:r>
          </a:p>
          <a:p>
            <a:pPr lvl="2" eaLnBrk="1" hangingPunct="1">
              <a:lnSpc>
                <a:spcPct val="95000"/>
              </a:lnSpc>
              <a:buSzPct val="80000"/>
              <a:buFont typeface="Courier New" pitchFamily="49" charset="0"/>
              <a:buChar char="o"/>
            </a:pPr>
            <a:r>
              <a:rPr lang="en-US" altLang="es-CL" sz="2200">
                <a:solidFill>
                  <a:srgbClr val="000000"/>
                </a:solidFill>
                <a:latin typeface="Arial" charset="0"/>
              </a:rPr>
              <a:t>Caracteres literales: Coinciden con ellos mismos</a:t>
            </a:r>
          </a:p>
          <a:p>
            <a:pPr lvl="2" eaLnBrk="1" hangingPunct="1">
              <a:lnSpc>
                <a:spcPct val="95000"/>
              </a:lnSpc>
              <a:buSzPct val="80000"/>
              <a:buFont typeface="Courier New" pitchFamily="49" charset="0"/>
              <a:buChar char="o"/>
            </a:pPr>
            <a:r>
              <a:rPr lang="en-US" altLang="es-CL" sz="2200">
                <a:solidFill>
                  <a:srgbClr val="000000"/>
                </a:solidFill>
                <a:latin typeface="Arial" charset="0"/>
              </a:rPr>
              <a:t>Comodines: Coinciden con cualquier carácter</a:t>
            </a:r>
          </a:p>
          <a:p>
            <a:pPr lvl="2" eaLnBrk="1" hangingPunct="1">
              <a:lnSpc>
                <a:spcPct val="95000"/>
              </a:lnSpc>
              <a:buSzPct val="80000"/>
              <a:buFont typeface="Courier New" pitchFamily="49" charset="0"/>
              <a:buChar char="o"/>
            </a:pPr>
            <a:r>
              <a:rPr lang="en-US" altLang="es-CL" sz="2200">
                <a:solidFill>
                  <a:srgbClr val="000000"/>
                </a:solidFill>
                <a:latin typeface="Arial" charset="0"/>
              </a:rPr>
              <a:t>Modificadores: Altera el significado del carácter precedente. (ab*c). </a:t>
            </a:r>
          </a:p>
          <a:p>
            <a:pPr lvl="2" eaLnBrk="1" hangingPunct="1">
              <a:lnSpc>
                <a:spcPct val="95000"/>
              </a:lnSpc>
              <a:buSzPct val="80000"/>
              <a:buFont typeface="Courier New" pitchFamily="49" charset="0"/>
              <a:buChar char="o"/>
            </a:pPr>
            <a:r>
              <a:rPr lang="en-US" altLang="es-CL" sz="2200">
                <a:solidFill>
                  <a:srgbClr val="000000"/>
                </a:solidFill>
                <a:latin typeface="Arial" charset="0"/>
              </a:rPr>
              <a:t>Anclas: Establecen el contexto donde se aplicará el patrón, como el comienzo de una línea o final de una palabra.</a:t>
            </a:r>
          </a:p>
          <a:p>
            <a:pPr lvl="1" eaLnBrk="1" hangingPunct="1">
              <a:lnSpc>
                <a:spcPct val="95000"/>
              </a:lnSpc>
              <a:buFont typeface="Arial" charset="0"/>
              <a:buChar char="•"/>
            </a:pPr>
            <a:r>
              <a:rPr lang="en-US" altLang="es-CL" sz="2700">
                <a:solidFill>
                  <a:srgbClr val="000000"/>
                </a:solidFill>
                <a:latin typeface="Arial" charset="0"/>
              </a:rPr>
              <a:t>Recuerde:</a:t>
            </a:r>
          </a:p>
          <a:p>
            <a:pPr lvl="2" eaLnBrk="1" hangingPunct="1">
              <a:lnSpc>
                <a:spcPct val="95000"/>
              </a:lnSpc>
              <a:buSzPct val="80000"/>
              <a:buFont typeface="Courier New" pitchFamily="49" charset="0"/>
              <a:buChar char="o"/>
            </a:pPr>
            <a:r>
              <a:rPr lang="en-US" altLang="es-CL" sz="2200">
                <a:solidFill>
                  <a:srgbClr val="000000"/>
                </a:solidFill>
                <a:latin typeface="Arial" charset="0"/>
              </a:rPr>
              <a:t>fgrep: No soporta expresiones regulares.</a:t>
            </a:r>
          </a:p>
          <a:p>
            <a:pPr lvl="2" eaLnBrk="1" hangingPunct="1">
              <a:lnSpc>
                <a:spcPct val="95000"/>
              </a:lnSpc>
              <a:buSzPct val="80000"/>
              <a:buFont typeface="Courier New" pitchFamily="49" charset="0"/>
              <a:buChar char="o"/>
            </a:pPr>
            <a:r>
              <a:rPr lang="en-US" altLang="es-CL" sz="2200">
                <a:solidFill>
                  <a:srgbClr val="000000"/>
                </a:solidFill>
                <a:latin typeface="Arial" charset="0"/>
              </a:rPr>
              <a:t>grep: Soporta expresiones regulares normales.</a:t>
            </a:r>
          </a:p>
          <a:p>
            <a:pPr lvl="2" eaLnBrk="1" hangingPunct="1">
              <a:lnSpc>
                <a:spcPct val="95000"/>
              </a:lnSpc>
              <a:buSzPct val="80000"/>
              <a:buFont typeface="Courier New" pitchFamily="49" charset="0"/>
              <a:buChar char="o"/>
            </a:pPr>
            <a:r>
              <a:rPr lang="en-US" altLang="es-CL" sz="2200">
                <a:solidFill>
                  <a:srgbClr val="000000"/>
                </a:solidFill>
                <a:latin typeface="Arial" charset="0"/>
              </a:rPr>
              <a:t>egrep: Soporta expresiones regulares extendidas.</a:t>
            </a:r>
          </a:p>
          <a:p>
            <a:pPr lvl="2" eaLnBrk="1" hangingPunct="1">
              <a:lnSpc>
                <a:spcPct val="95000"/>
              </a:lnSpc>
              <a:buFont typeface="Courier New" pitchFamily="49" charset="0"/>
              <a:buNone/>
            </a:pPr>
            <a:endParaRPr lang="en-US" altLang="es-CL" sz="22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3360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65592"/>
            <a:ext cx="9145429" cy="68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4275" name="Text Box 2"/>
          <p:cNvSpPr txBox="1">
            <a:spLocks noChangeArrowheads="1"/>
          </p:cNvSpPr>
          <p:nvPr/>
        </p:nvSpPr>
        <p:spPr bwMode="auto">
          <a:xfrm>
            <a:off x="714487" y="793592"/>
            <a:ext cx="8063696" cy="526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1pPr>
            <a:lvl2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2pPr>
            <a:lvl3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3pPr>
            <a:lvl4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4pPr>
            <a:lvl5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9pPr>
          </a:lstStyle>
          <a:p>
            <a:pPr eaLnBrk="1" hangingPunct="1">
              <a:lnSpc>
                <a:spcPct val="95000"/>
              </a:lnSpc>
              <a:buClrTx/>
              <a:buFontTx/>
              <a:buNone/>
            </a:pPr>
            <a:r>
              <a:rPr lang="en-US" altLang="es-CL" sz="3600" b="1">
                <a:solidFill>
                  <a:srgbClr val="708CA1"/>
                </a:solidFill>
                <a:latin typeface="Arial" charset="0"/>
              </a:rPr>
              <a:t>Comodines</a:t>
            </a:r>
          </a:p>
        </p:txBody>
      </p:sp>
      <p:sp>
        <p:nvSpPr>
          <p:cNvPr id="54276" name="Text Box 3"/>
          <p:cNvSpPr txBox="1">
            <a:spLocks noChangeArrowheads="1"/>
          </p:cNvSpPr>
          <p:nvPr/>
        </p:nvSpPr>
        <p:spPr bwMode="auto">
          <a:xfrm>
            <a:off x="641610" y="1668433"/>
            <a:ext cx="8053693" cy="1184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1pPr>
            <a:lvl2pPr marL="455613" indent="-342900"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2pPr>
            <a:lvl3pPr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3pPr>
            <a:lvl4pPr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4pPr>
            <a:lvl5pPr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9pPr>
          </a:lstStyle>
          <a:p>
            <a:pPr lvl="1" eaLnBrk="1" hangingPunct="1">
              <a:lnSpc>
                <a:spcPct val="95000"/>
              </a:lnSpc>
              <a:buFont typeface="Arial" charset="0"/>
              <a:buChar char="•"/>
            </a:pPr>
            <a:r>
              <a:rPr lang="en-US" altLang="es-CL" sz="2700">
                <a:solidFill>
                  <a:srgbClr val="000000"/>
                </a:solidFill>
                <a:latin typeface="Arial" charset="0"/>
              </a:rPr>
              <a:t>El punto: Se utiliza como un marcador para coincidir con algún carácter.</a:t>
            </a:r>
          </a:p>
          <a:p>
            <a:pPr eaLnBrk="1" hangingPunct="1">
              <a:lnSpc>
                <a:spcPct val="95000"/>
              </a:lnSpc>
              <a:buClrTx/>
              <a:buFontTx/>
              <a:buNone/>
            </a:pPr>
            <a:endParaRPr lang="en-US" altLang="es-CL" sz="27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277" name="Text Box 4"/>
          <p:cNvSpPr txBox="1">
            <a:spLocks noChangeArrowheads="1"/>
          </p:cNvSpPr>
          <p:nvPr/>
        </p:nvSpPr>
        <p:spPr bwMode="auto">
          <a:xfrm>
            <a:off x="1181762" y="2688348"/>
            <a:ext cx="751354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1pPr>
            <a:lvl2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2pPr>
            <a:lvl3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3pPr>
            <a:lvl4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4pPr>
            <a:lvl5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9pPr>
          </a:lstStyle>
          <a:p>
            <a:pPr eaLnBrk="1" hangingPunct="1">
              <a:lnSpc>
                <a:spcPct val="95000"/>
              </a:lnSpc>
              <a:buClrTx/>
              <a:buFontTx/>
              <a:buNone/>
            </a:pPr>
            <a:r>
              <a:rPr lang="en-US" altLang="es-CL" sz="2000" dirty="0">
                <a:solidFill>
                  <a:srgbClr val="000000"/>
                </a:solidFill>
                <a:latin typeface="Arial" charset="0"/>
              </a:rPr>
              <a:t>[</a:t>
            </a:r>
            <a:r>
              <a:rPr lang="en-US" altLang="es-CL" sz="2000" dirty="0" err="1">
                <a:solidFill>
                  <a:srgbClr val="000000"/>
                </a:solidFill>
                <a:latin typeface="Arial" charset="0"/>
              </a:rPr>
              <a:t>usuario@localhost</a:t>
            </a:r>
            <a:r>
              <a:rPr lang="en-US" altLang="es-CL" sz="2000" dirty="0">
                <a:solidFill>
                  <a:srgbClr val="000000"/>
                </a:solidFill>
                <a:latin typeface="Arial" charset="0"/>
              </a:rPr>
              <a:t> ~]$ </a:t>
            </a:r>
            <a:r>
              <a:rPr lang="en-US" altLang="es-CL" sz="2000" dirty="0" err="1">
                <a:solidFill>
                  <a:srgbClr val="000000"/>
                </a:solidFill>
                <a:latin typeface="Arial" charset="0"/>
              </a:rPr>
              <a:t>grep</a:t>
            </a:r>
            <a:r>
              <a:rPr lang="en-US" altLang="es-CL" sz="2000" dirty="0">
                <a:solidFill>
                  <a:srgbClr val="000000"/>
                </a:solidFill>
                <a:latin typeface="Arial" charset="0"/>
              </a:rPr>
              <a:t> "</a:t>
            </a:r>
            <a:r>
              <a:rPr lang="en-US" altLang="es-CL" sz="2000" dirty="0" err="1">
                <a:solidFill>
                  <a:srgbClr val="000000"/>
                </a:solidFill>
                <a:latin typeface="Arial" charset="0"/>
              </a:rPr>
              <a:t>x..s</a:t>
            </a:r>
            <a:r>
              <a:rPr lang="en-US" altLang="es-CL" sz="2000" dirty="0">
                <a:solidFill>
                  <a:srgbClr val="000000"/>
                </a:solidFill>
                <a:latin typeface="Arial" charset="0"/>
              </a:rPr>
              <a:t>" /</a:t>
            </a:r>
            <a:r>
              <a:rPr lang="en-US" altLang="es-CL" sz="2000" dirty="0" err="1">
                <a:solidFill>
                  <a:srgbClr val="000000"/>
                </a:solidFill>
                <a:latin typeface="Arial" charset="0"/>
              </a:rPr>
              <a:t>usr</a:t>
            </a:r>
            <a:r>
              <a:rPr lang="en-US" altLang="es-CL" sz="2000" dirty="0">
                <a:solidFill>
                  <a:srgbClr val="000000"/>
                </a:solidFill>
                <a:latin typeface="Arial" charset="0"/>
              </a:rPr>
              <a:t>/share/</a:t>
            </a:r>
            <a:r>
              <a:rPr lang="en-US" altLang="es-CL" sz="2000" dirty="0" err="1">
                <a:solidFill>
                  <a:srgbClr val="000000"/>
                </a:solidFill>
                <a:latin typeface="Arial" charset="0"/>
              </a:rPr>
              <a:t>dict</a:t>
            </a:r>
            <a:r>
              <a:rPr lang="en-US" altLang="es-CL" sz="2000" dirty="0">
                <a:solidFill>
                  <a:srgbClr val="000000"/>
                </a:solidFill>
                <a:latin typeface="Arial" charset="0"/>
              </a:rPr>
              <a:t>/words | head -5</a:t>
            </a:r>
          </a:p>
          <a:p>
            <a:pPr eaLnBrk="1" hangingPunct="1">
              <a:lnSpc>
                <a:spcPct val="95000"/>
              </a:lnSpc>
              <a:buClrTx/>
              <a:buFontTx/>
              <a:buNone/>
            </a:pPr>
            <a:r>
              <a:rPr lang="en-US" altLang="es-CL" sz="2000" dirty="0" err="1">
                <a:solidFill>
                  <a:srgbClr val="000000"/>
                </a:solidFill>
                <a:latin typeface="Arial" charset="0"/>
              </a:rPr>
              <a:t>acetoxyls</a:t>
            </a:r>
            <a:endParaRPr lang="en-US" altLang="es-CL" sz="2000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lnSpc>
                <a:spcPct val="95000"/>
              </a:lnSpc>
              <a:buClrTx/>
              <a:buFontTx/>
              <a:buNone/>
            </a:pPr>
            <a:r>
              <a:rPr lang="en-US" altLang="es-CL" sz="2000" dirty="0" err="1">
                <a:solidFill>
                  <a:srgbClr val="000000"/>
                </a:solidFill>
                <a:latin typeface="Arial" charset="0"/>
              </a:rPr>
              <a:t>adoxies</a:t>
            </a:r>
            <a:endParaRPr lang="en-US" altLang="es-CL" sz="2000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lnSpc>
                <a:spcPct val="95000"/>
              </a:lnSpc>
              <a:buClrTx/>
              <a:buFontTx/>
              <a:buNone/>
            </a:pPr>
            <a:r>
              <a:rPr lang="en-US" altLang="es-CL" sz="2000" dirty="0">
                <a:solidFill>
                  <a:srgbClr val="000000"/>
                </a:solidFill>
                <a:latin typeface="Arial" charset="0"/>
              </a:rPr>
              <a:t>affixers</a:t>
            </a:r>
          </a:p>
          <a:p>
            <a:pPr eaLnBrk="1" hangingPunct="1">
              <a:lnSpc>
                <a:spcPct val="95000"/>
              </a:lnSpc>
              <a:buClrTx/>
              <a:buFontTx/>
              <a:buNone/>
            </a:pPr>
            <a:r>
              <a:rPr lang="en-US" altLang="es-CL" sz="2000" dirty="0" err="1">
                <a:solidFill>
                  <a:srgbClr val="000000"/>
                </a:solidFill>
                <a:latin typeface="Arial" charset="0"/>
              </a:rPr>
              <a:t>alexias</a:t>
            </a:r>
            <a:endParaRPr lang="en-US" altLang="es-CL" sz="2000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lnSpc>
                <a:spcPct val="95000"/>
              </a:lnSpc>
              <a:buClrTx/>
              <a:buFontTx/>
              <a:buNone/>
            </a:pPr>
            <a:r>
              <a:rPr lang="en-US" altLang="es-CL" sz="2000" dirty="0" err="1">
                <a:solidFill>
                  <a:srgbClr val="000000"/>
                </a:solidFill>
                <a:latin typeface="Arial" charset="0"/>
              </a:rPr>
              <a:t>alexins</a:t>
            </a:r>
            <a:endParaRPr lang="en-US" altLang="es-CL" sz="20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4878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65592"/>
            <a:ext cx="9145429" cy="68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6323" name="Text Box 2"/>
          <p:cNvSpPr txBox="1">
            <a:spLocks noChangeArrowheads="1"/>
          </p:cNvSpPr>
          <p:nvPr/>
        </p:nvSpPr>
        <p:spPr bwMode="auto">
          <a:xfrm>
            <a:off x="714487" y="382821"/>
            <a:ext cx="8063696" cy="93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1pPr>
            <a:lvl2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2pPr>
            <a:lvl3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3pPr>
            <a:lvl4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4pPr>
            <a:lvl5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9pPr>
          </a:lstStyle>
          <a:p>
            <a:pPr eaLnBrk="1" hangingPunct="1">
              <a:lnSpc>
                <a:spcPct val="95000"/>
              </a:lnSpc>
              <a:buClrTx/>
              <a:buFontTx/>
              <a:buNone/>
            </a:pPr>
            <a:r>
              <a:rPr lang="en-US" altLang="es-CL" sz="3200" b="1" dirty="0" err="1">
                <a:solidFill>
                  <a:srgbClr val="708CA1"/>
                </a:solidFill>
                <a:latin typeface="Arial" charset="0"/>
              </a:rPr>
              <a:t>Expresiones</a:t>
            </a:r>
            <a:r>
              <a:rPr lang="en-US" altLang="es-CL" sz="3200" b="1" dirty="0">
                <a:solidFill>
                  <a:srgbClr val="708CA1"/>
                </a:solidFill>
                <a:latin typeface="Arial" charset="0"/>
              </a:rPr>
              <a:t> entre </a:t>
            </a:r>
            <a:r>
              <a:rPr lang="en-US" altLang="es-CL" sz="3200" b="1" dirty="0" err="1">
                <a:solidFill>
                  <a:srgbClr val="708CA1"/>
                </a:solidFill>
                <a:latin typeface="Arial" charset="0"/>
              </a:rPr>
              <a:t>paréntesis</a:t>
            </a:r>
            <a:r>
              <a:rPr lang="en-US" altLang="es-CL" sz="3200" b="1" dirty="0">
                <a:solidFill>
                  <a:srgbClr val="708CA1"/>
                </a:solidFill>
                <a:latin typeface="Arial" charset="0"/>
              </a:rPr>
              <a:t>: </a:t>
            </a:r>
            <a:r>
              <a:rPr lang="en-US" altLang="es-CL" sz="3200" b="1" dirty="0" err="1">
                <a:solidFill>
                  <a:srgbClr val="708CA1"/>
                </a:solidFill>
                <a:latin typeface="Arial" charset="0"/>
              </a:rPr>
              <a:t>Intervalo</a:t>
            </a:r>
            <a:r>
              <a:rPr lang="en-US" altLang="es-CL" sz="3200" b="1" dirty="0">
                <a:solidFill>
                  <a:srgbClr val="708CA1"/>
                </a:solidFill>
                <a:latin typeface="Arial" charset="0"/>
              </a:rPr>
              <a:t> de </a:t>
            </a:r>
            <a:r>
              <a:rPr lang="en-US" altLang="es-CL" sz="3200" b="1" dirty="0" err="1">
                <a:solidFill>
                  <a:srgbClr val="708CA1"/>
                </a:solidFill>
                <a:latin typeface="Arial" charset="0"/>
              </a:rPr>
              <a:t>caracteres</a:t>
            </a:r>
            <a:r>
              <a:rPr lang="en-US" altLang="es-CL" sz="3200" b="1" dirty="0">
                <a:solidFill>
                  <a:srgbClr val="708CA1"/>
                </a:solidFill>
                <a:latin typeface="Arial" charset="0"/>
              </a:rPr>
              <a:t> </a:t>
            </a:r>
            <a:r>
              <a:rPr lang="en-US" altLang="es-CL" sz="3200" b="1" dirty="0" err="1">
                <a:solidFill>
                  <a:srgbClr val="708CA1"/>
                </a:solidFill>
                <a:latin typeface="Arial" charset="0"/>
              </a:rPr>
              <a:t>literales</a:t>
            </a:r>
            <a:endParaRPr lang="en-US" altLang="es-CL" sz="3200" b="1" dirty="0">
              <a:solidFill>
                <a:srgbClr val="708CA1"/>
              </a:solidFill>
              <a:latin typeface="Arial" charset="0"/>
            </a:endParaRPr>
          </a:p>
        </p:txBody>
      </p:sp>
      <p:sp>
        <p:nvSpPr>
          <p:cNvPr id="56324" name="Text Box 3"/>
          <p:cNvSpPr txBox="1">
            <a:spLocks noChangeArrowheads="1"/>
          </p:cNvSpPr>
          <p:nvPr/>
        </p:nvSpPr>
        <p:spPr bwMode="auto">
          <a:xfrm>
            <a:off x="641610" y="1668432"/>
            <a:ext cx="8053693" cy="1403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1pPr>
            <a:lvl2pPr marL="455613" indent="-342900"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2pPr>
            <a:lvl3pPr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3pPr>
            <a:lvl4pPr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4pPr>
            <a:lvl5pPr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9pPr>
          </a:lstStyle>
          <a:p>
            <a:pPr lvl="1" eaLnBrk="1" hangingPunct="1">
              <a:lnSpc>
                <a:spcPct val="95000"/>
              </a:lnSpc>
              <a:buFont typeface="Arial" charset="0"/>
              <a:buChar char="•"/>
            </a:pPr>
            <a:r>
              <a:rPr lang="en-US" altLang="es-CL" dirty="0" err="1">
                <a:solidFill>
                  <a:srgbClr val="000000"/>
                </a:solidFill>
                <a:latin typeface="Arial" charset="0"/>
              </a:rPr>
              <a:t>Intervalo</a:t>
            </a:r>
            <a:r>
              <a:rPr lang="en-US" altLang="es-CL" dirty="0">
                <a:solidFill>
                  <a:srgbClr val="000000"/>
                </a:solidFill>
                <a:latin typeface="Arial" charset="0"/>
              </a:rPr>
              <a:t> de </a:t>
            </a:r>
            <a:r>
              <a:rPr lang="en-US" altLang="es-CL" dirty="0" err="1">
                <a:solidFill>
                  <a:srgbClr val="000000"/>
                </a:solidFill>
                <a:latin typeface="Arial" charset="0"/>
              </a:rPr>
              <a:t>caracteres</a:t>
            </a:r>
            <a:r>
              <a:rPr lang="en-US" altLang="es-CL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es-CL" dirty="0" err="1">
                <a:solidFill>
                  <a:srgbClr val="000000"/>
                </a:solidFill>
                <a:latin typeface="Arial" charset="0"/>
              </a:rPr>
              <a:t>literales</a:t>
            </a:r>
            <a:r>
              <a:rPr lang="en-US" altLang="es-CL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es-CL" dirty="0" err="1">
                <a:solidFill>
                  <a:srgbClr val="000000"/>
                </a:solidFill>
                <a:latin typeface="Arial" charset="0"/>
              </a:rPr>
              <a:t>encerrados</a:t>
            </a:r>
            <a:r>
              <a:rPr lang="en-US" altLang="es-CL" dirty="0">
                <a:solidFill>
                  <a:srgbClr val="000000"/>
                </a:solidFill>
                <a:latin typeface="Arial" charset="0"/>
              </a:rPr>
              <a:t> entre [ ]</a:t>
            </a:r>
          </a:p>
          <a:p>
            <a:pPr lvl="1" eaLnBrk="1" hangingPunct="1">
              <a:lnSpc>
                <a:spcPct val="95000"/>
              </a:lnSpc>
              <a:buFont typeface="Arial" charset="0"/>
              <a:buChar char="•"/>
            </a:pPr>
            <a:r>
              <a:rPr lang="en-US" altLang="es-CL" dirty="0" err="1">
                <a:solidFill>
                  <a:srgbClr val="000000"/>
                </a:solidFill>
                <a:latin typeface="Arial" charset="0"/>
              </a:rPr>
              <a:t>Conjunto</a:t>
            </a:r>
            <a:r>
              <a:rPr lang="en-US" altLang="es-CL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es-CL" dirty="0" err="1">
                <a:solidFill>
                  <a:srgbClr val="000000"/>
                </a:solidFill>
                <a:latin typeface="Arial" charset="0"/>
              </a:rPr>
              <a:t>coincidente</a:t>
            </a:r>
            <a:r>
              <a:rPr lang="en-US" altLang="es-CL" dirty="0">
                <a:solidFill>
                  <a:srgbClr val="000000"/>
                </a:solidFill>
                <a:latin typeface="Arial" charset="0"/>
              </a:rPr>
              <a:t> con </a:t>
            </a:r>
            <a:r>
              <a:rPr lang="en-US" altLang="es-CL" dirty="0" err="1">
                <a:solidFill>
                  <a:srgbClr val="000000"/>
                </a:solidFill>
                <a:latin typeface="Arial" charset="0"/>
              </a:rPr>
              <a:t>las</a:t>
            </a:r>
            <a:r>
              <a:rPr lang="en-US" altLang="es-CL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es-CL" dirty="0" err="1">
                <a:solidFill>
                  <a:srgbClr val="000000"/>
                </a:solidFill>
                <a:latin typeface="Arial" charset="0"/>
              </a:rPr>
              <a:t>vocales</a:t>
            </a:r>
            <a:r>
              <a:rPr lang="en-US" altLang="es-CL" dirty="0">
                <a:solidFill>
                  <a:srgbClr val="000000"/>
                </a:solidFill>
                <a:latin typeface="Arial" charset="0"/>
              </a:rPr>
              <a:t>: [</a:t>
            </a:r>
            <a:r>
              <a:rPr lang="en-US" altLang="es-CL" dirty="0" err="1">
                <a:solidFill>
                  <a:srgbClr val="000000"/>
                </a:solidFill>
                <a:latin typeface="Arial" charset="0"/>
              </a:rPr>
              <a:t>aeiou</a:t>
            </a:r>
            <a:r>
              <a:rPr lang="en-US" altLang="es-CL" dirty="0">
                <a:solidFill>
                  <a:srgbClr val="000000"/>
                </a:solidFill>
                <a:latin typeface="Arial" charset="0"/>
              </a:rPr>
              <a:t>]</a:t>
            </a:r>
          </a:p>
          <a:p>
            <a:pPr lvl="1" eaLnBrk="1" hangingPunct="1">
              <a:lnSpc>
                <a:spcPct val="95000"/>
              </a:lnSpc>
              <a:buFont typeface="Arial" charset="0"/>
              <a:buChar char="•"/>
            </a:pPr>
            <a:r>
              <a:rPr lang="en-US" altLang="es-CL" dirty="0" err="1">
                <a:solidFill>
                  <a:srgbClr val="000000"/>
                </a:solidFill>
                <a:latin typeface="Arial" charset="0"/>
              </a:rPr>
              <a:t>Conjunto</a:t>
            </a:r>
            <a:r>
              <a:rPr lang="en-US" altLang="es-CL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es-CL" dirty="0" err="1">
                <a:solidFill>
                  <a:srgbClr val="000000"/>
                </a:solidFill>
                <a:latin typeface="Arial" charset="0"/>
              </a:rPr>
              <a:t>coincidente</a:t>
            </a:r>
            <a:r>
              <a:rPr lang="en-US" altLang="es-CL" dirty="0">
                <a:solidFill>
                  <a:srgbClr val="000000"/>
                </a:solidFill>
                <a:latin typeface="Arial" charset="0"/>
              </a:rPr>
              <a:t> con </a:t>
            </a:r>
            <a:r>
              <a:rPr lang="en-US" altLang="es-CL" dirty="0" err="1">
                <a:solidFill>
                  <a:srgbClr val="000000"/>
                </a:solidFill>
                <a:latin typeface="Arial" charset="0"/>
              </a:rPr>
              <a:t>las</a:t>
            </a:r>
            <a:r>
              <a:rPr lang="en-US" altLang="es-CL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es-CL" dirty="0" err="1">
                <a:solidFill>
                  <a:srgbClr val="000000"/>
                </a:solidFill>
                <a:latin typeface="Arial" charset="0"/>
              </a:rPr>
              <a:t>consonantes</a:t>
            </a:r>
            <a:r>
              <a:rPr lang="en-US" altLang="es-CL" dirty="0">
                <a:solidFill>
                  <a:srgbClr val="000000"/>
                </a:solidFill>
                <a:latin typeface="Arial" charset="0"/>
              </a:rPr>
              <a:t>: [^</a:t>
            </a:r>
            <a:r>
              <a:rPr lang="en-US" altLang="es-CL" dirty="0" err="1">
                <a:solidFill>
                  <a:srgbClr val="000000"/>
                </a:solidFill>
                <a:latin typeface="Arial" charset="0"/>
              </a:rPr>
              <a:t>aeiou</a:t>
            </a:r>
            <a:r>
              <a:rPr lang="en-US" altLang="es-CL" dirty="0">
                <a:solidFill>
                  <a:srgbClr val="000000"/>
                </a:solidFill>
                <a:latin typeface="Arial" charset="0"/>
              </a:rPr>
              <a:t>]</a:t>
            </a:r>
          </a:p>
          <a:p>
            <a:pPr eaLnBrk="1" hangingPunct="1">
              <a:lnSpc>
                <a:spcPct val="95000"/>
              </a:lnSpc>
              <a:buClrTx/>
              <a:buFontTx/>
              <a:buNone/>
            </a:pPr>
            <a:endParaRPr lang="en-US" altLang="es-CL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6326" name="Text Box 5"/>
          <p:cNvSpPr txBox="1">
            <a:spLocks noChangeArrowheads="1"/>
          </p:cNvSpPr>
          <p:nvPr/>
        </p:nvSpPr>
        <p:spPr bwMode="auto">
          <a:xfrm>
            <a:off x="508725" y="2850828"/>
            <a:ext cx="8559550" cy="1228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1pPr>
            <a:lvl2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2pPr>
            <a:lvl3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3pPr>
            <a:lvl4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4pPr>
            <a:lvl5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9pPr>
          </a:lstStyle>
          <a:p>
            <a:pPr eaLnBrk="1" hangingPunct="1">
              <a:lnSpc>
                <a:spcPct val="95000"/>
              </a:lnSpc>
              <a:buClrTx/>
              <a:buFontTx/>
              <a:buNone/>
            </a:pPr>
            <a:r>
              <a:rPr lang="en-US" altLang="es-CL" sz="1400" dirty="0">
                <a:solidFill>
                  <a:srgbClr val="000000"/>
                </a:solidFill>
                <a:latin typeface="Arial" charset="0"/>
              </a:rPr>
              <a:t>[</a:t>
            </a:r>
            <a:r>
              <a:rPr lang="en-US" altLang="es-CL" sz="1400" dirty="0" err="1">
                <a:solidFill>
                  <a:srgbClr val="000000"/>
                </a:solidFill>
                <a:latin typeface="Arial" charset="0"/>
              </a:rPr>
              <a:t>usuario@localhost</a:t>
            </a:r>
            <a:r>
              <a:rPr lang="en-US" altLang="es-CL" sz="1400" dirty="0">
                <a:solidFill>
                  <a:srgbClr val="000000"/>
                </a:solidFill>
                <a:latin typeface="Arial" charset="0"/>
              </a:rPr>
              <a:t> ~]$ </a:t>
            </a:r>
            <a:r>
              <a:rPr lang="en-US" altLang="es-CL" sz="1400" dirty="0" err="1">
                <a:solidFill>
                  <a:srgbClr val="000000"/>
                </a:solidFill>
                <a:latin typeface="Arial" charset="0"/>
              </a:rPr>
              <a:t>egrep</a:t>
            </a:r>
            <a:r>
              <a:rPr lang="en-US" altLang="es-CL" sz="1400" dirty="0">
                <a:solidFill>
                  <a:srgbClr val="000000"/>
                </a:solidFill>
                <a:latin typeface="Arial" charset="0"/>
              </a:rPr>
              <a:t> '[</a:t>
            </a:r>
            <a:r>
              <a:rPr lang="en-US" altLang="es-CL" sz="1400" dirty="0" err="1">
                <a:solidFill>
                  <a:srgbClr val="000000"/>
                </a:solidFill>
                <a:latin typeface="Arial" charset="0"/>
              </a:rPr>
              <a:t>aeiou</a:t>
            </a:r>
            <a:r>
              <a:rPr lang="en-US" altLang="es-CL" sz="1400" dirty="0">
                <a:solidFill>
                  <a:srgbClr val="000000"/>
                </a:solidFill>
                <a:latin typeface="Arial" charset="0"/>
              </a:rPr>
              <a:t>][^</a:t>
            </a:r>
            <a:r>
              <a:rPr lang="en-US" altLang="es-CL" sz="1400" dirty="0" err="1">
                <a:solidFill>
                  <a:srgbClr val="000000"/>
                </a:solidFill>
                <a:latin typeface="Arial" charset="0"/>
              </a:rPr>
              <a:t>aeiou</a:t>
            </a:r>
            <a:r>
              <a:rPr lang="en-US" altLang="es-CL" sz="1400" dirty="0">
                <a:solidFill>
                  <a:srgbClr val="000000"/>
                </a:solidFill>
                <a:latin typeface="Arial" charset="0"/>
              </a:rPr>
              <a:t>][</a:t>
            </a:r>
            <a:r>
              <a:rPr lang="en-US" altLang="es-CL" sz="1400" dirty="0" err="1">
                <a:solidFill>
                  <a:srgbClr val="000000"/>
                </a:solidFill>
                <a:latin typeface="Arial" charset="0"/>
              </a:rPr>
              <a:t>aeiou</a:t>
            </a:r>
            <a:r>
              <a:rPr lang="en-US" altLang="es-CL" sz="1400" dirty="0">
                <a:solidFill>
                  <a:srgbClr val="000000"/>
                </a:solidFill>
                <a:latin typeface="Arial" charset="0"/>
              </a:rPr>
              <a:t>][^</a:t>
            </a:r>
            <a:r>
              <a:rPr lang="en-US" altLang="es-CL" sz="1400" dirty="0" err="1">
                <a:solidFill>
                  <a:srgbClr val="000000"/>
                </a:solidFill>
                <a:latin typeface="Arial" charset="0"/>
              </a:rPr>
              <a:t>aeiou</a:t>
            </a:r>
            <a:r>
              <a:rPr lang="en-US" altLang="es-CL" sz="1400" dirty="0">
                <a:solidFill>
                  <a:srgbClr val="000000"/>
                </a:solidFill>
                <a:latin typeface="Arial" charset="0"/>
              </a:rPr>
              <a:t>][</a:t>
            </a:r>
            <a:r>
              <a:rPr lang="en-US" altLang="es-CL" sz="1400" dirty="0" err="1">
                <a:solidFill>
                  <a:srgbClr val="000000"/>
                </a:solidFill>
                <a:latin typeface="Arial" charset="0"/>
              </a:rPr>
              <a:t>aeiou</a:t>
            </a:r>
            <a:r>
              <a:rPr lang="en-US" altLang="es-CL" sz="1400" dirty="0">
                <a:solidFill>
                  <a:srgbClr val="000000"/>
                </a:solidFill>
                <a:latin typeface="Arial" charset="0"/>
              </a:rPr>
              <a:t>][^</a:t>
            </a:r>
            <a:r>
              <a:rPr lang="en-US" altLang="es-CL" sz="1400" dirty="0" err="1">
                <a:solidFill>
                  <a:srgbClr val="000000"/>
                </a:solidFill>
                <a:latin typeface="Arial" charset="0"/>
              </a:rPr>
              <a:t>aeiou</a:t>
            </a:r>
            <a:r>
              <a:rPr lang="en-US" altLang="es-CL" sz="1400" dirty="0">
                <a:solidFill>
                  <a:srgbClr val="000000"/>
                </a:solidFill>
                <a:latin typeface="Arial" charset="0"/>
              </a:rPr>
              <a:t>]' /</a:t>
            </a:r>
            <a:r>
              <a:rPr lang="en-US" altLang="es-CL" sz="1400" dirty="0" err="1">
                <a:solidFill>
                  <a:srgbClr val="000000"/>
                </a:solidFill>
                <a:latin typeface="Arial" charset="0"/>
              </a:rPr>
              <a:t>usr</a:t>
            </a:r>
            <a:r>
              <a:rPr lang="en-US" altLang="es-CL" sz="1400" dirty="0">
                <a:solidFill>
                  <a:srgbClr val="000000"/>
                </a:solidFill>
                <a:latin typeface="Arial" charset="0"/>
              </a:rPr>
              <a:t>/share/</a:t>
            </a:r>
            <a:r>
              <a:rPr lang="en-US" altLang="es-CL" sz="1400" dirty="0" err="1">
                <a:solidFill>
                  <a:srgbClr val="000000"/>
                </a:solidFill>
                <a:latin typeface="Arial" charset="0"/>
              </a:rPr>
              <a:t>dict</a:t>
            </a:r>
            <a:r>
              <a:rPr lang="en-US" altLang="es-CL" sz="1400" dirty="0">
                <a:solidFill>
                  <a:srgbClr val="000000"/>
                </a:solidFill>
                <a:latin typeface="Arial" charset="0"/>
              </a:rPr>
              <a:t>/words | head -5</a:t>
            </a:r>
          </a:p>
          <a:p>
            <a:pPr eaLnBrk="1" hangingPunct="1">
              <a:lnSpc>
                <a:spcPct val="95000"/>
              </a:lnSpc>
              <a:buClrTx/>
              <a:buFontTx/>
              <a:buNone/>
            </a:pPr>
            <a:r>
              <a:rPr lang="en-US" altLang="es-CL" sz="1400" dirty="0" err="1">
                <a:solidFill>
                  <a:srgbClr val="000000"/>
                </a:solidFill>
                <a:latin typeface="Arial" charset="0"/>
              </a:rPr>
              <a:t>Aalesund</a:t>
            </a:r>
            <a:endParaRPr lang="en-US" altLang="es-CL" sz="1400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lnSpc>
                <a:spcPct val="95000"/>
              </a:lnSpc>
              <a:buClrTx/>
              <a:buFontTx/>
              <a:buNone/>
            </a:pPr>
            <a:r>
              <a:rPr lang="en-US" altLang="es-CL" sz="1400" dirty="0">
                <a:solidFill>
                  <a:srgbClr val="000000"/>
                </a:solidFill>
                <a:latin typeface="Arial" charset="0"/>
              </a:rPr>
              <a:t>Aaronic</a:t>
            </a:r>
          </a:p>
          <a:p>
            <a:pPr eaLnBrk="1" hangingPunct="1">
              <a:lnSpc>
                <a:spcPct val="95000"/>
              </a:lnSpc>
              <a:buClrTx/>
              <a:buFontTx/>
              <a:buNone/>
            </a:pPr>
            <a:r>
              <a:rPr lang="en-US" altLang="es-CL" sz="1400" dirty="0" err="1">
                <a:solidFill>
                  <a:srgbClr val="000000"/>
                </a:solidFill>
                <a:latin typeface="Arial" charset="0"/>
              </a:rPr>
              <a:t>aaronic</a:t>
            </a:r>
            <a:endParaRPr lang="en-US" altLang="es-CL" sz="1400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lnSpc>
                <a:spcPct val="95000"/>
              </a:lnSpc>
              <a:buClrTx/>
              <a:buFontTx/>
              <a:buNone/>
            </a:pPr>
            <a:r>
              <a:rPr lang="en-US" altLang="es-CL" sz="1400" dirty="0" err="1">
                <a:solidFill>
                  <a:srgbClr val="000000"/>
                </a:solidFill>
                <a:latin typeface="Arial" charset="0"/>
              </a:rPr>
              <a:t>Aaronical</a:t>
            </a:r>
            <a:endParaRPr lang="en-US" altLang="es-CL" sz="1400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lnSpc>
                <a:spcPct val="95000"/>
              </a:lnSpc>
              <a:buClrTx/>
              <a:buFontTx/>
              <a:buNone/>
            </a:pPr>
            <a:r>
              <a:rPr lang="en-US" altLang="es-CL" sz="1400" dirty="0" err="1">
                <a:solidFill>
                  <a:srgbClr val="000000"/>
                </a:solidFill>
                <a:latin typeface="Arial" charset="0"/>
              </a:rPr>
              <a:t>Aaronite</a:t>
            </a:r>
            <a:endParaRPr lang="en-US" altLang="es-CL" sz="14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864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65592"/>
            <a:ext cx="9145429" cy="68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8371" name="Text Box 2"/>
          <p:cNvSpPr txBox="1">
            <a:spLocks noChangeArrowheads="1"/>
          </p:cNvSpPr>
          <p:nvPr/>
        </p:nvSpPr>
        <p:spPr bwMode="auto">
          <a:xfrm>
            <a:off x="714487" y="265866"/>
            <a:ext cx="8063696" cy="10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1pPr>
            <a:lvl2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2pPr>
            <a:lvl3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3pPr>
            <a:lvl4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4pPr>
            <a:lvl5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9pPr>
          </a:lstStyle>
          <a:p>
            <a:pPr eaLnBrk="1" hangingPunct="1">
              <a:lnSpc>
                <a:spcPct val="95000"/>
              </a:lnSpc>
              <a:buClrTx/>
              <a:buFontTx/>
              <a:buNone/>
            </a:pPr>
            <a:r>
              <a:rPr lang="en-US" altLang="es-CL" sz="3600" b="1">
                <a:solidFill>
                  <a:srgbClr val="708CA1"/>
                </a:solidFill>
                <a:latin typeface="Arial" charset="0"/>
              </a:rPr>
              <a:t>Intervalos de expresiones versus clases de caracteres</a:t>
            </a:r>
          </a:p>
        </p:txBody>
      </p:sp>
      <p:sp>
        <p:nvSpPr>
          <p:cNvPr id="58372" name="Text Box 3"/>
          <p:cNvSpPr txBox="1">
            <a:spLocks noChangeArrowheads="1"/>
          </p:cNvSpPr>
          <p:nvPr/>
        </p:nvSpPr>
        <p:spPr bwMode="auto">
          <a:xfrm>
            <a:off x="641610" y="1668433"/>
            <a:ext cx="8053693" cy="964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1pPr>
            <a:lvl2pPr marL="455613" indent="-342900"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2pPr>
            <a:lvl3pPr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3pPr>
            <a:lvl4pPr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4pPr>
            <a:lvl5pPr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" charset="0"/>
                <a:cs typeface="WenQuanYi Zen Hei" charset="0"/>
              </a:defRPr>
            </a:lvl9pPr>
          </a:lstStyle>
          <a:p>
            <a:pPr lvl="1" eaLnBrk="1" hangingPunct="1">
              <a:lnSpc>
                <a:spcPct val="95000"/>
              </a:lnSpc>
              <a:buFont typeface="Arial" charset="0"/>
              <a:buChar char="•"/>
            </a:pPr>
            <a:r>
              <a:rPr lang="en-US" altLang="es-CL" sz="2200">
                <a:solidFill>
                  <a:srgbClr val="000000"/>
                </a:solidFill>
                <a:latin typeface="Arial" charset="0"/>
              </a:rPr>
              <a:t>También se puede definir un intérvalo por el carácter de inicio y fin: [a-z] ó [0-9]</a:t>
            </a:r>
          </a:p>
          <a:p>
            <a:pPr lvl="1" eaLnBrk="1" hangingPunct="1">
              <a:lnSpc>
                <a:spcPct val="95000"/>
              </a:lnSpc>
              <a:buFont typeface="Arial" charset="0"/>
              <a:buChar char="•"/>
            </a:pPr>
            <a:r>
              <a:rPr lang="en-US" altLang="es-CL" sz="2200">
                <a:solidFill>
                  <a:srgbClr val="000000"/>
                </a:solidFill>
                <a:latin typeface="Arial" charset="0"/>
              </a:rPr>
              <a:t>O usando clases:</a:t>
            </a:r>
          </a:p>
        </p:txBody>
      </p:sp>
      <p:pic>
        <p:nvPicPr>
          <p:cNvPr id="5837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87" y="2856905"/>
            <a:ext cx="8145147" cy="3771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02458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1669</Words>
  <Application>Microsoft Office PowerPoint</Application>
  <PresentationFormat>Carta (216 x 279 mm)</PresentationFormat>
  <Paragraphs>246</Paragraphs>
  <Slides>32</Slides>
  <Notes>30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3" baseType="lpstr">
      <vt:lpstr>Presentation level design</vt:lpstr>
      <vt:lpstr>Linux:  Herramientas de procesamiento de texto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cut: ejemplos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</dc:title>
  <dc:creator>roberto</dc:creator>
  <cp:lastModifiedBy>Informática</cp:lastModifiedBy>
  <cp:revision>17</cp:revision>
  <dcterms:created xsi:type="dcterms:W3CDTF">2016-05-06T02:40:55Z</dcterms:created>
  <dcterms:modified xsi:type="dcterms:W3CDTF">2016-06-14T23:29:30Z</dcterms:modified>
</cp:coreProperties>
</file>