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57" r:id="rId6"/>
    <p:sldId id="258" r:id="rId7"/>
    <p:sldId id="259" r:id="rId8"/>
    <p:sldId id="263" r:id="rId9"/>
    <p:sldId id="264" r:id="rId10"/>
    <p:sldId id="266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382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29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66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507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346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594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43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20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5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16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48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0B3E-D5EF-4B24-A6AC-8D2637E5CB39}" type="datetimeFigureOut">
              <a:rPr lang="es-CL" smtClean="0"/>
              <a:t>25-08-2016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2BB6-EF2D-408E-8B73-E872EAC1E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Servlet como Controladores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Profesor: Rodrigo Vega Varas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0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1890" cy="685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284889" y="682580"/>
            <a:ext cx="5344733" cy="1746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Código Final del Servlet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9643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7504" cy="66880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833352" y="4675031"/>
            <a:ext cx="9234152" cy="19263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/>
              <a:t>Actualizar método </a:t>
            </a:r>
            <a:r>
              <a:rPr lang="es-CL" sz="2800" dirty="0" err="1" smtClean="0"/>
              <a:t>doGet</a:t>
            </a:r>
            <a:r>
              <a:rPr lang="es-CL" sz="2800" dirty="0" smtClean="0"/>
              <a:t>(…)</a:t>
            </a:r>
          </a:p>
          <a:p>
            <a:pPr marL="742950" indent="-742950">
              <a:buAutoNum type="arabicPeriod"/>
            </a:pPr>
            <a:r>
              <a:rPr lang="es-CL" sz="2800" dirty="0" smtClean="0"/>
              <a:t>Preparar un Mensaje</a:t>
            </a:r>
          </a:p>
          <a:p>
            <a:pPr marL="742950" indent="-742950">
              <a:buAutoNum type="arabicPeriod"/>
            </a:pPr>
            <a:r>
              <a:rPr lang="es-CL" sz="2800" dirty="0" smtClean="0"/>
              <a:t>Registrarlo en el ámbito de </a:t>
            </a:r>
            <a:r>
              <a:rPr lang="es-CL" sz="2800" dirty="0" err="1" smtClean="0"/>
              <a:t>Request</a:t>
            </a:r>
            <a:endParaRPr lang="es-CL" sz="2800" dirty="0" smtClean="0"/>
          </a:p>
          <a:p>
            <a:pPr marL="742950" indent="-742950">
              <a:buAutoNum type="arabicPeriod"/>
            </a:pPr>
            <a:r>
              <a:rPr lang="es-CL" sz="2800" dirty="0" smtClean="0"/>
              <a:t>Mover el control hacia la vista para que genere el HTML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6660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3292" cy="701898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943292" y="1017431"/>
            <a:ext cx="3103809" cy="46879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Crear una Página JSP</a:t>
            </a:r>
          </a:p>
          <a:p>
            <a:pPr algn="ctr"/>
            <a:endParaRPr lang="es-CL" sz="4400" dirty="0"/>
          </a:p>
          <a:p>
            <a:pPr algn="ctr"/>
            <a:r>
              <a:rPr lang="es-CL" sz="4400" dirty="0" smtClean="0"/>
              <a:t>(vista)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8838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8775867" y="318830"/>
            <a:ext cx="3103809" cy="28977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Indicar el nombre.</a:t>
            </a:r>
            <a:endParaRPr lang="es-CL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318830"/>
            <a:ext cx="8500056" cy="60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514692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41005" y="2868847"/>
            <a:ext cx="4618161" cy="2991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Plantilla de código de una JSP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729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97377" cy="557655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15955" y="2962141"/>
            <a:ext cx="5276045" cy="38958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Desplegar mediante JSTL y EL, el mensaje registrado en el Servlet.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21414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Ejecutar el Servlet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898"/>
            <a:ext cx="6357360" cy="53221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7906"/>
            <a:ext cx="6080576" cy="2817827"/>
          </a:xfrm>
          <a:prstGeom prst="rect">
            <a:avLst/>
          </a:prstGeom>
        </p:spPr>
      </p:pic>
      <p:sp>
        <p:nvSpPr>
          <p:cNvPr id="6" name="Flecha doblada 5"/>
          <p:cNvSpPr/>
          <p:nvPr/>
        </p:nvSpPr>
        <p:spPr>
          <a:xfrm rot="16200000" flipV="1">
            <a:off x="7624509" y="2472956"/>
            <a:ext cx="1926598" cy="4460897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" y="1680143"/>
            <a:ext cx="4887007" cy="18100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674" y="31762"/>
            <a:ext cx="6811326" cy="25435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1921"/>
            <a:ext cx="6582694" cy="27435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48" y="209161"/>
            <a:ext cx="2163444" cy="121344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723303" y="31762"/>
            <a:ext cx="3076530" cy="10267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GET /saludo.html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833" y="3904838"/>
            <a:ext cx="6392167" cy="295316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8397619" y="2228045"/>
            <a:ext cx="369665" cy="38765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Flecha derecha 15"/>
          <p:cNvSpPr/>
          <p:nvPr/>
        </p:nvSpPr>
        <p:spPr>
          <a:xfrm flipH="1">
            <a:off x="4327300" y="5591209"/>
            <a:ext cx="2486405" cy="10267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Genera código HTML</a:t>
            </a:r>
            <a:endParaRPr lang="es-CL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351141" y="3206839"/>
            <a:ext cx="0" cy="17901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Agregando el Modelo.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modelo esta compuesto por los “datos de negocio”  y la “lógica de negocio”</a:t>
            </a:r>
          </a:p>
          <a:p>
            <a:r>
              <a:rPr lang="es-CL" dirty="0" smtClean="0"/>
              <a:t>En nuestro caso, estamos desarrollando una aplicación que envía un mensaje de saludo, por lo que un “objeto de dominio” es Mensaje. 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28" y="3745277"/>
            <a:ext cx="6667500" cy="2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8524" cy="685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54091" y="0"/>
            <a:ext cx="5292436" cy="32315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El Objeto Mensaje  </a:t>
            </a:r>
            <a:r>
              <a:rPr lang="es-CL" sz="4400" dirty="0" smtClean="0"/>
              <a:t>será utilizado para almacenar nuestros “datos de negocio”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17551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Los Servlets tienen el Rol de Controlador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52" y="1877125"/>
            <a:ext cx="8802328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418"/>
            <a:ext cx="11520604" cy="642158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33309" y="1423555"/>
            <a:ext cx="5292436" cy="35640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Todos los objetos de dominio estarán ubicados en su propio paquete.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19704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9761" cy="591242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33309" y="1423555"/>
            <a:ext cx="5292436" cy="35640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Una vez codificado los atributos, puede insertar los:</a:t>
            </a:r>
          </a:p>
          <a:p>
            <a:pPr algn="ctr"/>
            <a:endParaRPr lang="es-CL" sz="4400" dirty="0"/>
          </a:p>
          <a:p>
            <a:pPr algn="ctr"/>
            <a:r>
              <a:rPr lang="es-CL" sz="4400" dirty="0" err="1" smtClean="0"/>
              <a:t>Getter</a:t>
            </a:r>
            <a:r>
              <a:rPr lang="es-CL" sz="4400" dirty="0" smtClean="0"/>
              <a:t> and Setter.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631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0536" cy="531413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03" y="0"/>
            <a:ext cx="5775497" cy="3512127"/>
          </a:xfrm>
          <a:prstGeom prst="rect">
            <a:avLst/>
          </a:prstGeom>
        </p:spPr>
      </p:pic>
      <p:sp>
        <p:nvSpPr>
          <p:cNvPr id="6" name="Flecha doblada 5"/>
          <p:cNvSpPr/>
          <p:nvPr/>
        </p:nvSpPr>
        <p:spPr>
          <a:xfrm rot="16200000" flipV="1">
            <a:off x="6614354" y="771705"/>
            <a:ext cx="1763500" cy="6870269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/>
          </a:p>
        </p:txBody>
      </p:sp>
    </p:spTree>
    <p:extLst>
      <p:ext uri="{BB962C8B-B14F-4D97-AF65-F5344CB8AC3E}">
        <p14:creationId xmlns:p14="http://schemas.microsoft.com/office/powerpoint/2010/main" val="10435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7773" cy="6798063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6733309" y="1423555"/>
            <a:ext cx="5292436" cy="35640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Se agregará automáticamente un </a:t>
            </a:r>
            <a:r>
              <a:rPr lang="es-CL" sz="4400" dirty="0" err="1" smtClean="0"/>
              <a:t>accesador</a:t>
            </a:r>
            <a:r>
              <a:rPr lang="es-CL" sz="4400" dirty="0" smtClean="0"/>
              <a:t> y un </a:t>
            </a:r>
            <a:r>
              <a:rPr lang="es-CL" sz="4400" dirty="0" err="1" smtClean="0"/>
              <a:t>mutador</a:t>
            </a:r>
            <a:r>
              <a:rPr lang="es-CL" sz="4400" dirty="0" smtClean="0"/>
              <a:t> por atributo.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1148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50619" cy="577734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3626427" y="4166755"/>
            <a:ext cx="7624192" cy="25873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El EJB </a:t>
            </a:r>
            <a:r>
              <a:rPr lang="es-CL" sz="4400" dirty="0" err="1" smtClean="0"/>
              <a:t>SaludoService</a:t>
            </a:r>
            <a:r>
              <a:rPr lang="es-CL" sz="4400" dirty="0" smtClean="0"/>
              <a:t> será utilizado para almacenar nuestra “lógica de negocio”.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752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816937" cy="6589294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5222436" y="3148445"/>
            <a:ext cx="6969564" cy="37095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err="1" smtClean="0"/>
              <a:t>Stateless</a:t>
            </a:r>
            <a:r>
              <a:rPr lang="es-CL" sz="4400" dirty="0" smtClean="0"/>
              <a:t>: “Sin Estado”.</a:t>
            </a:r>
          </a:p>
          <a:p>
            <a:pPr algn="ctr"/>
            <a:endParaRPr lang="es-CL" sz="4400" dirty="0"/>
          </a:p>
          <a:p>
            <a:pPr algn="ctr"/>
            <a:r>
              <a:rPr lang="es-CL" sz="2800" dirty="0" smtClean="0"/>
              <a:t>Indica que no debe tener atributos que almacenen información de cliente, ya que no se asegura que sea siempre la misma instancia de EJB que atienda al mismo usuario.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8496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495"/>
            <a:ext cx="10235045" cy="644150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5829301" y="-2"/>
            <a:ext cx="6362700" cy="43226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Métodos de Negocio:</a:t>
            </a:r>
          </a:p>
          <a:p>
            <a:pPr algn="ctr"/>
            <a:endParaRPr lang="es-CL" sz="4400" dirty="0"/>
          </a:p>
          <a:p>
            <a:pPr algn="ctr"/>
            <a:r>
              <a:rPr lang="es-CL" sz="2400" dirty="0" smtClean="0"/>
              <a:t>Los métodos públicos declarados en los EJB son considerados métodos de negocio, por lo que el “contenedor </a:t>
            </a:r>
            <a:r>
              <a:rPr lang="es-CL" sz="2400" dirty="0" err="1" smtClean="0"/>
              <a:t>ejb</a:t>
            </a:r>
            <a:r>
              <a:rPr lang="es-CL" sz="2400" dirty="0" smtClean="0"/>
              <a:t>” tiene la capacidad de interceptar las invocaciones de los clientes y realizar algún tipo de acción:</a:t>
            </a:r>
            <a:br>
              <a:rPr lang="es-CL" sz="2400" dirty="0" smtClean="0"/>
            </a:br>
            <a:r>
              <a:rPr lang="es-CL" sz="2400" dirty="0" err="1" smtClean="0"/>
              <a:t>Ej</a:t>
            </a:r>
            <a:r>
              <a:rPr lang="es-CL" sz="2400" dirty="0" smtClean="0"/>
              <a:t>: Iniciar Transacciones, realizar trazas de auditoria, etc…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5460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645236" cy="67909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21" y="2050059"/>
            <a:ext cx="5152679" cy="2690843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4073236" y="3740727"/>
            <a:ext cx="3574473" cy="6650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/>
          </a:p>
        </p:txBody>
      </p:sp>
      <p:sp>
        <p:nvSpPr>
          <p:cNvPr id="4" name="Rectángulo redondeado 3"/>
          <p:cNvSpPr/>
          <p:nvPr/>
        </p:nvSpPr>
        <p:spPr>
          <a:xfrm>
            <a:off x="4365287" y="1"/>
            <a:ext cx="4279949" cy="28782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Actualizar el Servlet e inyectar una instancia del EJB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1344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65082" cy="677775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964383" y="1953491"/>
            <a:ext cx="6227618" cy="237951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 smtClean="0"/>
              <a:t>Actualizar la vista.</a:t>
            </a:r>
          </a:p>
          <a:p>
            <a:pPr algn="ctr"/>
            <a:r>
              <a:rPr lang="es-CL" sz="4400" dirty="0" smtClean="0"/>
              <a:t>Ahora desplegando los valores de los atributos.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26119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2" y="2355562"/>
            <a:ext cx="11894715" cy="41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62" y="0"/>
            <a:ext cx="6998674" cy="22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Responsabilidades de un Servlet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 smtClean="0"/>
              <a:t>Recibir la peticiones de usuario</a:t>
            </a:r>
          </a:p>
          <a:p>
            <a:r>
              <a:rPr lang="es-CL" dirty="0" smtClean="0"/>
              <a:t>Realizar la validaciones sintácticas</a:t>
            </a:r>
          </a:p>
          <a:p>
            <a:pPr lvl="1"/>
            <a:r>
              <a:rPr lang="es-CL" dirty="0" smtClean="0"/>
              <a:t>Convertir parámetros a su tipo de dato final. Ej. </a:t>
            </a:r>
            <a:r>
              <a:rPr lang="es-CL" dirty="0" err="1" smtClean="0"/>
              <a:t>String</a:t>
            </a:r>
            <a:r>
              <a:rPr lang="es-CL" dirty="0" smtClean="0"/>
              <a:t> </a:t>
            </a:r>
            <a:r>
              <a:rPr lang="es-CL" dirty="0" smtClean="0">
                <a:sym typeface="Wingdings" panose="05000000000000000000" pitchFamily="2" charset="2"/>
              </a:rPr>
              <a:t> Date</a:t>
            </a:r>
            <a:endParaRPr lang="es-CL" dirty="0" smtClean="0"/>
          </a:p>
          <a:p>
            <a:r>
              <a:rPr lang="es-CL" dirty="0" smtClean="0"/>
              <a:t>Realizar la validaciones semánticas</a:t>
            </a:r>
          </a:p>
          <a:p>
            <a:pPr lvl="1"/>
            <a:r>
              <a:rPr lang="es-CL" dirty="0" smtClean="0"/>
              <a:t>Comprobar sean acorde a lo que representan. </a:t>
            </a:r>
            <a:r>
              <a:rPr lang="es-CL" dirty="0" err="1" smtClean="0"/>
              <a:t>Ej</a:t>
            </a:r>
            <a:r>
              <a:rPr lang="es-CL" dirty="0" smtClean="0"/>
              <a:t>: Evitar una edad negativa.</a:t>
            </a:r>
          </a:p>
          <a:p>
            <a:r>
              <a:rPr lang="es-CL" dirty="0" smtClean="0"/>
              <a:t>Delegar la Lógica de Negocio a la siguiente capa del sistema (Modelo)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Componentes EJB.</a:t>
            </a:r>
          </a:p>
          <a:p>
            <a:r>
              <a:rPr lang="es-CL" dirty="0" smtClean="0"/>
              <a:t>Controlar las excepciones provocadas por las reglas de negocio.</a:t>
            </a:r>
          </a:p>
          <a:p>
            <a:pPr lvl="1"/>
            <a:r>
              <a:rPr lang="es-CL" dirty="0" smtClean="0"/>
              <a:t>Los EJB ejecutan la lógica de negocio, si no pueden realizar alguna regla de negocio, lanzan excepciones para indicar que no se pudo concluir con el proceso de negocio.</a:t>
            </a:r>
          </a:p>
          <a:p>
            <a:r>
              <a:rPr lang="es-CL" dirty="0" smtClean="0"/>
              <a:t>Preparar los datos para el componente de Vista.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Registrar objetos en el ámbito de </a:t>
            </a:r>
            <a:r>
              <a:rPr lang="es-CL" dirty="0" err="1" smtClean="0"/>
              <a:t>Request</a:t>
            </a:r>
            <a:r>
              <a:rPr lang="es-CL" dirty="0" smtClean="0"/>
              <a:t> para que pueden ser accedidos por la Vista.</a:t>
            </a:r>
          </a:p>
          <a:p>
            <a:r>
              <a:rPr lang="es-CL" dirty="0" smtClean="0"/>
              <a:t>Mover el control del código hacia el componente de Vista</a:t>
            </a:r>
          </a:p>
          <a:p>
            <a:pPr lvl="1"/>
            <a:r>
              <a:rPr lang="es-CL" dirty="0" err="1" smtClean="0"/>
              <a:t>Ej</a:t>
            </a:r>
            <a:r>
              <a:rPr lang="es-CL" dirty="0" smtClean="0"/>
              <a:t>: Con el “despachador” y con “redirección</a:t>
            </a:r>
            <a:r>
              <a:rPr lang="es-CL" smtClean="0"/>
              <a:t>” según sea el caso.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45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Crear Proyecto de ejemplo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Proyecto: demo-</a:t>
            </a:r>
            <a:r>
              <a:rPr lang="es-CL" dirty="0" err="1" smtClean="0"/>
              <a:t>mvc</a:t>
            </a:r>
            <a:endParaRPr lang="es-CL" dirty="0" smtClean="0"/>
          </a:p>
          <a:p>
            <a:r>
              <a:rPr lang="es-CL" dirty="0" smtClean="0"/>
              <a:t>Objetivo: Ejemplificar el patrón de arquitectura </a:t>
            </a:r>
            <a:r>
              <a:rPr lang="es-CL" dirty="0" err="1" smtClean="0"/>
              <a:t>mvc</a:t>
            </a:r>
            <a:r>
              <a:rPr lang="es-CL" dirty="0" smtClean="0"/>
              <a:t>.</a:t>
            </a:r>
          </a:p>
          <a:p>
            <a:r>
              <a:rPr lang="es-CL" dirty="0" smtClean="0"/>
              <a:t>Crear los componentes:</a:t>
            </a:r>
          </a:p>
          <a:p>
            <a:pPr lvl="1"/>
            <a:r>
              <a:rPr lang="es-CL" dirty="0" smtClean="0"/>
              <a:t>Controlador: Servlet </a:t>
            </a:r>
            <a:r>
              <a:rPr lang="es-CL" dirty="0" err="1" smtClean="0"/>
              <a:t>SaludoController</a:t>
            </a:r>
            <a:r>
              <a:rPr lang="es-CL" dirty="0" smtClean="0"/>
              <a:t> en URL: /saludo.html</a:t>
            </a:r>
          </a:p>
          <a:p>
            <a:pPr lvl="1"/>
            <a:r>
              <a:rPr lang="es-CL" dirty="0" smtClean="0"/>
              <a:t>Vista: JSP </a:t>
            </a:r>
            <a:r>
              <a:rPr lang="es-CL" dirty="0" err="1" smtClean="0"/>
              <a:t>saludo.jsp</a:t>
            </a:r>
            <a:endParaRPr lang="es-CL" dirty="0" smtClean="0"/>
          </a:p>
          <a:p>
            <a:pPr lvl="1"/>
            <a:r>
              <a:rPr lang="es-CL" dirty="0" smtClean="0"/>
              <a:t>Modelo: EJB </a:t>
            </a:r>
            <a:r>
              <a:rPr lang="es-CL" dirty="0" err="1" smtClean="0"/>
              <a:t>SaludoService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Objetos de Dominio: Mensaje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74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79"/>
            <a:ext cx="7992320" cy="640728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371268" y="914398"/>
            <a:ext cx="3580327" cy="43401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Crear un </a:t>
            </a:r>
            <a:r>
              <a:rPr lang="es-CL" sz="4400" dirty="0" smtClean="0"/>
              <a:t>Servlet</a:t>
            </a:r>
          </a:p>
          <a:p>
            <a:pPr algn="ctr"/>
            <a:endParaRPr lang="es-CL" sz="4400" dirty="0"/>
          </a:p>
          <a:p>
            <a:pPr algn="ctr"/>
            <a:r>
              <a:rPr lang="es-CL" sz="4400" dirty="0" smtClean="0"/>
              <a:t>(controlador)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8161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3" y="1566418"/>
            <a:ext cx="11133733" cy="529158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521263" y="399245"/>
            <a:ext cx="4211392" cy="27818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Indicar nombre y paquete</a:t>
            </a:r>
          </a:p>
        </p:txBody>
      </p:sp>
    </p:spTree>
    <p:extLst>
      <p:ext uri="{BB962C8B-B14F-4D97-AF65-F5344CB8AC3E}">
        <p14:creationId xmlns:p14="http://schemas.microsoft.com/office/powerpoint/2010/main" val="18204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26929" cy="685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795816" y="270457"/>
            <a:ext cx="4211392" cy="23568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Quitar el código de Plantilla</a:t>
            </a:r>
          </a:p>
        </p:txBody>
      </p:sp>
    </p:spTree>
    <p:extLst>
      <p:ext uri="{BB962C8B-B14F-4D97-AF65-F5344CB8AC3E}">
        <p14:creationId xmlns:p14="http://schemas.microsoft.com/office/powerpoint/2010/main" val="5923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5054" cy="6857214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795816" y="270457"/>
            <a:ext cx="4211392" cy="34257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Dejar sólo los métodos </a:t>
            </a:r>
            <a:r>
              <a:rPr lang="es-CL" sz="4400" dirty="0" err="1"/>
              <a:t>doGet</a:t>
            </a:r>
            <a:r>
              <a:rPr lang="es-CL" sz="4400" dirty="0" smtClean="0"/>
              <a:t>(…) </a:t>
            </a:r>
            <a:r>
              <a:rPr lang="es-CL" sz="4400" dirty="0"/>
              <a:t>y </a:t>
            </a:r>
            <a:r>
              <a:rPr lang="es-CL" sz="4400" dirty="0" err="1"/>
              <a:t>doPost</a:t>
            </a:r>
            <a:r>
              <a:rPr lang="es-CL" sz="4400" dirty="0" smtClean="0"/>
              <a:t>(…)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13178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206"/>
            <a:ext cx="10266138" cy="555079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816246" y="0"/>
            <a:ext cx="7736104" cy="1746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/>
              <a:t>Finalmente, personalizar la URL en que se expondrá el Servlet.</a:t>
            </a:r>
          </a:p>
        </p:txBody>
      </p:sp>
    </p:spTree>
    <p:extLst>
      <p:ext uri="{BB962C8B-B14F-4D97-AF65-F5344CB8AC3E}">
        <p14:creationId xmlns:p14="http://schemas.microsoft.com/office/powerpoint/2010/main" val="15673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534</Words>
  <Application>Microsoft Office PowerPoint</Application>
  <PresentationFormat>Panorámica</PresentationFormat>
  <Paragraphs>65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Tema de Office</vt:lpstr>
      <vt:lpstr>Servlet como Controladores</vt:lpstr>
      <vt:lpstr>Los Servlets tienen el Rol de Controlador</vt:lpstr>
      <vt:lpstr>Responsabilidades de un Servlet</vt:lpstr>
      <vt:lpstr>Crear Proyecto de 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Ejecutar el Servlet</vt:lpstr>
      <vt:lpstr>Presentación de PowerPoint</vt:lpstr>
      <vt:lpstr>Agregando el Modelo.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 para crear un Servlet</dc:title>
  <dc:creator>rvega77</dc:creator>
  <cp:lastModifiedBy>rvega77</cp:lastModifiedBy>
  <cp:revision>44</cp:revision>
  <dcterms:created xsi:type="dcterms:W3CDTF">2016-08-18T23:43:32Z</dcterms:created>
  <dcterms:modified xsi:type="dcterms:W3CDTF">2016-08-25T23:27:34Z</dcterms:modified>
</cp:coreProperties>
</file>