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66F-5639-4E08-9E11-CB7D5F1BDAE2}" type="datetimeFigureOut">
              <a:rPr lang="es-CL" smtClean="0"/>
              <a:t>04-09-2016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5712-85C0-4499-90E8-544B969F7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164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66F-5639-4E08-9E11-CB7D5F1BDAE2}" type="datetimeFigureOut">
              <a:rPr lang="es-CL" smtClean="0"/>
              <a:t>04-09-2016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5712-85C0-4499-90E8-544B969F7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652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66F-5639-4E08-9E11-CB7D5F1BDAE2}" type="datetimeFigureOut">
              <a:rPr lang="es-CL" smtClean="0"/>
              <a:t>04-09-2016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5712-85C0-4499-90E8-544B969F7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99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66F-5639-4E08-9E11-CB7D5F1BDAE2}" type="datetimeFigureOut">
              <a:rPr lang="es-CL" smtClean="0"/>
              <a:t>04-09-2016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5712-85C0-4499-90E8-544B969F7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334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66F-5639-4E08-9E11-CB7D5F1BDAE2}" type="datetimeFigureOut">
              <a:rPr lang="es-CL" smtClean="0"/>
              <a:t>04-09-2016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5712-85C0-4499-90E8-544B969F7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281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66F-5639-4E08-9E11-CB7D5F1BDAE2}" type="datetimeFigureOut">
              <a:rPr lang="es-CL" smtClean="0"/>
              <a:t>04-09-2016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5712-85C0-4499-90E8-544B969F7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890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66F-5639-4E08-9E11-CB7D5F1BDAE2}" type="datetimeFigureOut">
              <a:rPr lang="es-CL" smtClean="0"/>
              <a:t>04-09-2016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5712-85C0-4499-90E8-544B969F7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008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66F-5639-4E08-9E11-CB7D5F1BDAE2}" type="datetimeFigureOut">
              <a:rPr lang="es-CL" smtClean="0"/>
              <a:t>04-09-2016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5712-85C0-4499-90E8-544B969F7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783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66F-5639-4E08-9E11-CB7D5F1BDAE2}" type="datetimeFigureOut">
              <a:rPr lang="es-CL" smtClean="0"/>
              <a:t>04-09-2016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5712-85C0-4499-90E8-544B969F7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431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66F-5639-4E08-9E11-CB7D5F1BDAE2}" type="datetimeFigureOut">
              <a:rPr lang="es-CL" smtClean="0"/>
              <a:t>04-09-2016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5712-85C0-4499-90E8-544B969F7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122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66F-5639-4E08-9E11-CB7D5F1BDAE2}" type="datetimeFigureOut">
              <a:rPr lang="es-CL" smtClean="0"/>
              <a:t>04-09-2016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5712-85C0-4499-90E8-544B969F7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65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D66F-5639-4E08-9E11-CB7D5F1BDAE2}" type="datetimeFigureOut">
              <a:rPr lang="es-CL" smtClean="0"/>
              <a:t>04-09-2016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85712-85C0-4499-90E8-544B969F74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13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Procesar formularios con </a:t>
            </a:r>
            <a:r>
              <a:rPr lang="es-CL" dirty="0" err="1" smtClean="0"/>
              <a:t>Servlet’s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Profesor: Rodrigo Vega Varas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3064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433" cy="685800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879772" y="0"/>
            <a:ext cx="4312228" cy="17215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VISTA</a:t>
            </a:r>
          </a:p>
          <a:p>
            <a:pPr algn="ctr"/>
            <a:endParaRPr lang="es-CL" dirty="0"/>
          </a:p>
          <a:p>
            <a:pPr algn="ctr"/>
            <a:r>
              <a:rPr lang="es-CL" dirty="0" smtClean="0"/>
              <a:t>Los datos son “</a:t>
            </a:r>
            <a:r>
              <a:rPr lang="es-CL" dirty="0" err="1" smtClean="0"/>
              <a:t>leidos</a:t>
            </a:r>
            <a:r>
              <a:rPr lang="es-CL" dirty="0" smtClean="0"/>
              <a:t>” desde el </a:t>
            </a:r>
            <a:r>
              <a:rPr lang="es-CL" dirty="0" err="1" smtClean="0"/>
              <a:t>mapDatos</a:t>
            </a:r>
            <a:r>
              <a:rPr lang="es-CL" dirty="0" smtClean="0"/>
              <a:t> que registro el Controlador.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9097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664" y="1416676"/>
            <a:ext cx="9159336" cy="54413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03054" cy="2610641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879772" y="0"/>
            <a:ext cx="4312228" cy="17215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CONTROLADOR</a:t>
            </a:r>
            <a:endParaRPr lang="es-CL" dirty="0" smtClean="0"/>
          </a:p>
          <a:p>
            <a:pPr algn="ctr"/>
            <a:endParaRPr lang="es-CL" dirty="0"/>
          </a:p>
          <a:p>
            <a:pPr algn="ctr"/>
            <a:r>
              <a:rPr lang="es-CL" dirty="0" smtClean="0"/>
              <a:t>NOTA: Si no se selecciona el </a:t>
            </a:r>
            <a:r>
              <a:rPr lang="es-CL" dirty="0" err="1" smtClean="0"/>
              <a:t>checkbox</a:t>
            </a:r>
            <a:r>
              <a:rPr lang="es-CL" dirty="0" smtClean="0"/>
              <a:t>, el valor recuperado es </a:t>
            </a:r>
            <a:r>
              <a:rPr lang="es-CL" dirty="0" err="1" smtClean="0"/>
              <a:t>null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1272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03054" cy="2610641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879772" y="0"/>
            <a:ext cx="4312228" cy="17215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VISTA</a:t>
            </a:r>
            <a:endParaRPr lang="es-CL" dirty="0" smtClean="0"/>
          </a:p>
          <a:p>
            <a:pPr algn="ctr"/>
            <a:endParaRPr lang="es-CL" dirty="0"/>
          </a:p>
          <a:p>
            <a:pPr algn="ctr"/>
            <a:r>
              <a:rPr lang="es-CL" dirty="0" smtClean="0"/>
              <a:t>Para reconstruir el estado de un </a:t>
            </a:r>
            <a:r>
              <a:rPr lang="es-CL" dirty="0" err="1" smtClean="0"/>
              <a:t>checkbox</a:t>
            </a:r>
            <a:r>
              <a:rPr lang="es-CL" dirty="0" smtClean="0"/>
              <a:t>, se debe agregar el atributo: </a:t>
            </a:r>
            <a:r>
              <a:rPr lang="es-CL" dirty="0" err="1" smtClean="0"/>
              <a:t>checked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484" y="1721552"/>
            <a:ext cx="9185516" cy="51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5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13042" cy="209925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043" y="131148"/>
            <a:ext cx="8678958" cy="672685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0" y="3065171"/>
            <a:ext cx="3513042" cy="29621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CONTROLADOR</a:t>
            </a:r>
            <a:endParaRPr lang="es-CL" dirty="0" smtClean="0"/>
          </a:p>
          <a:p>
            <a:pPr algn="ctr"/>
            <a:endParaRPr lang="es-CL" dirty="0"/>
          </a:p>
          <a:p>
            <a:pPr algn="ctr"/>
            <a:r>
              <a:rPr lang="es-CL" dirty="0" smtClean="0"/>
              <a:t>GET: establece el valor inicial del botón de radio</a:t>
            </a:r>
          </a:p>
          <a:p>
            <a:pPr algn="ctr"/>
            <a:endParaRPr lang="es-CL" dirty="0"/>
          </a:p>
          <a:p>
            <a:pPr algn="ctr"/>
            <a:r>
              <a:rPr lang="es-CL" dirty="0" smtClean="0"/>
              <a:t>POST: establece el valor seleccionado por el usuario.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73624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0" y="2382592"/>
            <a:ext cx="3446479" cy="17215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VISTA</a:t>
            </a:r>
            <a:endParaRPr lang="es-CL" dirty="0" smtClean="0"/>
          </a:p>
          <a:p>
            <a:pPr algn="ctr"/>
            <a:endParaRPr lang="es-CL" dirty="0"/>
          </a:p>
          <a:p>
            <a:pPr algn="ctr"/>
            <a:r>
              <a:rPr lang="es-CL" dirty="0" smtClean="0"/>
              <a:t>Nótese que los botones de radio deben compartir el mismo nombre.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13042" cy="209925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479" y="0"/>
            <a:ext cx="8745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4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0" y="3477295"/>
            <a:ext cx="3446479" cy="17215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CONTROLADOR</a:t>
            </a:r>
            <a:endParaRPr lang="es-CL" dirty="0" smtClean="0"/>
          </a:p>
          <a:p>
            <a:pPr algn="ctr"/>
            <a:endParaRPr lang="es-CL" dirty="0"/>
          </a:p>
          <a:p>
            <a:pPr algn="ctr"/>
            <a:r>
              <a:rPr lang="es-CL" dirty="0" smtClean="0"/>
              <a:t>La Lista de Zonas son obtenidas de la Capa de Negocio, mediante un EJB.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46479" cy="256276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071" y="0"/>
            <a:ext cx="8016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-1" y="2562765"/>
            <a:ext cx="3446479" cy="17215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VISTA</a:t>
            </a:r>
            <a:endParaRPr lang="es-CL" dirty="0" smtClean="0"/>
          </a:p>
          <a:p>
            <a:pPr algn="ctr"/>
            <a:endParaRPr lang="es-CL" dirty="0"/>
          </a:p>
          <a:p>
            <a:pPr algn="ctr"/>
            <a:r>
              <a:rPr lang="es-CL" dirty="0" smtClean="0"/>
              <a:t>La lista desplegable se construye con la lista de objetos zonas.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46479" cy="25627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479" y="442650"/>
            <a:ext cx="8745522" cy="64153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03005"/>
            <a:ext cx="3446478" cy="21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95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-1" y="2562765"/>
            <a:ext cx="4038602" cy="39668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CONTROLADOR</a:t>
            </a:r>
            <a:endParaRPr lang="es-CL" dirty="0" smtClean="0"/>
          </a:p>
          <a:p>
            <a:pPr algn="ctr"/>
            <a:endParaRPr lang="es-CL" dirty="0"/>
          </a:p>
          <a:p>
            <a:pPr algn="ctr"/>
            <a:r>
              <a:rPr lang="es-CL" dirty="0" smtClean="0"/>
              <a:t>Los </a:t>
            </a:r>
            <a:r>
              <a:rPr lang="es-CL" dirty="0" err="1" smtClean="0"/>
              <a:t>checkbox</a:t>
            </a:r>
            <a:r>
              <a:rPr lang="es-CL" dirty="0" smtClean="0"/>
              <a:t> fueron creados dinámicamente y todos tienen el mismo nombre.</a:t>
            </a:r>
          </a:p>
          <a:p>
            <a:pPr algn="ctr"/>
            <a:endParaRPr lang="es-CL" dirty="0"/>
          </a:p>
          <a:p>
            <a:pPr algn="ctr"/>
            <a:r>
              <a:rPr lang="es-CL" dirty="0" smtClean="0"/>
              <a:t>Para recuperar estos </a:t>
            </a:r>
            <a:r>
              <a:rPr lang="es-CL" dirty="0" err="1" smtClean="0"/>
              <a:t>checkbox</a:t>
            </a:r>
            <a:r>
              <a:rPr lang="es-CL" dirty="0" smtClean="0"/>
              <a:t>, se debe utilizar el método</a:t>
            </a:r>
            <a:br>
              <a:rPr lang="es-CL" dirty="0" smtClean="0"/>
            </a:br>
            <a:r>
              <a:rPr lang="es-CL" dirty="0" err="1" smtClean="0"/>
              <a:t>request.getParameterValues</a:t>
            </a:r>
            <a:r>
              <a:rPr lang="es-CL" dirty="0" smtClean="0"/>
              <a:t>(...)</a:t>
            </a:r>
          </a:p>
          <a:p>
            <a:pPr algn="ctr"/>
            <a:endParaRPr lang="es-CL" dirty="0"/>
          </a:p>
          <a:p>
            <a:pPr algn="ctr"/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1532" cy="257340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1" y="0"/>
            <a:ext cx="815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9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-1" y="2562765"/>
            <a:ext cx="3446479" cy="17215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VISTA</a:t>
            </a:r>
            <a:endParaRPr lang="es-CL" dirty="0" smtClean="0"/>
          </a:p>
          <a:p>
            <a:pPr algn="ctr"/>
            <a:endParaRPr lang="es-CL" dirty="0"/>
          </a:p>
          <a:p>
            <a:pPr algn="ctr"/>
            <a:r>
              <a:rPr lang="es-CL" dirty="0" smtClean="0"/>
              <a:t>Nótese que todos los </a:t>
            </a:r>
            <a:r>
              <a:rPr lang="es-CL" dirty="0" err="1" smtClean="0"/>
              <a:t>checkbox</a:t>
            </a:r>
            <a:r>
              <a:rPr lang="es-CL" dirty="0" smtClean="0"/>
              <a:t> a </a:t>
            </a:r>
            <a:r>
              <a:rPr lang="es-CL" dirty="0" smtClean="0"/>
              <a:t>generar comparten el mismo nombre.</a:t>
            </a:r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7553"/>
            <a:ext cx="3446478" cy="214174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601532" cy="25734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357" y="49946"/>
            <a:ext cx="8477643" cy="4353059"/>
          </a:xfrm>
          <a:prstGeom prst="rect">
            <a:avLst/>
          </a:prstGeom>
        </p:spPr>
      </p:pic>
      <p:sp>
        <p:nvSpPr>
          <p:cNvPr id="4" name="Flecha arriba 3"/>
          <p:cNvSpPr/>
          <p:nvPr/>
        </p:nvSpPr>
        <p:spPr>
          <a:xfrm>
            <a:off x="8119056" y="1826433"/>
            <a:ext cx="592428" cy="314481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redondeado 7"/>
          <p:cNvSpPr/>
          <p:nvPr/>
        </p:nvSpPr>
        <p:spPr>
          <a:xfrm>
            <a:off x="5110765" y="4823194"/>
            <a:ext cx="6609010" cy="17215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VISTA</a:t>
            </a:r>
            <a:endParaRPr lang="es-CL" dirty="0" smtClean="0"/>
          </a:p>
          <a:p>
            <a:pPr algn="ctr"/>
            <a:endParaRPr lang="es-CL" dirty="0"/>
          </a:p>
          <a:p>
            <a:pPr algn="ctr"/>
            <a:r>
              <a:rPr lang="es-CL" dirty="0" smtClean="0"/>
              <a:t>Se debe concatenar el valor ‘zona_’ + código de zona, para reconstruir la clave con que se almacenó en el controlador.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0331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597" y="0"/>
            <a:ext cx="6815404" cy="685800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-31866" y="2653048"/>
            <a:ext cx="5408463" cy="42049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CONTROLADOR</a:t>
            </a:r>
            <a:endParaRPr lang="es-CL" dirty="0" smtClean="0"/>
          </a:p>
          <a:p>
            <a:pPr algn="ctr"/>
            <a:endParaRPr lang="es-CL" dirty="0"/>
          </a:p>
          <a:p>
            <a:pPr algn="ctr"/>
            <a:r>
              <a:rPr lang="es-CL" dirty="0" smtClean="0"/>
              <a:t>Las validaciones sintácticas tratan de convertir el dato </a:t>
            </a:r>
            <a:r>
              <a:rPr lang="es-CL" dirty="0" err="1" smtClean="0"/>
              <a:t>String</a:t>
            </a:r>
            <a:r>
              <a:rPr lang="es-CL" dirty="0" smtClean="0"/>
              <a:t> hacia su tipo de dato final, normalmente esto puede dar un error de “</a:t>
            </a:r>
            <a:r>
              <a:rPr lang="es-CL" dirty="0" err="1" smtClean="0"/>
              <a:t>parse</a:t>
            </a:r>
            <a:r>
              <a:rPr lang="es-CL" dirty="0" smtClean="0"/>
              <a:t>”.</a:t>
            </a:r>
          </a:p>
          <a:p>
            <a:pPr algn="ctr"/>
            <a:endParaRPr lang="es-CL" dirty="0"/>
          </a:p>
          <a:p>
            <a:pPr algn="ctr"/>
            <a:r>
              <a:rPr lang="es-CL" dirty="0" smtClean="0"/>
              <a:t>Las </a:t>
            </a:r>
            <a:r>
              <a:rPr lang="es-CL" dirty="0"/>
              <a:t>validaciones semánticas </a:t>
            </a:r>
            <a:r>
              <a:rPr lang="es-CL" dirty="0" smtClean="0"/>
              <a:t>verifican que el tipo de dato convertido, se encuentre dentro de un rango aceptable.</a:t>
            </a:r>
            <a:endParaRPr lang="es-CL" dirty="0" smtClean="0"/>
          </a:p>
          <a:p>
            <a:pPr algn="ctr"/>
            <a:endParaRPr lang="es-CL" dirty="0" smtClean="0"/>
          </a:p>
          <a:p>
            <a:pPr algn="ctr"/>
            <a:r>
              <a:rPr lang="es-CL" dirty="0" smtClean="0"/>
              <a:t>En ambos casos, se utilizará la excepción </a:t>
            </a:r>
            <a:r>
              <a:rPr lang="es-CL" dirty="0" err="1" smtClean="0"/>
              <a:t>IllegalArgumentException</a:t>
            </a:r>
            <a:r>
              <a:rPr lang="es-CL" dirty="0" smtClean="0"/>
              <a:t>(…) para indicar el error.</a:t>
            </a:r>
            <a:endParaRPr lang="es-CL" dirty="0"/>
          </a:p>
          <a:p>
            <a:pPr algn="ctr"/>
            <a:endParaRPr lang="es-CL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07354" cy="22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3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Procesar Formulario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Estado inicial del formulario</a:t>
            </a:r>
          </a:p>
          <a:p>
            <a:r>
              <a:rPr lang="es-CL" dirty="0" smtClean="0"/>
              <a:t>Procesamiento por parte del servidor (Servlet)</a:t>
            </a:r>
          </a:p>
          <a:p>
            <a:r>
              <a:rPr lang="es-CL" dirty="0" smtClean="0"/>
              <a:t>Reconstrucción de estado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756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Los Servlets tienen el Rol de Controlador</a:t>
            </a:r>
            <a:endParaRPr lang="es-CL" dirty="0"/>
          </a:p>
        </p:txBody>
      </p:sp>
      <p:pic>
        <p:nvPicPr>
          <p:cNvPr id="5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2" y="2355562"/>
            <a:ext cx="11894715" cy="413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Responsabilidades de un Servlet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dirty="0" smtClean="0"/>
              <a:t>Recibir las peticiones de usuario</a:t>
            </a:r>
          </a:p>
          <a:p>
            <a:r>
              <a:rPr lang="es-CL" dirty="0" smtClean="0"/>
              <a:t>Realizar las validaciones sintácticas</a:t>
            </a:r>
          </a:p>
          <a:p>
            <a:pPr lvl="1"/>
            <a:r>
              <a:rPr lang="es-CL" dirty="0" smtClean="0"/>
              <a:t>Convertir parámetros a su tipo de dato final. Ej. </a:t>
            </a:r>
            <a:r>
              <a:rPr lang="es-CL" dirty="0" err="1" smtClean="0"/>
              <a:t>String</a:t>
            </a:r>
            <a:r>
              <a:rPr lang="es-CL" dirty="0" smtClean="0"/>
              <a:t> </a:t>
            </a:r>
            <a:r>
              <a:rPr lang="es-CL" dirty="0" smtClean="0">
                <a:sym typeface="Wingdings" panose="05000000000000000000" pitchFamily="2" charset="2"/>
              </a:rPr>
              <a:t> Date</a:t>
            </a:r>
            <a:endParaRPr lang="es-CL" dirty="0" smtClean="0"/>
          </a:p>
          <a:p>
            <a:r>
              <a:rPr lang="es-CL" dirty="0" smtClean="0"/>
              <a:t>Realizar las validaciones semánticas</a:t>
            </a:r>
          </a:p>
          <a:p>
            <a:pPr lvl="1"/>
            <a:r>
              <a:rPr lang="es-CL" dirty="0" smtClean="0"/>
              <a:t>Comprobar sean acorde a lo que representan. </a:t>
            </a:r>
            <a:r>
              <a:rPr lang="es-CL" dirty="0" err="1" smtClean="0"/>
              <a:t>Ej</a:t>
            </a:r>
            <a:r>
              <a:rPr lang="es-CL" dirty="0" smtClean="0"/>
              <a:t>: Evitar una edad negativa.</a:t>
            </a:r>
          </a:p>
          <a:p>
            <a:r>
              <a:rPr lang="es-CL" dirty="0" smtClean="0"/>
              <a:t>Delegar la Lógica de Negocio a la siguiente capa del sistema (Modelo)</a:t>
            </a:r>
          </a:p>
          <a:p>
            <a:pPr lvl="1"/>
            <a:r>
              <a:rPr lang="es-CL" dirty="0" err="1" smtClean="0"/>
              <a:t>Ej</a:t>
            </a:r>
            <a:r>
              <a:rPr lang="es-CL" dirty="0" smtClean="0"/>
              <a:t>: Componentes EJB.</a:t>
            </a:r>
          </a:p>
          <a:p>
            <a:r>
              <a:rPr lang="es-CL" dirty="0" smtClean="0"/>
              <a:t>Controlar las excepciones provocadas por las reglas de negocio.</a:t>
            </a:r>
          </a:p>
          <a:p>
            <a:pPr lvl="1"/>
            <a:r>
              <a:rPr lang="es-CL" dirty="0" smtClean="0"/>
              <a:t>Los EJB ejecutan la lógica de negocio, si no pueden realizar alguna regla de negocio, lanzan excepciones para indicar que no se pudo concluir con el proceso de negocio.</a:t>
            </a:r>
          </a:p>
          <a:p>
            <a:r>
              <a:rPr lang="es-CL" dirty="0" smtClean="0"/>
              <a:t>Preparar los datos para el componente de Vista.</a:t>
            </a:r>
          </a:p>
          <a:p>
            <a:pPr lvl="1"/>
            <a:r>
              <a:rPr lang="es-CL" dirty="0" err="1" smtClean="0"/>
              <a:t>Ej</a:t>
            </a:r>
            <a:r>
              <a:rPr lang="es-CL" dirty="0" smtClean="0"/>
              <a:t>: Registrar objetos en el ámbito de </a:t>
            </a:r>
            <a:r>
              <a:rPr lang="es-CL" dirty="0" err="1" smtClean="0"/>
              <a:t>Request</a:t>
            </a:r>
            <a:r>
              <a:rPr lang="es-CL" dirty="0" smtClean="0"/>
              <a:t> para que pueden ser accedidos por la Vista.</a:t>
            </a:r>
          </a:p>
          <a:p>
            <a:r>
              <a:rPr lang="es-CL" dirty="0" smtClean="0"/>
              <a:t>Mover el control del código hacia el componente de Vista</a:t>
            </a:r>
          </a:p>
          <a:p>
            <a:pPr lvl="1"/>
            <a:r>
              <a:rPr lang="es-CL" dirty="0" err="1" smtClean="0"/>
              <a:t>Ej</a:t>
            </a:r>
            <a:r>
              <a:rPr lang="es-CL" dirty="0" smtClean="0"/>
              <a:t>: Con el “despachador” y con “redirección” según sea el caso.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395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685" y="-61830"/>
            <a:ext cx="10515600" cy="1325563"/>
          </a:xfrm>
        </p:spPr>
        <p:txBody>
          <a:bodyPr/>
          <a:lstStyle/>
          <a:p>
            <a:r>
              <a:rPr lang="es-CL" dirty="0" smtClean="0"/>
              <a:t>Estado Inicial: GET /registro.html</a:t>
            </a:r>
            <a:endParaRPr lang="es-CL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8512936" y="400847"/>
            <a:ext cx="3182157" cy="21878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Objetos de Dominio utilizados para construir el formulario</a:t>
            </a:r>
            <a:endParaRPr lang="es-CL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920"/>
            <a:ext cx="5349314" cy="5474080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 flipH="1">
            <a:off x="4211392" y="3418378"/>
            <a:ext cx="4816985" cy="20992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000" dirty="0" smtClean="0"/>
              <a:t>Lista de </a:t>
            </a:r>
            <a:r>
              <a:rPr lang="es-CL" sz="4000" dirty="0" smtClean="0"/>
              <a:t>Objetos</a:t>
            </a:r>
            <a:endParaRPr lang="es-CL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378" y="3284016"/>
            <a:ext cx="3163622" cy="2367980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5551370" y="5351171"/>
            <a:ext cx="1532586" cy="837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redondeado 11"/>
          <p:cNvSpPr/>
          <p:nvPr/>
        </p:nvSpPr>
        <p:spPr>
          <a:xfrm>
            <a:off x="5349314" y="5192111"/>
            <a:ext cx="1532586" cy="837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Zona</a:t>
            </a:r>
            <a:endParaRPr lang="es-CL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7592957" y="5367794"/>
            <a:ext cx="1532586" cy="837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redondeado 14"/>
          <p:cNvSpPr/>
          <p:nvPr/>
        </p:nvSpPr>
        <p:spPr>
          <a:xfrm>
            <a:off x="7390901" y="5208734"/>
            <a:ext cx="1532586" cy="837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Pasatiempo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2111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894"/>
            <a:ext cx="5293217" cy="54321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685" y="-61830"/>
            <a:ext cx="10515600" cy="1325563"/>
          </a:xfrm>
        </p:spPr>
        <p:txBody>
          <a:bodyPr/>
          <a:lstStyle/>
          <a:p>
            <a:r>
              <a:rPr lang="es-CL" dirty="0" smtClean="0"/>
              <a:t>Procesar: POST /registro.html</a:t>
            </a:r>
            <a:endParaRPr lang="es-CL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8512936" y="400847"/>
            <a:ext cx="3182157" cy="21878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Todos los valores ingresados por el usuario, se envían en formato de texto (</a:t>
            </a:r>
            <a:r>
              <a:rPr lang="es-CL" dirty="0" err="1" smtClean="0"/>
              <a:t>String</a:t>
            </a:r>
            <a:r>
              <a:rPr lang="es-CL" smtClean="0"/>
              <a:t>).</a:t>
            </a:r>
            <a:endParaRPr lang="es-CL" dirty="0"/>
          </a:p>
        </p:txBody>
      </p:sp>
      <p:sp>
        <p:nvSpPr>
          <p:cNvPr id="3" name="Flecha derecha 2"/>
          <p:cNvSpPr/>
          <p:nvPr/>
        </p:nvSpPr>
        <p:spPr>
          <a:xfrm>
            <a:off x="4675033" y="3051330"/>
            <a:ext cx="4298682" cy="283335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8000" dirty="0" err="1" smtClean="0"/>
              <a:t>String</a:t>
            </a:r>
            <a:endParaRPr lang="es-CL" sz="8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378" y="3284016"/>
            <a:ext cx="3163622" cy="236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9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1491"/>
            <a:ext cx="5035639" cy="59165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685" y="-61830"/>
            <a:ext cx="10515600" cy="1325563"/>
          </a:xfrm>
        </p:spPr>
        <p:txBody>
          <a:bodyPr/>
          <a:lstStyle/>
          <a:p>
            <a:r>
              <a:rPr lang="es-CL" dirty="0" smtClean="0"/>
              <a:t>Procesar: POST /registro.html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378" y="3284016"/>
            <a:ext cx="3163622" cy="2367980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 flipH="1">
            <a:off x="4056845" y="3418378"/>
            <a:ext cx="4971532" cy="20992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dirty="0" smtClean="0"/>
              <a:t>Reconstrucción </a:t>
            </a:r>
            <a:r>
              <a:rPr lang="es-CL" sz="3600" dirty="0" smtClean="0"/>
              <a:t>de Estado</a:t>
            </a:r>
            <a:endParaRPr lang="es-CL" sz="36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8512936" y="400847"/>
            <a:ext cx="3182157" cy="21878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Al Procesar el Formulario, hay que reconstruirlo con los datos de usuario y las listas de objetos</a:t>
            </a:r>
            <a:endParaRPr lang="es-CL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551370" y="5351171"/>
            <a:ext cx="1532586" cy="837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redondeado 11"/>
          <p:cNvSpPr/>
          <p:nvPr/>
        </p:nvSpPr>
        <p:spPr>
          <a:xfrm>
            <a:off x="5349314" y="5192111"/>
            <a:ext cx="1532586" cy="837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Zona</a:t>
            </a:r>
            <a:endParaRPr lang="es-CL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7592957" y="5367794"/>
            <a:ext cx="1532586" cy="837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 redondeado 13"/>
          <p:cNvSpPr/>
          <p:nvPr/>
        </p:nvSpPr>
        <p:spPr>
          <a:xfrm>
            <a:off x="7390901" y="5208734"/>
            <a:ext cx="1532586" cy="837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Pasatiempo</a:t>
            </a:r>
            <a:endParaRPr lang="es-CL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6060371" y="2890151"/>
            <a:ext cx="1532586" cy="837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Datos Ingresados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7466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685" y="-61830"/>
            <a:ext cx="10515600" cy="1325563"/>
          </a:xfrm>
        </p:spPr>
        <p:txBody>
          <a:bodyPr/>
          <a:lstStyle/>
          <a:p>
            <a:r>
              <a:rPr lang="es-CL" dirty="0" smtClean="0"/>
              <a:t>Reconstrucción de Estado</a:t>
            </a:r>
            <a:endParaRPr lang="es-CL" dirty="0"/>
          </a:p>
        </p:txBody>
      </p:sp>
      <p:sp>
        <p:nvSpPr>
          <p:cNvPr id="9" name="Flecha en U 8"/>
          <p:cNvSpPr/>
          <p:nvPr/>
        </p:nvSpPr>
        <p:spPr>
          <a:xfrm rot="5400000">
            <a:off x="4377687" y="-948685"/>
            <a:ext cx="5168445" cy="10162308"/>
          </a:xfrm>
          <a:prstGeom prst="uturnArrow">
            <a:avLst>
              <a:gd name="adj1" fmla="val 19773"/>
              <a:gd name="adj2" fmla="val 15551"/>
              <a:gd name="adj3" fmla="val 28619"/>
              <a:gd name="adj4" fmla="val 43750"/>
              <a:gd name="adj5" fmla="val 7949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60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5" y="1131420"/>
            <a:ext cx="3660826" cy="22365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378" y="2810820"/>
            <a:ext cx="3163622" cy="2367980"/>
          </a:xfrm>
          <a:prstGeom prst="rect">
            <a:avLst/>
          </a:prstGeom>
        </p:spPr>
      </p:pic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5421"/>
              </p:ext>
            </p:extLst>
          </p:nvPr>
        </p:nvGraphicFramePr>
        <p:xfrm>
          <a:off x="4600201" y="3456575"/>
          <a:ext cx="37141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087"/>
                <a:gridCol w="1857087"/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CLAVE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VALOR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nombre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Rodrigo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apellidoPaterno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Vega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apellidoMaterno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Varas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4600201" y="2993184"/>
            <a:ext cx="3714173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2400" dirty="0" err="1" smtClean="0"/>
              <a:t>Map</a:t>
            </a:r>
            <a:r>
              <a:rPr lang="es-CL" sz="2400" dirty="0" smtClean="0"/>
              <a:t>&lt;</a:t>
            </a:r>
            <a:r>
              <a:rPr lang="es-CL" sz="2400" dirty="0" err="1" smtClean="0"/>
              <a:t>String</a:t>
            </a:r>
            <a:r>
              <a:rPr lang="es-CL" sz="2400" dirty="0" smtClean="0"/>
              <a:t>, </a:t>
            </a:r>
            <a:r>
              <a:rPr lang="es-CL" sz="2400" dirty="0" err="1" smtClean="0"/>
              <a:t>String</a:t>
            </a:r>
            <a:r>
              <a:rPr lang="es-CL" sz="2400" dirty="0" smtClean="0"/>
              <a:t>&gt;</a:t>
            </a:r>
            <a:endParaRPr lang="es-CL" sz="2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730837" y="128030"/>
            <a:ext cx="4312228" cy="21878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Para Restaurar el estado del Formulario, vamos a almacenar todos los valores en un </a:t>
            </a:r>
            <a:r>
              <a:rPr lang="es-CL" dirty="0" err="1" smtClean="0"/>
              <a:t>Map</a:t>
            </a:r>
            <a:r>
              <a:rPr lang="es-CL" dirty="0" smtClean="0"/>
              <a:t>&lt;</a:t>
            </a:r>
            <a:r>
              <a:rPr lang="es-CL" dirty="0" err="1" smtClean="0"/>
              <a:t>String</a:t>
            </a:r>
            <a:r>
              <a:rPr lang="es-CL" dirty="0" smtClean="0"/>
              <a:t>, </a:t>
            </a:r>
            <a:r>
              <a:rPr lang="es-CL" dirty="0" err="1" smtClean="0"/>
              <a:t>String</a:t>
            </a:r>
            <a:r>
              <a:rPr lang="es-CL" dirty="0" smtClean="0"/>
              <a:t>&gt;.</a:t>
            </a:r>
          </a:p>
          <a:p>
            <a:pPr algn="ctr"/>
            <a:endParaRPr lang="es-CL" dirty="0"/>
          </a:p>
          <a:p>
            <a:pPr algn="ctr"/>
            <a:r>
              <a:rPr lang="es-CL" dirty="0" smtClean="0"/>
              <a:t>La Vista, leerá dichos datos para reconstruir su estado.</a:t>
            </a:r>
            <a:endParaRPr lang="es-CL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74" y="3848311"/>
            <a:ext cx="3660826" cy="2872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Flecha derecha 15"/>
          <p:cNvSpPr/>
          <p:nvPr/>
        </p:nvSpPr>
        <p:spPr>
          <a:xfrm rot="10800000">
            <a:off x="8314373" y="3800029"/>
            <a:ext cx="714001" cy="42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Flecha derecha 16"/>
          <p:cNvSpPr/>
          <p:nvPr/>
        </p:nvSpPr>
        <p:spPr>
          <a:xfrm rot="20062003">
            <a:off x="3447819" y="4375721"/>
            <a:ext cx="1209090" cy="42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628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05109" cy="6768234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879772" y="2995921"/>
            <a:ext cx="4312228" cy="17215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CONTROLADOR</a:t>
            </a:r>
          </a:p>
          <a:p>
            <a:pPr algn="ctr"/>
            <a:endParaRPr lang="es-CL" dirty="0" smtClean="0"/>
          </a:p>
          <a:p>
            <a:pPr algn="ctr"/>
            <a:r>
              <a:rPr lang="es-CL" dirty="0" smtClean="0"/>
              <a:t>Los datos de usuario son traspasados directamente a un </a:t>
            </a:r>
            <a:r>
              <a:rPr lang="es-CL" dirty="0" err="1" smtClean="0"/>
              <a:t>Map</a:t>
            </a:r>
            <a:r>
              <a:rPr lang="es-CL" dirty="0" smtClean="0"/>
              <a:t>&lt;</a:t>
            </a:r>
            <a:r>
              <a:rPr lang="es-CL" dirty="0" err="1" smtClean="0"/>
              <a:t>String</a:t>
            </a:r>
            <a:r>
              <a:rPr lang="es-CL" dirty="0" smtClean="0"/>
              <a:t>, </a:t>
            </a:r>
            <a:r>
              <a:rPr lang="es-CL" dirty="0" err="1" smtClean="0"/>
              <a:t>String</a:t>
            </a:r>
            <a:r>
              <a:rPr lang="es-CL" dirty="0" smtClean="0"/>
              <a:t>&gt;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82854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558</Words>
  <Application>Microsoft Office PowerPoint</Application>
  <PresentationFormat>Panorámica</PresentationFormat>
  <Paragraphs>92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de Office</vt:lpstr>
      <vt:lpstr>Procesar formularios con Servlet’s</vt:lpstr>
      <vt:lpstr>Procesar Formulario</vt:lpstr>
      <vt:lpstr>Los Servlets tienen el Rol de Controlador</vt:lpstr>
      <vt:lpstr>Responsabilidades de un Servlet</vt:lpstr>
      <vt:lpstr>Estado Inicial: GET /registro.html</vt:lpstr>
      <vt:lpstr>Procesar: POST /registro.html</vt:lpstr>
      <vt:lpstr>Procesar: POST /registro.html</vt:lpstr>
      <vt:lpstr>Reconstrucción de Estado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Procesar formularios con Servlet’s</dc:title>
  <dc:creator>rvega77</dc:creator>
  <cp:lastModifiedBy>rvega77</cp:lastModifiedBy>
  <cp:revision>39</cp:revision>
  <dcterms:created xsi:type="dcterms:W3CDTF">2016-08-29T02:49:23Z</dcterms:created>
  <dcterms:modified xsi:type="dcterms:W3CDTF">2016-09-05T04:59:28Z</dcterms:modified>
</cp:coreProperties>
</file>