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3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2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925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15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41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470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45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893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05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4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43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93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99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83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8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E894-7938-4066-AF02-DDA9C96824C9}" type="datetimeFigureOut">
              <a:rPr lang="es-CL" smtClean="0"/>
              <a:t>20-06-2016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FDC62B-88AA-4421-AA3B-46A1E618C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9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607" y="573206"/>
            <a:ext cx="10017006" cy="1815152"/>
          </a:xfrm>
        </p:spPr>
        <p:txBody>
          <a:bodyPr>
            <a:normAutofit/>
          </a:bodyPr>
          <a:lstStyle/>
          <a:p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Estudio Económico</a:t>
            </a:r>
            <a:b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Inflables PDI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88155" y="4777379"/>
            <a:ext cx="3916457" cy="1126283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Integrantes: Diego Aguilera</a:t>
            </a:r>
          </a:p>
          <a:p>
            <a:r>
              <a:rPr lang="es-CL" dirty="0"/>
              <a:t>	</a:t>
            </a:r>
            <a:r>
              <a:rPr lang="es-CL" dirty="0" smtClean="0"/>
              <a:t>		Pedro </a:t>
            </a:r>
            <a:r>
              <a:rPr lang="es-CL" dirty="0" err="1" smtClean="0"/>
              <a:t>Gutierrez</a:t>
            </a:r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		Ignacio Rojas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376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0185" y="624110"/>
            <a:ext cx="10194427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Depreciación del proyecto (UF)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62885"/>
              </p:ext>
            </p:extLst>
          </p:nvPr>
        </p:nvGraphicFramePr>
        <p:xfrm>
          <a:off x="4114203" y="2018558"/>
          <a:ext cx="3747263" cy="3325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645"/>
                <a:gridCol w="710123"/>
                <a:gridCol w="873997"/>
                <a:gridCol w="655498"/>
              </a:tblGrid>
              <a:tr h="2112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Depreciación del Proyecto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64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Depreciación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Vida útil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Anual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Vehículos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Castillo Juego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Barco Tobogán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45,25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Cama Elástica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7,72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Tobogán Princesa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57,14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Tobogán Cars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59,42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Carro de Cabritas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11,88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Futbol de Burbujas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114,27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Túnel Obstáculo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66,28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2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Maquina de burbujas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Escritorio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Sillas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Computador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0,76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2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947" y="624110"/>
            <a:ext cx="10262666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Depreciación </a:t>
            </a:r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anual del proyecto (UF)</a:t>
            </a:r>
            <a:endParaRPr lang="es-CL" sz="44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45721"/>
              </p:ext>
            </p:extLst>
          </p:nvPr>
        </p:nvGraphicFramePr>
        <p:xfrm>
          <a:off x="2602078" y="1745178"/>
          <a:ext cx="6862555" cy="3824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144"/>
                <a:gridCol w="675231"/>
                <a:gridCol w="826814"/>
                <a:gridCol w="620110"/>
                <a:gridCol w="826814"/>
                <a:gridCol w="826814"/>
                <a:gridCol w="826814"/>
                <a:gridCol w="826814"/>
              </a:tblGrid>
              <a:tr h="37558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Depreciación Anual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Años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Vehículos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32,6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Castillo Juego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Barco Tobogán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4,32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Cama Elástica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Tobogán Princesa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5,71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Tobogán Cars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Carro de Cabritas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1,18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Futbol de Burbujas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Túnel Obstáculo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6,62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558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Maquina de burbujas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0,29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Escritorio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Sillas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5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Computador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0,76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558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Acumulado (UF)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72,8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95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8299" y="624110"/>
            <a:ext cx="10276313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Flujo de caja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38040"/>
              </p:ext>
            </p:extLst>
          </p:nvPr>
        </p:nvGraphicFramePr>
        <p:xfrm>
          <a:off x="2154443" y="1646897"/>
          <a:ext cx="8407401" cy="3743325"/>
        </p:xfrm>
        <a:graphic>
          <a:graphicData uri="http://schemas.openxmlformats.org/drawingml/2006/table">
            <a:tbl>
              <a:tblPr/>
              <a:tblGrid>
                <a:gridCol w="2206467"/>
                <a:gridCol w="1055680"/>
                <a:gridCol w="713298"/>
                <a:gridCol w="748170"/>
                <a:gridCol w="722808"/>
                <a:gridCol w="713298"/>
                <a:gridCol w="713298"/>
                <a:gridCol w="735489"/>
                <a:gridCol w="798893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effectLst/>
                          <a:latin typeface="Arial"/>
                        </a:rPr>
                        <a:t>Año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Cantidad a Arrendar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Ingreso por arriendo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13.250.000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15.900.000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18.550.000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26.500.000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37.100.000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47.700.000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58.300.000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Costos Fijos Anuales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-11.760.000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Costos de Operación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-1.920.000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-2.112.000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-2.323.200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-2.555.520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-2.811.072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-3.092.179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-3.401.397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Depreciación Equipos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Utilidad antes de Impuestos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-2.384.761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73.239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2.512.039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10.229.719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20.574.167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30.893.060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41.183.842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Impuestos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-476.952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14.648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502.408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2.045.944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4.114.833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6.178.612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8.236.768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Utilidad después de Impuestos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-2.861.713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87.887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3.014.447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12.275.663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24.689.000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37.071.672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49.420.610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Depreciación Equipos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1.954.761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Inversión Capital de Trabajo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30.000.000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Flujo Neto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-30.000.000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-906.952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2.042.648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4.969.208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14.230.424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26.643.761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39.026.433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51.375.371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Van=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$ 41.529.283,13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effectLst/>
                          <a:latin typeface="Arial"/>
                        </a:rPr>
                        <a:t>Tir=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effectLst/>
                          <a:latin typeface="Arial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73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311" y="624110"/>
            <a:ext cx="10044302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 de la presentación 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20" y="2825087"/>
            <a:ext cx="7039484" cy="1840023"/>
          </a:xfrm>
        </p:spPr>
      </p:pic>
    </p:spTree>
    <p:extLst>
      <p:ext uri="{BB962C8B-B14F-4D97-AF65-F5344CB8AC3E}">
        <p14:creationId xmlns:p14="http://schemas.microsoft.com/office/powerpoint/2010/main" val="11681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2891" y="624110"/>
            <a:ext cx="10221722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Precios unitarios del proyecto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6157"/>
              </p:ext>
            </p:extLst>
          </p:nvPr>
        </p:nvGraphicFramePr>
        <p:xfrm>
          <a:off x="4436424" y="1734375"/>
          <a:ext cx="3947556" cy="393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914"/>
                <a:gridCol w="860716"/>
                <a:gridCol w="938963"/>
                <a:gridCol w="938963"/>
              </a:tblGrid>
              <a:tr h="22241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Equipos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241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Equipo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P.unitario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241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Castillo Juego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773.500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773.500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Barco </a:t>
                      </a:r>
                      <a:r>
                        <a:rPr lang="es-ES" sz="1100" u="none" strike="noStrike" dirty="0" smtClean="0">
                          <a:effectLst/>
                        </a:rPr>
                        <a:t>Tobogán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1.178.100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1.178.100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Cama Elastica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201.110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201.110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Tobogán </a:t>
                      </a:r>
                      <a:r>
                        <a:rPr lang="es-ES" sz="1100" u="none" strike="noStrike" dirty="0">
                          <a:effectLst/>
                        </a:rPr>
                        <a:t>Princesa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1.487.500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1.487.500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241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Tobogán </a:t>
                      </a:r>
                      <a:r>
                        <a:rPr lang="es-ES" sz="1100" u="none" strike="noStrike" dirty="0">
                          <a:effectLst/>
                        </a:rPr>
                        <a:t>Cars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1.547.000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1.547.000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Carro Cabritas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309.400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309.400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Futbol Burbujas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297.500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2.975.000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Tunel obstaculo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1.725.000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1.725.000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25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Maquina Burbujas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76.000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2419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10.272.610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91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595" y="624110"/>
            <a:ext cx="10249018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Precios unitarios del proyecto</a:t>
            </a:r>
            <a:endParaRPr lang="es-CL" sz="44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06325"/>
              </p:ext>
            </p:extLst>
          </p:nvPr>
        </p:nvGraphicFramePr>
        <p:xfrm>
          <a:off x="4234543" y="2531919"/>
          <a:ext cx="4434445" cy="1807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021"/>
                <a:gridCol w="966876"/>
                <a:gridCol w="1054774"/>
                <a:gridCol w="1054774"/>
              </a:tblGrid>
              <a:tr h="3013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Personal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13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Descripción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P. unitario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13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Secretaria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13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Mantenedor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300.000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043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Aseo (Part Time)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120.000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120.000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131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780.000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3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2891" y="624110"/>
            <a:ext cx="10221722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Precios unitarios del proyecto</a:t>
            </a:r>
            <a:endParaRPr lang="es-CL" sz="44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7674"/>
              </p:ext>
            </p:extLst>
          </p:nvPr>
        </p:nvGraphicFramePr>
        <p:xfrm>
          <a:off x="3719039" y="2507673"/>
          <a:ext cx="5341834" cy="2388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8812"/>
                <a:gridCol w="1044007"/>
                <a:gridCol w="1131007"/>
                <a:gridCol w="1218008"/>
              </a:tblGrid>
              <a:tr h="38990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Costos operacionales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Descripción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Meses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P. unitario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Energia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Internet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Combustible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840.000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Agua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15.000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Promoción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480.000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553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1.920.000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9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4777" y="624110"/>
            <a:ext cx="10139836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Precios unitarios del proyecto</a:t>
            </a:r>
            <a:endParaRPr lang="es-CL" sz="44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45077"/>
              </p:ext>
            </p:extLst>
          </p:nvPr>
        </p:nvGraphicFramePr>
        <p:xfrm>
          <a:off x="4015920" y="2536616"/>
          <a:ext cx="4593689" cy="2035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5874"/>
                <a:gridCol w="897789"/>
                <a:gridCol w="972605"/>
                <a:gridCol w="1047421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Muebles y </a:t>
                      </a:r>
                      <a:r>
                        <a:rPr lang="es-ES" sz="1100" u="none" strike="noStrike" dirty="0" smtClean="0">
                          <a:effectLst/>
                        </a:rPr>
                        <a:t>útiles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Descripción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Cantidad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P. unitario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Escritorio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Sillas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15.000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Utiles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Computador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200.000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285.000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6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2891" y="624110"/>
            <a:ext cx="10221722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Detalle de Personal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3593"/>
              </p:ext>
            </p:extLst>
          </p:nvPr>
        </p:nvGraphicFramePr>
        <p:xfrm>
          <a:off x="2685720" y="2306287"/>
          <a:ext cx="7099546" cy="1671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646"/>
                <a:gridCol w="836060"/>
                <a:gridCol w="905732"/>
                <a:gridCol w="975404"/>
                <a:gridCol w="909216"/>
                <a:gridCol w="836060"/>
                <a:gridCol w="1076428"/>
              </a:tblGrid>
              <a:tr h="2455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Personal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Personal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Sueldo Mes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Total Mensual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Monto Anual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Perfil Profesional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55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Secretaria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4320000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Secretaria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55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Mantenedor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3600000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Técnico </a:t>
                      </a:r>
                      <a:r>
                        <a:rPr lang="es-ES" sz="1100" u="none" strike="noStrike" dirty="0">
                          <a:effectLst/>
                        </a:rPr>
                        <a:t>en Electricidad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55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Aseo(Part-time)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1440000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4rto Medio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551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780000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9360000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71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0061" y="624110"/>
            <a:ext cx="10344552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Costos del proyecto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30027"/>
              </p:ext>
            </p:extLst>
          </p:nvPr>
        </p:nvGraphicFramePr>
        <p:xfrm>
          <a:off x="4493161" y="2009156"/>
          <a:ext cx="3724564" cy="2290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3407"/>
                <a:gridCol w="1301157"/>
              </a:tblGrid>
              <a:tr h="3302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Costos operacionales por </a:t>
                      </a:r>
                      <a:r>
                        <a:rPr lang="es-ES" sz="1100" u="none" strike="noStrike" dirty="0" smtClean="0">
                          <a:effectLst/>
                        </a:rPr>
                        <a:t>período anual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Energia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Internet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Combustible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840.000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Agua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Promoción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480.000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662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1.920.000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4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0185" y="624110"/>
            <a:ext cx="10194427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Costos del proyecto</a:t>
            </a:r>
            <a:endParaRPr lang="es-CL" sz="44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80969"/>
              </p:ext>
            </p:extLst>
          </p:nvPr>
        </p:nvGraphicFramePr>
        <p:xfrm>
          <a:off x="4354428" y="2151411"/>
          <a:ext cx="3649539" cy="24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677"/>
                <a:gridCol w="923934"/>
                <a:gridCol w="1000928"/>
              </a:tblGrid>
              <a:tr h="32701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Costos por Proyecto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9189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Horizonte del Proyecto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 smtClean="0">
                          <a:effectLst/>
                        </a:rPr>
                        <a:t>7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Años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701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Muebles y Útiles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 smtClean="0">
                          <a:effectLst/>
                        </a:rPr>
                        <a:t>208.500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701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Equipos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10.272.610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9189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Costos operacionales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1.920.000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701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Imprevistos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 smtClean="0">
                          <a:effectLst/>
                        </a:rPr>
                        <a:t>1.240.111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1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243" y="624110"/>
            <a:ext cx="10235370" cy="1280890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Requerimientos de personal</a:t>
            </a:r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13886"/>
              </p:ext>
            </p:extLst>
          </p:nvPr>
        </p:nvGraphicFramePr>
        <p:xfrm>
          <a:off x="2157248" y="2237446"/>
          <a:ext cx="8686799" cy="256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361"/>
                <a:gridCol w="957765"/>
                <a:gridCol w="628575"/>
                <a:gridCol w="888351"/>
                <a:gridCol w="828070"/>
                <a:gridCol w="761443"/>
                <a:gridCol w="980358"/>
                <a:gridCol w="697990"/>
                <a:gridCol w="761443"/>
                <a:gridCol w="761443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Requerimientos </a:t>
                      </a:r>
                      <a:r>
                        <a:rPr lang="es-ES" sz="1100" u="none" strike="noStrike" dirty="0">
                          <a:effectLst/>
                        </a:rPr>
                        <a:t>de Personal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Perfil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Puesto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Secretaria Bilingüe, Inglés</a:t>
                      </a:r>
                      <a:br>
                        <a:rPr lang="es-CL" sz="1100" u="none" strike="noStrike" dirty="0">
                          <a:effectLst/>
                        </a:rPr>
                      </a:br>
                      <a:r>
                        <a:rPr lang="es-CL" sz="1100" u="none" strike="noStrike" dirty="0">
                          <a:effectLst/>
                        </a:rPr>
                        <a:t>escrito 80% y </a:t>
                      </a:r>
                      <a:r>
                        <a:rPr lang="es-CL" sz="1100" u="none" strike="noStrike" dirty="0" smtClean="0">
                          <a:effectLst/>
                        </a:rPr>
                        <a:t>hablado </a:t>
                      </a:r>
                      <a:r>
                        <a:rPr lang="es-CL" sz="1100" u="none" strike="noStrike" dirty="0">
                          <a:effectLst/>
                        </a:rPr>
                        <a:t>60%. 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Secretaria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Técnico superior en electricidad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Mantenedor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Aseo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2795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760</TotalTime>
  <Words>666</Words>
  <Application>Microsoft Office PowerPoint</Application>
  <PresentationFormat>Personalizado</PresentationFormat>
  <Paragraphs>568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Espiral</vt:lpstr>
      <vt:lpstr>Estudio Económico Inflables PDI</vt:lpstr>
      <vt:lpstr>Precios unitarios del proyecto</vt:lpstr>
      <vt:lpstr>Precios unitarios del proyecto</vt:lpstr>
      <vt:lpstr>Precios unitarios del proyecto</vt:lpstr>
      <vt:lpstr>Precios unitarios del proyecto</vt:lpstr>
      <vt:lpstr>Detalle de Personal</vt:lpstr>
      <vt:lpstr>Costos del proyecto</vt:lpstr>
      <vt:lpstr>Costos del proyecto</vt:lpstr>
      <vt:lpstr>Requerimientos de personal</vt:lpstr>
      <vt:lpstr>Depreciación del proyecto (UF)</vt:lpstr>
      <vt:lpstr>Depreciación anual del proyecto (UF)</vt:lpstr>
      <vt:lpstr>Flujo de caja</vt:lpstr>
      <vt:lpstr>Fin de la presentación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Aguilera Vidal</dc:creator>
  <cp:lastModifiedBy>alumnosinf</cp:lastModifiedBy>
  <cp:revision>18</cp:revision>
  <dcterms:created xsi:type="dcterms:W3CDTF">2016-06-20T03:20:34Z</dcterms:created>
  <dcterms:modified xsi:type="dcterms:W3CDTF">2016-06-20T17:01:41Z</dcterms:modified>
</cp:coreProperties>
</file>