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60" r:id="rId5"/>
    <p:sldId id="261" r:id="rId6"/>
    <p:sldId id="262" r:id="rId7"/>
    <p:sldId id="265" r:id="rId8"/>
    <p:sldId id="275" r:id="rId9"/>
    <p:sldId id="274" r:id="rId10"/>
    <p:sldId id="267" r:id="rId11"/>
    <p:sldId id="268" r:id="rId12"/>
    <p:sldId id="269" r:id="rId13"/>
    <p:sldId id="270" r:id="rId14"/>
    <p:sldId id="271" r:id="rId15"/>
    <p:sldId id="272" r:id="rId16"/>
    <p:sldId id="273" r:id="rId17"/>
    <p:sldId id="280" r:id="rId18"/>
    <p:sldId id="279" r:id="rId19"/>
    <p:sldId id="278" r:id="rId20"/>
    <p:sldId id="277" r:id="rId21"/>
    <p:sldId id="281" r:id="rId2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6" y="-5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7855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89357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6DB22D-E31C-416D-B4DA-862317A21CF9}" type="slidenum">
              <a:rPr lang="es-CL" smtClean="0"/>
              <a:t>‹Nº›</a:t>
            </a:fld>
            <a:endParaRPr lang="es-CL"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7382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312768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t>‹Nº›</a:t>
            </a:fld>
            <a:endParaRPr lang="es-CL"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6246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3096042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99857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346602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275942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346442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7983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173979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4" name="Footer Placeholder 3"/>
          <p:cNvSpPr>
            <a:spLocks noGrp="1"/>
          </p:cNvSpPr>
          <p:nvPr>
            <p:ph type="ftr" sz="quarter" idx="11"/>
          </p:nvPr>
        </p:nvSpPr>
        <p:spPr/>
        <p:txBody>
          <a:bodyPr/>
          <a:lstStyle/>
          <a:p>
            <a:endParaRPr lang="es-CL"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289124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3" name="Footer Placeholder 2"/>
          <p:cNvSpPr>
            <a:spLocks noGrp="1"/>
          </p:cNvSpPr>
          <p:nvPr>
            <p:ph type="ftr" sz="quarter" idx="11"/>
          </p:nvPr>
        </p:nvSpPr>
        <p:spPr/>
        <p:txBody>
          <a:bodyPr/>
          <a:lstStyle/>
          <a:p>
            <a:endParaRPr lang="es-CL"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236982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353329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98510E8-AD15-4593-837A-4B18D4854A37}" type="datetimeFigureOut">
              <a:rPr lang="es-CL" smtClean="0"/>
              <a:t>06-06-2016</a:t>
            </a:fld>
            <a:endParaRPr lang="es-CL" dirty="0"/>
          </a:p>
        </p:txBody>
      </p:sp>
      <p:sp>
        <p:nvSpPr>
          <p:cNvPr id="6" name="Footer Placeholder 5"/>
          <p:cNvSpPr>
            <a:spLocks noGrp="1"/>
          </p:cNvSpPr>
          <p:nvPr>
            <p:ph type="ftr" sz="quarter" idx="11"/>
          </p:nvPr>
        </p:nvSpPr>
        <p:spPr/>
        <p:txBody>
          <a:bodyPr/>
          <a:lstStyle/>
          <a:p>
            <a:endParaRPr lang="es-CL"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6DB22D-E31C-416D-B4DA-862317A21CF9}" type="slidenum">
              <a:rPr lang="es-CL" smtClean="0"/>
              <a:t>‹Nº›</a:t>
            </a:fld>
            <a:endParaRPr lang="es-CL" dirty="0"/>
          </a:p>
        </p:txBody>
      </p:sp>
    </p:spTree>
    <p:extLst>
      <p:ext uri="{BB962C8B-B14F-4D97-AF65-F5344CB8AC3E}">
        <p14:creationId xmlns:p14="http://schemas.microsoft.com/office/powerpoint/2010/main" val="693626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8510E8-AD15-4593-837A-4B18D4854A37}" type="datetimeFigureOut">
              <a:rPr lang="es-CL" smtClean="0"/>
              <a:t>06-06-2016</a:t>
            </a:fld>
            <a:endParaRPr lang="es-CL"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6DB22D-E31C-416D-B4DA-862317A21CF9}" type="slidenum">
              <a:rPr lang="es-CL" smtClean="0"/>
              <a:t>‹Nº›</a:t>
            </a:fld>
            <a:endParaRPr lang="es-CL" dirty="0"/>
          </a:p>
        </p:txBody>
      </p:sp>
    </p:spTree>
    <p:extLst>
      <p:ext uri="{BB962C8B-B14F-4D97-AF65-F5344CB8AC3E}">
        <p14:creationId xmlns:p14="http://schemas.microsoft.com/office/powerpoint/2010/main" val="120990661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11383" y="1454727"/>
            <a:ext cx="10493230" cy="1468582"/>
          </a:xfrm>
        </p:spPr>
        <p:txBody>
          <a:bodyPr>
            <a:normAutofit/>
          </a:bodyPr>
          <a:lstStyle/>
          <a:p>
            <a:pPr algn="ctr"/>
            <a:r>
              <a:rPr lang="es-CL" sz="7200" dirty="0">
                <a:latin typeface="Times New Roman" panose="02020603050405020304" pitchFamily="18" charset="0"/>
                <a:cs typeface="Times New Roman" panose="02020603050405020304" pitchFamily="18" charset="0"/>
              </a:rPr>
              <a:t>Proyecto Juegos Inflables</a:t>
            </a:r>
            <a:endParaRPr lang="es-CL" sz="7200" dirty="0"/>
          </a:p>
        </p:txBody>
      </p:sp>
      <p:sp>
        <p:nvSpPr>
          <p:cNvPr id="3" name="Subtítulo 2"/>
          <p:cNvSpPr>
            <a:spLocks noGrp="1"/>
          </p:cNvSpPr>
          <p:nvPr>
            <p:ph type="subTitle" idx="1"/>
          </p:nvPr>
        </p:nvSpPr>
        <p:spPr>
          <a:xfrm>
            <a:off x="2589213" y="4777379"/>
            <a:ext cx="8915399" cy="1734257"/>
          </a:xfrm>
        </p:spPr>
        <p:txBody>
          <a:bodyPr>
            <a:noAutofit/>
          </a:bodyPr>
          <a:lstStyle/>
          <a:p>
            <a:r>
              <a:rPr lang="es-CL" sz="2400" dirty="0" smtClean="0">
                <a:latin typeface="Times New Roman" panose="02020603050405020304" pitchFamily="18" charset="0"/>
                <a:cs typeface="Times New Roman" panose="02020603050405020304" pitchFamily="18" charset="0"/>
              </a:rPr>
              <a:t>											Integrantes: Diego Aguilera</a:t>
            </a:r>
          </a:p>
          <a:p>
            <a:r>
              <a:rPr lang="es-CL" sz="2400" dirty="0" smtClean="0">
                <a:latin typeface="Times New Roman" panose="02020603050405020304" pitchFamily="18" charset="0"/>
                <a:cs typeface="Times New Roman" panose="02020603050405020304" pitchFamily="18" charset="0"/>
              </a:rPr>
              <a:t>														  Pedro Gutiérrez</a:t>
            </a:r>
          </a:p>
          <a:p>
            <a:r>
              <a:rPr lang="es-CL" sz="2400" dirty="0" smtClean="0">
                <a:latin typeface="Times New Roman" panose="02020603050405020304" pitchFamily="18" charset="0"/>
                <a:cs typeface="Times New Roman" panose="02020603050405020304" pitchFamily="18" charset="0"/>
              </a:rPr>
              <a:t>														  Ignacio Rojas</a:t>
            </a:r>
            <a:endParaRPr lang="es-C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53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Comportamiento del </a:t>
            </a:r>
            <a:r>
              <a:rPr lang="es-ES" sz="4400" dirty="0" smtClean="0">
                <a:latin typeface="Times New Roman" panose="02020603050405020304" pitchFamily="18" charset="0"/>
                <a:cs typeface="Times New Roman" panose="02020603050405020304" pitchFamily="18" charset="0"/>
              </a:rPr>
              <a:t>Mercado (FODA)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a:bodyPr>
          <a:lstStyle/>
          <a:p>
            <a:pPr lvl="0"/>
            <a:r>
              <a:rPr lang="es-CL" sz="3200" dirty="0" smtClean="0">
                <a:latin typeface="Times New Roman" panose="02020603050405020304" pitchFamily="18" charset="0"/>
                <a:cs typeface="Times New Roman" panose="02020603050405020304" pitchFamily="18" charset="0"/>
              </a:rPr>
              <a:t>Oportunidades: </a:t>
            </a:r>
            <a:r>
              <a:rPr lang="es-CL" sz="2200" dirty="0" smtClean="0">
                <a:latin typeface="Times New Roman" panose="02020603050405020304" pitchFamily="18" charset="0"/>
                <a:cs typeface="Times New Roman" panose="02020603050405020304" pitchFamily="18" charset="0"/>
              </a:rPr>
              <a:t>- </a:t>
            </a:r>
            <a:r>
              <a:rPr lang="es-EC" sz="2200" dirty="0" smtClean="0">
                <a:latin typeface="Times New Roman" panose="02020603050405020304" pitchFamily="18" charset="0"/>
                <a:cs typeface="Times New Roman" panose="02020603050405020304" pitchFamily="18" charset="0"/>
              </a:rPr>
              <a:t>Estímulo </a:t>
            </a:r>
            <a:r>
              <a:rPr lang="es-EC" sz="2200" dirty="0">
                <a:latin typeface="Times New Roman" panose="02020603050405020304" pitchFamily="18" charset="0"/>
                <a:cs typeface="Times New Roman" panose="02020603050405020304" pitchFamily="18" charset="0"/>
              </a:rPr>
              <a:t>por parte del gobierno al deporte para llevar </a:t>
            </a:r>
            <a:r>
              <a:rPr lang="es-EC" sz="2200" dirty="0" smtClean="0">
                <a:latin typeface="Times New Roman" panose="02020603050405020304" pitchFamily="18" charset="0"/>
                <a:cs typeface="Times New Roman" panose="02020603050405020304" pitchFamily="18" charset="0"/>
              </a:rPr>
              <a:t>una 							vida </a:t>
            </a:r>
            <a:r>
              <a:rPr lang="es-EC" sz="2200" dirty="0">
                <a:latin typeface="Times New Roman" panose="02020603050405020304" pitchFamily="18" charset="0"/>
                <a:cs typeface="Times New Roman" panose="02020603050405020304" pitchFamily="18" charset="0"/>
              </a:rPr>
              <a:t>saludable.</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a:t>
            </a:r>
            <a:r>
              <a:rPr lang="es-EC" sz="2200" dirty="0" smtClean="0">
                <a:latin typeface="Times New Roman" panose="02020603050405020304" pitchFamily="18" charset="0"/>
                <a:cs typeface="Times New Roman" panose="02020603050405020304" pitchFamily="18" charset="0"/>
              </a:rPr>
              <a:t>- </a:t>
            </a:r>
            <a:r>
              <a:rPr lang="es-EC" sz="2200" dirty="0" smtClean="0">
                <a:latin typeface="Times New Roman" panose="02020603050405020304" pitchFamily="18" charset="0"/>
                <a:cs typeface="Times New Roman" panose="02020603050405020304" pitchFamily="18" charset="0"/>
              </a:rPr>
              <a:t>Posibilidad </a:t>
            </a:r>
            <a:r>
              <a:rPr lang="es-EC" sz="2200" dirty="0">
                <a:latin typeface="Times New Roman" panose="02020603050405020304" pitchFamily="18" charset="0"/>
                <a:cs typeface="Times New Roman" panose="02020603050405020304" pitchFamily="18" charset="0"/>
              </a:rPr>
              <a:t>de incrementando la participación de </a:t>
            </a:r>
            <a:r>
              <a:rPr lang="es-EC" sz="2200" dirty="0" smtClean="0">
                <a:latin typeface="Times New Roman" panose="02020603050405020304" pitchFamily="18" charset="0"/>
                <a:cs typeface="Times New Roman" panose="02020603050405020304" pitchFamily="18" charset="0"/>
              </a:rPr>
              <a:t>mercado</a:t>
            </a:r>
            <a:r>
              <a:rPr lang="es-EC" sz="2200" dirty="0">
                <a:latin typeface="Times New Roman" panose="02020603050405020304" pitchFamily="18" charset="0"/>
                <a:cs typeface="Times New Roman" panose="02020603050405020304" pitchFamily="18" charset="0"/>
              </a:rPr>
              <a:t>, </a:t>
            </a:r>
            <a:r>
              <a:rPr lang="es-EC" sz="2200" dirty="0" smtClean="0">
                <a:latin typeface="Times New Roman" panose="02020603050405020304" pitchFamily="18" charset="0"/>
                <a:cs typeface="Times New Roman" panose="02020603050405020304" pitchFamily="18" charset="0"/>
              </a:rPr>
              <a:t>							debido </a:t>
            </a:r>
            <a:r>
              <a:rPr lang="es-EC" sz="2200" dirty="0">
                <a:latin typeface="Times New Roman" panose="02020603050405020304" pitchFamily="18" charset="0"/>
                <a:cs typeface="Times New Roman" panose="02020603050405020304" pitchFamily="18" charset="0"/>
              </a:rPr>
              <a:t>a la alta demanda insatisfecha.</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Extendernos </a:t>
            </a:r>
            <a:r>
              <a:rPr lang="es-EC" sz="2200" dirty="0">
                <a:latin typeface="Times New Roman" panose="02020603050405020304" pitchFamily="18" charset="0"/>
                <a:cs typeface="Times New Roman" panose="02020603050405020304" pitchFamily="18" charset="0"/>
              </a:rPr>
              <a:t>en otras ciudades del país.</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Alquiler </a:t>
            </a:r>
            <a:r>
              <a:rPr lang="es-EC" sz="2200" dirty="0">
                <a:latin typeface="Times New Roman" panose="02020603050405020304" pitchFamily="18" charset="0"/>
                <a:cs typeface="Times New Roman" panose="02020603050405020304" pitchFamily="18" charset="0"/>
              </a:rPr>
              <a:t>a de los juegos a entidades gubernamentales y </a:t>
            </a:r>
            <a:r>
              <a:rPr lang="es-EC" sz="2200" dirty="0" smtClean="0">
                <a:latin typeface="Times New Roman" panose="02020603050405020304" pitchFamily="18" charset="0"/>
                <a:cs typeface="Times New Roman" panose="02020603050405020304" pitchFamily="18" charset="0"/>
              </a:rPr>
              <a:t>								seccionales </a:t>
            </a:r>
            <a:r>
              <a:rPr lang="es-EC" sz="2200" dirty="0">
                <a:latin typeface="Times New Roman" panose="02020603050405020304" pitchFamily="18" charset="0"/>
                <a:cs typeface="Times New Roman" panose="02020603050405020304" pitchFamily="18" charset="0"/>
              </a:rPr>
              <a:t>para distintas festividades.</a:t>
            </a:r>
            <a:endParaRPr lang="es-CL" sz="2200" dirty="0">
              <a:latin typeface="Times New Roman" panose="02020603050405020304" pitchFamily="18" charset="0"/>
              <a:cs typeface="Times New Roman" panose="02020603050405020304" pitchFamily="18" charset="0"/>
            </a:endParaRPr>
          </a:p>
          <a:p>
            <a:endParaRPr lang="es-CL" sz="3200" dirty="0">
              <a:latin typeface="Times New Roman" panose="02020603050405020304" pitchFamily="18" charset="0"/>
              <a:cs typeface="Times New Roman" panose="02020603050405020304" pitchFamily="18" charset="0"/>
            </a:endParaRPr>
          </a:p>
          <a:p>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39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Comportamiento del Mercado (FODA)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lnSpcReduction="10000"/>
          </a:bodyPr>
          <a:lstStyle/>
          <a:p>
            <a:pPr lvl="0"/>
            <a:r>
              <a:rPr lang="es-CL" sz="3200" dirty="0" smtClean="0">
                <a:latin typeface="Times New Roman" panose="02020603050405020304" pitchFamily="18" charset="0"/>
                <a:cs typeface="Times New Roman" panose="02020603050405020304" pitchFamily="18" charset="0"/>
              </a:rPr>
              <a:t>Debilidades: - </a:t>
            </a:r>
            <a:r>
              <a:rPr lang="es-EC" sz="2400" dirty="0" smtClean="0">
                <a:latin typeface="Times New Roman" panose="02020603050405020304" pitchFamily="18" charset="0"/>
                <a:cs typeface="Times New Roman" panose="02020603050405020304" pitchFamily="18" charset="0"/>
              </a:rPr>
              <a:t>Demora </a:t>
            </a:r>
            <a:r>
              <a:rPr lang="es-EC" sz="2400" dirty="0">
                <a:latin typeface="Times New Roman" panose="02020603050405020304" pitchFamily="18" charset="0"/>
                <a:cs typeface="Times New Roman" panose="02020603050405020304" pitchFamily="18" charset="0"/>
              </a:rPr>
              <a:t>en la entrega de nuevos juegos </a:t>
            </a:r>
            <a:r>
              <a:rPr lang="es-EC" sz="2400" dirty="0" smtClean="0">
                <a:latin typeface="Times New Roman" panose="02020603050405020304" pitchFamily="18" charset="0"/>
                <a:cs typeface="Times New Roman" panose="02020603050405020304" pitchFamily="18" charset="0"/>
              </a:rPr>
              <a:t>inflables.</a:t>
            </a:r>
            <a:endParaRPr lang="es-CL" sz="2400" dirty="0" smtClean="0">
              <a:latin typeface="Times New Roman" panose="02020603050405020304" pitchFamily="18" charset="0"/>
              <a:cs typeface="Times New Roman" panose="02020603050405020304" pitchFamily="18" charset="0"/>
            </a:endParaRPr>
          </a:p>
          <a:p>
            <a:pPr marL="0" lvl="0" indent="0">
              <a:buNone/>
            </a:pPr>
            <a:r>
              <a:rPr lang="es-EC" sz="2400" dirty="0" smtClean="0">
                <a:latin typeface="Times New Roman" panose="02020603050405020304" pitchFamily="18" charset="0"/>
                <a:cs typeface="Times New Roman" panose="02020603050405020304" pitchFamily="18" charset="0"/>
              </a:rPr>
              <a:t>					  </a:t>
            </a:r>
            <a:r>
              <a:rPr lang="es-EC" sz="2400" dirty="0" smtClean="0">
                <a:latin typeface="Times New Roman" panose="02020603050405020304" pitchFamily="18" charset="0"/>
                <a:cs typeface="Times New Roman" panose="02020603050405020304" pitchFamily="18" charset="0"/>
              </a:rPr>
              <a:t> - </a:t>
            </a:r>
            <a:r>
              <a:rPr lang="es-EC" sz="2400" dirty="0" smtClean="0">
                <a:latin typeface="Times New Roman" panose="02020603050405020304" pitchFamily="18" charset="0"/>
                <a:cs typeface="Times New Roman" panose="02020603050405020304" pitchFamily="18" charset="0"/>
              </a:rPr>
              <a:t>Poca </a:t>
            </a:r>
            <a:r>
              <a:rPr lang="es-EC" sz="2400" dirty="0">
                <a:latin typeface="Times New Roman" panose="02020603050405020304" pitchFamily="18" charset="0"/>
                <a:cs typeface="Times New Roman" panose="02020603050405020304" pitchFamily="18" charset="0"/>
              </a:rPr>
              <a:t>experiencia en el mercado</a:t>
            </a:r>
            <a:r>
              <a:rPr lang="es-EC" sz="2400" dirty="0" smtClean="0">
                <a:latin typeface="Times New Roman" panose="02020603050405020304" pitchFamily="18" charset="0"/>
                <a:cs typeface="Times New Roman" panose="02020603050405020304" pitchFamily="18" charset="0"/>
              </a:rPr>
              <a:t>.</a:t>
            </a:r>
          </a:p>
          <a:p>
            <a:pPr marL="0" lvl="0" indent="0">
              <a:buNone/>
            </a:pPr>
            <a:endParaRPr lang="es-CL" sz="2400" dirty="0">
              <a:latin typeface="Times New Roman" panose="02020603050405020304" pitchFamily="18" charset="0"/>
              <a:cs typeface="Times New Roman" panose="02020603050405020304" pitchFamily="18" charset="0"/>
            </a:endParaRPr>
          </a:p>
          <a:p>
            <a:pPr lvl="0"/>
            <a:r>
              <a:rPr lang="es-CL" sz="3200" dirty="0" smtClean="0">
                <a:latin typeface="Times New Roman" panose="02020603050405020304" pitchFamily="18" charset="0"/>
                <a:cs typeface="Times New Roman" panose="02020603050405020304" pitchFamily="18" charset="0"/>
              </a:rPr>
              <a:t>Amenazas: </a:t>
            </a:r>
            <a:r>
              <a:rPr lang="es-CL" sz="3200" dirty="0" smtClean="0">
                <a:latin typeface="Times New Roman" panose="02020603050405020304" pitchFamily="18" charset="0"/>
                <a:cs typeface="Times New Roman" panose="02020603050405020304" pitchFamily="18" charset="0"/>
              </a:rPr>
              <a:t>-</a:t>
            </a:r>
            <a:r>
              <a:rPr lang="es-EC" sz="2400" dirty="0" smtClean="0">
                <a:latin typeface="Times New Roman" panose="02020603050405020304" pitchFamily="18" charset="0"/>
                <a:cs typeface="Times New Roman" panose="02020603050405020304" pitchFamily="18" charset="0"/>
              </a:rPr>
              <a:t> </a:t>
            </a:r>
            <a:r>
              <a:rPr lang="es-EC" sz="2400" dirty="0" smtClean="0">
                <a:latin typeface="Times New Roman" panose="02020603050405020304" pitchFamily="18" charset="0"/>
                <a:cs typeface="Times New Roman" panose="02020603050405020304" pitchFamily="18" charset="0"/>
              </a:rPr>
              <a:t>Entrada </a:t>
            </a:r>
            <a:r>
              <a:rPr lang="es-EC" sz="2400" dirty="0">
                <a:latin typeface="Times New Roman" panose="02020603050405020304" pitchFamily="18" charset="0"/>
                <a:cs typeface="Times New Roman" panose="02020603050405020304" pitchFamily="18" charset="0"/>
              </a:rPr>
              <a:t>de competidores con un enfoque similar al </a:t>
            </a:r>
            <a:r>
              <a:rPr lang="es-EC" sz="2400" dirty="0" smtClean="0">
                <a:latin typeface="Times New Roman" panose="02020603050405020304" pitchFamily="18" charset="0"/>
                <a:cs typeface="Times New Roman" panose="02020603050405020304" pitchFamily="18" charset="0"/>
              </a:rPr>
              <a:t>							   propuesto</a:t>
            </a:r>
            <a:r>
              <a:rPr lang="es-EC" sz="2400" dirty="0">
                <a:latin typeface="Times New Roman" panose="02020603050405020304" pitchFamily="18" charset="0"/>
                <a:cs typeface="Times New Roman" panose="02020603050405020304" pitchFamily="18" charset="0"/>
              </a:rPr>
              <a:t>.</a:t>
            </a:r>
            <a:endParaRPr lang="es-CL" sz="2400" dirty="0">
              <a:latin typeface="Times New Roman" panose="02020603050405020304" pitchFamily="18" charset="0"/>
              <a:cs typeface="Times New Roman" panose="02020603050405020304" pitchFamily="18" charset="0"/>
            </a:endParaRPr>
          </a:p>
          <a:p>
            <a:pPr marL="0" lvl="0" indent="0">
              <a:buNone/>
            </a:pPr>
            <a:r>
              <a:rPr lang="es-EC" sz="2400" dirty="0" smtClean="0">
                <a:latin typeface="Times New Roman" panose="02020603050405020304" pitchFamily="18" charset="0"/>
                <a:cs typeface="Times New Roman" panose="02020603050405020304" pitchFamily="18" charset="0"/>
              </a:rPr>
              <a:t>					- Cambio </a:t>
            </a:r>
            <a:r>
              <a:rPr lang="es-EC" sz="2400" dirty="0">
                <a:latin typeface="Times New Roman" panose="02020603050405020304" pitchFamily="18" charset="0"/>
                <a:cs typeface="Times New Roman" panose="02020603050405020304" pitchFamily="18" charset="0"/>
              </a:rPr>
              <a:t>de enfoque por parte de la competencia ya </a:t>
            </a:r>
            <a:r>
              <a:rPr lang="es-EC" sz="2400" dirty="0" smtClean="0">
                <a:latin typeface="Times New Roman" panose="02020603050405020304" pitchFamily="18" charset="0"/>
                <a:cs typeface="Times New Roman" panose="02020603050405020304" pitchFamily="18" charset="0"/>
              </a:rPr>
              <a:t>							  existente, convirtiéndose </a:t>
            </a:r>
            <a:r>
              <a:rPr lang="es-EC" sz="2400" dirty="0">
                <a:latin typeface="Times New Roman" panose="02020603050405020304" pitchFamily="18" charset="0"/>
                <a:cs typeface="Times New Roman" panose="02020603050405020304" pitchFamily="18" charset="0"/>
              </a:rPr>
              <a:t>en competencia directa.</a:t>
            </a:r>
            <a:endParaRPr lang="es-CL" sz="2400" dirty="0">
              <a:latin typeface="Times New Roman" panose="02020603050405020304" pitchFamily="18" charset="0"/>
              <a:cs typeface="Times New Roman" panose="02020603050405020304" pitchFamily="18" charset="0"/>
            </a:endParaRPr>
          </a:p>
          <a:p>
            <a:pPr marL="0" lvl="0" indent="0">
              <a:buNone/>
            </a:pPr>
            <a:r>
              <a:rPr lang="es-EC" sz="2400" dirty="0" smtClean="0">
                <a:latin typeface="Times New Roman" panose="02020603050405020304" pitchFamily="18" charset="0"/>
                <a:cs typeface="Times New Roman" panose="02020603050405020304" pitchFamily="18" charset="0"/>
              </a:rPr>
              <a:t>					- Despertar </a:t>
            </a:r>
            <a:r>
              <a:rPr lang="es-EC" sz="2400" dirty="0">
                <a:latin typeface="Times New Roman" panose="02020603050405020304" pitchFamily="18" charset="0"/>
                <a:cs typeface="Times New Roman" panose="02020603050405020304" pitchFamily="18" charset="0"/>
              </a:rPr>
              <a:t>el interés de grandes corporaciones a competir en </a:t>
            </a:r>
            <a:r>
              <a:rPr lang="es-EC" sz="2400" dirty="0" smtClean="0">
                <a:latin typeface="Times New Roman" panose="02020603050405020304" pitchFamily="18" charset="0"/>
                <a:cs typeface="Times New Roman" panose="02020603050405020304" pitchFamily="18" charset="0"/>
              </a:rPr>
              <a:t>					   un servicio </a:t>
            </a:r>
            <a:r>
              <a:rPr lang="es-EC" sz="2400" dirty="0">
                <a:latin typeface="Times New Roman" panose="02020603050405020304" pitchFamily="18" charset="0"/>
                <a:cs typeface="Times New Roman" panose="02020603050405020304" pitchFamily="18" charset="0"/>
              </a:rPr>
              <a:t>similar.</a:t>
            </a:r>
            <a:endParaRPr lang="es-CL" sz="2400" dirty="0">
              <a:latin typeface="Times New Roman" panose="02020603050405020304" pitchFamily="18" charset="0"/>
              <a:cs typeface="Times New Roman" panose="02020603050405020304" pitchFamily="18" charset="0"/>
            </a:endParaRPr>
          </a:p>
          <a:p>
            <a:endParaRPr lang="es-C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7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Oferta y Demanda Actual y Proyectada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801091"/>
            <a:ext cx="10018713" cy="4490528"/>
          </a:xfrm>
        </p:spPr>
        <p:txBody>
          <a:bodyPr>
            <a:normAutofit/>
          </a:bodyPr>
          <a:lstStyle/>
          <a:p>
            <a:pPr marL="0" indent="0">
              <a:buNone/>
            </a:pPr>
            <a:r>
              <a:rPr lang="es-EC" sz="2400" dirty="0">
                <a:latin typeface="Times New Roman" panose="02020603050405020304" pitchFamily="18" charset="0"/>
                <a:cs typeface="Times New Roman" panose="02020603050405020304" pitchFamily="18" charset="0"/>
              </a:rPr>
              <a:t>Según datos estadísticos del Censo de Población y Vivienda 2013, respecto región de </a:t>
            </a:r>
            <a:r>
              <a:rPr lang="es-EC" sz="2400" dirty="0" smtClean="0">
                <a:latin typeface="Times New Roman" panose="02020603050405020304" pitchFamily="18" charset="0"/>
                <a:cs typeface="Times New Roman" panose="02020603050405020304" pitchFamily="18" charset="0"/>
              </a:rPr>
              <a:t>Valparaíso, su </a:t>
            </a:r>
            <a:r>
              <a:rPr lang="es-EC" sz="2400" dirty="0">
                <a:latin typeface="Times New Roman" panose="02020603050405020304" pitchFamily="18" charset="0"/>
                <a:cs typeface="Times New Roman" panose="02020603050405020304" pitchFamily="18" charset="0"/>
              </a:rPr>
              <a:t>población fue de </a:t>
            </a:r>
            <a:r>
              <a:rPr lang="es-EC" sz="2400" dirty="0" smtClean="0">
                <a:latin typeface="Times New Roman" panose="02020603050405020304" pitchFamily="18" charset="0"/>
                <a:cs typeface="Times New Roman" panose="02020603050405020304" pitchFamily="18" charset="0"/>
              </a:rPr>
              <a:t>1.7 millones de </a:t>
            </a:r>
            <a:r>
              <a:rPr lang="es-EC" sz="2400" dirty="0">
                <a:latin typeface="Times New Roman" panose="02020603050405020304" pitchFamily="18" charset="0"/>
                <a:cs typeface="Times New Roman" panose="02020603050405020304" pitchFamily="18" charset="0"/>
              </a:rPr>
              <a:t>habitantes</a:t>
            </a:r>
            <a:r>
              <a:rPr lang="es-EC" sz="2400" dirty="0" smtClean="0">
                <a:latin typeface="Times New Roman" panose="02020603050405020304" pitchFamily="18" charset="0"/>
                <a:cs typeface="Times New Roman" panose="02020603050405020304" pitchFamily="18" charset="0"/>
              </a:rPr>
              <a:t>.</a:t>
            </a:r>
          </a:p>
          <a:p>
            <a:pPr marL="0" indent="0">
              <a:buNone/>
            </a:pPr>
            <a:r>
              <a:rPr lang="es-EC" sz="2400" dirty="0" smtClean="0">
                <a:latin typeface="Times New Roman" panose="02020603050405020304" pitchFamily="18" charset="0"/>
                <a:cs typeface="Times New Roman" panose="02020603050405020304" pitchFamily="18" charset="0"/>
              </a:rPr>
              <a:t>En la región de Valparaíso existe un numero alto de personas que pueden contratar nuestro servicio.</a:t>
            </a:r>
            <a:endParaRPr lang="es-CL" sz="2400" dirty="0">
              <a:latin typeface="Times New Roman" panose="02020603050405020304" pitchFamily="18" charset="0"/>
              <a:cs typeface="Times New Roman" panose="02020603050405020304" pitchFamily="18" charset="0"/>
            </a:endParaRPr>
          </a:p>
          <a:p>
            <a:pPr marL="0" indent="0">
              <a:buNone/>
            </a:pPr>
            <a:r>
              <a:rPr lang="es-CL" sz="2400" dirty="0" smtClean="0">
                <a:latin typeface="Times New Roman" panose="02020603050405020304" pitchFamily="18" charset="0"/>
                <a:cs typeface="Times New Roman" panose="02020603050405020304" pitchFamily="18" charset="0"/>
              </a:rPr>
              <a:t>Se estima que en los próximos años haya un incremento en la demanda de los servicios ofrecidos.</a:t>
            </a:r>
            <a:endParaRPr lang="es-C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289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Estrategia de Comercialización 4P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fontScale="85000" lnSpcReduction="10000"/>
          </a:bodyPr>
          <a:lstStyle/>
          <a:p>
            <a:r>
              <a:rPr lang="es-ES" sz="3800" dirty="0">
                <a:latin typeface="Times New Roman" panose="02020603050405020304" pitchFamily="18" charset="0"/>
                <a:cs typeface="Times New Roman" panose="02020603050405020304" pitchFamily="18" charset="0"/>
              </a:rPr>
              <a:t>Precio</a:t>
            </a:r>
          </a:p>
          <a:p>
            <a:pPr marL="0" indent="0" algn="just">
              <a:buNone/>
            </a:pPr>
            <a:r>
              <a:rPr lang="es-ES" sz="3200" dirty="0" smtClean="0"/>
              <a:t>	</a:t>
            </a:r>
            <a:r>
              <a:rPr lang="es-ES" sz="2800" dirty="0" smtClean="0">
                <a:latin typeface="Times New Roman" panose="02020603050405020304" pitchFamily="18" charset="0"/>
                <a:cs typeface="Times New Roman" panose="02020603050405020304" pitchFamily="18" charset="0"/>
              </a:rPr>
              <a:t>El precio varia en función del juego escogido, se añadirá un costo adicional 	por transporte del producto dependiendo de la ubicación escogida por el 	cliente.</a:t>
            </a:r>
            <a:endParaRPr lang="es-ES" sz="2800" dirty="0">
              <a:latin typeface="Times New Roman" panose="02020603050405020304" pitchFamily="18" charset="0"/>
              <a:cs typeface="Times New Roman" panose="02020603050405020304" pitchFamily="18" charset="0"/>
            </a:endParaRPr>
          </a:p>
          <a:p>
            <a:pPr marL="0" indent="0" algn="just">
              <a:buNone/>
            </a:pPr>
            <a:endParaRPr lang="es-ES" sz="3200" dirty="0"/>
          </a:p>
          <a:p>
            <a:r>
              <a:rPr lang="es-ES" sz="3800" dirty="0" smtClean="0">
                <a:latin typeface="Times New Roman" panose="02020603050405020304" pitchFamily="18" charset="0"/>
                <a:cs typeface="Times New Roman" panose="02020603050405020304" pitchFamily="18" charset="0"/>
              </a:rPr>
              <a:t>Promociones</a:t>
            </a:r>
            <a:endParaRPr lang="es-ES" sz="3800" dirty="0">
              <a:latin typeface="Times New Roman" panose="02020603050405020304" pitchFamily="18" charset="0"/>
              <a:cs typeface="Times New Roman" panose="02020603050405020304" pitchFamily="18" charset="0"/>
            </a:endParaRPr>
          </a:p>
          <a:p>
            <a:pPr marL="0" indent="0" algn="just">
              <a:buNone/>
            </a:pPr>
            <a:r>
              <a:rPr lang="es-ES" sz="3200" dirty="0"/>
              <a:t>	</a:t>
            </a:r>
            <a:r>
              <a:rPr lang="es-ES" sz="2800" dirty="0" smtClean="0">
                <a:latin typeface="Times New Roman" panose="02020603050405020304" pitchFamily="18" charset="0"/>
                <a:cs typeface="Times New Roman" panose="02020603050405020304" pitchFamily="18" charset="0"/>
              </a:rPr>
              <a:t>Si </a:t>
            </a:r>
            <a:r>
              <a:rPr lang="es-ES" sz="2800" dirty="0">
                <a:latin typeface="Times New Roman" panose="02020603050405020304" pitchFamily="18" charset="0"/>
                <a:cs typeface="Times New Roman" panose="02020603050405020304" pitchFamily="18" charset="0"/>
              </a:rPr>
              <a:t>se arrienda un juego inflable por 6 o más horas se hará un </a:t>
            </a:r>
            <a:r>
              <a:rPr lang="es-ES" sz="2800" dirty="0" smtClean="0">
                <a:latin typeface="Times New Roman" panose="02020603050405020304" pitchFamily="18" charset="0"/>
                <a:cs typeface="Times New Roman" panose="02020603050405020304" pitchFamily="18" charset="0"/>
              </a:rPr>
              <a:t>descuento 	de 	20</a:t>
            </a:r>
            <a:r>
              <a:rPr lang="es-ES" sz="2800" dirty="0">
                <a:latin typeface="Times New Roman" panose="02020603050405020304" pitchFamily="18" charset="0"/>
                <a:cs typeface="Times New Roman" panose="02020603050405020304" pitchFamily="18" charset="0"/>
              </a:rPr>
              <a:t>% a el precio total.</a:t>
            </a:r>
          </a:p>
          <a:p>
            <a:pPr marL="0" indent="0" algn="just">
              <a:buNone/>
            </a:pPr>
            <a:r>
              <a:rPr lang="es-ES" sz="2800" dirty="0">
                <a:latin typeface="Times New Roman" panose="02020603050405020304" pitchFamily="18" charset="0"/>
                <a:cs typeface="Times New Roman" panose="02020603050405020304" pitchFamily="18" charset="0"/>
              </a:rPr>
              <a:t>	</a:t>
            </a:r>
            <a:r>
              <a:rPr lang="es-ES" sz="2800" dirty="0" smtClean="0">
                <a:latin typeface="Times New Roman" panose="02020603050405020304" pitchFamily="18" charset="0"/>
                <a:cs typeface="Times New Roman" panose="02020603050405020304" pitchFamily="18" charset="0"/>
              </a:rPr>
              <a:t>Si </a:t>
            </a:r>
            <a:r>
              <a:rPr lang="es-ES" sz="2800" dirty="0">
                <a:latin typeface="Times New Roman" panose="02020603050405020304" pitchFamily="18" charset="0"/>
                <a:cs typeface="Times New Roman" panose="02020603050405020304" pitchFamily="18" charset="0"/>
              </a:rPr>
              <a:t>se arriendan 2 o más </a:t>
            </a:r>
            <a:r>
              <a:rPr lang="es-ES" sz="2800" dirty="0" smtClean="0">
                <a:latin typeface="Times New Roman" panose="02020603050405020304" pitchFamily="18" charset="0"/>
                <a:cs typeface="Times New Roman" panose="02020603050405020304" pitchFamily="18" charset="0"/>
              </a:rPr>
              <a:t>juegos se hará un descuento de </a:t>
            </a:r>
            <a:r>
              <a:rPr lang="es-ES" sz="2800" dirty="0">
                <a:latin typeface="Times New Roman" panose="02020603050405020304" pitchFamily="18" charset="0"/>
                <a:cs typeface="Times New Roman" panose="02020603050405020304" pitchFamily="18" charset="0"/>
              </a:rPr>
              <a:t>15% al </a:t>
            </a:r>
            <a:r>
              <a:rPr lang="es-ES" sz="2800" dirty="0" smtClean="0">
                <a:latin typeface="Times New Roman" panose="02020603050405020304" pitchFamily="18" charset="0"/>
                <a:cs typeface="Times New Roman" panose="02020603050405020304" pitchFamily="18" charset="0"/>
              </a:rPr>
              <a:t>	precio total.</a:t>
            </a:r>
            <a:endParaRPr lang="es-CL"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31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Estrategia de Comercialización 4P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a:bodyPr>
          <a:lstStyle/>
          <a:p>
            <a:r>
              <a:rPr lang="es-CL" sz="3200" dirty="0" smtClean="0">
                <a:latin typeface="Times New Roman" panose="02020603050405020304" pitchFamily="18" charset="0"/>
                <a:cs typeface="Times New Roman" panose="02020603050405020304" pitchFamily="18" charset="0"/>
              </a:rPr>
              <a:t>Publicidad</a:t>
            </a:r>
          </a:p>
          <a:p>
            <a:pPr marL="0" indent="0">
              <a:buNone/>
            </a:pPr>
            <a:r>
              <a:rPr lang="es-CL" sz="3200" dirty="0">
                <a:latin typeface="Times New Roman" panose="02020603050405020304" pitchFamily="18" charset="0"/>
                <a:cs typeface="Times New Roman" panose="02020603050405020304" pitchFamily="18" charset="0"/>
              </a:rPr>
              <a:t>	</a:t>
            </a:r>
            <a:r>
              <a:rPr lang="es-CL" sz="2400" dirty="0" smtClean="0">
                <a:latin typeface="Times New Roman" panose="02020603050405020304" pitchFamily="18" charset="0"/>
                <a:cs typeface="Times New Roman" panose="02020603050405020304" pitchFamily="18" charset="0"/>
              </a:rPr>
              <a:t>La publicidad de nuestro negocio será a través de </a:t>
            </a:r>
            <a:r>
              <a:rPr lang="es-ES" sz="2400" dirty="0">
                <a:latin typeface="Times New Roman" panose="02020603050405020304" pitchFamily="18" charset="0"/>
                <a:cs typeface="Times New Roman" panose="02020603050405020304" pitchFamily="18" charset="0"/>
              </a:rPr>
              <a:t>a</a:t>
            </a:r>
            <a:r>
              <a:rPr lang="es-ES" sz="2400" dirty="0" smtClean="0">
                <a:latin typeface="Times New Roman" panose="02020603050405020304" pitchFamily="18" charset="0"/>
                <a:cs typeface="Times New Roman" panose="02020603050405020304" pitchFamily="18" charset="0"/>
              </a:rPr>
              <a:t>fiches </a:t>
            </a:r>
            <a:r>
              <a:rPr lang="es-ES" sz="2400" dirty="0">
                <a:latin typeface="Times New Roman" panose="02020603050405020304" pitchFamily="18" charset="0"/>
                <a:cs typeface="Times New Roman" panose="02020603050405020304" pitchFamily="18" charset="0"/>
              </a:rPr>
              <a:t>p</a:t>
            </a:r>
            <a:r>
              <a:rPr lang="es-ES" sz="2400" dirty="0" smtClean="0">
                <a:latin typeface="Times New Roman" panose="02020603050405020304" pitchFamily="18" charset="0"/>
                <a:cs typeface="Times New Roman" panose="02020603050405020304" pitchFamily="18" charset="0"/>
              </a:rPr>
              <a:t>ublicitarios</a:t>
            </a:r>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	radio</a:t>
            </a:r>
            <a:r>
              <a:rPr lang="es-ES" sz="2400" dirty="0">
                <a:latin typeface="Times New Roman" panose="02020603050405020304" pitchFamily="18" charset="0"/>
                <a:cs typeface="Times New Roman" panose="02020603050405020304" pitchFamily="18" charset="0"/>
              </a:rPr>
              <a:t>, </a:t>
            </a:r>
            <a:r>
              <a:rPr lang="es-ES" sz="2400" dirty="0" smtClean="0">
                <a:latin typeface="Times New Roman" panose="02020603050405020304" pitchFamily="18" charset="0"/>
                <a:cs typeface="Times New Roman" panose="02020603050405020304" pitchFamily="18" charset="0"/>
              </a:rPr>
              <a:t>pagina web y </a:t>
            </a:r>
            <a:r>
              <a:rPr lang="es-ES" sz="2400" dirty="0">
                <a:latin typeface="Times New Roman" panose="02020603050405020304" pitchFamily="18" charset="0"/>
                <a:cs typeface="Times New Roman" panose="02020603050405020304" pitchFamily="18" charset="0"/>
              </a:rPr>
              <a:t>hojas volantes.</a:t>
            </a:r>
            <a:endParaRPr lang="es-CL" sz="2400" dirty="0" smtClean="0">
              <a:latin typeface="Times New Roman" panose="02020603050405020304" pitchFamily="18" charset="0"/>
              <a:cs typeface="Times New Roman" panose="02020603050405020304" pitchFamily="18" charset="0"/>
            </a:endParaRPr>
          </a:p>
          <a:p>
            <a:r>
              <a:rPr lang="es-CL" sz="3200" dirty="0" smtClean="0">
                <a:latin typeface="Times New Roman" panose="02020603050405020304" pitchFamily="18" charset="0"/>
                <a:cs typeface="Times New Roman" panose="02020603050405020304" pitchFamily="18" charset="0"/>
              </a:rPr>
              <a:t>Proveedores</a:t>
            </a:r>
          </a:p>
          <a:p>
            <a:pPr marL="0" indent="0">
              <a:buNone/>
            </a:pPr>
            <a:r>
              <a:rPr lang="es-ES" sz="3200" dirty="0" smtClean="0"/>
              <a:t>  	</a:t>
            </a:r>
            <a:r>
              <a:rPr lang="es-ES" sz="2400" dirty="0" smtClean="0">
                <a:latin typeface="Times New Roman" panose="02020603050405020304" pitchFamily="18" charset="0"/>
                <a:cs typeface="Times New Roman" panose="02020603050405020304" pitchFamily="18" charset="0"/>
              </a:rPr>
              <a:t>Nuestro </a:t>
            </a:r>
            <a:r>
              <a:rPr lang="es-ES" sz="2400" dirty="0">
                <a:latin typeface="Times New Roman" panose="02020603050405020304" pitchFamily="18" charset="0"/>
                <a:cs typeface="Times New Roman" panose="02020603050405020304" pitchFamily="18" charset="0"/>
              </a:rPr>
              <a:t>proveedor será la empresa </a:t>
            </a:r>
            <a:r>
              <a:rPr lang="es-ES" sz="2400" dirty="0" smtClean="0">
                <a:latin typeface="Times New Roman" panose="02020603050405020304" pitchFamily="18" charset="0"/>
                <a:cs typeface="Times New Roman" panose="02020603050405020304" pitchFamily="18" charset="0"/>
              </a:rPr>
              <a:t>Inflables AC ubicada en </a:t>
            </a:r>
            <a:r>
              <a:rPr lang="es-CL" sz="2400" dirty="0">
                <a:latin typeface="Times New Roman" panose="02020603050405020304" pitchFamily="18" charset="0"/>
                <a:cs typeface="Times New Roman" panose="02020603050405020304" pitchFamily="18" charset="0"/>
              </a:rPr>
              <a:t>El Canelo 1229 </a:t>
            </a:r>
            <a:r>
              <a:rPr lang="es-CL" sz="2400" dirty="0" smtClean="0">
                <a:latin typeface="Times New Roman" panose="02020603050405020304" pitchFamily="18" charset="0"/>
                <a:cs typeface="Times New Roman" panose="02020603050405020304" pitchFamily="18" charset="0"/>
              </a:rPr>
              <a:t>	Maipú</a:t>
            </a:r>
            <a:r>
              <a:rPr lang="es-CL" sz="2400" dirty="0">
                <a:latin typeface="Times New Roman" panose="02020603050405020304" pitchFamily="18" charset="0"/>
                <a:cs typeface="Times New Roman" panose="02020603050405020304" pitchFamily="18" charset="0"/>
              </a:rPr>
              <a:t>, Santiago Chile.</a:t>
            </a:r>
            <a:r>
              <a:rPr lang="es-ES" sz="2400" dirty="0" smtClean="0">
                <a:latin typeface="Times New Roman" panose="02020603050405020304" pitchFamily="18" charset="0"/>
                <a:cs typeface="Times New Roman" panose="02020603050405020304" pitchFamily="18" charset="0"/>
              </a:rPr>
              <a:t>. </a:t>
            </a:r>
            <a:endParaRPr lang="es-CL" sz="2400" dirty="0">
              <a:latin typeface="Times New Roman" panose="02020603050405020304" pitchFamily="18" charset="0"/>
              <a:cs typeface="Times New Roman" panose="02020603050405020304" pitchFamily="18" charset="0"/>
            </a:endParaRPr>
          </a:p>
          <a:p>
            <a:endParaRPr lang="es-CL" sz="3200" dirty="0" smtClean="0">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97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Localización</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801091"/>
            <a:ext cx="10018713" cy="4490528"/>
          </a:xfrm>
        </p:spPr>
        <p:txBody>
          <a:bodyPr>
            <a:normAutofit/>
          </a:bodyPr>
          <a:lstStyle/>
          <a:p>
            <a:pPr marL="0" indent="0">
              <a:buNone/>
            </a:pPr>
            <a:r>
              <a:rPr lang="es-ES" sz="2800" dirty="0" smtClean="0">
                <a:latin typeface="Times New Roman" panose="02020603050405020304" pitchFamily="18" charset="0"/>
                <a:cs typeface="Times New Roman" panose="02020603050405020304" pitchFamily="18" charset="0"/>
              </a:rPr>
              <a:t>   El local estará ubicado en </a:t>
            </a:r>
            <a:r>
              <a:rPr lang="es-CL" sz="2800" dirty="0">
                <a:latin typeface="Times New Roman" panose="02020603050405020304" pitchFamily="18" charset="0"/>
                <a:cs typeface="Times New Roman" panose="02020603050405020304" pitchFamily="18" charset="0"/>
              </a:rPr>
              <a:t>Av. Los Carreras #1049 </a:t>
            </a:r>
            <a:r>
              <a:rPr lang="es-CL" sz="2800" dirty="0" smtClean="0">
                <a:latin typeface="Times New Roman" panose="02020603050405020304" pitchFamily="18" charset="0"/>
                <a:cs typeface="Times New Roman" panose="02020603050405020304" pitchFamily="18" charset="0"/>
              </a:rPr>
              <a:t>Quilpué</a:t>
            </a:r>
            <a:r>
              <a:rPr lang="es-ES" sz="2800" dirty="0">
                <a:latin typeface="Times New Roman" panose="02020603050405020304" pitchFamily="18" charset="0"/>
                <a:cs typeface="Times New Roman" panose="02020603050405020304" pitchFamily="18" charset="0"/>
              </a:rPr>
              <a:t>.</a:t>
            </a:r>
            <a:endParaRPr lang="es-CL" sz="2800" dirty="0">
              <a:latin typeface="Times New Roman" panose="02020603050405020304" pitchFamily="18" charset="0"/>
              <a:cs typeface="Times New Roman" panose="02020603050405020304" pitchFamily="18" charset="0"/>
            </a:endParaRPr>
          </a:p>
        </p:txBody>
      </p:sp>
      <p:pic>
        <p:nvPicPr>
          <p:cNvPr id="1026" name="Picture 2" descr="https://www.google.com/maps/vt/data=RfCSdfNZ0LFPrHSm0ublXdzhdrDFhtmHhN1u-gM,2gZO4UEgnz9uu4mg3uRc6j8a3C3b0YsVjRm2s3-WUWDiPicltaP4yFl_vLOKt4DCZOogv6ObS7wonz-FTV85dL-VXDrrA8YXwDwarMI3NUrx7xHIr47M7s0hcur5CT1pBaFt7MON5Hyy4qj60OlV3bgU2d7KXLcoh5stOFSOuKuCVOnCZD_RwvZ3AyEU53_n0z7DvXxPDVsQ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1923" y="3051979"/>
            <a:ext cx="48768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90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Distribución</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500841"/>
            <a:ext cx="10018713" cy="4490528"/>
          </a:xfrm>
        </p:spPr>
        <p:txBody>
          <a:bodyPr>
            <a:normAutofit/>
          </a:bodyPr>
          <a:lstStyle/>
          <a:p>
            <a:pPr marL="0" indent="0">
              <a:buNone/>
            </a:pPr>
            <a:r>
              <a:rPr lang="es-CL" sz="3200" dirty="0" smtClean="0">
                <a:latin typeface="Times New Roman" panose="02020603050405020304" pitchFamily="18" charset="0"/>
                <a:cs typeface="Times New Roman" panose="02020603050405020304" pitchFamily="18" charset="0"/>
              </a:rPr>
              <a:t>La distribución de los juegos será vía vehículo a los destinos luego de pagar 1/3 del precio total.</a:t>
            </a:r>
          </a:p>
          <a:p>
            <a:pPr marL="0" indent="0">
              <a:buNone/>
            </a:pPr>
            <a:endParaRPr lang="es-CL" sz="3200" dirty="0">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stretch>
            <a:fillRect/>
          </a:stretch>
        </p:blipFill>
        <p:spPr>
          <a:xfrm>
            <a:off x="2578716" y="2740925"/>
            <a:ext cx="7143750" cy="3810000"/>
          </a:xfrm>
          <a:prstGeom prst="rect">
            <a:avLst/>
          </a:prstGeom>
        </p:spPr>
      </p:pic>
    </p:spTree>
    <p:extLst>
      <p:ext uri="{BB962C8B-B14F-4D97-AF65-F5344CB8AC3E}">
        <p14:creationId xmlns:p14="http://schemas.microsoft.com/office/powerpoint/2010/main" val="202774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0186" y="750627"/>
            <a:ext cx="10173204" cy="1099782"/>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Inversiones</a:t>
            </a:r>
            <a:endParaRPr lang="es-CL" sz="4400" dirty="0">
              <a:latin typeface="Times New Roman" panose="02020603050405020304" pitchFamily="18" charset="0"/>
              <a:cs typeface="Times New Roman" panose="02020603050405020304" pitchFamily="18"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7934" y="2133600"/>
            <a:ext cx="5158433" cy="3778250"/>
          </a:xfrm>
        </p:spPr>
      </p:pic>
    </p:spTree>
    <p:extLst>
      <p:ext uri="{BB962C8B-B14F-4D97-AF65-F5344CB8AC3E}">
        <p14:creationId xmlns:p14="http://schemas.microsoft.com/office/powerpoint/2010/main" val="300079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37232" y="368490"/>
            <a:ext cx="10467382" cy="996286"/>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Costos</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037231" y="1501254"/>
            <a:ext cx="10467382" cy="5131558"/>
          </a:xfrm>
        </p:spPr>
        <p:txBody>
          <a:bodyPr>
            <a:normAutofit/>
          </a:bodyPr>
          <a:lstStyle/>
          <a:p>
            <a:pPr algn="just">
              <a:buFont typeface="Arial" panose="020B0604020202020204" pitchFamily="34" charset="0"/>
              <a:buChar char="•"/>
            </a:pPr>
            <a:r>
              <a:rPr lang="es-EC" sz="2400" dirty="0">
                <a:latin typeface="Times New Roman" panose="02020603050405020304" pitchFamily="18" charset="0"/>
                <a:cs typeface="Times New Roman" panose="02020603050405020304" pitchFamily="18" charset="0"/>
              </a:rPr>
              <a:t>Sueldos y Salarios</a:t>
            </a:r>
            <a:endParaRPr lang="es-CL" sz="2400" dirty="0">
              <a:latin typeface="Times New Roman" panose="02020603050405020304" pitchFamily="18" charset="0"/>
              <a:cs typeface="Times New Roman" panose="02020603050405020304" pitchFamily="18" charset="0"/>
            </a:endParaRPr>
          </a:p>
          <a:p>
            <a:pPr marL="0" indent="0" algn="just">
              <a:buNone/>
            </a:pPr>
            <a:r>
              <a:rPr lang="es-EC" sz="1200" dirty="0">
                <a:latin typeface="Times New Roman" panose="02020603050405020304" pitchFamily="18" charset="0"/>
                <a:cs typeface="Times New Roman" panose="02020603050405020304" pitchFamily="18" charset="0"/>
              </a:rPr>
              <a:t> </a:t>
            </a: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En </a:t>
            </a:r>
            <a:r>
              <a:rPr lang="es-EC" sz="2000" dirty="0">
                <a:latin typeface="Times New Roman" panose="02020603050405020304" pitchFamily="18" charset="0"/>
                <a:cs typeface="Times New Roman" panose="02020603050405020304" pitchFamily="18" charset="0"/>
              </a:rPr>
              <a:t>este rubro se incluye los </a:t>
            </a:r>
            <a:r>
              <a:rPr lang="es-EC" sz="2000" dirty="0" smtClean="0">
                <a:latin typeface="Times New Roman" panose="02020603050405020304" pitchFamily="18" charset="0"/>
                <a:cs typeface="Times New Roman" panose="02020603050405020304" pitchFamily="18" charset="0"/>
              </a:rPr>
              <a:t>gastos </a:t>
            </a:r>
            <a:r>
              <a:rPr lang="es-EC" sz="2000" dirty="0">
                <a:latin typeface="Times New Roman" panose="02020603050405020304" pitchFamily="18" charset="0"/>
                <a:cs typeface="Times New Roman" panose="02020603050405020304" pitchFamily="18" charset="0"/>
              </a:rPr>
              <a:t>por motivo de sueldos a los trabajadores del departamento </a:t>
            </a:r>
            <a:r>
              <a:rPr lang="es-EC" sz="2000" dirty="0" smtClean="0">
                <a:latin typeface="Times New Roman" panose="02020603050405020304" pitchFamily="18" charset="0"/>
                <a:cs typeface="Times New Roman" panose="02020603050405020304" pitchFamily="18" charset="0"/>
              </a:rPr>
              <a:t>	financiero </a:t>
            </a:r>
            <a:r>
              <a:rPr lang="es-EC" sz="2000" dirty="0">
                <a:latin typeface="Times New Roman" panose="02020603050405020304" pitchFamily="18" charset="0"/>
                <a:cs typeface="Times New Roman" panose="02020603050405020304" pitchFamily="18" charset="0"/>
              </a:rPr>
              <a:t>y aquel personal que no este directamente relacionado con la actividad del local.</a:t>
            </a:r>
          </a:p>
          <a:p>
            <a:pPr marL="0" indent="0" algn="just">
              <a:buNone/>
            </a:pPr>
            <a:r>
              <a:rPr lang="es-EC" sz="2000" dirty="0" smtClean="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es-EC"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EC"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smtClean="0">
                <a:latin typeface="Times New Roman" panose="02020603050405020304" pitchFamily="18" charset="0"/>
                <a:cs typeface="Times New Roman" panose="02020603050405020304" pitchFamily="18" charset="0"/>
              </a:rPr>
              <a:t>Servicios </a:t>
            </a:r>
            <a:r>
              <a:rPr lang="es-EC" sz="2400" dirty="0">
                <a:latin typeface="Times New Roman" panose="02020603050405020304" pitchFamily="18" charset="0"/>
                <a:cs typeface="Times New Roman" panose="02020603050405020304" pitchFamily="18" charset="0"/>
              </a:rPr>
              <a:t>Básicos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Son </a:t>
            </a:r>
            <a:r>
              <a:rPr lang="es-EC" sz="2000" dirty="0">
                <a:latin typeface="Times New Roman" panose="02020603050405020304" pitchFamily="18" charset="0"/>
                <a:cs typeface="Times New Roman" panose="02020603050405020304" pitchFamily="18" charset="0"/>
              </a:rPr>
              <a:t>los pagos realizados por los servicios básicos del departamento administrativo.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s-CL" sz="2000" dirty="0">
              <a:latin typeface="Times New Roman" panose="02020603050405020304" pitchFamily="18" charset="0"/>
              <a:cs typeface="Times New Roman" panose="02020603050405020304" pitchFamily="18" charset="0"/>
            </a:endParaRPr>
          </a:p>
        </p:txBody>
      </p:sp>
      <p:pic>
        <p:nvPicPr>
          <p:cNvPr id="2054" name="Picture 6" descr="https://fbcdn-sphotos-c-a.akamaihd.net/hphotos-ak-xla1/v/t34.0-12/13393046_933298300100898_2089057722_n.png?oh=218143a6c5482abd6c43a0c4eefad00f&amp;oe=5756E9DC&amp;__gda__=1465366505_7fcd5946918d88a0cc4072612bf91c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422" y="2771633"/>
            <a:ext cx="57150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43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9116" y="477672"/>
            <a:ext cx="10385497" cy="750628"/>
          </a:xfrm>
        </p:spPr>
        <p:txBody>
          <a:bodyPr>
            <a:normAutofit fontScale="90000"/>
          </a:bodyPr>
          <a:lstStyle/>
          <a:p>
            <a:pPr algn="ctr"/>
            <a:r>
              <a:rPr lang="es-CL" sz="4400" dirty="0" smtClean="0">
                <a:latin typeface="Times New Roman" panose="02020603050405020304" pitchFamily="18" charset="0"/>
                <a:cs typeface="Times New Roman" panose="02020603050405020304" pitchFamily="18" charset="0"/>
              </a:rPr>
              <a:t>Costos</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119116" y="1446663"/>
            <a:ext cx="10385496" cy="5199796"/>
          </a:xfrm>
        </p:spPr>
        <p:txBody>
          <a:bodyPr>
            <a:normAutofit lnSpcReduction="10000"/>
          </a:bodyPr>
          <a:lstStyle/>
          <a:p>
            <a:pPr algn="just">
              <a:buFont typeface="Arial" panose="020B0604020202020204" pitchFamily="34" charset="0"/>
              <a:buChar char="•"/>
            </a:pPr>
            <a:r>
              <a:rPr lang="es-EC" sz="2400" dirty="0">
                <a:latin typeface="Times New Roman" panose="02020603050405020304" pitchFamily="18" charset="0"/>
                <a:cs typeface="Times New Roman" panose="02020603050405020304" pitchFamily="18" charset="0"/>
              </a:rPr>
              <a:t>Suministros de Oficina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400" dirty="0">
                <a:latin typeface="Times New Roman" panose="02020603050405020304" pitchFamily="18" charset="0"/>
                <a:cs typeface="Times New Roman" panose="02020603050405020304" pitchFamily="18" charset="0"/>
              </a:rPr>
              <a:t>   	</a:t>
            </a:r>
            <a:r>
              <a:rPr lang="es-EC" sz="2000" dirty="0">
                <a:latin typeface="Times New Roman" panose="02020603050405020304" pitchFamily="18" charset="0"/>
                <a:cs typeface="Times New Roman" panose="02020603050405020304" pitchFamily="18" charset="0"/>
              </a:rPr>
              <a:t>Son aquellos gastos por artículos que el departamento administrativo necesita </a:t>
            </a:r>
            <a:r>
              <a:rPr lang="es-EC" sz="2000" dirty="0" smtClean="0">
                <a:latin typeface="Times New Roman" panose="02020603050405020304" pitchFamily="18" charset="0"/>
                <a:cs typeface="Times New Roman" panose="02020603050405020304" pitchFamily="18" charset="0"/>
              </a:rPr>
              <a:t>para poder 	realizar sus </a:t>
            </a:r>
            <a:r>
              <a:rPr lang="es-EC" sz="2000" dirty="0">
                <a:latin typeface="Times New Roman" panose="02020603050405020304" pitchFamily="18" charset="0"/>
                <a:cs typeface="Times New Roman" panose="02020603050405020304" pitchFamily="18" charset="0"/>
              </a:rPr>
              <a:t>actividades.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smtClean="0">
                <a:latin typeface="Times New Roman" panose="02020603050405020304" pitchFamily="18" charset="0"/>
                <a:cs typeface="Times New Roman" panose="02020603050405020304" pitchFamily="18" charset="0"/>
              </a:rPr>
              <a:t>Suministros </a:t>
            </a:r>
            <a:r>
              <a:rPr lang="es-EC" sz="2400" dirty="0">
                <a:latin typeface="Times New Roman" panose="02020603050405020304" pitchFamily="18" charset="0"/>
                <a:cs typeface="Times New Roman" panose="02020603050405020304" pitchFamily="18" charset="0"/>
              </a:rPr>
              <a:t>de Limpieza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Son </a:t>
            </a:r>
            <a:r>
              <a:rPr lang="es-EC" sz="2000" dirty="0">
                <a:latin typeface="Times New Roman" panose="02020603050405020304" pitchFamily="18" charset="0"/>
                <a:cs typeface="Times New Roman" panose="02020603050405020304" pitchFamily="18" charset="0"/>
              </a:rPr>
              <a:t>aquellos egresos de dinero por objetos relacionados con el aseo de las instalaciones del </a:t>
            </a:r>
            <a:r>
              <a:rPr lang="es-EC" sz="2000" dirty="0" smtClean="0">
                <a:latin typeface="Times New Roman" panose="02020603050405020304" pitchFamily="18" charset="0"/>
                <a:cs typeface="Times New Roman" panose="02020603050405020304" pitchFamily="18" charset="0"/>
              </a:rPr>
              <a:t>	local.</a:t>
            </a:r>
            <a:r>
              <a:rPr lang="es-EC" sz="2000" dirty="0">
                <a:latin typeface="Times New Roman" panose="02020603050405020304" pitchFamily="18" charset="0"/>
                <a:cs typeface="Times New Roman" panose="02020603050405020304" pitchFamily="18" charset="0"/>
              </a:rPr>
              <a:t>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smtClean="0">
                <a:latin typeface="Times New Roman" panose="02020603050405020304" pitchFamily="18" charset="0"/>
                <a:cs typeface="Times New Roman" panose="02020603050405020304" pitchFamily="18" charset="0"/>
              </a:rPr>
              <a:t>Suministros </a:t>
            </a:r>
            <a:r>
              <a:rPr lang="es-EC" sz="2400" dirty="0">
                <a:latin typeface="Times New Roman" panose="02020603050405020304" pitchFamily="18" charset="0"/>
                <a:cs typeface="Times New Roman" panose="02020603050405020304" pitchFamily="18" charset="0"/>
              </a:rPr>
              <a:t>médicos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Son </a:t>
            </a:r>
            <a:r>
              <a:rPr lang="es-EC" sz="2000" dirty="0">
                <a:latin typeface="Times New Roman" panose="02020603050405020304" pitchFamily="18" charset="0"/>
                <a:cs typeface="Times New Roman" panose="02020603050405020304" pitchFamily="18" charset="0"/>
              </a:rPr>
              <a:t>aquellas adquisiciones de artículos médicos que necesita el departamento auxiliar de </a:t>
            </a:r>
            <a:r>
              <a:rPr lang="es-EC" sz="2000" dirty="0" smtClean="0">
                <a:latin typeface="Times New Roman" panose="02020603050405020304" pitchFamily="18" charset="0"/>
                <a:cs typeface="Times New Roman" panose="02020603050405020304" pitchFamily="18" charset="0"/>
              </a:rPr>
              <a:t>	enfermería</a:t>
            </a:r>
            <a:r>
              <a:rPr lang="es-EC" sz="2000" dirty="0">
                <a:latin typeface="Times New Roman" panose="02020603050405020304" pitchFamily="18" charset="0"/>
                <a:cs typeface="Times New Roman" panose="02020603050405020304" pitchFamily="18" charset="0"/>
              </a:rPr>
              <a:t>. </a:t>
            </a:r>
            <a:endParaRPr lang="es-CL"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s-EC" sz="2400" dirty="0">
                <a:latin typeface="Times New Roman" panose="02020603050405020304" pitchFamily="18" charset="0"/>
                <a:cs typeface="Times New Roman" panose="02020603050405020304" pitchFamily="18" charset="0"/>
              </a:rPr>
              <a:t> </a:t>
            </a:r>
            <a:r>
              <a:rPr lang="es-EC" sz="2400" dirty="0" smtClean="0">
                <a:latin typeface="Times New Roman" panose="02020603050405020304" pitchFamily="18" charset="0"/>
                <a:cs typeface="Times New Roman" panose="02020603050405020304" pitchFamily="18" charset="0"/>
              </a:rPr>
              <a:t>Publicidad </a:t>
            </a:r>
            <a:endParaRPr lang="es-CL" sz="2400" dirty="0">
              <a:latin typeface="Times New Roman" panose="02020603050405020304" pitchFamily="18" charset="0"/>
              <a:cs typeface="Times New Roman" panose="02020603050405020304" pitchFamily="18" charset="0"/>
            </a:endParaRPr>
          </a:p>
          <a:p>
            <a:pPr marL="0" indent="0" algn="just">
              <a:buNone/>
            </a:pPr>
            <a:r>
              <a:rPr lang="es-EC" sz="2000" dirty="0">
                <a:latin typeface="Times New Roman" panose="02020603050405020304" pitchFamily="18" charset="0"/>
                <a:cs typeface="Times New Roman" panose="02020603050405020304" pitchFamily="18" charset="0"/>
              </a:rPr>
              <a:t>   </a:t>
            </a:r>
            <a:r>
              <a:rPr lang="es-EC" sz="2000" dirty="0" smtClean="0">
                <a:latin typeface="Times New Roman" panose="02020603050405020304" pitchFamily="18" charset="0"/>
                <a:cs typeface="Times New Roman" panose="02020603050405020304" pitchFamily="18" charset="0"/>
              </a:rPr>
              <a:t>	Gasto </a:t>
            </a:r>
            <a:r>
              <a:rPr lang="es-EC" sz="2000" dirty="0">
                <a:latin typeface="Times New Roman" panose="02020603050405020304" pitchFamily="18" charset="0"/>
                <a:cs typeface="Times New Roman" panose="02020603050405020304" pitchFamily="18" charset="0"/>
              </a:rPr>
              <a:t>incurrido por la compra de anuncios destinados al público, promociones en lugares de </a:t>
            </a:r>
            <a:r>
              <a:rPr lang="es-EC" sz="2000" dirty="0" smtClean="0">
                <a:latin typeface="Times New Roman" panose="02020603050405020304" pitchFamily="18" charset="0"/>
                <a:cs typeface="Times New Roman" panose="02020603050405020304" pitchFamily="18" charset="0"/>
              </a:rPr>
              <a:t>	concurrencia </a:t>
            </a:r>
            <a:r>
              <a:rPr lang="es-EC" sz="2000" dirty="0">
                <a:latin typeface="Times New Roman" panose="02020603050405020304" pitchFamily="18" charset="0"/>
                <a:cs typeface="Times New Roman" panose="02020603050405020304" pitchFamily="18" charset="0"/>
              </a:rPr>
              <a:t>masiva, con el fin de promover el local. </a:t>
            </a:r>
            <a:r>
              <a:rPr lang="es-EC" sz="2000" dirty="0" smtClean="0">
                <a:latin typeface="Times New Roman" panose="02020603050405020304" pitchFamily="18" charset="0"/>
                <a:cs typeface="Times New Roman" panose="02020603050405020304" pitchFamily="18" charset="0"/>
              </a:rPr>
              <a:t>Así </a:t>
            </a:r>
            <a:r>
              <a:rPr lang="es-EC" sz="2000" dirty="0">
                <a:latin typeface="Times New Roman" panose="02020603050405020304" pitchFamily="18" charset="0"/>
                <a:cs typeface="Times New Roman" panose="02020603050405020304" pitchFamily="18" charset="0"/>
              </a:rPr>
              <a:t>el público visitará con más afluencia </a:t>
            </a:r>
            <a:r>
              <a:rPr lang="es-EC" sz="2000" dirty="0" smtClean="0">
                <a:latin typeface="Times New Roman" panose="02020603050405020304" pitchFamily="18" charset="0"/>
                <a:cs typeface="Times New Roman" panose="02020603050405020304" pitchFamily="18" charset="0"/>
              </a:rPr>
              <a:t>	el </a:t>
            </a:r>
            <a:r>
              <a:rPr lang="es-EC" sz="2000" dirty="0">
                <a:latin typeface="Times New Roman" panose="02020603050405020304" pitchFamily="18" charset="0"/>
                <a:cs typeface="Times New Roman" panose="02020603050405020304" pitchFamily="18" charset="0"/>
              </a:rPr>
              <a:t>local, con el objetivo de que exista un aumento en las ventas y una mayor participación en el </a:t>
            </a:r>
            <a:r>
              <a:rPr lang="es-EC" sz="2000" dirty="0" smtClean="0">
                <a:latin typeface="Times New Roman" panose="02020603050405020304" pitchFamily="18" charset="0"/>
                <a:cs typeface="Times New Roman" panose="02020603050405020304" pitchFamily="18" charset="0"/>
              </a:rPr>
              <a:t>	mercado</a:t>
            </a:r>
            <a:r>
              <a:rPr lang="es-EC" sz="2000" dirty="0">
                <a:latin typeface="Times New Roman" panose="02020603050405020304" pitchFamily="18" charset="0"/>
                <a:cs typeface="Times New Roman" panose="02020603050405020304" pitchFamily="18" charset="0"/>
              </a:rPr>
              <a:t>. </a:t>
            </a:r>
            <a:endParaRPr lang="es-CL"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35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992875"/>
          </a:xfrm>
        </p:spPr>
        <p:txBody>
          <a:bodyPr>
            <a:normAutofit/>
          </a:bodyPr>
          <a:lstStyle/>
          <a:p>
            <a:pPr algn="ctr"/>
            <a:r>
              <a:rPr lang="es-ES" sz="4400" dirty="0">
                <a:latin typeface="Times New Roman" panose="02020603050405020304" pitchFamily="18" charset="0"/>
                <a:cs typeface="Times New Roman" panose="02020603050405020304" pitchFamily="18" charset="0"/>
              </a:rPr>
              <a:t>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0" y="1542197"/>
            <a:ext cx="10018713" cy="4249004"/>
          </a:xfrm>
        </p:spPr>
        <p:txBody>
          <a:bodyPr>
            <a:normAutofit/>
          </a:bodyPr>
          <a:lstStyle/>
          <a:p>
            <a:pPr marL="0" indent="0" algn="just">
              <a:buNone/>
            </a:pPr>
            <a:r>
              <a:rPr lang="es-ES" sz="2200" dirty="0">
                <a:latin typeface="Times New Roman" panose="02020603050405020304" pitchFamily="18" charset="0"/>
                <a:cs typeface="Times New Roman" panose="02020603050405020304" pitchFamily="18" charset="0"/>
              </a:rPr>
              <a:t>	</a:t>
            </a:r>
            <a:r>
              <a:rPr lang="es-ES" sz="2200" dirty="0" smtClean="0">
                <a:latin typeface="Times New Roman" panose="02020603050405020304" pitchFamily="18" charset="0"/>
                <a:cs typeface="Times New Roman" panose="02020603050405020304" pitchFamily="18" charset="0"/>
              </a:rPr>
              <a:t>En </a:t>
            </a:r>
            <a:r>
              <a:rPr lang="es-ES" sz="2200" dirty="0">
                <a:latin typeface="Times New Roman" panose="02020603050405020304" pitchFamily="18" charset="0"/>
                <a:cs typeface="Times New Roman" panose="02020603050405020304" pitchFamily="18" charset="0"/>
              </a:rPr>
              <a:t>los últimos años ha aumentado la popularidad de los juegos inflables, ya que éstos entregan gran diversión a los niños en los cumpleaños o cualquier tipo de evento.</a:t>
            </a:r>
          </a:p>
          <a:p>
            <a:pPr marL="0" indent="0" algn="just">
              <a:buNone/>
            </a:pPr>
            <a:r>
              <a:rPr lang="es-ES" sz="2200" dirty="0">
                <a:latin typeface="Times New Roman" panose="02020603050405020304" pitchFamily="18" charset="0"/>
                <a:cs typeface="Times New Roman" panose="02020603050405020304" pitchFamily="18" charset="0"/>
              </a:rPr>
              <a:t> </a:t>
            </a:r>
            <a:r>
              <a:rPr lang="es-ES" sz="2200" dirty="0" smtClean="0">
                <a:latin typeface="Times New Roman" panose="02020603050405020304" pitchFamily="18" charset="0"/>
                <a:cs typeface="Times New Roman" panose="02020603050405020304" pitchFamily="18" charset="0"/>
              </a:rPr>
              <a:t>	Actualmente </a:t>
            </a:r>
            <a:r>
              <a:rPr lang="es-ES" sz="2200" dirty="0">
                <a:latin typeface="Times New Roman" panose="02020603050405020304" pitchFamily="18" charset="0"/>
                <a:cs typeface="Times New Roman" panose="02020603050405020304" pitchFamily="18" charset="0"/>
              </a:rPr>
              <a:t>en la V región existen diversas empresas dedicadas al arriendo de juegos inflables, los cuales al analizarlos se pudo apreciar que algunos cuentan con una gran variedad de juegos y promociones, sin embargo la mayoría no tiene más de 15 estructuras.</a:t>
            </a:r>
            <a:endParaRPr lang="es-CL"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49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3833" y="624110"/>
            <a:ext cx="10180779"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Ingresos</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323833" y="1905000"/>
            <a:ext cx="10180779" cy="4088108"/>
          </a:xfrm>
        </p:spPr>
        <p:txBody>
          <a:bodyPr/>
          <a:lstStyle/>
          <a:p>
            <a:pPr marL="0" indent="0">
              <a:buNone/>
            </a:pPr>
            <a:r>
              <a:rPr lang="es-CL" sz="2400" dirty="0" smtClean="0">
                <a:latin typeface="Times New Roman" panose="02020603050405020304" pitchFamily="18" charset="0"/>
                <a:cs typeface="Times New Roman" panose="02020603050405020304" pitchFamily="18" charset="0"/>
              </a:rPr>
              <a:t>El </a:t>
            </a:r>
            <a:r>
              <a:rPr lang="es-CL" sz="2400" dirty="0">
                <a:latin typeface="Times New Roman" panose="02020603050405020304" pitchFamily="18" charset="0"/>
                <a:cs typeface="Times New Roman" panose="02020603050405020304" pitchFamily="18" charset="0"/>
              </a:rPr>
              <a:t>ingreso de capital será netamente por el arriendo de los juegos </a:t>
            </a:r>
            <a:r>
              <a:rPr lang="es-CL" sz="2400" dirty="0" smtClean="0">
                <a:latin typeface="Times New Roman" panose="02020603050405020304" pitchFamily="18" charset="0"/>
                <a:cs typeface="Times New Roman" panose="02020603050405020304" pitchFamily="18" charset="0"/>
              </a:rPr>
              <a:t>inflables.</a:t>
            </a:r>
            <a:endParaRPr lang="es-CL" sz="2400" dirty="0">
              <a:latin typeface="Times New Roman" panose="02020603050405020304" pitchFamily="18" charset="0"/>
              <a:cs typeface="Times New Roman" panose="02020603050405020304" pitchFamily="18" charset="0"/>
            </a:endParaRPr>
          </a:p>
          <a:p>
            <a:endParaRPr lang="es-C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7097" y="2698631"/>
            <a:ext cx="4324350" cy="3971925"/>
          </a:xfrm>
          <a:prstGeom prst="rect">
            <a:avLst/>
          </a:prstGeom>
        </p:spPr>
      </p:pic>
    </p:spTree>
    <p:extLst>
      <p:ext uri="{BB962C8B-B14F-4D97-AF65-F5344CB8AC3E}">
        <p14:creationId xmlns:p14="http://schemas.microsoft.com/office/powerpoint/2010/main" val="43354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0879" y="624110"/>
            <a:ext cx="10453734" cy="1280890"/>
          </a:xfrm>
        </p:spPr>
        <p:txBody>
          <a:bodyPr>
            <a:normAutofit/>
          </a:bodyPr>
          <a:lstStyle/>
          <a:p>
            <a:pPr algn="ctr"/>
            <a:r>
              <a:rPr lang="es-CL" sz="4400" dirty="0" smtClean="0">
                <a:latin typeface="Times New Roman" panose="02020603050405020304" pitchFamily="18" charset="0"/>
                <a:cs typeface="Times New Roman" panose="02020603050405020304" pitchFamily="18" charset="0"/>
              </a:rPr>
              <a:t>Fin de la presentación</a:t>
            </a:r>
            <a:endParaRPr lang="es-CL" sz="4400" dirty="0">
              <a:latin typeface="Times New Roman" panose="02020603050405020304" pitchFamily="18" charset="0"/>
              <a:cs typeface="Times New Roman" panose="02020603050405020304" pitchFamily="18" charset="0"/>
            </a:endParaRPr>
          </a:p>
        </p:txBody>
      </p:sp>
      <p:pic>
        <p:nvPicPr>
          <p:cNvPr id="4"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0300" y="2593075"/>
            <a:ext cx="7874892" cy="2058387"/>
          </a:xfrm>
        </p:spPr>
      </p:pic>
    </p:spTree>
    <p:extLst>
      <p:ext uri="{BB962C8B-B14F-4D97-AF65-F5344CB8AC3E}">
        <p14:creationId xmlns:p14="http://schemas.microsoft.com/office/powerpoint/2010/main" val="338348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951931"/>
          </a:xfrm>
        </p:spPr>
        <p:txBody>
          <a:bodyPr>
            <a:normAutofit/>
          </a:bodyPr>
          <a:lstStyle/>
          <a:p>
            <a:pPr algn="ctr"/>
            <a:r>
              <a:rPr lang="es-ES" sz="4400" dirty="0">
                <a:latin typeface="Times New Roman" panose="02020603050405020304" pitchFamily="18" charset="0"/>
                <a:cs typeface="Times New Roman" panose="02020603050405020304" pitchFamily="18" charset="0"/>
              </a:rPr>
              <a:t>Bienes y Servicios </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0" y="1637731"/>
            <a:ext cx="10018713" cy="4153469"/>
          </a:xfrm>
        </p:spPr>
        <p:txBody>
          <a:bodyPr/>
          <a:lstStyle/>
          <a:p>
            <a:r>
              <a:rPr lang="es-EC" dirty="0"/>
              <a:t> </a:t>
            </a:r>
            <a:r>
              <a:rPr lang="es-EC" sz="2200" dirty="0">
                <a:latin typeface="Times New Roman" panose="02020603050405020304" pitchFamily="18" charset="0"/>
                <a:cs typeface="Times New Roman" panose="02020603050405020304" pitchFamily="18" charset="0"/>
              </a:rPr>
              <a:t>Este proyecto se enfoca en ofrecer un servicio, por lo que es necesario definir el término mencionado: </a:t>
            </a:r>
            <a:endParaRPr lang="es-E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EC" dirty="0"/>
              <a:t>    </a:t>
            </a:r>
            <a:r>
              <a:rPr lang="es-ES" sz="2200" dirty="0">
                <a:latin typeface="Times New Roman" panose="02020603050405020304" pitchFamily="18" charset="0"/>
                <a:cs typeface="Times New Roman" panose="02020603050405020304" pitchFamily="18" charset="0"/>
              </a:rPr>
              <a:t>Servicio: “Cualquier actividad o beneficio que una parte puede ofrecer a otra y que es básicamente intangible y no tiene como resultado la propiedad de algo”.</a:t>
            </a:r>
          </a:p>
          <a:p>
            <a:pPr>
              <a:buFont typeface="Arial" panose="020B0604020202020204" pitchFamily="34" charset="0"/>
              <a:buChar char="•"/>
            </a:pPr>
            <a:r>
              <a:rPr lang="es-ES" sz="2200" dirty="0">
                <a:latin typeface="Times New Roman" panose="02020603050405020304" pitchFamily="18" charset="0"/>
                <a:cs typeface="Times New Roman" panose="02020603050405020304" pitchFamily="18" charset="0"/>
              </a:rPr>
              <a:t>   En síntesis, el concepto del negocio es ofrecer el servicio de recreación infantil mediante juegos inflables de calidad, brindando una amplia variedad de atracciones inflables, por las cuales las personas que quieran utilizarlas deben pagar su valor de arriendo por unidad o por alguna de las promociones, estableciendo como púbico objetivo a niños de 5 a 15 años de edad.</a:t>
            </a:r>
            <a:endParaRPr lang="es-CL"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584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Estudio de 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482436"/>
            <a:ext cx="9834853" cy="4809183"/>
          </a:xfrm>
        </p:spPr>
        <p:txBody>
          <a:bodyPr>
            <a:normAutofit/>
          </a:bodyPr>
          <a:lstStyle/>
          <a:p>
            <a:pPr algn="just"/>
            <a:r>
              <a:rPr lang="es-CL" sz="3200" dirty="0" smtClean="0">
                <a:latin typeface="Times New Roman" panose="02020603050405020304" pitchFamily="18" charset="0"/>
                <a:cs typeface="Times New Roman" panose="02020603050405020304" pitchFamily="18" charset="0"/>
              </a:rPr>
              <a:t>Demanda</a:t>
            </a:r>
          </a:p>
          <a:p>
            <a:pPr marL="0" indent="0" algn="just">
              <a:buNone/>
            </a:pPr>
            <a:r>
              <a:rPr lang="es-CL" sz="3200" dirty="0" smtClean="0">
                <a:latin typeface="Times New Roman" panose="02020603050405020304" pitchFamily="18" charset="0"/>
                <a:cs typeface="Times New Roman" panose="02020603050405020304" pitchFamily="18" charset="0"/>
              </a:rPr>
              <a:t> </a:t>
            </a:r>
            <a:r>
              <a:rPr lang="es-CL" sz="2400" dirty="0">
                <a:latin typeface="Times New Roman" panose="02020603050405020304" pitchFamily="18" charset="0"/>
                <a:cs typeface="Times New Roman" panose="02020603050405020304" pitchFamily="18" charset="0"/>
              </a:rPr>
              <a:t>La variable más importante para todo negocio son los clientes, su importancia radica en que son ellos los que solventan el negocio, en consecuencia es necesario determinar cuántos serán los </a:t>
            </a:r>
            <a:r>
              <a:rPr lang="es-CL" sz="2400" dirty="0" smtClean="0">
                <a:latin typeface="Times New Roman" panose="02020603050405020304" pitchFamily="18" charset="0"/>
                <a:cs typeface="Times New Roman" panose="02020603050405020304" pitchFamily="18" charset="0"/>
              </a:rPr>
              <a:t>clientes y su tipo. </a:t>
            </a:r>
            <a:endParaRPr lang="es-CL"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42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Estudio de 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528549"/>
            <a:ext cx="10018713" cy="4763069"/>
          </a:xfrm>
        </p:spPr>
        <p:txBody>
          <a:bodyPr>
            <a:normAutofit/>
          </a:bodyPr>
          <a:lstStyle/>
          <a:p>
            <a:pPr algn="just"/>
            <a:r>
              <a:rPr lang="es-CL" sz="3200" dirty="0" smtClean="0">
                <a:latin typeface="Times New Roman" panose="02020603050405020304" pitchFamily="18" charset="0"/>
                <a:cs typeface="Times New Roman" panose="02020603050405020304" pitchFamily="18" charset="0"/>
              </a:rPr>
              <a:t>Competencia</a:t>
            </a:r>
          </a:p>
          <a:p>
            <a:pPr marL="0" indent="0" algn="just">
              <a:buNone/>
            </a:pPr>
            <a:r>
              <a:rPr lang="es-CL" sz="3200" dirty="0" smtClean="0">
                <a:latin typeface="Times New Roman" panose="02020603050405020304" pitchFamily="18" charset="0"/>
                <a:cs typeface="Times New Roman" panose="02020603050405020304" pitchFamily="18" charset="0"/>
              </a:rPr>
              <a:t> </a:t>
            </a:r>
            <a:r>
              <a:rPr lang="es-CL" sz="2400" dirty="0">
                <a:latin typeface="Times New Roman" panose="02020603050405020304" pitchFamily="18" charset="0"/>
                <a:cs typeface="Times New Roman" panose="02020603050405020304" pitchFamily="18" charset="0"/>
              </a:rPr>
              <a:t>En base a lo investigado se establece que la entrada y salida de los competidores es absolutamente libre, pues existe la probabilidad de ingreso al mercado de </a:t>
            </a:r>
            <a:r>
              <a:rPr lang="es-CL" sz="2400" dirty="0" smtClean="0">
                <a:latin typeface="Times New Roman" panose="02020603050405020304" pitchFamily="18" charset="0"/>
                <a:cs typeface="Times New Roman" panose="02020603050405020304" pitchFamily="18" charset="0"/>
              </a:rPr>
              <a:t>nuevos </a:t>
            </a:r>
            <a:r>
              <a:rPr lang="es-CL" sz="2400" dirty="0">
                <a:latin typeface="Times New Roman" panose="02020603050405020304" pitchFamily="18" charset="0"/>
                <a:cs typeface="Times New Roman" panose="02020603050405020304" pitchFamily="18" charset="0"/>
              </a:rPr>
              <a:t>competidores, sean directos o </a:t>
            </a:r>
            <a:r>
              <a:rPr lang="es-CL" sz="2400" dirty="0" smtClean="0">
                <a:latin typeface="Times New Roman" panose="02020603050405020304" pitchFamily="18" charset="0"/>
                <a:cs typeface="Times New Roman" panose="02020603050405020304" pitchFamily="18" charset="0"/>
              </a:rPr>
              <a:t>indirectos.</a:t>
            </a:r>
          </a:p>
        </p:txBody>
      </p:sp>
    </p:spTree>
    <p:extLst>
      <p:ext uri="{BB962C8B-B14F-4D97-AF65-F5344CB8AC3E}">
        <p14:creationId xmlns:p14="http://schemas.microsoft.com/office/powerpoint/2010/main" val="272919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Estudio de Mercado</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528549"/>
            <a:ext cx="10018713" cy="4763069"/>
          </a:xfrm>
        </p:spPr>
        <p:txBody>
          <a:bodyPr>
            <a:normAutofit/>
          </a:bodyPr>
          <a:lstStyle/>
          <a:p>
            <a:pPr algn="just"/>
            <a:r>
              <a:rPr lang="es-CL" sz="3200" dirty="0" smtClean="0">
                <a:latin typeface="Times New Roman" panose="02020603050405020304" pitchFamily="18" charset="0"/>
                <a:cs typeface="Times New Roman" panose="02020603050405020304" pitchFamily="18" charset="0"/>
              </a:rPr>
              <a:t>Comercialización</a:t>
            </a:r>
          </a:p>
          <a:p>
            <a:pPr marL="0" indent="0" algn="just">
              <a:buNone/>
            </a:pPr>
            <a:r>
              <a:rPr lang="es-CL" sz="3200" dirty="0" smtClean="0">
                <a:latin typeface="Times New Roman" panose="02020603050405020304" pitchFamily="18" charset="0"/>
                <a:cs typeface="Times New Roman" panose="02020603050405020304" pitchFamily="18" charset="0"/>
              </a:rPr>
              <a:t> </a:t>
            </a:r>
            <a:r>
              <a:rPr lang="es-CL" sz="2400" dirty="0">
                <a:latin typeface="Times New Roman" panose="02020603050405020304" pitchFamily="18" charset="0"/>
                <a:cs typeface="Times New Roman" panose="02020603050405020304" pitchFamily="18" charset="0"/>
              </a:rPr>
              <a:t>Para acceder al servicio ofrecido por el proyecto se dispondrá de tres alternativas: comprar la entrada al local en la boletería del establecimiento, reservar por vía telefónica y reserva por medio de la página web. </a:t>
            </a:r>
          </a:p>
        </p:txBody>
      </p:sp>
    </p:spTree>
    <p:extLst>
      <p:ext uri="{BB962C8B-B14F-4D97-AF65-F5344CB8AC3E}">
        <p14:creationId xmlns:p14="http://schemas.microsoft.com/office/powerpoint/2010/main" val="381535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03913"/>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Determinación del </a:t>
            </a:r>
            <a:r>
              <a:rPr lang="es-ES" sz="4400" dirty="0" smtClean="0">
                <a:latin typeface="Times New Roman" panose="02020603050405020304" pitchFamily="18" charset="0"/>
                <a:cs typeface="Times New Roman" panose="02020603050405020304" pitchFamily="18" charset="0"/>
              </a:rPr>
              <a:t>área </a:t>
            </a:r>
            <a:r>
              <a:rPr lang="es-ES" sz="4400" dirty="0">
                <a:latin typeface="Times New Roman" panose="02020603050405020304" pitchFamily="18" charset="0"/>
                <a:cs typeface="Times New Roman" panose="02020603050405020304" pitchFamily="18" charset="0"/>
              </a:rPr>
              <a:t>de </a:t>
            </a:r>
            <a:r>
              <a:rPr lang="es-ES" sz="4400" dirty="0" smtClean="0">
                <a:latin typeface="Times New Roman" panose="02020603050405020304" pitchFamily="18" charset="0"/>
                <a:cs typeface="Times New Roman" panose="02020603050405020304" pitchFamily="18" charset="0"/>
              </a:rPr>
              <a:t>Influencia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1705970"/>
            <a:ext cx="10018713" cy="4517409"/>
          </a:xfrm>
        </p:spPr>
        <p:txBody>
          <a:bodyPr>
            <a:normAutofit fontScale="55000" lnSpcReduction="20000"/>
          </a:bodyPr>
          <a:lstStyle/>
          <a:p>
            <a:pPr lvl="0"/>
            <a:r>
              <a:rPr lang="es-ES" sz="4400" dirty="0">
                <a:solidFill>
                  <a:schemeClr val="tx1"/>
                </a:solidFill>
                <a:latin typeface="Times New Roman" panose="02020603050405020304" pitchFamily="18" charset="0"/>
                <a:cs typeface="Times New Roman" panose="02020603050405020304" pitchFamily="18" charset="0"/>
              </a:rPr>
              <a:t>Identificación de los competidores</a:t>
            </a:r>
            <a:r>
              <a:rPr lang="es-ES" sz="4400" dirty="0" smtClean="0">
                <a:solidFill>
                  <a:schemeClr val="tx1"/>
                </a:solidFill>
                <a:latin typeface="Times New Roman" panose="02020603050405020304" pitchFamily="18" charset="0"/>
                <a:cs typeface="Times New Roman" panose="02020603050405020304" pitchFamily="18" charset="0"/>
              </a:rPr>
              <a:t>:</a:t>
            </a:r>
            <a:endParaRPr lang="es-ES" sz="4400" dirty="0">
              <a:solidFill>
                <a:schemeClr val="tx1"/>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es-EC" sz="3600" dirty="0">
                <a:solidFill>
                  <a:schemeClr val="tx1"/>
                </a:solidFill>
                <a:latin typeface="Times New Roman" panose="02020603050405020304" pitchFamily="18" charset="0"/>
                <a:cs typeface="Times New Roman" panose="02020603050405020304" pitchFamily="18" charset="0"/>
              </a:rPr>
              <a:t>Inflables Qr:</a:t>
            </a:r>
            <a:endParaRPr lang="es-ES" sz="3600" dirty="0">
              <a:solidFill>
                <a:schemeClr val="tx1"/>
              </a:solidFill>
              <a:latin typeface="Times New Roman" panose="02020603050405020304" pitchFamily="18" charset="0"/>
              <a:cs typeface="Times New Roman" panose="02020603050405020304" pitchFamily="18" charset="0"/>
            </a:endParaRPr>
          </a:p>
          <a:p>
            <a:pPr marL="0" indent="0">
              <a:buNone/>
            </a:pPr>
            <a:r>
              <a:rPr lang="es-EC" sz="3500" dirty="0">
                <a:solidFill>
                  <a:schemeClr val="tx1"/>
                </a:solidFill>
              </a:rPr>
              <a:t>  </a:t>
            </a:r>
            <a:r>
              <a:rPr lang="es-EC" sz="3500" dirty="0" smtClean="0">
                <a:solidFill>
                  <a:schemeClr val="tx1"/>
                </a:solidFill>
              </a:rPr>
              <a:t>  </a:t>
            </a:r>
            <a:r>
              <a:rPr lang="es-EC" sz="3500" dirty="0">
                <a:solidFill>
                  <a:schemeClr val="tx1"/>
                </a:solidFill>
                <a:latin typeface="Times New Roman" panose="02020603050405020304" pitchFamily="18" charset="0"/>
                <a:cs typeface="Times New Roman" panose="02020603050405020304" pitchFamily="18" charset="0"/>
              </a:rPr>
              <a:t>Es una empresa dedicada a la organización de Fiestas Infantiles y todo tipo de eventos. Se lo escoge como competidor directo porque en su local cuenta con nueve juegos inflables entre los que se pueden elegir, siendo su variedad una de las más grandes que se ha podido apreciar en este tipo de negocios</a:t>
            </a:r>
            <a:r>
              <a:rPr lang="es-EC" sz="3500" dirty="0" smtClean="0">
                <a:solidFill>
                  <a:schemeClr val="tx1"/>
                </a:solidFill>
                <a:latin typeface="Times New Roman" panose="02020603050405020304" pitchFamily="18" charset="0"/>
                <a:cs typeface="Times New Roman" panose="02020603050405020304" pitchFamily="18" charset="0"/>
              </a:rPr>
              <a:t>.</a:t>
            </a:r>
            <a:endParaRPr lang="es-ES" sz="3500" dirty="0">
              <a:solidFill>
                <a:schemeClr val="tx1"/>
              </a:solidFill>
              <a:latin typeface="Times New Roman" panose="02020603050405020304" pitchFamily="18" charset="0"/>
              <a:cs typeface="Times New Roman" panose="02020603050405020304" pitchFamily="18" charset="0"/>
            </a:endParaRPr>
          </a:p>
          <a:p>
            <a:pPr marL="0" indent="0">
              <a:buNone/>
            </a:pPr>
            <a:r>
              <a:rPr lang="es-ES" sz="3500" dirty="0">
                <a:solidFill>
                  <a:schemeClr val="tx1"/>
                </a:solidFill>
                <a:latin typeface="Times New Roman" panose="02020603050405020304" pitchFamily="18" charset="0"/>
                <a:cs typeface="Times New Roman" panose="02020603050405020304" pitchFamily="18" charset="0"/>
              </a:rPr>
              <a:t>  </a:t>
            </a:r>
            <a:r>
              <a:rPr lang="es-ES" sz="3500" dirty="0" smtClean="0">
                <a:solidFill>
                  <a:schemeClr val="tx1"/>
                </a:solidFill>
                <a:latin typeface="Times New Roman" panose="02020603050405020304" pitchFamily="18" charset="0"/>
                <a:cs typeface="Times New Roman" panose="02020603050405020304" pitchFamily="18" charset="0"/>
              </a:rPr>
              <a:t>  </a:t>
            </a:r>
            <a:r>
              <a:rPr lang="es-ES" sz="3500" dirty="0">
                <a:solidFill>
                  <a:schemeClr val="tx1"/>
                </a:solidFill>
                <a:latin typeface="Times New Roman" panose="02020603050405020304" pitchFamily="18" charset="0"/>
                <a:cs typeface="Times New Roman" panose="02020603050405020304" pitchFamily="18" charset="0"/>
              </a:rPr>
              <a:t>El establecimiento está ubicado en Calle Cuatro Pinos #2663, Bosques de Marga Marga, Quilpué.</a:t>
            </a:r>
          </a:p>
          <a:p>
            <a:pPr marL="0" indent="0">
              <a:buNone/>
            </a:pPr>
            <a:r>
              <a:rPr lang="es-EC" sz="3400" dirty="0">
                <a:solidFill>
                  <a:schemeClr val="tx1"/>
                </a:solidFill>
              </a:rPr>
              <a:t> </a:t>
            </a:r>
            <a:endParaRPr lang="es-ES" sz="3400" dirty="0">
              <a:solidFill>
                <a:schemeClr val="tx1"/>
              </a:solidFill>
            </a:endParaRPr>
          </a:p>
          <a:p>
            <a:pPr>
              <a:buFont typeface="Arial" panose="020B0604020202020204" pitchFamily="34" charset="0"/>
              <a:buChar char="•"/>
            </a:pPr>
            <a:r>
              <a:rPr lang="es-EC" sz="3600" dirty="0">
                <a:solidFill>
                  <a:schemeClr val="tx1"/>
                </a:solidFill>
                <a:latin typeface="Times New Roman" panose="02020603050405020304" pitchFamily="18" charset="0"/>
                <a:cs typeface="Times New Roman" panose="02020603050405020304" pitchFamily="18" charset="0"/>
              </a:rPr>
              <a:t>KidZone:</a:t>
            </a:r>
            <a:endParaRPr lang="es-ES" sz="3600" dirty="0">
              <a:solidFill>
                <a:schemeClr val="tx1"/>
              </a:solidFill>
              <a:latin typeface="Times New Roman" panose="02020603050405020304" pitchFamily="18" charset="0"/>
              <a:cs typeface="Times New Roman" panose="02020603050405020304" pitchFamily="18" charset="0"/>
            </a:endParaRPr>
          </a:p>
          <a:p>
            <a:pPr marL="0" indent="0">
              <a:buNone/>
            </a:pPr>
            <a:r>
              <a:rPr lang="es-EC" sz="3400" dirty="0">
                <a:solidFill>
                  <a:schemeClr val="tx1"/>
                </a:solidFill>
                <a:latin typeface="Times New Roman" panose="02020603050405020304" pitchFamily="18" charset="0"/>
                <a:cs typeface="Times New Roman" panose="02020603050405020304" pitchFamily="18" charset="0"/>
              </a:rPr>
              <a:t>   Esta empresa ofrece soluciones de entretenimiento infantil para cumpleaños y eventos sociales donde participen infantes; tiene como objetivo crear un concepto diferente de parque infantil para fiestas, con ambiente natural al aire libre y espacios seguros para vehículos</a:t>
            </a:r>
            <a:r>
              <a:rPr lang="es-EC" sz="3400" dirty="0" smtClean="0">
                <a:solidFill>
                  <a:schemeClr val="tx1"/>
                </a:solidFill>
                <a:latin typeface="Times New Roman" panose="02020603050405020304" pitchFamily="18" charset="0"/>
                <a:cs typeface="Times New Roman" panose="02020603050405020304" pitchFamily="18" charset="0"/>
              </a:rPr>
              <a:t>.</a:t>
            </a:r>
            <a:endParaRPr lang="es-ES" sz="3400" dirty="0">
              <a:solidFill>
                <a:schemeClr val="tx1"/>
              </a:solidFill>
              <a:latin typeface="Times New Roman" panose="02020603050405020304" pitchFamily="18" charset="0"/>
              <a:cs typeface="Times New Roman" panose="02020603050405020304" pitchFamily="18" charset="0"/>
            </a:endParaRPr>
          </a:p>
          <a:p>
            <a:pPr marL="0" indent="0">
              <a:buNone/>
            </a:pPr>
            <a:r>
              <a:rPr lang="es-EC" sz="3400" dirty="0" smtClean="0">
                <a:solidFill>
                  <a:schemeClr val="tx1"/>
                </a:solidFill>
                <a:latin typeface="Times New Roman" panose="02020603050405020304" pitchFamily="18" charset="0"/>
                <a:cs typeface="Times New Roman" panose="02020603050405020304" pitchFamily="18" charset="0"/>
              </a:rPr>
              <a:t>   </a:t>
            </a:r>
            <a:r>
              <a:rPr lang="es-ES" sz="3200" dirty="0" smtClean="0">
                <a:solidFill>
                  <a:schemeClr val="tx1"/>
                </a:solidFill>
                <a:latin typeface="Times New Roman" panose="02020603050405020304" pitchFamily="18" charset="0"/>
                <a:cs typeface="Times New Roman" panose="02020603050405020304" pitchFamily="18" charset="0"/>
              </a:rPr>
              <a:t>El </a:t>
            </a:r>
            <a:r>
              <a:rPr lang="es-ES" sz="3200" dirty="0">
                <a:solidFill>
                  <a:schemeClr val="tx1"/>
                </a:solidFill>
                <a:latin typeface="Times New Roman" panose="02020603050405020304" pitchFamily="18" charset="0"/>
                <a:cs typeface="Times New Roman" panose="02020603050405020304" pitchFamily="18" charset="0"/>
              </a:rPr>
              <a:t>establecimiento está </a:t>
            </a:r>
            <a:r>
              <a:rPr lang="es-ES" sz="3200" dirty="0" smtClean="0">
                <a:solidFill>
                  <a:schemeClr val="tx1"/>
                </a:solidFill>
                <a:latin typeface="Times New Roman" panose="02020603050405020304" pitchFamily="18" charset="0"/>
                <a:cs typeface="Times New Roman" panose="02020603050405020304" pitchFamily="18" charset="0"/>
              </a:rPr>
              <a:t>ubicado</a:t>
            </a:r>
            <a:r>
              <a:rPr lang="es-EC" sz="3400" dirty="0" smtClean="0">
                <a:solidFill>
                  <a:schemeClr val="tx1"/>
                </a:solidFill>
                <a:latin typeface="Times New Roman" panose="02020603050405020304" pitchFamily="18" charset="0"/>
                <a:cs typeface="Times New Roman" panose="02020603050405020304" pitchFamily="18" charset="0"/>
              </a:rPr>
              <a:t> </a:t>
            </a:r>
            <a:r>
              <a:rPr lang="es-EC" sz="3400" dirty="0">
                <a:solidFill>
                  <a:schemeClr val="tx1"/>
                </a:solidFill>
                <a:latin typeface="Times New Roman" panose="02020603050405020304" pitchFamily="18" charset="0"/>
                <a:cs typeface="Times New Roman" panose="02020603050405020304" pitchFamily="18" charset="0"/>
              </a:rPr>
              <a:t>en los pinos, Quilpué.</a:t>
            </a:r>
            <a:endParaRPr lang="es-ES" sz="3400" dirty="0">
              <a:solidFill>
                <a:schemeClr val="tx1"/>
              </a:solidFill>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73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2549" y="569519"/>
            <a:ext cx="8911687" cy="1280890"/>
          </a:xfrm>
        </p:spPr>
        <p:txBody>
          <a:bodyPr/>
          <a:lstStyle/>
          <a:p>
            <a:r>
              <a:rPr lang="es-ES" sz="4400" dirty="0">
                <a:latin typeface="Times New Roman" panose="02020603050405020304" pitchFamily="18" charset="0"/>
                <a:cs typeface="Times New Roman" panose="02020603050405020304" pitchFamily="18" charset="0"/>
              </a:rPr>
              <a:t>Determinación</a:t>
            </a:r>
            <a:r>
              <a:rPr lang="es-ES" dirty="0">
                <a:latin typeface="Times New Roman" panose="02020603050405020304" pitchFamily="18" charset="0"/>
                <a:cs typeface="Times New Roman" panose="02020603050405020304" pitchFamily="18" charset="0"/>
              </a:rPr>
              <a:t> del área de Influencia</a:t>
            </a:r>
            <a:endParaRPr lang="es-ES" dirty="0"/>
          </a:p>
        </p:txBody>
      </p:sp>
      <p:sp>
        <p:nvSpPr>
          <p:cNvPr id="3" name="Marcador de contenido 2"/>
          <p:cNvSpPr>
            <a:spLocks noGrp="1"/>
          </p:cNvSpPr>
          <p:nvPr>
            <p:ph idx="1"/>
          </p:nvPr>
        </p:nvSpPr>
        <p:spPr>
          <a:xfrm>
            <a:off x="1647516" y="1969827"/>
            <a:ext cx="8915400" cy="3777622"/>
          </a:xfrm>
        </p:spPr>
        <p:txBody>
          <a:bodyPr/>
          <a:lstStyle/>
          <a:p>
            <a:pPr lvl="0"/>
            <a:r>
              <a:rPr lang="es-ES" sz="2800" dirty="0">
                <a:latin typeface="Times New Roman" panose="02020603050405020304" pitchFamily="18" charset="0"/>
                <a:cs typeface="Times New Roman" panose="02020603050405020304" pitchFamily="18" charset="0"/>
              </a:rPr>
              <a:t>Identificación de los compradores:</a:t>
            </a:r>
          </a:p>
          <a:p>
            <a:pPr>
              <a:buFont typeface="Arial" panose="020B0604020202020204" pitchFamily="34" charset="0"/>
              <a:buChar char="•"/>
            </a:pPr>
            <a:r>
              <a:rPr lang="es-EC" sz="2200" dirty="0">
                <a:latin typeface="Times New Roman" panose="02020603050405020304" pitchFamily="18" charset="0"/>
                <a:cs typeface="Times New Roman" panose="02020603050405020304" pitchFamily="18" charset="0"/>
              </a:rPr>
              <a:t>El perfil del cliente o usuario potencial son los menores entre 5 y 14 años de edad que vivan preferencialmente en el sector norte de la ciudad de Quilpué.</a:t>
            </a:r>
            <a:endParaRPr lang="es-E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EC" sz="2200" dirty="0">
                <a:latin typeface="Times New Roman" panose="02020603050405020304" pitchFamily="18" charset="0"/>
                <a:cs typeface="Times New Roman" panose="02020603050405020304" pitchFamily="18" charset="0"/>
              </a:rPr>
              <a:t>Los principales clientes serán los habitantes de las ciudadelas de Quilpué, Viña del mar, Valparaíso y Villa Alemana, debido a que ellos pueden llegar fácilmente al local.</a:t>
            </a:r>
            <a:endParaRPr lang="es-ES" sz="2200" dirty="0">
              <a:latin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839511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1" y="685800"/>
            <a:ext cx="10018713" cy="842749"/>
          </a:xfrm>
        </p:spPr>
        <p:txBody>
          <a:bodyPr>
            <a:normAutofit/>
          </a:bodyPr>
          <a:lstStyle/>
          <a:p>
            <a:pPr algn="ctr"/>
            <a:r>
              <a:rPr lang="es-ES" sz="4400" dirty="0">
                <a:latin typeface="Times New Roman" panose="02020603050405020304" pitchFamily="18" charset="0"/>
                <a:cs typeface="Times New Roman" panose="02020603050405020304" pitchFamily="18" charset="0"/>
              </a:rPr>
              <a:t>Comportamiento del </a:t>
            </a:r>
            <a:r>
              <a:rPr lang="es-ES" sz="4400" dirty="0" smtClean="0">
                <a:latin typeface="Times New Roman" panose="02020603050405020304" pitchFamily="18" charset="0"/>
                <a:cs typeface="Times New Roman" panose="02020603050405020304" pitchFamily="18" charset="0"/>
              </a:rPr>
              <a:t>Mercado (FODA)</a:t>
            </a:r>
            <a:endParaRPr lang="es-CL" sz="4400" dirty="0">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1484311" y="2129051"/>
            <a:ext cx="10018713" cy="4162567"/>
          </a:xfrm>
        </p:spPr>
        <p:txBody>
          <a:bodyPr>
            <a:normAutofit/>
          </a:bodyPr>
          <a:lstStyle/>
          <a:p>
            <a:pPr lvl="0"/>
            <a:r>
              <a:rPr lang="es-CL" sz="3200" dirty="0" smtClean="0">
                <a:latin typeface="Times New Roman" panose="02020603050405020304" pitchFamily="18" charset="0"/>
                <a:cs typeface="Times New Roman" panose="02020603050405020304" pitchFamily="18" charset="0"/>
              </a:rPr>
              <a:t>Fortalezas</a:t>
            </a:r>
            <a:r>
              <a:rPr lang="es-CL" sz="3200" dirty="0" smtClean="0">
                <a:latin typeface="Times New Roman" panose="02020603050405020304" pitchFamily="18" charset="0"/>
                <a:cs typeface="Times New Roman" panose="02020603050405020304" pitchFamily="18" charset="0"/>
              </a:rPr>
              <a:t>:</a:t>
            </a:r>
            <a:r>
              <a:rPr lang="es-EC" sz="2200" dirty="0" smtClean="0">
                <a:latin typeface="Times New Roman" panose="02020603050405020304" pitchFamily="18" charset="0"/>
                <a:cs typeface="Times New Roman" panose="02020603050405020304" pitchFamily="18" charset="0"/>
              </a:rPr>
              <a:t>  </a:t>
            </a:r>
            <a:r>
              <a:rPr lang="es-EC" sz="2200" dirty="0" smtClean="0">
                <a:latin typeface="Times New Roman" panose="02020603050405020304" pitchFamily="18" charset="0"/>
                <a:cs typeface="Times New Roman" panose="02020603050405020304" pitchFamily="18" charset="0"/>
              </a:rPr>
              <a:t>- Personal </a:t>
            </a:r>
            <a:r>
              <a:rPr lang="es-EC" sz="2200" dirty="0">
                <a:latin typeface="Times New Roman" panose="02020603050405020304" pitchFamily="18" charset="0"/>
                <a:cs typeface="Times New Roman" panose="02020603050405020304" pitchFamily="18" charset="0"/>
              </a:rPr>
              <a:t>calificado y capacitado.</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Diversidad </a:t>
            </a:r>
            <a:r>
              <a:rPr lang="es-EC" sz="2200" dirty="0">
                <a:latin typeface="Times New Roman" panose="02020603050405020304" pitchFamily="18" charset="0"/>
                <a:cs typeface="Times New Roman" panose="02020603050405020304" pitchFamily="18" charset="0"/>
              </a:rPr>
              <a:t>y calidad de los juegos inflables.</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Promociones </a:t>
            </a:r>
            <a:r>
              <a:rPr lang="es-EC" sz="2200" dirty="0">
                <a:latin typeface="Times New Roman" panose="02020603050405020304" pitchFamily="18" charset="0"/>
                <a:cs typeface="Times New Roman" panose="02020603050405020304" pitchFamily="18" charset="0"/>
              </a:rPr>
              <a:t>y descuentos ofrecidas en el negocio.</a:t>
            </a:r>
            <a:endParaRPr lang="es-CL" sz="2200" dirty="0">
              <a:latin typeface="Times New Roman" panose="02020603050405020304" pitchFamily="18" charset="0"/>
              <a:cs typeface="Times New Roman" panose="02020603050405020304" pitchFamily="18" charset="0"/>
            </a:endParaRPr>
          </a:p>
          <a:p>
            <a:pPr marL="0" lvl="0" indent="0">
              <a:buNone/>
            </a:pPr>
            <a:r>
              <a:rPr lang="es-EC" sz="2200" dirty="0" smtClean="0">
                <a:latin typeface="Times New Roman" panose="02020603050405020304" pitchFamily="18" charset="0"/>
                <a:cs typeface="Times New Roman" panose="02020603050405020304" pitchFamily="18" charset="0"/>
              </a:rPr>
              <a:t>				      - El </a:t>
            </a:r>
            <a:r>
              <a:rPr lang="es-EC" sz="2200" dirty="0">
                <a:latin typeface="Times New Roman" panose="02020603050405020304" pitchFamily="18" charset="0"/>
                <a:cs typeface="Times New Roman" panose="02020603050405020304" pitchFamily="18" charset="0"/>
              </a:rPr>
              <a:t>negocio está ubicado en una vía de fácil acceso.</a:t>
            </a:r>
            <a:endParaRPr lang="es-CL" sz="2200" dirty="0">
              <a:latin typeface="Times New Roman" panose="02020603050405020304" pitchFamily="18" charset="0"/>
              <a:cs typeface="Times New Roman" panose="02020603050405020304" pitchFamily="18" charset="0"/>
            </a:endParaRPr>
          </a:p>
          <a:p>
            <a:endParaRPr lang="es-CL" sz="3200" dirty="0" smtClean="0">
              <a:latin typeface="Times New Roman" panose="02020603050405020304" pitchFamily="18" charset="0"/>
              <a:cs typeface="Times New Roman" panose="02020603050405020304" pitchFamily="18" charset="0"/>
            </a:endParaRPr>
          </a:p>
          <a:p>
            <a:pPr marL="0" indent="0">
              <a:buNone/>
            </a:pPr>
            <a:endParaRPr lang="es-C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33976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658</TotalTime>
  <Words>602</Words>
  <Application>Microsoft Office PowerPoint</Application>
  <PresentationFormat>Personalizado</PresentationFormat>
  <Paragraphs>94</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Espiral</vt:lpstr>
      <vt:lpstr>Proyecto Juegos Inflables</vt:lpstr>
      <vt:lpstr>Mercado</vt:lpstr>
      <vt:lpstr>Bienes y Servicios </vt:lpstr>
      <vt:lpstr>Estudio de Mercado</vt:lpstr>
      <vt:lpstr>Estudio de Mercado</vt:lpstr>
      <vt:lpstr>Estudio de Mercado</vt:lpstr>
      <vt:lpstr>Determinación del área de Influencia</vt:lpstr>
      <vt:lpstr>Determinación del área de Influencia</vt:lpstr>
      <vt:lpstr>Comportamiento del Mercado (FODA)</vt:lpstr>
      <vt:lpstr>Comportamiento del Mercado (FODA)</vt:lpstr>
      <vt:lpstr>Comportamiento del Mercado (FODA)</vt:lpstr>
      <vt:lpstr>Oferta y Demanda Actual y Proyectada </vt:lpstr>
      <vt:lpstr>Estrategia de Comercialización 4P </vt:lpstr>
      <vt:lpstr>Estrategia de Comercialización 4P </vt:lpstr>
      <vt:lpstr>Localización</vt:lpstr>
      <vt:lpstr>Distribución</vt:lpstr>
      <vt:lpstr>Inversiones</vt:lpstr>
      <vt:lpstr>Costos</vt:lpstr>
      <vt:lpstr>Costos</vt:lpstr>
      <vt:lpstr>Ingresos</vt:lpstr>
      <vt:lpstr>Fin de la presentación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PPP</dc:title>
  <dc:creator>Diego Aguilera Vidal</dc:creator>
  <cp:lastModifiedBy>alumnosinf</cp:lastModifiedBy>
  <cp:revision>43</cp:revision>
  <dcterms:created xsi:type="dcterms:W3CDTF">2016-06-05T23:46:14Z</dcterms:created>
  <dcterms:modified xsi:type="dcterms:W3CDTF">2016-06-06T16:00:11Z</dcterms:modified>
</cp:coreProperties>
</file>