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4254" r:id="rId12"/>
  </p:sldMasterIdLst>
  <p:notesMasterIdLst>
    <p:notesMasterId r:id="rId32"/>
  </p:notesMasterIdLst>
  <p:sldIdLst>
    <p:sldId id="256" r:id="rId13"/>
    <p:sldId id="289" r:id="rId14"/>
    <p:sldId id="292" r:id="rId15"/>
    <p:sldId id="257" r:id="rId16"/>
    <p:sldId id="293" r:id="rId17"/>
    <p:sldId id="264" r:id="rId18"/>
    <p:sldId id="265" r:id="rId19"/>
    <p:sldId id="290" r:id="rId20"/>
    <p:sldId id="278" r:id="rId21"/>
    <p:sldId id="279" r:id="rId22"/>
    <p:sldId id="280" r:id="rId23"/>
    <p:sldId id="291" r:id="rId24"/>
    <p:sldId id="283" r:id="rId25"/>
    <p:sldId id="284" r:id="rId26"/>
    <p:sldId id="285" r:id="rId27"/>
    <p:sldId id="286" r:id="rId28"/>
    <p:sldId id="287" r:id="rId29"/>
    <p:sldId id="288" r:id="rId30"/>
    <p:sldId id="294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1pPr>
    <a:lvl2pPr marL="457200" algn="ctr" rtl="0" fontAlgn="base">
      <a:spcBef>
        <a:spcPct val="0"/>
      </a:spcBef>
      <a:spcAft>
        <a:spcPct val="0"/>
      </a:spcAft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2pPr>
    <a:lvl3pPr marL="914400" algn="ctr" rtl="0" fontAlgn="base">
      <a:spcBef>
        <a:spcPct val="0"/>
      </a:spcBef>
      <a:spcAft>
        <a:spcPct val="0"/>
      </a:spcAft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3pPr>
    <a:lvl4pPr marL="1371600" algn="ctr" rtl="0" fontAlgn="base">
      <a:spcBef>
        <a:spcPct val="0"/>
      </a:spcBef>
      <a:spcAft>
        <a:spcPct val="0"/>
      </a:spcAft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4pPr>
    <a:lvl5pPr marL="1828800" algn="ctr" rtl="0" fontAlgn="base">
      <a:spcBef>
        <a:spcPct val="0"/>
      </a:spcBef>
      <a:spcAft>
        <a:spcPct val="0"/>
      </a:spcAft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5pPr>
    <a:lvl6pPr marL="2286000" algn="l" defTabSz="914400" rtl="0" eaLnBrk="1" latinLnBrk="1" hangingPunct="1"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6pPr>
    <a:lvl7pPr marL="2743200" algn="l" defTabSz="914400" rtl="0" eaLnBrk="1" latinLnBrk="1" hangingPunct="1"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7pPr>
    <a:lvl8pPr marL="3200400" algn="l" defTabSz="914400" rtl="0" eaLnBrk="1" latinLnBrk="1" hangingPunct="1"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8pPr>
    <a:lvl9pPr marL="3657600" algn="l" defTabSz="914400" rtl="0" eaLnBrk="1" latinLnBrk="1" hangingPunct="1">
      <a:defRPr sz="2400" i="1" kern="1200">
        <a:solidFill>
          <a:srgbClr val="674B23"/>
        </a:solidFill>
        <a:latin typeface="Baskerville" charset="0"/>
        <a:ea typeface="ヒラギノ明朝 ProN W3" charset="-128"/>
        <a:cs typeface="+mn-cs"/>
        <a:sym typeface="Baskervill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83847" autoAdjust="0"/>
  </p:normalViewPr>
  <p:slideViewPr>
    <p:cSldViewPr>
      <p:cViewPr varScale="1">
        <p:scale>
          <a:sx n="91" d="100"/>
          <a:sy n="91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73B19-CAC0-4E45-9D71-D48FAD825CA7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84680-6191-456C-887D-AF887E296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0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많은 척도</a:t>
            </a:r>
            <a:r>
              <a:rPr lang="en-US" altLang="ko-KR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MAX,</a:t>
            </a:r>
            <a:r>
              <a:rPr lang="en-US" altLang="ko-KR" baseline="0" dirty="0" smtClean="0"/>
              <a:t> MEAN, MODE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IQR, </a:t>
            </a:r>
            <a:r>
              <a:rPr lang="ko-KR" altLang="en-US" baseline="0" dirty="0" err="1" smtClean="0"/>
              <a:t>표준오차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84680-6191-456C-887D-AF887E296F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표준오차</a:t>
            </a:r>
            <a:r>
              <a:rPr lang="en-US" altLang="ko-KR" dirty="0" smtClean="0"/>
              <a:t>(Standard</a:t>
            </a:r>
            <a:r>
              <a:rPr lang="en-US" altLang="ko-KR" baseline="0" dirty="0" smtClean="0"/>
              <a:t> Error) = sigma / </a:t>
            </a:r>
            <a:r>
              <a:rPr lang="en-US" altLang="ko-KR" baseline="0" dirty="0" err="1" smtClean="0"/>
              <a:t>sqrt</a:t>
            </a:r>
            <a:r>
              <a:rPr lang="en-US" altLang="ko-KR" baseline="0" dirty="0" smtClean="0"/>
              <a:t>(n)</a:t>
            </a:r>
          </a:p>
          <a:p>
            <a:r>
              <a:rPr lang="ko-KR" altLang="en-US" dirty="0" smtClean="0"/>
              <a:t>표본오차</a:t>
            </a:r>
            <a:r>
              <a:rPr lang="en-US" altLang="ko-KR" dirty="0" smtClean="0"/>
              <a:t>(Sampling</a:t>
            </a:r>
            <a:r>
              <a:rPr lang="en-US" altLang="ko-KR" baseline="0" dirty="0" smtClean="0"/>
              <a:t> Error) </a:t>
            </a:r>
            <a:r>
              <a:rPr lang="en-US" altLang="ko-KR" baseline="0" smtClean="0"/>
              <a:t>= </a:t>
            </a:r>
            <a:r>
              <a:rPr lang="ko-KR" altLang="en-US" baseline="0" smtClean="0"/>
              <a:t>모집단을 </a:t>
            </a:r>
            <a:r>
              <a:rPr lang="ko-KR" altLang="en-US" baseline="0" dirty="0" smtClean="0"/>
              <a:t>대표하는 표본을 잘 못 구성해야 발생하는 오차로서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편향</a:t>
            </a:r>
            <a:r>
              <a:rPr lang="en-US" altLang="ko-KR" baseline="0" dirty="0" smtClean="0"/>
              <a:t>(bias)</a:t>
            </a:r>
            <a:r>
              <a:rPr lang="ko-KR" altLang="en-US" baseline="0" dirty="0" smtClean="0"/>
              <a:t>와 우연</a:t>
            </a:r>
            <a:r>
              <a:rPr lang="en-US" altLang="ko-KR" baseline="0" dirty="0" smtClean="0"/>
              <a:t>(chance)</a:t>
            </a:r>
            <a:r>
              <a:rPr lang="ko-KR" altLang="en-US" baseline="0" dirty="0" smtClean="0"/>
              <a:t>으로 발생할 수 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편향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표본 </a:t>
            </a:r>
            <a:r>
              <a:rPr lang="ko-KR" altLang="en-US" baseline="0" dirty="0" err="1" smtClean="0"/>
              <a:t>추출방법</a:t>
            </a:r>
            <a:r>
              <a:rPr lang="ko-KR" altLang="en-US" baseline="0" dirty="0" smtClean="0"/>
              <a:t> 개선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우연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표존의</a:t>
            </a:r>
            <a:r>
              <a:rPr lang="ko-KR" altLang="en-US" baseline="0" dirty="0" smtClean="0"/>
              <a:t> 크기를 증가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오차한계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허용할 수 있는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추정 구간</a:t>
            </a:r>
            <a:r>
              <a:rPr lang="en-US" altLang="ko-KR" dirty="0" smtClean="0"/>
              <a:t>. Z*SE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84680-6191-456C-887D-AF887E296F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7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표준오차</a:t>
            </a:r>
            <a:r>
              <a:rPr lang="en-US" altLang="ko-KR" dirty="0" smtClean="0"/>
              <a:t>(Standard</a:t>
            </a:r>
            <a:r>
              <a:rPr lang="en-US" altLang="ko-KR" baseline="0" dirty="0" smtClean="0"/>
              <a:t> Error) = sigma / </a:t>
            </a:r>
            <a:r>
              <a:rPr lang="en-US" altLang="ko-KR" baseline="0" dirty="0" err="1" smtClean="0"/>
              <a:t>sqrt</a:t>
            </a:r>
            <a:r>
              <a:rPr lang="en-US" altLang="ko-KR" baseline="0" dirty="0" smtClean="0"/>
              <a:t>(n)</a:t>
            </a:r>
          </a:p>
          <a:p>
            <a:r>
              <a:rPr lang="ko-KR" altLang="en-US" dirty="0" smtClean="0"/>
              <a:t>표본오차</a:t>
            </a:r>
            <a:r>
              <a:rPr lang="en-US" altLang="ko-KR" dirty="0" smtClean="0"/>
              <a:t>(Sampling</a:t>
            </a:r>
            <a:r>
              <a:rPr lang="en-US" altLang="ko-KR" baseline="0" dirty="0" smtClean="0"/>
              <a:t> Error) = </a:t>
            </a:r>
            <a:r>
              <a:rPr lang="ko-KR" altLang="en-US" baseline="0" dirty="0" err="1" smtClean="0"/>
              <a:t>모딥단을</a:t>
            </a:r>
            <a:r>
              <a:rPr lang="ko-KR" altLang="en-US" baseline="0" dirty="0" smtClean="0"/>
              <a:t> 대표하는 표본을 잘 못 구성해야 발생하는 오차로서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편향</a:t>
            </a:r>
            <a:r>
              <a:rPr lang="en-US" altLang="ko-KR" baseline="0" dirty="0" smtClean="0"/>
              <a:t>(bias)</a:t>
            </a:r>
            <a:r>
              <a:rPr lang="ko-KR" altLang="en-US" baseline="0" dirty="0" smtClean="0"/>
              <a:t>와 우연</a:t>
            </a:r>
            <a:r>
              <a:rPr lang="en-US" altLang="ko-KR" baseline="0" dirty="0" smtClean="0"/>
              <a:t>(chance)</a:t>
            </a:r>
            <a:r>
              <a:rPr lang="ko-KR" altLang="en-US" baseline="0" dirty="0" smtClean="0"/>
              <a:t>으로 발생할 수 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편향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표본 </a:t>
            </a:r>
            <a:r>
              <a:rPr lang="ko-KR" altLang="en-US" baseline="0" dirty="0" err="1" smtClean="0"/>
              <a:t>추출방법</a:t>
            </a:r>
            <a:r>
              <a:rPr lang="ko-KR" altLang="en-US" baseline="0" dirty="0" smtClean="0"/>
              <a:t> 개선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우연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표존의</a:t>
            </a:r>
            <a:r>
              <a:rPr lang="ko-KR" altLang="en-US" baseline="0" dirty="0" smtClean="0"/>
              <a:t> 크기를 증가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오차한계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허용할 수 있는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추정 구간</a:t>
            </a:r>
            <a:r>
              <a:rPr lang="en-US" altLang="ko-KR" dirty="0" smtClean="0"/>
              <a:t>. Z*SE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84680-6191-456C-887D-AF887E296F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4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84200"/>
            <a:ext cx="18859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84200"/>
            <a:ext cx="55054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019300"/>
            <a:ext cx="369570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19300"/>
            <a:ext cx="369570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84200"/>
            <a:ext cx="18859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84200"/>
            <a:ext cx="55054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9695-6000-41AD-99F8-8832EE08D4F6}" type="datetime4">
              <a:rPr lang="en-US" altLang="ko-KR" smtClean="0"/>
              <a:pPr/>
              <a:t>February 12, 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2CE6-87B9-4816-B921-76EF2E4228A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019300"/>
            <a:ext cx="172085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3350" y="2019300"/>
            <a:ext cx="172085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84200"/>
            <a:ext cx="18859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84200"/>
            <a:ext cx="55054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9800" y="2019300"/>
            <a:ext cx="172085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2019300"/>
            <a:ext cx="172085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84200"/>
            <a:ext cx="18859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84200"/>
            <a:ext cx="55054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019300"/>
            <a:ext cx="172085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3350" y="2019300"/>
            <a:ext cx="1720850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41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4200"/>
            <a:ext cx="6019800" cy="5541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3492500"/>
            <a:ext cx="36957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492500"/>
            <a:ext cx="36957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117600"/>
            <a:ext cx="1885950" cy="317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1117600"/>
            <a:ext cx="5505450" cy="317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3797300"/>
            <a:ext cx="1720850" cy="100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3350" y="3797300"/>
            <a:ext cx="1720850" cy="100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5675" y="2146300"/>
            <a:ext cx="898525" cy="265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2146300"/>
            <a:ext cx="2543175" cy="265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5689600"/>
            <a:ext cx="3695700" cy="43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689600"/>
            <a:ext cx="3695700" cy="43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4851400"/>
            <a:ext cx="1885950" cy="127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851400"/>
            <a:ext cx="5505450" cy="127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584200"/>
            <a:ext cx="369570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84200"/>
            <a:ext cx="369570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991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9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584200"/>
            <a:ext cx="7543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2019300"/>
            <a:ext cx="35941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355600" y="406400"/>
            <a:ext cx="8458200" cy="6083300"/>
            <a:chOff x="0" y="0"/>
            <a:chExt cx="5328" cy="383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2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04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5275" y="568"/>
              <a:ext cx="0" cy="321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568" y="8"/>
              <a:ext cx="4189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pic>
          <p:nvPicPr>
            <p:cNvPr id="1033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34" name="Picture 9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40" y="3777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40" y="888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40" y="867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48" y="561"/>
              <a:ext cx="0" cy="3215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4445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620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176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4732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18288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2860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27432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2004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36576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>
            <a:grpSpLocks/>
          </p:cNvGrpSpPr>
          <p:nvPr/>
        </p:nvGrpSpPr>
        <p:grpSpPr bwMode="auto">
          <a:xfrm>
            <a:off x="355600" y="342900"/>
            <a:ext cx="8458200" cy="6146800"/>
            <a:chOff x="0" y="0"/>
            <a:chExt cx="5328" cy="3872"/>
          </a:xfrm>
        </p:grpSpPr>
        <p:pic>
          <p:nvPicPr>
            <p:cNvPr id="10243" name="Picture 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272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244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0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245" name="Picture 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81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81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40" y="50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40" y="3816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43" y="48"/>
              <a:ext cx="0" cy="3784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5270" y="48"/>
              <a:ext cx="0" cy="377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4445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8001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557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5113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18669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3241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27813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2385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36957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584200"/>
            <a:ext cx="7543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2019300"/>
            <a:ext cx="75438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355600" y="406400"/>
            <a:ext cx="8458200" cy="6083300"/>
            <a:chOff x="0" y="0"/>
            <a:chExt cx="5328" cy="3832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2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04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5275" y="568"/>
              <a:ext cx="0" cy="321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68" y="8"/>
              <a:ext cx="4189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pic>
          <p:nvPicPr>
            <p:cNvPr id="11273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1274" name="Picture 9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40" y="3777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40" y="888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40" y="867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48" y="561"/>
              <a:ext cx="0" cy="3215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4445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620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176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4732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18288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2860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27432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2004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36576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2/12/2020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584200"/>
            <a:ext cx="7543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2019300"/>
            <a:ext cx="35941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355600" y="406400"/>
            <a:ext cx="8458200" cy="6083300"/>
            <a:chOff x="0" y="0"/>
            <a:chExt cx="5328" cy="383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2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04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5275" y="568"/>
              <a:ext cx="0" cy="321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568" y="8"/>
              <a:ext cx="4189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pic>
          <p:nvPicPr>
            <p:cNvPr id="2057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058" name="Picture 9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40" y="3777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40" y="888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40" y="867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48" y="561"/>
              <a:ext cx="0" cy="3215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4445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620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176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4732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18288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2860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27432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2004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36576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584200"/>
            <a:ext cx="7543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9800" y="2019300"/>
            <a:ext cx="35941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355600" y="406400"/>
            <a:ext cx="8458200" cy="6083300"/>
            <a:chOff x="0" y="0"/>
            <a:chExt cx="5328" cy="383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2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04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5275" y="568"/>
              <a:ext cx="0" cy="321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568" y="8"/>
              <a:ext cx="4189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pic>
          <p:nvPicPr>
            <p:cNvPr id="3081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2" name="Picture 9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0" y="3777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0" y="888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40" y="867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48" y="561"/>
              <a:ext cx="0" cy="3215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4445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620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176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4732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18288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2860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27432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2004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36576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584200"/>
            <a:ext cx="7543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355600" y="406400"/>
            <a:ext cx="8458200" cy="6083300"/>
            <a:chOff x="0" y="0"/>
            <a:chExt cx="5328" cy="383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2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04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5275" y="568"/>
              <a:ext cx="0" cy="321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568" y="8"/>
              <a:ext cx="4189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pic>
          <p:nvPicPr>
            <p:cNvPr id="4104" name="Picture 7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105" name="Picture 8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77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40" y="3777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40" y="888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40" y="867"/>
              <a:ext cx="5230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48" y="561"/>
              <a:ext cx="0" cy="3215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4445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8001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557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5113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1866900" indent="-444500" algn="l" rtl="0" eaLnBrk="0" fontAlgn="base" hangingPunct="0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3241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27813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2385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3695700" indent="-444500" algn="l" rtl="0" fontAlgn="base">
        <a:spcBef>
          <a:spcPts val="2000"/>
        </a:spcBef>
        <a:spcAft>
          <a:spcPct val="0"/>
        </a:spcAft>
        <a:buSzPct val="93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406400" y="406400"/>
            <a:ext cx="8332788" cy="6034088"/>
            <a:chOff x="0" y="0"/>
            <a:chExt cx="5249" cy="380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472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0" y="2984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472" y="2984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536" y="3776"/>
              <a:ext cx="418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8" y="568"/>
              <a:ext cx="0" cy="2672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5243" y="568"/>
              <a:ext cx="0" cy="2672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536" y="8"/>
              <a:ext cx="418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1117600"/>
            <a:ext cx="75438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3492500"/>
            <a:ext cx="75438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2159000"/>
            <a:ext cx="7543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406400" y="406400"/>
            <a:ext cx="8332788" cy="6034088"/>
            <a:chOff x="0" y="0"/>
            <a:chExt cx="5249" cy="3801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472" y="0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0" y="2984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472" y="2984"/>
              <a:ext cx="777" cy="8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74997"/>
                </a:schemeClr>
              </a:outerShdw>
            </a:effectLst>
          </p:spPr>
        </p:pic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536" y="3776"/>
              <a:ext cx="418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8" y="568"/>
              <a:ext cx="0" cy="2672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5243" y="568"/>
              <a:ext cx="0" cy="2672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536" y="8"/>
              <a:ext cx="418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rgbClr val="C6BE96">
                  <a:alpha val="50000"/>
                </a:srgb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2146300"/>
            <a:ext cx="35941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3797300"/>
            <a:ext cx="35941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355600" y="342900"/>
            <a:ext cx="8458200" cy="6146800"/>
            <a:chOff x="0" y="0"/>
            <a:chExt cx="5328" cy="3872"/>
          </a:xfrm>
        </p:grpSpPr>
        <p:pic>
          <p:nvPicPr>
            <p:cNvPr id="7173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272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174" name="Picture 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0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175" name="Picture 6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81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176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81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40" y="50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0" y="3816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3" y="48"/>
              <a:ext cx="0" cy="3784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5270" y="48"/>
              <a:ext cx="0" cy="377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851400"/>
            <a:ext cx="7543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5689600"/>
            <a:ext cx="7543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355600" y="4521200"/>
            <a:ext cx="8458200" cy="1968500"/>
            <a:chOff x="0" y="0"/>
            <a:chExt cx="5328" cy="1240"/>
          </a:xfrm>
        </p:grpSpPr>
        <p:pic>
          <p:nvPicPr>
            <p:cNvPr id="8197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272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198" name="Picture 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0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199" name="Picture 6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1184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200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1184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40" y="40"/>
              <a:ext cx="5226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40" y="1184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40" y="40"/>
              <a:ext cx="0" cy="1152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5272" y="40"/>
              <a:ext cx="0" cy="1152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584200"/>
            <a:ext cx="75438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Baskerville" charset="0"/>
              </a:rPr>
              <a:t>Click to edit Master text styles</a:t>
            </a:r>
          </a:p>
          <a:p>
            <a:pPr lvl="1"/>
            <a:r>
              <a:rPr lang="en-US">
                <a:sym typeface="Baskerville" charset="0"/>
              </a:rPr>
              <a:t>Second level</a:t>
            </a:r>
          </a:p>
          <a:p>
            <a:pPr lvl="2"/>
            <a:r>
              <a:rPr lang="en-US">
                <a:sym typeface="Baskerville" charset="0"/>
              </a:rPr>
              <a:t>Third level</a:t>
            </a:r>
          </a:p>
          <a:p>
            <a:pPr lvl="3"/>
            <a:r>
              <a:rPr lang="en-US">
                <a:sym typeface="Baskerville" charset="0"/>
              </a:rPr>
              <a:t>Fourth level</a:t>
            </a:r>
          </a:p>
          <a:p>
            <a:pPr lvl="4"/>
            <a:r>
              <a:rPr lang="en-US">
                <a:sym typeface="Baskerville" charset="0"/>
              </a:rPr>
              <a:t>Fifth level</a:t>
            </a: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355600" y="342900"/>
            <a:ext cx="8458200" cy="6146800"/>
            <a:chOff x="0" y="0"/>
            <a:chExt cx="5328" cy="3872"/>
          </a:xfrm>
        </p:grpSpPr>
        <p:pic>
          <p:nvPicPr>
            <p:cNvPr id="9220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272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221" name="Picture 4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0" y="0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222" name="Picture 5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272" y="381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223" name="Picture 6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0" y="3816"/>
              <a:ext cx="56" cy="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40" y="50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40" y="3816"/>
              <a:ext cx="5232" cy="0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6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43" y="48"/>
              <a:ext cx="0" cy="3784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5270" y="48"/>
              <a:ext cx="0" cy="3776"/>
            </a:xfrm>
            <a:prstGeom prst="line">
              <a:avLst/>
            </a:prstGeom>
            <a:noFill/>
            <a:ln w="12700">
              <a:solidFill>
                <a:srgbClr val="C6BE96">
                  <a:alpha val="70195"/>
                </a:srgbClr>
              </a:solidFill>
              <a:miter lim="800000"/>
              <a:headEnd/>
              <a:tailEnd/>
            </a:ln>
            <a:effectLst>
              <a:outerShdw dist="127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9D583F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titleStyle>
    <p:bodyStyle>
      <a:lvl1pPr marL="4445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620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176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4732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1828800" indent="-444500" algn="l" rtl="0" eaLnBrk="0" fontAlgn="base" hangingPunct="0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2860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27432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2004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3657600" indent="-444500" algn="l" rtl="0" fontAlgn="base">
        <a:lnSpc>
          <a:spcPct val="120000"/>
        </a:lnSpc>
        <a:spcBef>
          <a:spcPts val="2000"/>
        </a:spcBef>
        <a:spcAft>
          <a:spcPct val="0"/>
        </a:spcAft>
        <a:buSzPct val="9300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1.1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2057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4800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경영통계학</a:t>
            </a:r>
            <a:r>
              <a:rPr lang="en-US" altLang="ja-JP" sz="2400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br>
              <a:rPr lang="en-US" altLang="ja-JP" sz="2400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</a:br>
            <a:r>
              <a:rPr lang="en-US" altLang="ja-JP" sz="2400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/>
            </a:r>
            <a:br>
              <a:rPr lang="en-US" altLang="ja-JP" sz="2400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</a:br>
            <a:r>
              <a:rPr lang="ja-JP" altLang="en-US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제</a:t>
            </a:r>
            <a:r>
              <a:rPr lang="en-US" altLang="ja-JP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1</a:t>
            </a:r>
            <a:r>
              <a:rPr lang="ja-JP" altLang="en-US" b="1" cap="none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장</a:t>
            </a:r>
            <a:endParaRPr lang="ko-KR" altLang="en-US" b="1" cap="none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드라인A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3913188"/>
            <a:ext cx="6400800" cy="2252662"/>
          </a:xfrm>
        </p:spPr>
        <p:txBody>
          <a:bodyPr/>
          <a:lstStyle/>
          <a:p>
            <a:pPr marL="39688" indent="0" algn="ctr">
              <a:buFontTx/>
              <a:buNone/>
            </a:pPr>
            <a:r>
              <a:rPr lang="ja-JP" altLang="en-US" sz="36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통계학은</a:t>
            </a:r>
            <a:r>
              <a:rPr lang="en-US" altLang="ja-JP" sz="36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ja-JP" altLang="en-US" sz="36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어떤</a:t>
            </a:r>
            <a:r>
              <a:rPr lang="en-US" altLang="ja-JP" sz="36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ja-JP" altLang="en-US" sz="36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학문인가</a:t>
            </a:r>
            <a:r>
              <a:rPr lang="en-US" altLang="ja-JP" sz="36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?</a:t>
            </a:r>
          </a:p>
          <a:p>
            <a:pPr marL="39688" indent="0" algn="ctr">
              <a:buFontTx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What is Statistics?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1.24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484784"/>
            <a:ext cx="8216900" cy="4254500"/>
          </a:xfrm>
        </p:spPr>
        <p:txBody>
          <a:bodyPr/>
          <a:lstStyle/>
          <a:p>
            <a:pPr marL="39688" indent="0">
              <a:buFontTx/>
              <a:buNone/>
            </a:pPr>
            <a:r>
              <a:rPr lang="ja-JP" altLang="en-US" sz="2400" b="1" dirty="0" smtClean="0">
                <a:solidFill>
                  <a:srgbClr val="2D0515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모수</a:t>
            </a:r>
            <a:r>
              <a:rPr lang="en-US" altLang="ja-JP" sz="2400" b="1" dirty="0" smtClean="0">
                <a:solidFill>
                  <a:srgbClr val="2D0515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(Parameter)</a:t>
            </a: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	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모집단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(population)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기술적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척도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.</a:t>
            </a: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2D0515"/>
              </a:solidFill>
              <a:latin typeface="HY신명조" pitchFamily="18" charset="-127"/>
              <a:ea typeface="HY신명조" pitchFamily="18" charset="-127"/>
              <a:sym typeface="헤드라인A" charset="-127"/>
            </a:endParaRPr>
          </a:p>
          <a:p>
            <a:pPr marL="39688" indent="0">
              <a:buFontTx/>
              <a:buNone/>
            </a:pPr>
            <a:r>
              <a:rPr lang="ja-JP" altLang="en-US" sz="2400" b="1" dirty="0" smtClean="0">
                <a:solidFill>
                  <a:srgbClr val="2D0515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통계량</a:t>
            </a:r>
            <a:r>
              <a:rPr lang="en-US" altLang="ja-JP" sz="2400" b="1" dirty="0" smtClean="0">
                <a:solidFill>
                  <a:srgbClr val="2D0515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(Statistic)</a:t>
            </a: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	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표본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(sample)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기술적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척도</a:t>
            </a:r>
            <a:endParaRPr lang="ko-KR" altLang="en-US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드라인A" charset="-127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통계학 개념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1.25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1300" y="4797152"/>
            <a:ext cx="8902700" cy="1905000"/>
          </a:xfrm>
        </p:spPr>
        <p:txBody>
          <a:bodyPr/>
          <a:lstStyle/>
          <a:p>
            <a:pPr marL="39688" indent="0">
              <a:buFontTx/>
              <a:buNone/>
            </a:pP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모집단은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모수들을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가지고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있다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 algn="r">
              <a:buFontTx/>
              <a:buNone/>
            </a:pP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표본은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통계량들을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가지고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있다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endParaRPr lang="en-US" altLang="ko-KR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517525" y="3971636"/>
            <a:ext cx="1920875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3200" i="0" dirty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Parameter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481012" y="1366044"/>
            <a:ext cx="195738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3200" i="0" dirty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Population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6172200" y="2108200"/>
            <a:ext cx="1400175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3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Sample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5664200" y="3836851"/>
            <a:ext cx="1490663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3200" i="0" dirty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Statistic</a:t>
            </a:r>
          </a:p>
        </p:txBody>
      </p:sp>
      <p:sp>
        <p:nvSpPr>
          <p:cNvPr id="22536" name="AutoShape 8"/>
          <p:cNvSpPr>
            <a:spLocks/>
          </p:cNvSpPr>
          <p:nvPr/>
        </p:nvSpPr>
        <p:spPr bwMode="auto">
          <a:xfrm>
            <a:off x="301625" y="1854200"/>
            <a:ext cx="4008438" cy="2590800"/>
          </a:xfrm>
          <a:custGeom>
            <a:avLst/>
            <a:gdLst>
              <a:gd name="T0" fmla="*/ 688042 w 21177"/>
              <a:gd name="T1" fmla="*/ 215930 h 21429"/>
              <a:gd name="T2" fmla="*/ 2082 w 21177"/>
              <a:gd name="T3" fmla="*/ 469944 h 21429"/>
              <a:gd name="T4" fmla="*/ 14764 w 21177"/>
              <a:gd name="T5" fmla="*/ 1257376 h 21429"/>
              <a:gd name="T6" fmla="*/ 91045 w 21177"/>
              <a:gd name="T7" fmla="*/ 1409712 h 21429"/>
              <a:gd name="T8" fmla="*/ 268781 w 21177"/>
              <a:gd name="T9" fmla="*/ 1866962 h 21429"/>
              <a:gd name="T10" fmla="*/ 332380 w 21177"/>
              <a:gd name="T11" fmla="*/ 1993909 h 21429"/>
              <a:gd name="T12" fmla="*/ 421343 w 21177"/>
              <a:gd name="T13" fmla="*/ 2070077 h 21429"/>
              <a:gd name="T14" fmla="*/ 459389 w 21177"/>
              <a:gd name="T15" fmla="*/ 2108282 h 21429"/>
              <a:gd name="T16" fmla="*/ 548352 w 21177"/>
              <a:gd name="T17" fmla="*/ 2133671 h 21429"/>
              <a:gd name="T18" fmla="*/ 980105 w 21177"/>
              <a:gd name="T19" fmla="*/ 2082772 h 21429"/>
              <a:gd name="T20" fmla="*/ 1221441 w 21177"/>
              <a:gd name="T21" fmla="*/ 2019298 h 21429"/>
              <a:gd name="T22" fmla="*/ 1551739 w 21177"/>
              <a:gd name="T23" fmla="*/ 2031993 h 21429"/>
              <a:gd name="T24" fmla="*/ 1716983 w 21177"/>
              <a:gd name="T25" fmla="*/ 2095587 h 21429"/>
              <a:gd name="T26" fmla="*/ 2186782 w 21177"/>
              <a:gd name="T27" fmla="*/ 2286007 h 21429"/>
              <a:gd name="T28" fmla="*/ 2364708 w 21177"/>
              <a:gd name="T29" fmla="*/ 2400380 h 21429"/>
              <a:gd name="T30" fmla="*/ 2771098 w 21177"/>
              <a:gd name="T31" fmla="*/ 2590800 h 21429"/>
              <a:gd name="T32" fmla="*/ 3177677 w 21177"/>
              <a:gd name="T33" fmla="*/ 2540021 h 21429"/>
              <a:gd name="T34" fmla="*/ 3368095 w 21177"/>
              <a:gd name="T35" fmla="*/ 2400380 h 21429"/>
              <a:gd name="T36" fmla="*/ 3482422 w 21177"/>
              <a:gd name="T37" fmla="*/ 2324091 h 21429"/>
              <a:gd name="T38" fmla="*/ 3698393 w 21177"/>
              <a:gd name="T39" fmla="*/ 2108282 h 21429"/>
              <a:gd name="T40" fmla="*/ 3889001 w 21177"/>
              <a:gd name="T41" fmla="*/ 1866962 h 21429"/>
              <a:gd name="T42" fmla="*/ 3990645 w 21177"/>
              <a:gd name="T43" fmla="*/ 1651032 h 21429"/>
              <a:gd name="T44" fmla="*/ 3533339 w 21177"/>
              <a:gd name="T45" fmla="*/ 774737 h 21429"/>
              <a:gd name="T46" fmla="*/ 3355413 w 21177"/>
              <a:gd name="T47" fmla="*/ 749348 h 21429"/>
              <a:gd name="T48" fmla="*/ 3164995 w 21177"/>
              <a:gd name="T49" fmla="*/ 711264 h 21429"/>
              <a:gd name="T50" fmla="*/ 2910977 w 21177"/>
              <a:gd name="T51" fmla="*/ 419166 h 21429"/>
              <a:gd name="T52" fmla="*/ 2847378 w 21177"/>
              <a:gd name="T53" fmla="*/ 355572 h 21429"/>
              <a:gd name="T54" fmla="*/ 2783779 w 21177"/>
              <a:gd name="T55" fmla="*/ 304793 h 21429"/>
              <a:gd name="T56" fmla="*/ 2733052 w 21177"/>
              <a:gd name="T57" fmla="*/ 228625 h 21429"/>
              <a:gd name="T58" fmla="*/ 2136054 w 21177"/>
              <a:gd name="T59" fmla="*/ 0 h 21429"/>
              <a:gd name="T60" fmla="*/ 1056386 w 21177"/>
              <a:gd name="T61" fmla="*/ 12695 h 21429"/>
              <a:gd name="T62" fmla="*/ 662678 w 21177"/>
              <a:gd name="T63" fmla="*/ 139762 h 21429"/>
              <a:gd name="T64" fmla="*/ 688042 w 21177"/>
              <a:gd name="T65" fmla="*/ 215930 h 21429"/>
              <a:gd name="T66" fmla="*/ 688042 w 21177"/>
              <a:gd name="T67" fmla="*/ 215930 h 2142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177" h="21429">
                <a:moveTo>
                  <a:pt x="3635" y="1786"/>
                </a:moveTo>
                <a:cubicBezTo>
                  <a:pt x="867" y="2232"/>
                  <a:pt x="464" y="1037"/>
                  <a:pt x="11" y="3887"/>
                </a:cubicBezTo>
                <a:cubicBezTo>
                  <a:pt x="28" y="6053"/>
                  <a:pt x="-56" y="8233"/>
                  <a:pt x="78" y="10400"/>
                </a:cubicBezTo>
                <a:cubicBezTo>
                  <a:pt x="103" y="10859"/>
                  <a:pt x="380" y="11214"/>
                  <a:pt x="481" y="11660"/>
                </a:cubicBezTo>
                <a:cubicBezTo>
                  <a:pt x="850" y="13393"/>
                  <a:pt x="590" y="13708"/>
                  <a:pt x="1420" y="15442"/>
                </a:cubicBezTo>
                <a:cubicBezTo>
                  <a:pt x="1588" y="16230"/>
                  <a:pt x="1462" y="15888"/>
                  <a:pt x="1756" y="16492"/>
                </a:cubicBezTo>
                <a:cubicBezTo>
                  <a:pt x="1882" y="17096"/>
                  <a:pt x="1722" y="16597"/>
                  <a:pt x="2226" y="17122"/>
                </a:cubicBezTo>
                <a:cubicBezTo>
                  <a:pt x="2301" y="17201"/>
                  <a:pt x="2343" y="17359"/>
                  <a:pt x="2427" y="17438"/>
                </a:cubicBezTo>
                <a:cubicBezTo>
                  <a:pt x="2561" y="17556"/>
                  <a:pt x="2737" y="17556"/>
                  <a:pt x="2897" y="17648"/>
                </a:cubicBezTo>
                <a:cubicBezTo>
                  <a:pt x="3652" y="17490"/>
                  <a:pt x="4423" y="17477"/>
                  <a:pt x="5178" y="17227"/>
                </a:cubicBezTo>
                <a:cubicBezTo>
                  <a:pt x="5665" y="17044"/>
                  <a:pt x="5925" y="16794"/>
                  <a:pt x="6453" y="16702"/>
                </a:cubicBezTo>
                <a:cubicBezTo>
                  <a:pt x="7032" y="16729"/>
                  <a:pt x="7611" y="16715"/>
                  <a:pt x="8198" y="16807"/>
                </a:cubicBezTo>
                <a:cubicBezTo>
                  <a:pt x="8374" y="16834"/>
                  <a:pt x="8928" y="17241"/>
                  <a:pt x="9071" y="17333"/>
                </a:cubicBezTo>
                <a:cubicBezTo>
                  <a:pt x="9909" y="17805"/>
                  <a:pt x="10706" y="18370"/>
                  <a:pt x="11553" y="18908"/>
                </a:cubicBezTo>
                <a:cubicBezTo>
                  <a:pt x="12426" y="20051"/>
                  <a:pt x="11428" y="18829"/>
                  <a:pt x="12493" y="19854"/>
                </a:cubicBezTo>
                <a:cubicBezTo>
                  <a:pt x="13298" y="20628"/>
                  <a:pt x="13634" y="21232"/>
                  <a:pt x="14640" y="21429"/>
                </a:cubicBezTo>
                <a:cubicBezTo>
                  <a:pt x="15353" y="21337"/>
                  <a:pt x="16167" y="21600"/>
                  <a:pt x="16788" y="21009"/>
                </a:cubicBezTo>
                <a:cubicBezTo>
                  <a:pt x="17140" y="20655"/>
                  <a:pt x="17450" y="20221"/>
                  <a:pt x="17794" y="19854"/>
                </a:cubicBezTo>
                <a:cubicBezTo>
                  <a:pt x="17987" y="19630"/>
                  <a:pt x="18398" y="19223"/>
                  <a:pt x="18398" y="19223"/>
                </a:cubicBezTo>
                <a:cubicBezTo>
                  <a:pt x="18734" y="18422"/>
                  <a:pt x="19044" y="18002"/>
                  <a:pt x="19539" y="17438"/>
                </a:cubicBezTo>
                <a:cubicBezTo>
                  <a:pt x="19833" y="16492"/>
                  <a:pt x="20126" y="16216"/>
                  <a:pt x="20546" y="15442"/>
                </a:cubicBezTo>
                <a:cubicBezTo>
                  <a:pt x="20915" y="13905"/>
                  <a:pt x="20688" y="14457"/>
                  <a:pt x="21083" y="13656"/>
                </a:cubicBezTo>
                <a:cubicBezTo>
                  <a:pt x="21544" y="10741"/>
                  <a:pt x="20252" y="7787"/>
                  <a:pt x="18667" y="6408"/>
                </a:cubicBezTo>
                <a:cubicBezTo>
                  <a:pt x="18432" y="6198"/>
                  <a:pt x="17803" y="6198"/>
                  <a:pt x="17727" y="6198"/>
                </a:cubicBezTo>
                <a:cubicBezTo>
                  <a:pt x="17392" y="6014"/>
                  <a:pt x="17065" y="5948"/>
                  <a:pt x="16721" y="5883"/>
                </a:cubicBezTo>
                <a:cubicBezTo>
                  <a:pt x="16125" y="5265"/>
                  <a:pt x="15832" y="4267"/>
                  <a:pt x="15379" y="3467"/>
                </a:cubicBezTo>
                <a:cubicBezTo>
                  <a:pt x="15270" y="3270"/>
                  <a:pt x="15160" y="3099"/>
                  <a:pt x="15043" y="2941"/>
                </a:cubicBezTo>
                <a:cubicBezTo>
                  <a:pt x="14934" y="2784"/>
                  <a:pt x="14800" y="2679"/>
                  <a:pt x="14707" y="2521"/>
                </a:cubicBezTo>
                <a:cubicBezTo>
                  <a:pt x="14598" y="2324"/>
                  <a:pt x="14557" y="2048"/>
                  <a:pt x="14439" y="1891"/>
                </a:cubicBezTo>
                <a:cubicBezTo>
                  <a:pt x="13567" y="722"/>
                  <a:pt x="12376" y="276"/>
                  <a:pt x="11285" y="0"/>
                </a:cubicBezTo>
                <a:cubicBezTo>
                  <a:pt x="9381" y="26"/>
                  <a:pt x="7477" y="0"/>
                  <a:pt x="5581" y="105"/>
                </a:cubicBezTo>
                <a:cubicBezTo>
                  <a:pt x="4876" y="131"/>
                  <a:pt x="4155" y="801"/>
                  <a:pt x="3501" y="1156"/>
                </a:cubicBezTo>
                <a:cubicBezTo>
                  <a:pt x="3417" y="1786"/>
                  <a:pt x="3325" y="1615"/>
                  <a:pt x="3635" y="1786"/>
                </a:cubicBezTo>
                <a:close/>
                <a:moveTo>
                  <a:pt x="3635" y="1786"/>
                </a:moveTo>
              </a:path>
            </a:pathLst>
          </a:custGeom>
          <a:solidFill>
            <a:srgbClr val="CC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37" name="Oval 9"/>
          <p:cNvSpPr>
            <a:spLocks/>
          </p:cNvSpPr>
          <p:nvPr/>
        </p:nvSpPr>
        <p:spPr bwMode="auto">
          <a:xfrm>
            <a:off x="762000" y="3200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38" name="Oval 10"/>
          <p:cNvSpPr>
            <a:spLocks/>
          </p:cNvSpPr>
          <p:nvPr/>
        </p:nvSpPr>
        <p:spPr bwMode="auto">
          <a:xfrm>
            <a:off x="533400" y="2133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39" name="Oval 11"/>
          <p:cNvSpPr>
            <a:spLocks/>
          </p:cNvSpPr>
          <p:nvPr/>
        </p:nvSpPr>
        <p:spPr bwMode="auto">
          <a:xfrm>
            <a:off x="12192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0" name="Oval 12"/>
          <p:cNvSpPr>
            <a:spLocks/>
          </p:cNvSpPr>
          <p:nvPr/>
        </p:nvSpPr>
        <p:spPr bwMode="auto">
          <a:xfrm>
            <a:off x="3200400" y="3581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1" name="Oval 13"/>
          <p:cNvSpPr>
            <a:spLocks/>
          </p:cNvSpPr>
          <p:nvPr/>
        </p:nvSpPr>
        <p:spPr bwMode="auto">
          <a:xfrm>
            <a:off x="1143000" y="27940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2" name="Oval 14"/>
          <p:cNvSpPr>
            <a:spLocks/>
          </p:cNvSpPr>
          <p:nvPr/>
        </p:nvSpPr>
        <p:spPr bwMode="auto">
          <a:xfrm>
            <a:off x="2819400" y="2209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3" name="Oval 15"/>
          <p:cNvSpPr>
            <a:spLocks/>
          </p:cNvSpPr>
          <p:nvPr/>
        </p:nvSpPr>
        <p:spPr bwMode="auto">
          <a:xfrm>
            <a:off x="533400" y="25146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4" name="Oval 16"/>
          <p:cNvSpPr>
            <a:spLocks/>
          </p:cNvSpPr>
          <p:nvPr/>
        </p:nvSpPr>
        <p:spPr bwMode="auto">
          <a:xfrm>
            <a:off x="1981200" y="31242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5" name="Oval 17"/>
          <p:cNvSpPr>
            <a:spLocks/>
          </p:cNvSpPr>
          <p:nvPr/>
        </p:nvSpPr>
        <p:spPr bwMode="auto">
          <a:xfrm>
            <a:off x="2971800" y="27432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6" name="Oval 18"/>
          <p:cNvSpPr>
            <a:spLocks/>
          </p:cNvSpPr>
          <p:nvPr/>
        </p:nvSpPr>
        <p:spPr bwMode="auto">
          <a:xfrm>
            <a:off x="1981200" y="22860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7" name="Oval 19"/>
          <p:cNvSpPr>
            <a:spLocks/>
          </p:cNvSpPr>
          <p:nvPr/>
        </p:nvSpPr>
        <p:spPr bwMode="auto">
          <a:xfrm>
            <a:off x="2438400" y="35814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8" name="Oval 20"/>
          <p:cNvSpPr>
            <a:spLocks/>
          </p:cNvSpPr>
          <p:nvPr/>
        </p:nvSpPr>
        <p:spPr bwMode="auto">
          <a:xfrm>
            <a:off x="3581400" y="31242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49" name="Oval 21"/>
          <p:cNvSpPr>
            <a:spLocks/>
          </p:cNvSpPr>
          <p:nvPr/>
        </p:nvSpPr>
        <p:spPr bwMode="auto">
          <a:xfrm>
            <a:off x="2133600" y="19050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0" name="Oval 22"/>
          <p:cNvSpPr>
            <a:spLocks/>
          </p:cNvSpPr>
          <p:nvPr/>
        </p:nvSpPr>
        <p:spPr bwMode="auto">
          <a:xfrm>
            <a:off x="838200" y="2819400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1" name="Oval 23"/>
          <p:cNvSpPr>
            <a:spLocks/>
          </p:cNvSpPr>
          <p:nvPr/>
        </p:nvSpPr>
        <p:spPr bwMode="auto">
          <a:xfrm>
            <a:off x="1524000" y="2667000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2" name="Oval 24"/>
          <p:cNvSpPr>
            <a:spLocks/>
          </p:cNvSpPr>
          <p:nvPr/>
        </p:nvSpPr>
        <p:spPr bwMode="auto">
          <a:xfrm>
            <a:off x="2590800" y="2895600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3" name="Oval 25"/>
          <p:cNvSpPr>
            <a:spLocks/>
          </p:cNvSpPr>
          <p:nvPr/>
        </p:nvSpPr>
        <p:spPr bwMode="auto">
          <a:xfrm>
            <a:off x="3962400" y="2819400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4" name="Oval 26"/>
          <p:cNvSpPr>
            <a:spLocks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5" name="Oval 27"/>
          <p:cNvSpPr>
            <a:spLocks/>
          </p:cNvSpPr>
          <p:nvPr/>
        </p:nvSpPr>
        <p:spPr bwMode="auto">
          <a:xfrm>
            <a:off x="1524000" y="2057400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6" name="AutoShape 28"/>
          <p:cNvSpPr>
            <a:spLocks/>
          </p:cNvSpPr>
          <p:nvPr/>
        </p:nvSpPr>
        <p:spPr bwMode="auto">
          <a:xfrm>
            <a:off x="5664200" y="2654300"/>
            <a:ext cx="2692400" cy="1365250"/>
          </a:xfrm>
          <a:custGeom>
            <a:avLst/>
            <a:gdLst>
              <a:gd name="T0" fmla="*/ 1220181 w 21397"/>
              <a:gd name="T1" fmla="*/ 231472 h 21422"/>
              <a:gd name="T2" fmla="*/ 2131572 w 21397"/>
              <a:gd name="T3" fmla="*/ 140527 h 21422"/>
              <a:gd name="T4" fmla="*/ 2171587 w 21397"/>
              <a:gd name="T5" fmla="*/ 173604 h 21422"/>
              <a:gd name="T6" fmla="*/ 2401983 w 21397"/>
              <a:gd name="T7" fmla="*/ 338986 h 21422"/>
              <a:gd name="T8" fmla="*/ 2552225 w 21397"/>
              <a:gd name="T9" fmla="*/ 479514 h 21422"/>
              <a:gd name="T10" fmla="*/ 2642319 w 21397"/>
              <a:gd name="T11" fmla="*/ 644896 h 21422"/>
              <a:gd name="T12" fmla="*/ 2692400 w 21397"/>
              <a:gd name="T13" fmla="*/ 851576 h 21422"/>
              <a:gd name="T14" fmla="*/ 2662326 w 21397"/>
              <a:gd name="T15" fmla="*/ 1050035 h 21422"/>
              <a:gd name="T16" fmla="*/ 2441997 w 21397"/>
              <a:gd name="T17" fmla="*/ 1174056 h 21422"/>
              <a:gd name="T18" fmla="*/ 1861162 w 21397"/>
              <a:gd name="T19" fmla="*/ 1364167 h 21422"/>
              <a:gd name="T20" fmla="*/ 1330282 w 21397"/>
              <a:gd name="T21" fmla="*/ 1347660 h 21422"/>
              <a:gd name="T22" fmla="*/ 519052 w 21397"/>
              <a:gd name="T23" fmla="*/ 1000389 h 21422"/>
              <a:gd name="T24" fmla="*/ 168487 w 21397"/>
              <a:gd name="T25" fmla="*/ 727556 h 21422"/>
              <a:gd name="T26" fmla="*/ 8305 w 21397"/>
              <a:gd name="T27" fmla="*/ 438216 h 21422"/>
              <a:gd name="T28" fmla="*/ 278715 w 21397"/>
              <a:gd name="T29" fmla="*/ 0 h 21422"/>
              <a:gd name="T30" fmla="*/ 849609 w 21397"/>
              <a:gd name="T31" fmla="*/ 66153 h 21422"/>
              <a:gd name="T32" fmla="*/ 969777 w 21397"/>
              <a:gd name="T33" fmla="*/ 157097 h 21422"/>
              <a:gd name="T34" fmla="*/ 1079879 w 21397"/>
              <a:gd name="T35" fmla="*/ 231472 h 21422"/>
              <a:gd name="T36" fmla="*/ 1220181 w 21397"/>
              <a:gd name="T37" fmla="*/ 231472 h 21422"/>
              <a:gd name="T38" fmla="*/ 1220181 w 21397"/>
              <a:gd name="T39" fmla="*/ 231472 h 214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397" h="21422">
                <a:moveTo>
                  <a:pt x="9697" y="3632"/>
                </a:moveTo>
                <a:cubicBezTo>
                  <a:pt x="12273" y="2805"/>
                  <a:pt x="14413" y="1314"/>
                  <a:pt x="16940" y="2205"/>
                </a:cubicBezTo>
                <a:cubicBezTo>
                  <a:pt x="17079" y="2254"/>
                  <a:pt x="17129" y="2578"/>
                  <a:pt x="17258" y="2724"/>
                </a:cubicBezTo>
                <a:cubicBezTo>
                  <a:pt x="18024" y="3584"/>
                  <a:pt x="18482" y="4135"/>
                  <a:pt x="19089" y="5319"/>
                </a:cubicBezTo>
                <a:cubicBezTo>
                  <a:pt x="19467" y="6065"/>
                  <a:pt x="20283" y="7524"/>
                  <a:pt x="20283" y="7524"/>
                </a:cubicBezTo>
                <a:cubicBezTo>
                  <a:pt x="20521" y="8384"/>
                  <a:pt x="20870" y="9178"/>
                  <a:pt x="20999" y="10119"/>
                </a:cubicBezTo>
                <a:cubicBezTo>
                  <a:pt x="21138" y="11189"/>
                  <a:pt x="21228" y="12276"/>
                  <a:pt x="21397" y="13362"/>
                </a:cubicBezTo>
                <a:cubicBezTo>
                  <a:pt x="21317" y="14400"/>
                  <a:pt x="21337" y="15470"/>
                  <a:pt x="21158" y="16476"/>
                </a:cubicBezTo>
                <a:cubicBezTo>
                  <a:pt x="21009" y="17254"/>
                  <a:pt x="19646" y="18259"/>
                  <a:pt x="19407" y="18422"/>
                </a:cubicBezTo>
                <a:cubicBezTo>
                  <a:pt x="17855" y="19362"/>
                  <a:pt x="16373" y="20692"/>
                  <a:pt x="14791" y="21405"/>
                </a:cubicBezTo>
                <a:cubicBezTo>
                  <a:pt x="13378" y="21341"/>
                  <a:pt x="11945" y="21600"/>
                  <a:pt x="10572" y="21146"/>
                </a:cubicBezTo>
                <a:cubicBezTo>
                  <a:pt x="8244" y="20351"/>
                  <a:pt x="5936" y="18162"/>
                  <a:pt x="4125" y="15697"/>
                </a:cubicBezTo>
                <a:cubicBezTo>
                  <a:pt x="3130" y="14351"/>
                  <a:pt x="2394" y="12568"/>
                  <a:pt x="1339" y="11416"/>
                </a:cubicBezTo>
                <a:cubicBezTo>
                  <a:pt x="772" y="9957"/>
                  <a:pt x="444" y="8449"/>
                  <a:pt x="66" y="6876"/>
                </a:cubicBezTo>
                <a:cubicBezTo>
                  <a:pt x="-203" y="3827"/>
                  <a:pt x="324" y="600"/>
                  <a:pt x="2215" y="0"/>
                </a:cubicBezTo>
                <a:cubicBezTo>
                  <a:pt x="4045" y="227"/>
                  <a:pt x="5180" y="178"/>
                  <a:pt x="6752" y="1038"/>
                </a:cubicBezTo>
                <a:cubicBezTo>
                  <a:pt x="7000" y="1443"/>
                  <a:pt x="7358" y="2270"/>
                  <a:pt x="7707" y="2465"/>
                </a:cubicBezTo>
                <a:cubicBezTo>
                  <a:pt x="8393" y="3584"/>
                  <a:pt x="8055" y="3341"/>
                  <a:pt x="8582" y="3632"/>
                </a:cubicBezTo>
                <a:cubicBezTo>
                  <a:pt x="9716" y="3486"/>
                  <a:pt x="9697" y="2886"/>
                  <a:pt x="9697" y="3632"/>
                </a:cubicBezTo>
                <a:close/>
                <a:moveTo>
                  <a:pt x="9697" y="3632"/>
                </a:moveTo>
              </a:path>
            </a:pathLst>
          </a:custGeom>
          <a:solidFill>
            <a:srgbClr val="CCFF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557" name="Oval 29"/>
          <p:cNvSpPr>
            <a:spLocks/>
          </p:cNvSpPr>
          <p:nvPr/>
        </p:nvSpPr>
        <p:spPr bwMode="auto">
          <a:xfrm>
            <a:off x="6248400" y="29845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8" name="Oval 30"/>
          <p:cNvSpPr>
            <a:spLocks/>
          </p:cNvSpPr>
          <p:nvPr/>
        </p:nvSpPr>
        <p:spPr bwMode="auto">
          <a:xfrm>
            <a:off x="6858000" y="33909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59" name="Oval 31"/>
          <p:cNvSpPr>
            <a:spLocks/>
          </p:cNvSpPr>
          <p:nvPr/>
        </p:nvSpPr>
        <p:spPr bwMode="auto">
          <a:xfrm>
            <a:off x="7772400" y="3048000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2560" name="Oval 32"/>
          <p:cNvSpPr>
            <a:spLocks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grpSp>
        <p:nvGrpSpPr>
          <p:cNvPr id="22561" name="Group 33"/>
          <p:cNvGrpSpPr>
            <a:grpSpLocks/>
          </p:cNvGrpSpPr>
          <p:nvPr/>
        </p:nvGrpSpPr>
        <p:grpSpPr bwMode="auto">
          <a:xfrm>
            <a:off x="3962400" y="2832100"/>
            <a:ext cx="1676401" cy="685800"/>
            <a:chOff x="-94" y="0"/>
            <a:chExt cx="862" cy="432"/>
          </a:xfrm>
        </p:grpSpPr>
        <p:sp>
          <p:nvSpPr>
            <p:cNvPr id="22562" name="AutoShape 34"/>
            <p:cNvSpPr>
              <a:spLocks/>
            </p:cNvSpPr>
            <p:nvPr/>
          </p:nvSpPr>
          <p:spPr bwMode="auto">
            <a:xfrm>
              <a:off x="0" y="0"/>
              <a:ext cx="768" cy="432"/>
            </a:xfrm>
            <a:prstGeom prst="rightArrow">
              <a:avLst>
                <a:gd name="adj1" fmla="val 50000"/>
                <a:gd name="adj2" fmla="val 44444"/>
              </a:avLst>
            </a:prstGeom>
            <a:solidFill>
              <a:srgbClr val="CC99FF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ko-KR" altLang="ko-KR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22563" name="Rectangle 35"/>
            <p:cNvSpPr>
              <a:spLocks/>
            </p:cNvSpPr>
            <p:nvPr/>
          </p:nvSpPr>
          <p:spPr bwMode="auto">
            <a:xfrm>
              <a:off x="-94" y="75"/>
              <a:ext cx="860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80010" bIns="38100" anchor="ctr">
              <a:spAutoFit/>
            </a:bodyPr>
            <a:lstStyle/>
            <a:p>
              <a:pPr marL="14288"/>
              <a:r>
                <a:rPr lang="ja-JP" altLang="en-US" i="0" dirty="0">
                  <a:solidFill>
                    <a:schemeClr val="tx1"/>
                  </a:solidFill>
                  <a:latin typeface="HY신명조" pitchFamily="18" charset="-127"/>
                  <a:ea typeface="HY신명조" pitchFamily="18" charset="-127"/>
                  <a:sym typeface="굴림" pitchFamily="50" charset="-127"/>
                </a:rPr>
                <a:t>부분집합</a:t>
              </a:r>
              <a:endParaRPr lang="ko-KR" altLang="en-US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굴림" pitchFamily="50" charset="-127"/>
              </a:endParaRPr>
            </a:p>
          </p:txBody>
        </p:sp>
      </p:grpSp>
      <p:sp>
        <p:nvSpPr>
          <p:cNvPr id="38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통계학 개념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1300" y="1484784"/>
            <a:ext cx="8509000" cy="4483100"/>
          </a:xfrm>
        </p:spPr>
        <p:txBody>
          <a:bodyPr lIns="50800" tIns="50800" rIns="40639" bIns="50800"/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기술통계학은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</a:p>
          <a:p>
            <a:pPr algn="just">
              <a:spcBef>
                <a:spcPct val="0"/>
              </a:spcBef>
              <a:buFontTx/>
              <a:buChar char="-"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분석되는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설명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</a:t>
            </a:r>
            <a:r>
              <a:rPr lang="ko-KR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기술</a:t>
            </a: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해주</a:t>
            </a:r>
            <a:r>
              <a:rPr lang="ko-KR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지만</a:t>
            </a: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</a:t>
            </a:r>
          </a:p>
          <a:p>
            <a:pPr algn="just">
              <a:spcBef>
                <a:spcPct val="0"/>
              </a:spcBef>
              <a:buFontTx/>
              <a:buChar char="-"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결론을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내리거나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없다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</a:t>
            </a:r>
          </a:p>
          <a:p>
            <a:pPr algn="just">
              <a:spcBef>
                <a:spcPct val="0"/>
              </a:spcBef>
              <a:buFontTx/>
              <a:buChar char="-"/>
            </a:pPr>
            <a:endParaRPr lang="en-US" altLang="ja-JP" sz="2400" b="1" dirty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따라서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통계학의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다른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분야인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추론통계학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</a:t>
            </a:r>
            <a:r>
              <a:rPr lang="en-US" altLang="ja-JP" sz="1800" b="1" dirty="0" smtClean="0">
                <a:solidFill>
                  <a:srgbClr val="0000FF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inferential statistics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)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필요하다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0" indent="0" algn="just">
              <a:spcBef>
                <a:spcPts val="700"/>
              </a:spcBef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0" indent="0" algn="just">
              <a:spcBef>
                <a:spcPts val="700"/>
              </a:spcBef>
              <a:buFontTx/>
              <a:buNone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추론통계학도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다양한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방법을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가지고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있으나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</a:p>
          <a:p>
            <a:pPr algn="just">
              <a:spcBef>
                <a:spcPts val="700"/>
              </a:spcBef>
              <a:buFontTx/>
              <a:buChar char="-"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표본데이터에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기초하여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특성에</a:t>
            </a:r>
            <a:r>
              <a:rPr lang="en-US" altLang="ja-JP" sz="24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대해 판단하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거나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</a:p>
          <a:p>
            <a:pPr algn="just">
              <a:spcBef>
                <a:spcPts val="700"/>
              </a:spcBef>
              <a:buFontTx/>
              <a:buChar char="-"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추론하기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위해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사용된다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40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추</a:t>
            </a:r>
            <a:r>
              <a:rPr lang="ko-KR" altLang="en-US" sz="40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론 </a:t>
            </a:r>
            <a:r>
              <a:rPr lang="ko-KR" altLang="en-US" sz="40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통계학 </a:t>
            </a: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1.28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9100" y="1196752"/>
            <a:ext cx="8331200" cy="3556000"/>
          </a:xfrm>
        </p:spPr>
        <p:txBody>
          <a:bodyPr/>
          <a:lstStyle/>
          <a:p>
            <a:pPr marL="39688" indent="0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통계적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(Statistical inference)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은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표본데이터에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기초하여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모집단에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관한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예측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의사결정을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하는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과정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(process)</a:t>
            </a:r>
            <a:r>
              <a:rPr lang="ja-JP" altLang="en-US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이다</a:t>
            </a:r>
            <a:r>
              <a:rPr lang="en-US" altLang="ja-JP" sz="2400" b="1" dirty="0" smtClean="0">
                <a:solidFill>
                  <a:srgbClr val="002939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spcBef>
                <a:spcPts val="1738"/>
              </a:spcBef>
              <a:buFontTx/>
              <a:buNone/>
            </a:pPr>
            <a:endParaRPr lang="en-US" altLang="ko-KR" sz="2400" b="1" dirty="0" smtClean="0">
              <a:solidFill>
                <a:srgbClr val="002939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spcBef>
                <a:spcPts val="1738"/>
              </a:spcBef>
              <a:buFontTx/>
              <a:buNone/>
            </a:pPr>
            <a:endParaRPr lang="en-US" altLang="ko-KR" sz="2400" b="1" dirty="0" smtClean="0">
              <a:solidFill>
                <a:srgbClr val="002939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spcBef>
                <a:spcPts val="1738"/>
              </a:spcBef>
              <a:buFontTx/>
              <a:buNone/>
            </a:pPr>
            <a:endParaRPr lang="en-US" altLang="ko-KR" sz="2400" b="1" dirty="0" smtClean="0">
              <a:solidFill>
                <a:srgbClr val="002939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spcBef>
                <a:spcPts val="1738"/>
              </a:spcBef>
              <a:buFontTx/>
              <a:buNone/>
            </a:pPr>
            <a:endParaRPr lang="en-US" altLang="ko-KR" sz="2400" b="1" dirty="0" smtClean="0">
              <a:solidFill>
                <a:srgbClr val="002939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spcBef>
                <a:spcPts val="1738"/>
              </a:spcBef>
              <a:buFontTx/>
              <a:buNone/>
            </a:pPr>
            <a:endParaRPr lang="en-US" altLang="ko-KR" sz="2400" b="1" dirty="0" smtClean="0">
              <a:solidFill>
                <a:srgbClr val="002939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spcBef>
                <a:spcPts val="1738"/>
              </a:spcBef>
              <a:buFontTx/>
              <a:buNone/>
            </a:pPr>
            <a:endParaRPr lang="en-US" altLang="ko-KR" sz="2400" b="1" dirty="0" smtClean="0">
              <a:solidFill>
                <a:srgbClr val="002939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1981200" y="4953000"/>
            <a:ext cx="1233488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Parameter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6553200" y="3030538"/>
            <a:ext cx="90805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Sample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7162800" y="4572000"/>
            <a:ext cx="9652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20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Statistic</a:t>
            </a:r>
          </a:p>
        </p:txBody>
      </p:sp>
      <p:sp>
        <p:nvSpPr>
          <p:cNvPr id="25607" name="AutoShape 7"/>
          <p:cNvSpPr>
            <a:spLocks/>
          </p:cNvSpPr>
          <p:nvPr/>
        </p:nvSpPr>
        <p:spPr bwMode="auto">
          <a:xfrm>
            <a:off x="530225" y="2490788"/>
            <a:ext cx="4008438" cy="2590800"/>
          </a:xfrm>
          <a:custGeom>
            <a:avLst/>
            <a:gdLst>
              <a:gd name="T0" fmla="*/ 688042 w 21177"/>
              <a:gd name="T1" fmla="*/ 215930 h 21429"/>
              <a:gd name="T2" fmla="*/ 2082 w 21177"/>
              <a:gd name="T3" fmla="*/ 469944 h 21429"/>
              <a:gd name="T4" fmla="*/ 14764 w 21177"/>
              <a:gd name="T5" fmla="*/ 1257376 h 21429"/>
              <a:gd name="T6" fmla="*/ 91045 w 21177"/>
              <a:gd name="T7" fmla="*/ 1409712 h 21429"/>
              <a:gd name="T8" fmla="*/ 268781 w 21177"/>
              <a:gd name="T9" fmla="*/ 1866962 h 21429"/>
              <a:gd name="T10" fmla="*/ 332380 w 21177"/>
              <a:gd name="T11" fmla="*/ 1993909 h 21429"/>
              <a:gd name="T12" fmla="*/ 421343 w 21177"/>
              <a:gd name="T13" fmla="*/ 2070077 h 21429"/>
              <a:gd name="T14" fmla="*/ 459389 w 21177"/>
              <a:gd name="T15" fmla="*/ 2108282 h 21429"/>
              <a:gd name="T16" fmla="*/ 548352 w 21177"/>
              <a:gd name="T17" fmla="*/ 2133671 h 21429"/>
              <a:gd name="T18" fmla="*/ 980105 w 21177"/>
              <a:gd name="T19" fmla="*/ 2082772 h 21429"/>
              <a:gd name="T20" fmla="*/ 1221441 w 21177"/>
              <a:gd name="T21" fmla="*/ 2019298 h 21429"/>
              <a:gd name="T22" fmla="*/ 1551739 w 21177"/>
              <a:gd name="T23" fmla="*/ 2031993 h 21429"/>
              <a:gd name="T24" fmla="*/ 1716983 w 21177"/>
              <a:gd name="T25" fmla="*/ 2095587 h 21429"/>
              <a:gd name="T26" fmla="*/ 2186782 w 21177"/>
              <a:gd name="T27" fmla="*/ 2286007 h 21429"/>
              <a:gd name="T28" fmla="*/ 2364708 w 21177"/>
              <a:gd name="T29" fmla="*/ 2400380 h 21429"/>
              <a:gd name="T30" fmla="*/ 2771098 w 21177"/>
              <a:gd name="T31" fmla="*/ 2590800 h 21429"/>
              <a:gd name="T32" fmla="*/ 3177677 w 21177"/>
              <a:gd name="T33" fmla="*/ 2540021 h 21429"/>
              <a:gd name="T34" fmla="*/ 3368095 w 21177"/>
              <a:gd name="T35" fmla="*/ 2400380 h 21429"/>
              <a:gd name="T36" fmla="*/ 3482422 w 21177"/>
              <a:gd name="T37" fmla="*/ 2324091 h 21429"/>
              <a:gd name="T38" fmla="*/ 3698393 w 21177"/>
              <a:gd name="T39" fmla="*/ 2108282 h 21429"/>
              <a:gd name="T40" fmla="*/ 3889001 w 21177"/>
              <a:gd name="T41" fmla="*/ 1866962 h 21429"/>
              <a:gd name="T42" fmla="*/ 3990645 w 21177"/>
              <a:gd name="T43" fmla="*/ 1651032 h 21429"/>
              <a:gd name="T44" fmla="*/ 3533339 w 21177"/>
              <a:gd name="T45" fmla="*/ 774737 h 21429"/>
              <a:gd name="T46" fmla="*/ 3355413 w 21177"/>
              <a:gd name="T47" fmla="*/ 749348 h 21429"/>
              <a:gd name="T48" fmla="*/ 3164995 w 21177"/>
              <a:gd name="T49" fmla="*/ 711264 h 21429"/>
              <a:gd name="T50" fmla="*/ 2910977 w 21177"/>
              <a:gd name="T51" fmla="*/ 419166 h 21429"/>
              <a:gd name="T52" fmla="*/ 2847378 w 21177"/>
              <a:gd name="T53" fmla="*/ 355572 h 21429"/>
              <a:gd name="T54" fmla="*/ 2783779 w 21177"/>
              <a:gd name="T55" fmla="*/ 304793 h 21429"/>
              <a:gd name="T56" fmla="*/ 2733052 w 21177"/>
              <a:gd name="T57" fmla="*/ 228625 h 21429"/>
              <a:gd name="T58" fmla="*/ 2136054 w 21177"/>
              <a:gd name="T59" fmla="*/ 0 h 21429"/>
              <a:gd name="T60" fmla="*/ 1056386 w 21177"/>
              <a:gd name="T61" fmla="*/ 12695 h 21429"/>
              <a:gd name="T62" fmla="*/ 662678 w 21177"/>
              <a:gd name="T63" fmla="*/ 139762 h 21429"/>
              <a:gd name="T64" fmla="*/ 688042 w 21177"/>
              <a:gd name="T65" fmla="*/ 215930 h 21429"/>
              <a:gd name="T66" fmla="*/ 688042 w 21177"/>
              <a:gd name="T67" fmla="*/ 215930 h 2142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177" h="21429">
                <a:moveTo>
                  <a:pt x="3635" y="1786"/>
                </a:moveTo>
                <a:cubicBezTo>
                  <a:pt x="867" y="2232"/>
                  <a:pt x="464" y="1037"/>
                  <a:pt x="11" y="3887"/>
                </a:cubicBezTo>
                <a:cubicBezTo>
                  <a:pt x="28" y="6053"/>
                  <a:pt x="-56" y="8233"/>
                  <a:pt x="78" y="10400"/>
                </a:cubicBezTo>
                <a:cubicBezTo>
                  <a:pt x="103" y="10859"/>
                  <a:pt x="380" y="11214"/>
                  <a:pt x="481" y="11660"/>
                </a:cubicBezTo>
                <a:cubicBezTo>
                  <a:pt x="850" y="13393"/>
                  <a:pt x="590" y="13708"/>
                  <a:pt x="1420" y="15442"/>
                </a:cubicBezTo>
                <a:cubicBezTo>
                  <a:pt x="1588" y="16230"/>
                  <a:pt x="1462" y="15888"/>
                  <a:pt x="1756" y="16492"/>
                </a:cubicBezTo>
                <a:cubicBezTo>
                  <a:pt x="1882" y="17096"/>
                  <a:pt x="1722" y="16597"/>
                  <a:pt x="2226" y="17122"/>
                </a:cubicBezTo>
                <a:cubicBezTo>
                  <a:pt x="2301" y="17201"/>
                  <a:pt x="2343" y="17359"/>
                  <a:pt x="2427" y="17438"/>
                </a:cubicBezTo>
                <a:cubicBezTo>
                  <a:pt x="2561" y="17556"/>
                  <a:pt x="2737" y="17556"/>
                  <a:pt x="2897" y="17648"/>
                </a:cubicBezTo>
                <a:cubicBezTo>
                  <a:pt x="3652" y="17490"/>
                  <a:pt x="4423" y="17477"/>
                  <a:pt x="5178" y="17227"/>
                </a:cubicBezTo>
                <a:cubicBezTo>
                  <a:pt x="5665" y="17044"/>
                  <a:pt x="5925" y="16794"/>
                  <a:pt x="6453" y="16702"/>
                </a:cubicBezTo>
                <a:cubicBezTo>
                  <a:pt x="7032" y="16729"/>
                  <a:pt x="7611" y="16715"/>
                  <a:pt x="8198" y="16807"/>
                </a:cubicBezTo>
                <a:cubicBezTo>
                  <a:pt x="8374" y="16834"/>
                  <a:pt x="8928" y="17241"/>
                  <a:pt x="9071" y="17333"/>
                </a:cubicBezTo>
                <a:cubicBezTo>
                  <a:pt x="9909" y="17805"/>
                  <a:pt x="10706" y="18370"/>
                  <a:pt x="11553" y="18908"/>
                </a:cubicBezTo>
                <a:cubicBezTo>
                  <a:pt x="12426" y="20051"/>
                  <a:pt x="11428" y="18829"/>
                  <a:pt x="12493" y="19854"/>
                </a:cubicBezTo>
                <a:cubicBezTo>
                  <a:pt x="13298" y="20628"/>
                  <a:pt x="13634" y="21232"/>
                  <a:pt x="14640" y="21429"/>
                </a:cubicBezTo>
                <a:cubicBezTo>
                  <a:pt x="15353" y="21337"/>
                  <a:pt x="16167" y="21600"/>
                  <a:pt x="16788" y="21009"/>
                </a:cubicBezTo>
                <a:cubicBezTo>
                  <a:pt x="17140" y="20655"/>
                  <a:pt x="17450" y="20221"/>
                  <a:pt x="17794" y="19854"/>
                </a:cubicBezTo>
                <a:cubicBezTo>
                  <a:pt x="17987" y="19630"/>
                  <a:pt x="18398" y="19223"/>
                  <a:pt x="18398" y="19223"/>
                </a:cubicBezTo>
                <a:cubicBezTo>
                  <a:pt x="18734" y="18422"/>
                  <a:pt x="19044" y="18002"/>
                  <a:pt x="19539" y="17438"/>
                </a:cubicBezTo>
                <a:cubicBezTo>
                  <a:pt x="19833" y="16492"/>
                  <a:pt x="20126" y="16216"/>
                  <a:pt x="20546" y="15442"/>
                </a:cubicBezTo>
                <a:cubicBezTo>
                  <a:pt x="20915" y="13905"/>
                  <a:pt x="20688" y="14457"/>
                  <a:pt x="21083" y="13656"/>
                </a:cubicBezTo>
                <a:cubicBezTo>
                  <a:pt x="21544" y="10741"/>
                  <a:pt x="20252" y="7787"/>
                  <a:pt x="18667" y="6408"/>
                </a:cubicBezTo>
                <a:cubicBezTo>
                  <a:pt x="18432" y="6198"/>
                  <a:pt x="17803" y="6198"/>
                  <a:pt x="17727" y="6198"/>
                </a:cubicBezTo>
                <a:cubicBezTo>
                  <a:pt x="17392" y="6014"/>
                  <a:pt x="17065" y="5948"/>
                  <a:pt x="16721" y="5883"/>
                </a:cubicBezTo>
                <a:cubicBezTo>
                  <a:pt x="16125" y="5265"/>
                  <a:pt x="15832" y="4267"/>
                  <a:pt x="15379" y="3467"/>
                </a:cubicBezTo>
                <a:cubicBezTo>
                  <a:pt x="15270" y="3270"/>
                  <a:pt x="15160" y="3099"/>
                  <a:pt x="15043" y="2941"/>
                </a:cubicBezTo>
                <a:cubicBezTo>
                  <a:pt x="14934" y="2784"/>
                  <a:pt x="14800" y="2679"/>
                  <a:pt x="14707" y="2521"/>
                </a:cubicBezTo>
                <a:cubicBezTo>
                  <a:pt x="14598" y="2324"/>
                  <a:pt x="14557" y="2048"/>
                  <a:pt x="14439" y="1891"/>
                </a:cubicBezTo>
                <a:cubicBezTo>
                  <a:pt x="13567" y="722"/>
                  <a:pt x="12376" y="276"/>
                  <a:pt x="11285" y="0"/>
                </a:cubicBezTo>
                <a:cubicBezTo>
                  <a:pt x="9381" y="26"/>
                  <a:pt x="7477" y="0"/>
                  <a:pt x="5581" y="105"/>
                </a:cubicBezTo>
                <a:cubicBezTo>
                  <a:pt x="4876" y="131"/>
                  <a:pt x="4155" y="801"/>
                  <a:pt x="3501" y="1156"/>
                </a:cubicBezTo>
                <a:cubicBezTo>
                  <a:pt x="3417" y="1786"/>
                  <a:pt x="3325" y="1615"/>
                  <a:pt x="3635" y="1786"/>
                </a:cubicBezTo>
                <a:close/>
                <a:moveTo>
                  <a:pt x="3635" y="1786"/>
                </a:moveTo>
              </a:path>
            </a:pathLst>
          </a:custGeom>
          <a:solidFill>
            <a:srgbClr val="CC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5608" name="Oval 8"/>
          <p:cNvSpPr>
            <a:spLocks/>
          </p:cNvSpPr>
          <p:nvPr/>
        </p:nvSpPr>
        <p:spPr bwMode="auto">
          <a:xfrm>
            <a:off x="762000" y="4141788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533400" y="3074988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1219200" y="3303588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3200400" y="4522788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1143000" y="2693988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3" name="Oval 13"/>
          <p:cNvSpPr>
            <a:spLocks/>
          </p:cNvSpPr>
          <p:nvPr/>
        </p:nvSpPr>
        <p:spPr bwMode="auto">
          <a:xfrm>
            <a:off x="2819400" y="3151188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4" name="Oval 14"/>
          <p:cNvSpPr>
            <a:spLocks/>
          </p:cNvSpPr>
          <p:nvPr/>
        </p:nvSpPr>
        <p:spPr bwMode="auto">
          <a:xfrm>
            <a:off x="533400" y="34559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5" name="Oval 15"/>
          <p:cNvSpPr>
            <a:spLocks/>
          </p:cNvSpPr>
          <p:nvPr/>
        </p:nvSpPr>
        <p:spPr bwMode="auto">
          <a:xfrm>
            <a:off x="1981200" y="40655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6" name="Oval 16"/>
          <p:cNvSpPr>
            <a:spLocks/>
          </p:cNvSpPr>
          <p:nvPr/>
        </p:nvSpPr>
        <p:spPr bwMode="auto">
          <a:xfrm>
            <a:off x="2971800" y="36845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7" name="Oval 17"/>
          <p:cNvSpPr>
            <a:spLocks/>
          </p:cNvSpPr>
          <p:nvPr/>
        </p:nvSpPr>
        <p:spPr bwMode="auto">
          <a:xfrm>
            <a:off x="1981200" y="32273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8" name="Oval 18"/>
          <p:cNvSpPr>
            <a:spLocks/>
          </p:cNvSpPr>
          <p:nvPr/>
        </p:nvSpPr>
        <p:spPr bwMode="auto">
          <a:xfrm>
            <a:off x="2438400" y="45227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19" name="Oval 19"/>
          <p:cNvSpPr>
            <a:spLocks/>
          </p:cNvSpPr>
          <p:nvPr/>
        </p:nvSpPr>
        <p:spPr bwMode="auto">
          <a:xfrm>
            <a:off x="3581400" y="40655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0" name="Oval 20"/>
          <p:cNvSpPr>
            <a:spLocks/>
          </p:cNvSpPr>
          <p:nvPr/>
        </p:nvSpPr>
        <p:spPr bwMode="auto">
          <a:xfrm>
            <a:off x="2133600" y="28463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1" name="Oval 21"/>
          <p:cNvSpPr>
            <a:spLocks/>
          </p:cNvSpPr>
          <p:nvPr/>
        </p:nvSpPr>
        <p:spPr bwMode="auto">
          <a:xfrm>
            <a:off x="838200" y="3760788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2" name="Oval 22"/>
          <p:cNvSpPr>
            <a:spLocks/>
          </p:cNvSpPr>
          <p:nvPr/>
        </p:nvSpPr>
        <p:spPr bwMode="auto">
          <a:xfrm>
            <a:off x="1524000" y="3608388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3" name="Oval 23"/>
          <p:cNvSpPr>
            <a:spLocks/>
          </p:cNvSpPr>
          <p:nvPr/>
        </p:nvSpPr>
        <p:spPr bwMode="auto">
          <a:xfrm>
            <a:off x="2590800" y="3836988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4" name="Oval 24"/>
          <p:cNvSpPr>
            <a:spLocks/>
          </p:cNvSpPr>
          <p:nvPr/>
        </p:nvSpPr>
        <p:spPr bwMode="auto">
          <a:xfrm>
            <a:off x="3962400" y="3760788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5" name="Oval 25"/>
          <p:cNvSpPr>
            <a:spLocks/>
          </p:cNvSpPr>
          <p:nvPr/>
        </p:nvSpPr>
        <p:spPr bwMode="auto">
          <a:xfrm>
            <a:off x="3429000" y="3608388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6" name="Oval 26"/>
          <p:cNvSpPr>
            <a:spLocks/>
          </p:cNvSpPr>
          <p:nvPr/>
        </p:nvSpPr>
        <p:spPr bwMode="auto">
          <a:xfrm>
            <a:off x="1524000" y="2998788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7" name="AutoShape 27"/>
          <p:cNvSpPr>
            <a:spLocks/>
          </p:cNvSpPr>
          <p:nvPr/>
        </p:nvSpPr>
        <p:spPr bwMode="auto">
          <a:xfrm>
            <a:off x="5664200" y="3227388"/>
            <a:ext cx="2692400" cy="1365250"/>
          </a:xfrm>
          <a:custGeom>
            <a:avLst/>
            <a:gdLst>
              <a:gd name="T0" fmla="*/ 1220181 w 21397"/>
              <a:gd name="T1" fmla="*/ 231472 h 21422"/>
              <a:gd name="T2" fmla="*/ 2131572 w 21397"/>
              <a:gd name="T3" fmla="*/ 140527 h 21422"/>
              <a:gd name="T4" fmla="*/ 2171587 w 21397"/>
              <a:gd name="T5" fmla="*/ 173604 h 21422"/>
              <a:gd name="T6" fmla="*/ 2401983 w 21397"/>
              <a:gd name="T7" fmla="*/ 338986 h 21422"/>
              <a:gd name="T8" fmla="*/ 2552225 w 21397"/>
              <a:gd name="T9" fmla="*/ 479514 h 21422"/>
              <a:gd name="T10" fmla="*/ 2642319 w 21397"/>
              <a:gd name="T11" fmla="*/ 644896 h 21422"/>
              <a:gd name="T12" fmla="*/ 2692400 w 21397"/>
              <a:gd name="T13" fmla="*/ 851576 h 21422"/>
              <a:gd name="T14" fmla="*/ 2662326 w 21397"/>
              <a:gd name="T15" fmla="*/ 1050035 h 21422"/>
              <a:gd name="T16" fmla="*/ 2441997 w 21397"/>
              <a:gd name="T17" fmla="*/ 1174056 h 21422"/>
              <a:gd name="T18" fmla="*/ 1861162 w 21397"/>
              <a:gd name="T19" fmla="*/ 1364167 h 21422"/>
              <a:gd name="T20" fmla="*/ 1330282 w 21397"/>
              <a:gd name="T21" fmla="*/ 1347660 h 21422"/>
              <a:gd name="T22" fmla="*/ 519052 w 21397"/>
              <a:gd name="T23" fmla="*/ 1000389 h 21422"/>
              <a:gd name="T24" fmla="*/ 168487 w 21397"/>
              <a:gd name="T25" fmla="*/ 727556 h 21422"/>
              <a:gd name="T26" fmla="*/ 8305 w 21397"/>
              <a:gd name="T27" fmla="*/ 438216 h 21422"/>
              <a:gd name="T28" fmla="*/ 278715 w 21397"/>
              <a:gd name="T29" fmla="*/ 0 h 21422"/>
              <a:gd name="T30" fmla="*/ 849609 w 21397"/>
              <a:gd name="T31" fmla="*/ 66153 h 21422"/>
              <a:gd name="T32" fmla="*/ 969777 w 21397"/>
              <a:gd name="T33" fmla="*/ 157097 h 21422"/>
              <a:gd name="T34" fmla="*/ 1079879 w 21397"/>
              <a:gd name="T35" fmla="*/ 231472 h 21422"/>
              <a:gd name="T36" fmla="*/ 1220181 w 21397"/>
              <a:gd name="T37" fmla="*/ 231472 h 21422"/>
              <a:gd name="T38" fmla="*/ 1220181 w 21397"/>
              <a:gd name="T39" fmla="*/ 231472 h 214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397" h="21422">
                <a:moveTo>
                  <a:pt x="9697" y="3632"/>
                </a:moveTo>
                <a:cubicBezTo>
                  <a:pt x="12273" y="2805"/>
                  <a:pt x="14413" y="1314"/>
                  <a:pt x="16940" y="2205"/>
                </a:cubicBezTo>
                <a:cubicBezTo>
                  <a:pt x="17079" y="2254"/>
                  <a:pt x="17129" y="2578"/>
                  <a:pt x="17258" y="2724"/>
                </a:cubicBezTo>
                <a:cubicBezTo>
                  <a:pt x="18024" y="3584"/>
                  <a:pt x="18482" y="4135"/>
                  <a:pt x="19089" y="5319"/>
                </a:cubicBezTo>
                <a:cubicBezTo>
                  <a:pt x="19467" y="6065"/>
                  <a:pt x="20283" y="7524"/>
                  <a:pt x="20283" y="7524"/>
                </a:cubicBezTo>
                <a:cubicBezTo>
                  <a:pt x="20521" y="8384"/>
                  <a:pt x="20870" y="9178"/>
                  <a:pt x="20999" y="10119"/>
                </a:cubicBezTo>
                <a:cubicBezTo>
                  <a:pt x="21138" y="11189"/>
                  <a:pt x="21228" y="12276"/>
                  <a:pt x="21397" y="13362"/>
                </a:cubicBezTo>
                <a:cubicBezTo>
                  <a:pt x="21317" y="14400"/>
                  <a:pt x="21337" y="15470"/>
                  <a:pt x="21158" y="16476"/>
                </a:cubicBezTo>
                <a:cubicBezTo>
                  <a:pt x="21009" y="17254"/>
                  <a:pt x="19646" y="18259"/>
                  <a:pt x="19407" y="18422"/>
                </a:cubicBezTo>
                <a:cubicBezTo>
                  <a:pt x="17855" y="19362"/>
                  <a:pt x="16373" y="20692"/>
                  <a:pt x="14791" y="21405"/>
                </a:cubicBezTo>
                <a:cubicBezTo>
                  <a:pt x="13378" y="21341"/>
                  <a:pt x="11945" y="21600"/>
                  <a:pt x="10572" y="21146"/>
                </a:cubicBezTo>
                <a:cubicBezTo>
                  <a:pt x="8244" y="20351"/>
                  <a:pt x="5936" y="18162"/>
                  <a:pt x="4125" y="15697"/>
                </a:cubicBezTo>
                <a:cubicBezTo>
                  <a:pt x="3130" y="14351"/>
                  <a:pt x="2394" y="12568"/>
                  <a:pt x="1339" y="11416"/>
                </a:cubicBezTo>
                <a:cubicBezTo>
                  <a:pt x="772" y="9957"/>
                  <a:pt x="444" y="8449"/>
                  <a:pt x="66" y="6876"/>
                </a:cubicBezTo>
                <a:cubicBezTo>
                  <a:pt x="-203" y="3827"/>
                  <a:pt x="324" y="600"/>
                  <a:pt x="2215" y="0"/>
                </a:cubicBezTo>
                <a:cubicBezTo>
                  <a:pt x="4045" y="227"/>
                  <a:pt x="5180" y="178"/>
                  <a:pt x="6752" y="1038"/>
                </a:cubicBezTo>
                <a:cubicBezTo>
                  <a:pt x="7000" y="1443"/>
                  <a:pt x="7358" y="2270"/>
                  <a:pt x="7707" y="2465"/>
                </a:cubicBezTo>
                <a:cubicBezTo>
                  <a:pt x="8393" y="3584"/>
                  <a:pt x="8055" y="3341"/>
                  <a:pt x="8582" y="3632"/>
                </a:cubicBezTo>
                <a:cubicBezTo>
                  <a:pt x="9716" y="3486"/>
                  <a:pt x="9697" y="2886"/>
                  <a:pt x="9697" y="3632"/>
                </a:cubicBezTo>
                <a:close/>
                <a:moveTo>
                  <a:pt x="9697" y="3632"/>
                </a:moveTo>
              </a:path>
            </a:pathLst>
          </a:custGeom>
          <a:solidFill>
            <a:srgbClr val="CCFF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5628" name="Oval 28"/>
          <p:cNvSpPr>
            <a:spLocks/>
          </p:cNvSpPr>
          <p:nvPr/>
        </p:nvSpPr>
        <p:spPr bwMode="auto">
          <a:xfrm>
            <a:off x="6248400" y="3608388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29" name="Oval 29"/>
          <p:cNvSpPr>
            <a:spLocks/>
          </p:cNvSpPr>
          <p:nvPr/>
        </p:nvSpPr>
        <p:spPr bwMode="auto">
          <a:xfrm>
            <a:off x="6858000" y="39893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30" name="Oval 30"/>
          <p:cNvSpPr>
            <a:spLocks/>
          </p:cNvSpPr>
          <p:nvPr/>
        </p:nvSpPr>
        <p:spPr bwMode="auto">
          <a:xfrm>
            <a:off x="7772400" y="3989388"/>
            <a:ext cx="152400" cy="152400"/>
          </a:xfrm>
          <a:prstGeom prst="ellipse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sp>
        <p:nvSpPr>
          <p:cNvPr id="25631" name="Oval 31"/>
          <p:cNvSpPr>
            <a:spLocks/>
          </p:cNvSpPr>
          <p:nvPr/>
        </p:nvSpPr>
        <p:spPr bwMode="auto">
          <a:xfrm>
            <a:off x="7315200" y="3913188"/>
            <a:ext cx="152400" cy="152400"/>
          </a:xfrm>
          <a:prstGeom prst="ellipse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ko-KR" altLang="ko-KR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 flipH="1">
            <a:off x="4419600" y="3532188"/>
            <a:ext cx="1357313" cy="685800"/>
            <a:chOff x="0" y="0"/>
            <a:chExt cx="855" cy="432"/>
          </a:xfrm>
        </p:grpSpPr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87" y="0"/>
              <a:ext cx="768" cy="432"/>
            </a:xfrm>
            <a:prstGeom prst="rightArrow">
              <a:avLst>
                <a:gd name="adj1" fmla="val 50000"/>
                <a:gd name="adj2" fmla="val 44444"/>
              </a:avLst>
            </a:prstGeom>
            <a:solidFill>
              <a:srgbClr val="FFFF00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ko-KR" altLang="ko-KR"/>
            </a:p>
          </p:txBody>
        </p:sp>
        <p:sp>
          <p:nvSpPr>
            <p:cNvPr id="25635" name="Rectangle 34"/>
            <p:cNvSpPr>
              <a:spLocks/>
            </p:cNvSpPr>
            <p:nvPr/>
          </p:nvSpPr>
          <p:spPr bwMode="auto">
            <a:xfrm flipH="1">
              <a:off x="0" y="104"/>
              <a:ext cx="847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bIns="38100" anchor="ctr">
              <a:spAutoFit/>
            </a:bodyPr>
            <a:lstStyle/>
            <a:p>
              <a:pPr marL="3175"/>
              <a:r>
                <a:rPr lang="ja-JP" altLang="en-US" sz="1800" i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sym typeface="굴림" pitchFamily="50" charset="-127"/>
                </a:rPr>
                <a:t>통계적</a:t>
              </a:r>
              <a:r>
                <a:rPr lang="en-US" altLang="ja-JP" sz="1800" i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 </a:t>
              </a:r>
              <a:r>
                <a:rPr lang="ja-JP" altLang="en-US" sz="1800" i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sym typeface="굴림" pitchFamily="50" charset="-127"/>
                </a:rPr>
                <a:t>추론</a:t>
              </a:r>
              <a:endParaRPr lang="ko-KR" altLang="en-US" sz="18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sym typeface="굴림" pitchFamily="50" charset="-127"/>
              </a:endParaRPr>
            </a:p>
          </p:txBody>
        </p:sp>
      </p:grpSp>
      <p:sp>
        <p:nvSpPr>
          <p:cNvPr id="25633" name="Rectangle 35"/>
          <p:cNvSpPr>
            <a:spLocks/>
          </p:cNvSpPr>
          <p:nvPr/>
        </p:nvSpPr>
        <p:spPr bwMode="auto">
          <a:xfrm>
            <a:off x="107504" y="5517232"/>
            <a:ext cx="8856984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표본의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통계량에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기초하여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모집단의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모수에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관하여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무엇을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추론할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수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있는가</a:t>
            </a:r>
            <a:r>
              <a:rPr lang="en-US" altLang="ja-JP" sz="2000" b="1" i="0" dirty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?</a:t>
            </a:r>
            <a:endParaRPr lang="en-US" altLang="ko-KR" sz="2000" b="1" i="0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37" name="Rectangle 1"/>
          <p:cNvSpPr txBox="1">
            <a:spLocks noChangeArrowheads="1"/>
          </p:cNvSpPr>
          <p:nvPr/>
        </p:nvSpPr>
        <p:spPr>
          <a:xfrm>
            <a:off x="179512" y="188640"/>
            <a:ext cx="8164934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통계학 추론</a:t>
            </a:r>
            <a:r>
              <a:rPr lang="en-US" altLang="ja-JP" sz="40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en-US" altLang="ja-JP" sz="4000" i="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-127"/>
              </a:rPr>
              <a:t>Statistical Inference</a:t>
            </a: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1.29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4500" y="1340768"/>
            <a:ext cx="8343900" cy="4254500"/>
          </a:xfrm>
        </p:spPr>
        <p:txBody>
          <a:bodyPr/>
          <a:lstStyle/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(parameters)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하기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위해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통계량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 </a:t>
            </a:r>
            <a:r>
              <a:rPr lang="en-US" altLang="ja-JP" sz="2400" b="1" u="sng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statistics)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사용된다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(sample)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기초하여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(population)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예측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결론을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얻을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있다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07504" y="188640"/>
            <a:ext cx="8236942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통계학 추론</a:t>
            </a:r>
            <a:r>
              <a:rPr lang="en-US" altLang="ja-JP" sz="40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en-US" altLang="ja-JP" sz="4000" i="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-127"/>
              </a:rPr>
              <a:t>Statistical Inference</a:t>
            </a: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1.30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3700" y="1340768"/>
            <a:ext cx="8407400" cy="4610100"/>
          </a:xfrm>
        </p:spPr>
        <p:txBody>
          <a:bodyPr>
            <a:normAutofit fontScale="92500"/>
          </a:bodyPr>
          <a:lstStyle/>
          <a:p>
            <a:pPr marL="39688" indent="0">
              <a:buFontTx/>
              <a:buNone/>
            </a:pPr>
            <a:r>
              <a:rPr lang="ja-JP" altLang="en-US" sz="2400" b="1" u="sng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논거</a:t>
            </a:r>
            <a:r>
              <a:rPr lang="en-US" altLang="ja-JP" sz="2400" b="1" u="sng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:</a:t>
            </a:r>
          </a:p>
          <a:p>
            <a:pPr marL="833438" lvl="1" indent="-342900">
              <a:buFont typeface="Wingdings" panose="05000000000000000000" pitchFamily="2" charset="2"/>
              <a:buChar char="§"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대모집단에서는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구성원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각각을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조사하는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일이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가능하지도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않고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비용이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많이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든다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833438" lvl="1" indent="-342900">
              <a:buFont typeface="Wingdings" panose="05000000000000000000" pitchFamily="2" charset="2"/>
              <a:buChar char="§"/>
            </a:pP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833438" lvl="1" indent="-342900">
              <a:buFont typeface="Wingdings" panose="05000000000000000000" pitchFamily="2" charset="2"/>
              <a:buChar char="§"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추출하고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표본으로부터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추정치를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구하는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것이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쉽고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비용이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든다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490538" lvl="1" indent="6350">
              <a:buFontTx/>
              <a:buNone/>
            </a:pP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490538" lvl="1" indent="6350">
              <a:buFontTx/>
              <a:buNone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그러나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: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표본으로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구해지는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결론과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추정치들은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항상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옳은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것이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아니다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490538" lvl="1" indent="6350">
              <a:buFontTx/>
              <a:buNone/>
            </a:pP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490538" lvl="1" indent="6350">
              <a:buFontTx/>
              <a:buNone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같은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이유로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통계적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추론에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신뢰의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척도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즉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신뢰수준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(confidence level)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유의수준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(significance level)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도입된다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07504" y="188640"/>
            <a:ext cx="8236942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통계학 추론</a:t>
            </a:r>
            <a:r>
              <a:rPr lang="en-US" altLang="ja-JP" sz="40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 </a:t>
            </a:r>
            <a:r>
              <a:rPr lang="en-US" altLang="ja-JP" sz="4000" i="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-127"/>
              </a:rPr>
              <a:t>Statistical Inference</a:t>
            </a: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1.31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4500" y="1196752"/>
            <a:ext cx="8267700" cy="4254500"/>
          </a:xfrm>
        </p:spPr>
        <p:txBody>
          <a:bodyPr>
            <a:normAutofit/>
          </a:bodyPr>
          <a:lstStyle/>
          <a:p>
            <a:pPr marL="39688" indent="0">
              <a:spcBef>
                <a:spcPct val="0"/>
              </a:spcBef>
              <a:buFontTx/>
              <a:buNone/>
            </a:pPr>
            <a:r>
              <a:rPr lang="ja-JP" altLang="en-US" sz="2400" b="1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신뢰수준</a:t>
            </a:r>
            <a:r>
              <a:rPr lang="en-US" altLang="ja-JP" sz="2400" b="1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(confidence level ):</a:t>
            </a:r>
          </a:p>
          <a:p>
            <a:pPr marL="382588" indent="-342900">
              <a:spcBef>
                <a:spcPct val="0"/>
              </a:spcBef>
              <a:buFontTx/>
              <a:buChar char="-"/>
            </a:pP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표본추출이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여러 번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반복되는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경우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결과 정확하다는 것을 증명한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표본의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비율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</a:t>
            </a:r>
          </a:p>
          <a:p>
            <a:pPr marL="382588" indent="-342900">
              <a:spcBef>
                <a:spcPct val="0"/>
              </a:spcBef>
              <a:buFontTx/>
              <a:buChar char="-"/>
            </a:pP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95%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의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신뢰수준은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추출된 여러 개의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에서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추정치가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정확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하다는 것을 증명하는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표본의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비율이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95%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라는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것을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의미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spcBef>
                <a:spcPts val="1838"/>
              </a:spcBef>
              <a:buFontTx/>
              <a:buNone/>
            </a:pPr>
            <a:endParaRPr lang="en-US" altLang="ko-KR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spcBef>
                <a:spcPts val="1838"/>
              </a:spcBef>
              <a:buFontTx/>
              <a:buNone/>
            </a:pPr>
            <a:r>
              <a:rPr lang="ja-JP" altLang="en-US" b="1" dirty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유의수준</a:t>
            </a:r>
            <a:r>
              <a:rPr lang="en-US" altLang="ja-JP" b="1" dirty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(significance level </a:t>
            </a:r>
            <a:r>
              <a:rPr lang="en-US" altLang="ja-JP" b="1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):</a:t>
            </a:r>
            <a:endParaRPr lang="en-US" altLang="ko-KR" b="1" dirty="0">
              <a:solidFill>
                <a:srgbClr val="FF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82588" indent="-342900">
              <a:spcBef>
                <a:spcPct val="0"/>
              </a:spcBef>
              <a:buFontTx/>
              <a:buChar char="-"/>
            </a:pP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표본추출이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여러 번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반복되는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경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우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</a:t>
            </a:r>
            <a:r>
              <a:rPr lang="ko-KR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결과 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부정확하다는 </a:t>
            </a:r>
            <a:r>
              <a:rPr lang="ko-KR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것을 증명한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는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표본의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비율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</a:t>
            </a:r>
          </a:p>
          <a:p>
            <a:pPr marL="382588" indent="-342900">
              <a:spcBef>
                <a:spcPct val="0"/>
              </a:spcBef>
              <a:buFontTx/>
              <a:buChar char="-"/>
            </a:pP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5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%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의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유의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수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준은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추출된 여러 개의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</a:t>
            </a:r>
            <a:r>
              <a:rPr lang="ko-KR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에서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추정치가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부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정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확</a:t>
            </a:r>
            <a:r>
              <a:rPr lang="ko-KR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하다는 것을 증명하는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표본의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비율이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5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%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라는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것을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의미</a:t>
            </a:r>
            <a:r>
              <a:rPr lang="en-US" altLang="ja-JP" sz="2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신뢰수준</a:t>
            </a:r>
            <a:r>
              <a:rPr lang="ko-KR" altLang="en-US" sz="36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과 </a:t>
            </a: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유의수</a:t>
            </a:r>
            <a:r>
              <a:rPr lang="ko-KR" altLang="en-US" sz="36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준 </a:t>
            </a:r>
            <a:r>
              <a:rPr kumimoji="0" lang="ko-KR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 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1.32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268760"/>
            <a:ext cx="7772400" cy="4254500"/>
          </a:xfrm>
        </p:spPr>
        <p:txBody>
          <a:bodyPr/>
          <a:lstStyle/>
          <a:p>
            <a:pPr marL="39688" indent="0">
              <a:buFontTx/>
              <a:buNone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만일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α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유의수준을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나타낸다면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신뢰수준은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1 – α.</a:t>
            </a: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ko-KR" sz="2400" b="1" dirty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신뢰수준과</a:t>
            </a:r>
            <a:r>
              <a:rPr lang="ko-KR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유의수준은</a:t>
            </a:r>
            <a:r>
              <a:rPr lang="ko-KR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대립된 개념</a:t>
            </a: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1703391" y="2417197"/>
            <a:ext cx="5416547" cy="1472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spcBef>
                <a:spcPts val="675"/>
              </a:spcBef>
            </a:pPr>
            <a:r>
              <a:rPr lang="ja-JP" altLang="en-US" sz="2800" i="0" dirty="0">
                <a:solidFill>
                  <a:srgbClr val="003DCC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신뢰수준</a:t>
            </a:r>
            <a:r>
              <a:rPr lang="en-US" altLang="ja-JP" sz="2800" i="0" dirty="0">
                <a:solidFill>
                  <a:srgbClr val="003DCC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(Confidence Level)</a:t>
            </a:r>
          </a:p>
          <a:p>
            <a:pPr algn="r">
              <a:spcBef>
                <a:spcPts val="675"/>
              </a:spcBef>
            </a:pPr>
            <a:r>
              <a:rPr lang="en-US" altLang="ko-KR" sz="2800" i="0" u="sng" dirty="0">
                <a:solidFill>
                  <a:srgbClr val="003DCC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+ </a:t>
            </a:r>
            <a:r>
              <a:rPr lang="ja-JP" altLang="en-US" sz="2800" i="0" u="sng" dirty="0">
                <a:solidFill>
                  <a:srgbClr val="003DCC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유의수준</a:t>
            </a:r>
            <a:r>
              <a:rPr lang="en-US" altLang="ja-JP" sz="2800" i="0" u="sng" dirty="0">
                <a:solidFill>
                  <a:srgbClr val="003DCC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(Significance Level)</a:t>
            </a:r>
          </a:p>
          <a:p>
            <a:pPr algn="r">
              <a:spcBef>
                <a:spcPts val="675"/>
              </a:spcBef>
            </a:pPr>
            <a:r>
              <a:rPr lang="en-US" altLang="ko-KR" sz="2800" i="0" dirty="0">
                <a:solidFill>
                  <a:srgbClr val="003DCC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= 1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신뢰수준</a:t>
            </a:r>
            <a:r>
              <a:rPr lang="ko-KR" altLang="en-US" sz="36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과 </a:t>
            </a: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유의수</a:t>
            </a:r>
            <a:r>
              <a:rPr lang="ko-KR" altLang="en-US" sz="36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준 </a:t>
            </a:r>
            <a:r>
              <a:rPr kumimoji="0" lang="ko-KR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 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1.33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776"/>
            <a:ext cx="8191500" cy="4254500"/>
          </a:xfrm>
        </p:spPr>
        <p:txBody>
          <a:bodyPr/>
          <a:lstStyle/>
          <a:p>
            <a:pPr marL="39688" indent="0">
              <a:buFontTx/>
              <a:buNone/>
            </a:pP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여론조사데이터와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관련하여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다음과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같은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뉴스를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들었다고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하자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buFontTx/>
              <a:buNone/>
            </a:pPr>
            <a:endParaRPr lang="en-US" altLang="ja-JP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“이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여론조사는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표본오차가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3.4%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포인트이다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”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또는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“이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여론조사는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3.4%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포인트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내에서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또는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20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번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중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19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번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에서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정확한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것으로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여겨진다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”</a:t>
            </a:r>
            <a:endParaRPr lang="en-US" altLang="ja-JP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ko-KR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경우에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신뢰수준은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95% (19/20 = 0.95)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인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반면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유의수준은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5%</a:t>
            </a:r>
            <a:r>
              <a:rPr lang="ja-JP" altLang="en-US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이다</a:t>
            </a:r>
            <a:r>
              <a:rPr lang="en-US" altLang="ja-JP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endParaRPr lang="en-US" altLang="ko-KR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신뢰수준</a:t>
            </a:r>
            <a:r>
              <a:rPr lang="ko-KR" altLang="en-US" sz="36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과 </a:t>
            </a: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유의수</a:t>
            </a:r>
            <a:r>
              <a:rPr lang="ko-KR" altLang="en-US" sz="36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준 </a:t>
            </a:r>
            <a:r>
              <a:rPr kumimoji="0" lang="ko-KR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 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1.33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776"/>
            <a:ext cx="8191500" cy="4896544"/>
          </a:xfrm>
        </p:spPr>
        <p:txBody>
          <a:bodyPr>
            <a:normAutofit fontScale="92500" lnSpcReduction="10000"/>
          </a:bodyPr>
          <a:lstStyle/>
          <a:p>
            <a:pPr marL="39688" indent="0"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‘95</a:t>
            </a:r>
            <a:r>
              <a:rPr lang="en-US" altLang="ko-KR" dirty="0">
                <a:solidFill>
                  <a:srgbClr val="FF0000"/>
                </a:solidFill>
              </a:rPr>
              <a:t>% </a:t>
            </a:r>
            <a:r>
              <a:rPr lang="ko-KR" altLang="en-US" dirty="0">
                <a:solidFill>
                  <a:srgbClr val="FF0000"/>
                </a:solidFill>
              </a:rPr>
              <a:t>신뢰수준에서 표본오차는 </a:t>
            </a:r>
            <a:r>
              <a:rPr lang="en-US" altLang="ko-KR" dirty="0" smtClean="0">
                <a:solidFill>
                  <a:srgbClr val="FF0000"/>
                </a:solidFill>
              </a:rPr>
              <a:t>±</a:t>
            </a:r>
            <a:r>
              <a:rPr lang="en-US" altLang="ko-KR" dirty="0">
                <a:solidFill>
                  <a:srgbClr val="FF0000"/>
                </a:solidFill>
              </a:rPr>
              <a:t>4.4</a:t>
            </a:r>
            <a:r>
              <a:rPr lang="en-US" altLang="ko-KR" dirty="0" smtClean="0">
                <a:solidFill>
                  <a:srgbClr val="FF0000"/>
                </a:solidFill>
              </a:rPr>
              <a:t>%</a:t>
            </a:r>
            <a:r>
              <a:rPr lang="ko-KR" altLang="en-US" dirty="0" smtClean="0">
                <a:solidFill>
                  <a:srgbClr val="FF0000"/>
                </a:solidFill>
              </a:rPr>
              <a:t>이다</a:t>
            </a:r>
            <a:r>
              <a:rPr lang="en-US" altLang="ko-KR" dirty="0" smtClean="0">
                <a:solidFill>
                  <a:srgbClr val="FF0000"/>
                </a:solidFill>
              </a:rPr>
              <a:t>.’</a:t>
            </a:r>
          </a:p>
          <a:p>
            <a:pPr marL="496888" indent="-457200">
              <a:buFontTx/>
              <a:buChar char="-"/>
            </a:pPr>
            <a:r>
              <a:rPr lang="ko-KR" altLang="en-US" sz="2200" dirty="0" smtClean="0"/>
              <a:t>신뢰수준이 </a:t>
            </a:r>
            <a:r>
              <a:rPr lang="en-US" altLang="ko-KR" sz="2200" dirty="0"/>
              <a:t>95</a:t>
            </a:r>
            <a:r>
              <a:rPr lang="en-US" altLang="ko-KR" sz="2200" dirty="0" smtClean="0"/>
              <a:t>%</a:t>
            </a:r>
            <a:r>
              <a:rPr lang="ko-KR" altLang="en-US" sz="2200" dirty="0" smtClean="0"/>
              <a:t>는 이 </a:t>
            </a:r>
            <a:r>
              <a:rPr lang="ko-KR" altLang="en-US" sz="2200" dirty="0"/>
              <a:t>여론조사를 </a:t>
            </a:r>
            <a:r>
              <a:rPr lang="en-US" altLang="ko-KR" sz="2200" dirty="0"/>
              <a:t>95% </a:t>
            </a:r>
            <a:r>
              <a:rPr lang="ko-KR" altLang="en-US" sz="2200" dirty="0"/>
              <a:t>믿을 수 </a:t>
            </a:r>
            <a:r>
              <a:rPr lang="ko-KR" altLang="en-US" sz="2200" dirty="0" smtClean="0"/>
              <a:t>있다</a:t>
            </a:r>
            <a:r>
              <a:rPr lang="en-US" altLang="ko-KR" sz="2200" dirty="0" smtClean="0"/>
              <a:t>(X)</a:t>
            </a:r>
          </a:p>
          <a:p>
            <a:pPr marL="496888" indent="-457200">
              <a:buFontTx/>
              <a:buChar char="-"/>
            </a:pPr>
            <a:r>
              <a:rPr lang="ko-KR" altLang="en-US" sz="2200" dirty="0" smtClean="0"/>
              <a:t>같은 조사를 </a:t>
            </a:r>
            <a:r>
              <a:rPr lang="en-US" altLang="ko-KR" sz="2200" dirty="0"/>
              <a:t>100</a:t>
            </a:r>
            <a:r>
              <a:rPr lang="ko-KR" altLang="en-US" sz="2200" dirty="0"/>
              <a:t>번 하면 표본오차 범위 내에서 </a:t>
            </a:r>
            <a:r>
              <a:rPr lang="ko-KR" altLang="en-US" sz="2200" dirty="0" smtClean="0"/>
              <a:t>같은 </a:t>
            </a:r>
            <a:r>
              <a:rPr lang="ko-KR" altLang="en-US" sz="2200" dirty="0"/>
              <a:t>결과가 나올 횟수가 </a:t>
            </a:r>
            <a:r>
              <a:rPr lang="en-US" altLang="ko-KR" sz="2200" dirty="0"/>
              <a:t>95</a:t>
            </a:r>
            <a:r>
              <a:rPr lang="ko-KR" altLang="en-US" sz="2200" dirty="0" smtClean="0"/>
              <a:t>번</a:t>
            </a:r>
            <a:r>
              <a:rPr lang="en-US" altLang="ko-KR" sz="2200" dirty="0" smtClean="0"/>
              <a:t>. </a:t>
            </a:r>
          </a:p>
          <a:p>
            <a:pPr marL="496888" indent="-457200">
              <a:buFontTx/>
              <a:buChar char="-"/>
            </a:pPr>
            <a:r>
              <a:rPr lang="ko-KR" altLang="en-US" sz="2200" dirty="0" smtClean="0"/>
              <a:t>표본오차는 </a:t>
            </a:r>
            <a:r>
              <a:rPr lang="ko-KR" altLang="en-US" sz="2200" dirty="0"/>
              <a:t>표본의 크기가 커질수록 줄어들고</a:t>
            </a:r>
            <a:r>
              <a:rPr lang="en-US" altLang="ko-KR" sz="2200" dirty="0"/>
              <a:t>, </a:t>
            </a:r>
            <a:r>
              <a:rPr lang="ko-KR" altLang="en-US" sz="2200" dirty="0"/>
              <a:t>작아지면 늘어난다</a:t>
            </a:r>
            <a:r>
              <a:rPr lang="en-US" altLang="ko-KR" sz="2200" dirty="0"/>
              <a:t>.</a:t>
            </a:r>
            <a:endParaRPr lang="en-US" altLang="ja-JP" sz="22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ja-JP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예로서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  <a:p>
            <a:pPr marL="496888" indent="-457200">
              <a:buFontTx/>
              <a:buChar char="-"/>
            </a:pPr>
            <a:r>
              <a:rPr lang="ko-KR" altLang="en-US" sz="2300" dirty="0" smtClean="0"/>
              <a:t>신뢰수준이 </a:t>
            </a:r>
            <a:r>
              <a:rPr lang="en-US" altLang="ko-KR" sz="2300" dirty="0"/>
              <a:t>95%</a:t>
            </a:r>
            <a:r>
              <a:rPr lang="ko-KR" altLang="en-US" sz="2300" dirty="0"/>
              <a:t>이고 </a:t>
            </a:r>
            <a:r>
              <a:rPr lang="ko-KR" altLang="en-US" sz="2300" dirty="0" err="1"/>
              <a:t>포본오차가</a:t>
            </a:r>
            <a:r>
              <a:rPr lang="ko-KR" altLang="en-US" sz="2300" dirty="0"/>
              <a:t> </a:t>
            </a:r>
            <a:r>
              <a:rPr lang="en-US" altLang="ko-KR" sz="2300" dirty="0"/>
              <a:t>±3%</a:t>
            </a:r>
            <a:r>
              <a:rPr lang="ko-KR" altLang="en-US" sz="2300" dirty="0"/>
              <a:t>인 여론조사 결과 </a:t>
            </a:r>
            <a:r>
              <a:rPr lang="en-US" altLang="ko-KR" sz="2300" dirty="0"/>
              <a:t>A</a:t>
            </a:r>
            <a:r>
              <a:rPr lang="ko-KR" altLang="en-US" sz="2300" dirty="0"/>
              <a:t>후보의 지지율은 </a:t>
            </a:r>
            <a:r>
              <a:rPr lang="en-US" altLang="ko-KR" sz="2300" dirty="0"/>
              <a:t>40%, B</a:t>
            </a:r>
            <a:r>
              <a:rPr lang="ko-KR" altLang="en-US" sz="2300" dirty="0"/>
              <a:t>후보의 지지율은 </a:t>
            </a:r>
            <a:r>
              <a:rPr lang="en-US" altLang="ko-KR" sz="2300" dirty="0"/>
              <a:t>36</a:t>
            </a:r>
            <a:r>
              <a:rPr lang="en-US" altLang="ko-KR" sz="2300" dirty="0" smtClean="0"/>
              <a:t>%.</a:t>
            </a:r>
          </a:p>
          <a:p>
            <a:pPr marL="496888" indent="-457200">
              <a:buFontTx/>
              <a:buChar char="-"/>
            </a:pPr>
            <a:r>
              <a:rPr lang="ko-KR" altLang="en-US" sz="2300" dirty="0"/>
              <a:t>같은 조사를 각각 다른 표본을 뽑아 </a:t>
            </a:r>
            <a:r>
              <a:rPr lang="en-US" altLang="ko-KR" sz="2300" dirty="0"/>
              <a:t>100</a:t>
            </a:r>
            <a:r>
              <a:rPr lang="ko-KR" altLang="en-US" sz="2300" dirty="0"/>
              <a:t>번 시행했을 때 </a:t>
            </a:r>
            <a:endParaRPr lang="en-US" altLang="ko-KR" sz="2300" dirty="0" smtClean="0"/>
          </a:p>
          <a:p>
            <a:pPr marL="771208" lvl="1" indent="-457200">
              <a:buFontTx/>
              <a:buChar char="-"/>
            </a:pPr>
            <a:r>
              <a:rPr lang="en-US" altLang="ko-KR" sz="2100" dirty="0" smtClean="0"/>
              <a:t>95</a:t>
            </a:r>
            <a:r>
              <a:rPr lang="ko-KR" altLang="en-US" sz="2100" dirty="0"/>
              <a:t>번은 </a:t>
            </a:r>
            <a:r>
              <a:rPr lang="en-US" altLang="ko-KR" sz="2100" dirty="0"/>
              <a:t>A</a:t>
            </a:r>
            <a:r>
              <a:rPr lang="ko-KR" altLang="en-US" sz="2100" dirty="0"/>
              <a:t>후보 지지율이 </a:t>
            </a:r>
            <a:r>
              <a:rPr lang="en-US" altLang="ko-KR" sz="2100" dirty="0"/>
              <a:t>37~43%, </a:t>
            </a:r>
            <a:endParaRPr lang="en-US" altLang="ko-KR" sz="2100" dirty="0" smtClean="0"/>
          </a:p>
          <a:p>
            <a:pPr marL="771208" lvl="1" indent="-457200">
              <a:buFontTx/>
              <a:buChar char="-"/>
            </a:pPr>
            <a:r>
              <a:rPr lang="en-US" altLang="ko-KR" sz="2100" dirty="0" smtClean="0"/>
              <a:t>B</a:t>
            </a:r>
            <a:r>
              <a:rPr lang="ko-KR" altLang="en-US" sz="2100" dirty="0"/>
              <a:t>후보 지지율이 </a:t>
            </a:r>
            <a:r>
              <a:rPr lang="en-US" altLang="ko-KR" sz="2100" dirty="0"/>
              <a:t>33~39% </a:t>
            </a:r>
            <a:r>
              <a:rPr lang="ko-KR" altLang="en-US" sz="2100" dirty="0"/>
              <a:t>범위 내에서 나온다는 </a:t>
            </a:r>
            <a:r>
              <a:rPr lang="ko-KR" altLang="en-US" sz="2100" dirty="0" smtClean="0"/>
              <a:t>뜻</a:t>
            </a:r>
            <a:endParaRPr lang="en-US" altLang="ko-KR" sz="2100" dirty="0" smtClean="0"/>
          </a:p>
          <a:p>
            <a:pPr marL="496888" indent="-457200">
              <a:buFontTx/>
              <a:buChar char="-"/>
            </a:pPr>
            <a:r>
              <a:rPr lang="ko-KR" altLang="en-US" sz="2300" dirty="0">
                <a:sym typeface="헤움명조242" charset="-127"/>
              </a:rPr>
              <a:t>두 후보의 지지율이 중복되는 구간이 있어</a:t>
            </a:r>
            <a:r>
              <a:rPr lang="en-US" altLang="ko-KR" sz="2300" dirty="0">
                <a:sym typeface="헤움명조242" charset="-127"/>
              </a:rPr>
              <a:t>, </a:t>
            </a:r>
            <a:r>
              <a:rPr lang="ko-KR" altLang="en-US" sz="2300" dirty="0">
                <a:sym typeface="헤움명조242" charset="-127"/>
              </a:rPr>
              <a:t>역전이 가능</a:t>
            </a:r>
            <a:endParaRPr lang="en-US" altLang="ko-KR" sz="2300" dirty="0">
              <a:sym typeface="헤움명조242" charset="-127"/>
            </a:endParaRPr>
          </a:p>
          <a:p>
            <a:pPr marL="771208" lvl="1" indent="-457200">
              <a:buFontTx/>
              <a:buChar char="-"/>
            </a:pPr>
            <a:endParaRPr lang="en-US" altLang="ko-KR" sz="21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3600" b="1" i="0" cap="all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표본오차와</a:t>
            </a: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</a:t>
            </a:r>
            <a:r>
              <a:rPr lang="ko-KR" altLang="en-US" sz="3600" b="1" i="0" cap="all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신뢰수준의</a:t>
            </a: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이해 </a:t>
            </a:r>
            <a:r>
              <a:rPr kumimoji="0" lang="ko-KR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 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643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087586" y="188640"/>
            <a:ext cx="6508750" cy="85434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통계학의</a:t>
            </a:r>
            <a:r>
              <a:rPr lang="en-US" sz="4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 </a:t>
            </a:r>
            <a:r>
              <a:rPr lang="ja-JP" altLang="en-US" sz="40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정의</a:t>
            </a:r>
            <a:endParaRPr lang="en-US" sz="4000" b="1" dirty="0">
              <a:solidFill>
                <a:srgbClr val="000000"/>
              </a:solidFill>
              <a:latin typeface="HY신명조" pitchFamily="18" charset="-127"/>
              <a:ea typeface="HY신명조" pitchFamily="18" charset="-127"/>
              <a:cs typeface="ヒラギノ角ゴ ProN W6" charset="0"/>
              <a:sym typeface="헤드라인A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79872"/>
            <a:ext cx="8207375" cy="4597400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통계학이란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관심의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대상이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되는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자료를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수집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,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정리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,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분석하여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올바른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정보를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추출하고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이를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토대로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불확실한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사실에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대해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합리적인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판단을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내리며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미래를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예측하는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방법을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연구하는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학문이다</a:t>
            </a:r>
            <a:r>
              <a:rPr lang="en-US" altLang="ja-JP" sz="20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buFontTx/>
              <a:buBlip>
                <a:blip r:embed="rId2"/>
              </a:buBlip>
            </a:pPr>
            <a:endParaRPr lang="en-US" altLang="ko-KR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buFontTx/>
              <a:buBlip>
                <a:blip r:embed="rId2"/>
              </a:buBlip>
            </a:pPr>
            <a:endParaRPr lang="en-US" altLang="ko-KR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buFontTx/>
              <a:buBlip>
                <a:blip r:embed="rId2"/>
              </a:buBlip>
            </a:pPr>
            <a:endParaRPr lang="en-US" altLang="ko-KR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buFontTx/>
              <a:buBlip>
                <a:blip r:embed="rId2"/>
              </a:buBlip>
            </a:pPr>
            <a:endParaRPr lang="en-US" altLang="ko-KR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buFontTx/>
              <a:buBlip>
                <a:blip r:embed="rId2"/>
              </a:buBlip>
            </a:pPr>
            <a:endParaRPr lang="en-US" altLang="ko-KR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buFontTx/>
              <a:buBlip>
                <a:blip r:embed="rId2"/>
              </a:buBlip>
            </a:pPr>
            <a:endParaRPr lang="en-US" altLang="ko-KR" sz="20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2564904"/>
            <a:ext cx="8640960" cy="39604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098" y="1268760"/>
            <a:ext cx="8065342" cy="53285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87586" y="188640"/>
            <a:ext cx="650875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통계학의</a:t>
            </a: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 </a:t>
            </a:r>
            <a:r>
              <a:rPr kumimoji="0" lang="ja-JP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정의 </a:t>
            </a: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및 구성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ヒラギノ角ゴ ProN W6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196752"/>
            <a:ext cx="8784976" cy="4896197"/>
          </a:xfrm>
          <a:solidFill>
            <a:schemeClr val="bg1"/>
          </a:solidFill>
        </p:spPr>
        <p:txBody>
          <a:bodyPr/>
          <a:lstStyle/>
          <a:p>
            <a:pPr marL="39688" indent="0">
              <a:buFontTx/>
              <a:buNone/>
            </a:pPr>
            <a:endParaRPr lang="en-US" altLang="ko-KR" sz="2400" dirty="0" smtClean="0">
              <a:solidFill>
                <a:srgbClr val="FF0000"/>
              </a:solidFill>
              <a:latin typeface="HY신명조" pitchFamily="18" charset="-127"/>
              <a:ea typeface="HY신명조" pitchFamily="18" charset="-127"/>
            </a:endParaRPr>
          </a:p>
          <a:p>
            <a:pPr marL="39688" indent="0" algn="ctr"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</a:rPr>
              <a:t>“</a:t>
            </a: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굴림" pitchFamily="50" charset="-127"/>
              </a:rPr>
              <a:t>통계학은</a:t>
            </a:r>
            <a:r>
              <a:rPr lang="en-US" altLang="ja-JP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굴림" pitchFamily="50" charset="-127"/>
              </a:rPr>
              <a:t>데이터로부터</a:t>
            </a:r>
            <a:r>
              <a:rPr lang="en-US" altLang="ja-JP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굴림" pitchFamily="50" charset="-127"/>
              </a:rPr>
              <a:t>정보를</a:t>
            </a:r>
            <a:r>
              <a:rPr lang="en-US" altLang="ja-JP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굴림" pitchFamily="50" charset="-127"/>
              </a:rPr>
              <a:t>얻는</a:t>
            </a:r>
            <a:r>
              <a:rPr lang="en-US" altLang="ja-JP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굴림" pitchFamily="50" charset="-127"/>
              </a:rPr>
              <a:t>하나의</a:t>
            </a:r>
            <a:r>
              <a:rPr lang="en-US" altLang="ja-JP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  <a:sym typeface="굴림" pitchFamily="50" charset="-127"/>
              </a:rPr>
              <a:t>방법론이다</a:t>
            </a:r>
            <a:r>
              <a:rPr lang="ja-JP" altLang="en-US" sz="2400" dirty="0" smtClean="0">
                <a:solidFill>
                  <a:srgbClr val="FF0000"/>
                </a:solidFill>
                <a:latin typeface="HY신명조" pitchFamily="18" charset="-127"/>
                <a:ea typeface="HY신명조" pitchFamily="18" charset="-127"/>
              </a:rPr>
              <a:t>”</a:t>
            </a:r>
            <a:endParaRPr lang="ko-KR" altLang="en-US" sz="2400" dirty="0" smtClean="0">
              <a:solidFill>
                <a:srgbClr val="FF0000"/>
              </a:solidFill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57200" y="3259832"/>
            <a:ext cx="2362200" cy="457200"/>
            <a:chOff x="0" y="0"/>
            <a:chExt cx="1488" cy="288"/>
          </a:xfrm>
        </p:grpSpPr>
        <p:sp>
          <p:nvSpPr>
            <p:cNvPr id="15373" name="Rectangle 5"/>
            <p:cNvSpPr>
              <a:spLocks/>
            </p:cNvSpPr>
            <p:nvPr/>
          </p:nvSpPr>
          <p:spPr bwMode="auto">
            <a:xfrm>
              <a:off x="0" y="0"/>
              <a:ext cx="1488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ko-KR" altLang="ko-KR"/>
            </a:p>
          </p:txBody>
        </p:sp>
        <p:sp>
          <p:nvSpPr>
            <p:cNvPr id="15374" name="Rectangle 6"/>
            <p:cNvSpPr>
              <a:spLocks/>
            </p:cNvSpPr>
            <p:nvPr/>
          </p:nvSpPr>
          <p:spPr bwMode="auto">
            <a:xfrm>
              <a:off x="0" y="12"/>
              <a:ext cx="1488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ja-JP" altLang="en-US" i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sym typeface="굴림" pitchFamily="50" charset="-127"/>
                </a:rPr>
                <a:t>데이터</a:t>
              </a:r>
              <a:r>
                <a:rPr lang="en-US" altLang="ja-JP">
                  <a:solidFill>
                    <a:schemeClr val="tx1"/>
                  </a:solidFill>
                </a:rPr>
                <a:t>(Data)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3352800" y="2323728"/>
            <a:ext cx="2667000" cy="457200"/>
            <a:chOff x="0" y="0"/>
            <a:chExt cx="1680" cy="288"/>
          </a:xfrm>
        </p:grpSpPr>
        <p:sp>
          <p:nvSpPr>
            <p:cNvPr id="15371" name="Rectangle 8"/>
            <p:cNvSpPr>
              <a:spLocks/>
            </p:cNvSpPr>
            <p:nvPr/>
          </p:nvSpPr>
          <p:spPr bwMode="auto">
            <a:xfrm>
              <a:off x="0" y="0"/>
              <a:ext cx="1680" cy="288"/>
            </a:xfrm>
            <a:prstGeom prst="rect">
              <a:avLst/>
            </a:prstGeom>
            <a:solidFill>
              <a:srgbClr val="CCFFCC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ko-KR" altLang="ko-KR"/>
            </a:p>
          </p:txBody>
        </p:sp>
        <p:sp>
          <p:nvSpPr>
            <p:cNvPr id="15372" name="Rectangle 9"/>
            <p:cNvSpPr>
              <a:spLocks/>
            </p:cNvSpPr>
            <p:nvPr/>
          </p:nvSpPr>
          <p:spPr bwMode="auto">
            <a:xfrm>
              <a:off x="0" y="12"/>
              <a:ext cx="1680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ja-JP" altLang="en-US" i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sym typeface="굴림" pitchFamily="50" charset="-127"/>
                </a:rPr>
                <a:t>통계학</a:t>
              </a:r>
              <a:r>
                <a:rPr lang="en-US" altLang="ja-JP">
                  <a:solidFill>
                    <a:schemeClr val="tx1"/>
                  </a:solidFill>
                </a:rPr>
                <a:t>(Statistics)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366" name="Group 10"/>
          <p:cNvGrpSpPr>
            <a:grpSpLocks/>
          </p:cNvGrpSpPr>
          <p:nvPr/>
        </p:nvGrpSpPr>
        <p:grpSpPr bwMode="auto">
          <a:xfrm>
            <a:off x="6007100" y="3331840"/>
            <a:ext cx="2667000" cy="457200"/>
            <a:chOff x="0" y="0"/>
            <a:chExt cx="1680" cy="288"/>
          </a:xfrm>
        </p:grpSpPr>
        <p:sp>
          <p:nvSpPr>
            <p:cNvPr id="15369" name="Rectangle 11"/>
            <p:cNvSpPr>
              <a:spLocks/>
            </p:cNvSpPr>
            <p:nvPr/>
          </p:nvSpPr>
          <p:spPr bwMode="auto">
            <a:xfrm>
              <a:off x="0" y="0"/>
              <a:ext cx="1680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ko-KR" altLang="ko-KR"/>
            </a:p>
          </p:txBody>
        </p:sp>
        <p:sp>
          <p:nvSpPr>
            <p:cNvPr id="15370" name="Rectangle 12"/>
            <p:cNvSpPr>
              <a:spLocks/>
            </p:cNvSpPr>
            <p:nvPr/>
          </p:nvSpPr>
          <p:spPr bwMode="auto">
            <a:xfrm>
              <a:off x="0" y="12"/>
              <a:ext cx="1680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ja-JP" altLang="en-US" i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sym typeface="굴림" pitchFamily="50" charset="-127"/>
                </a:rPr>
                <a:t>정보</a:t>
              </a:r>
              <a:r>
                <a:rPr lang="en-US" altLang="ja-JP">
                  <a:solidFill>
                    <a:schemeClr val="tx1"/>
                  </a:solidFill>
                </a:rPr>
                <a:t>(Information)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15367" name="Line 13"/>
          <p:cNvSpPr>
            <a:spLocks noChangeShapeType="1"/>
          </p:cNvSpPr>
          <p:nvPr/>
        </p:nvSpPr>
        <p:spPr bwMode="auto">
          <a:xfrm rot="10800000" flipH="1">
            <a:off x="2699792" y="2780928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5368" name="Line 14"/>
          <p:cNvSpPr>
            <a:spLocks noChangeShapeType="1"/>
          </p:cNvSpPr>
          <p:nvPr/>
        </p:nvSpPr>
        <p:spPr bwMode="auto">
          <a:xfrm>
            <a:off x="5940152" y="2780928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>
          <a:xfrm>
            <a:off x="1087586" y="188640"/>
            <a:ext cx="650875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통계학</a:t>
            </a: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은 어떤 학문인가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ヒラギノ角ゴ ProN W6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196752"/>
            <a:ext cx="6984776" cy="5616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87586" y="188640"/>
            <a:ext cx="650875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통계학의</a:t>
            </a:r>
            <a:r>
              <a:rPr lang="en-US" altLang="ja-JP" sz="40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  </a:t>
            </a:r>
            <a:r>
              <a:rPr lang="ko-KR" altLang="en-US" sz="40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종</a:t>
            </a:r>
            <a:r>
              <a:rPr lang="ko-KR" altLang="en-US" sz="4000" b="1" i="0" cap="all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헤드라인A" charset="0"/>
                <a:sym typeface="헤드라인A" charset="0"/>
              </a:rPr>
              <a:t>류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ヒラギノ角ゴ ProN W6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9900" y="1196752"/>
            <a:ext cx="8204200" cy="4572000"/>
          </a:xfrm>
        </p:spPr>
        <p:txBody>
          <a:bodyPr/>
          <a:lstStyle/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기술통계학은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편리하고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정보를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나타내는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방식으로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정리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요약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설명하는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방법을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다룬다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기술통계학의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가지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형태는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통계전문가들이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유용한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정보를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추출하기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쉽게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설명하는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그래프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기법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(graphical techniques)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</a:t>
            </a:r>
          </a:p>
          <a:p>
            <a:pPr marL="39688" indent="0">
              <a:buFontTx/>
              <a:buNone/>
            </a:pPr>
            <a:endParaRPr lang="en-US" altLang="ko-KR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제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2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장에서는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다양한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그래프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기법들이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제시된다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endParaRPr lang="en-US" altLang="ko-KR" sz="18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395536" y="188640"/>
            <a:ext cx="8352928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40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ヒラギノ角ゴ ProN W6" charset="0"/>
                <a:sym typeface="헤드라인A" charset="0"/>
              </a:rPr>
              <a:t>기술통계학 </a:t>
            </a:r>
            <a:r>
              <a:rPr lang="en-US" altLang="ja-JP" sz="4000" i="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-127"/>
              </a:rPr>
              <a:t>Descriptive </a:t>
            </a:r>
            <a:r>
              <a:rPr lang="en-US" altLang="ja-JP" sz="4000" i="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-127"/>
              </a:rPr>
              <a:t>Statistics</a:t>
            </a:r>
            <a:r>
              <a:rPr lang="ko-KR" altLang="en-US" sz="40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1.10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760"/>
            <a:ext cx="8255000" cy="4896544"/>
          </a:xfrm>
        </p:spPr>
        <p:txBody>
          <a:bodyPr>
            <a:normAutofit/>
          </a:bodyPr>
          <a:lstStyle/>
          <a:p>
            <a:pPr marL="39688" indent="0" algn="just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기술통계학의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다른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형태는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요약하는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수치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기법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(numerical techniques)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</a:t>
            </a:r>
          </a:p>
          <a:p>
            <a:pPr marL="39688" indent="0" algn="just">
              <a:buFontTx/>
              <a:buNone/>
            </a:pP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 algn="just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평균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(mean)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중앙값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(median)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중심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위치를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나타내기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위해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널리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사용되는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척도이다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(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대표값</a:t>
            </a: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)</a:t>
            </a: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 algn="just">
              <a:buFontTx/>
              <a:buNone/>
            </a:pP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 algn="just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범위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(range),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분산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(variance),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표준편차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(standard deviation)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변동성을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나타내기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위해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사용되는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척도이다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(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변동량</a:t>
            </a: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)</a:t>
            </a: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 algn="just">
              <a:buFontTx/>
              <a:buNone/>
            </a:pPr>
            <a:endParaRPr lang="en-US" altLang="ja-JP" sz="2400" b="1" dirty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 algn="just">
              <a:buFontTx/>
              <a:buNone/>
            </a:pP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제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3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장에서는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데이터의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다른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특성들을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나타내는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수치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통계척도들이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제시된다</a:t>
            </a:r>
            <a:r>
              <a:rPr lang="en-US" altLang="ja-JP" sz="18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  <a:endParaRPr lang="en-US" altLang="ko-KR" sz="18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223490" y="188640"/>
            <a:ext cx="8452966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40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ヒラギノ角ゴ ProN W6" charset="0"/>
                <a:sym typeface="헤드라인A" charset="0"/>
              </a:rPr>
              <a:t>기술통계학 </a:t>
            </a:r>
            <a:r>
              <a:rPr lang="en-US" altLang="ja-JP" sz="4000" i="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-127"/>
              </a:rPr>
              <a:t>Descriptive </a:t>
            </a:r>
            <a:r>
              <a:rPr lang="en-US" altLang="ja-JP" sz="4000" i="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-127"/>
              </a:rPr>
              <a:t>Statistics</a:t>
            </a:r>
            <a:r>
              <a:rPr lang="ko-KR" altLang="en-US" sz="40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Arial" pitchFamily="34" charset="0"/>
                <a:sym typeface="헤드라인A" charset="0"/>
              </a:rPr>
              <a:t>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50" y="1268761"/>
            <a:ext cx="8345488" cy="21602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ko-KR" altLang="en-US" sz="3600" b="1" i="0" cap="all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ヒラギノ角ゴ ProN W6" charset="0"/>
                <a:sym typeface="헤드라인A" charset="0"/>
              </a:rPr>
              <a:t>기술통계학의 정의 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신명조" pitchFamily="18" charset="-127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239000" y="6553200"/>
            <a:ext cx="1917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altLang="ko-KR" sz="1200" i="0">
                <a:solidFill>
                  <a:schemeClr val="tx1"/>
                </a:solidFill>
                <a:latin typeface="Tahoma" pitchFamily="34" charset="0"/>
                <a:ea typeface="MS PGothic" pitchFamily="34" charset="-128"/>
                <a:sym typeface="Tahoma" pitchFamily="34" charset="0"/>
              </a:rPr>
              <a:t>1.23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340768"/>
            <a:ext cx="8655372" cy="4737100"/>
          </a:xfrm>
        </p:spPr>
        <p:txBody>
          <a:bodyPr>
            <a:normAutofit fontScale="92500" lnSpcReduction="10000"/>
          </a:bodyPr>
          <a:lstStyle/>
          <a:p>
            <a:pPr marL="39688" indent="0">
              <a:buFontTx/>
              <a:buNone/>
            </a:pPr>
            <a:r>
              <a:rPr lang="ja-JP" altLang="en-US" sz="2400" b="1" dirty="0" smtClean="0">
                <a:solidFill>
                  <a:srgbClr val="C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모집단</a:t>
            </a:r>
            <a:r>
              <a:rPr lang="en-US" altLang="ja-JP" sz="2400" b="1" dirty="0" smtClean="0">
                <a:solidFill>
                  <a:srgbClr val="C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(Population)</a:t>
            </a: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(population )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통계전문가가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관심을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가지고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있는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    </a:t>
            </a:r>
          </a:p>
          <a:p>
            <a:pPr marL="39688" indent="0">
              <a:buFontTx/>
              <a:buNone/>
            </a:pP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 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항목들의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그룹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집합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)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일반적으로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매우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크고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종종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무한히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클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있다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	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예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국회의원선거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광주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동구의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총유권자</a:t>
            </a: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ja-JP" altLang="en-US" sz="2400" b="1" dirty="0" smtClean="0">
                <a:solidFill>
                  <a:srgbClr val="C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표본</a:t>
            </a:r>
            <a:r>
              <a:rPr lang="en-US" altLang="ja-JP" sz="2400" b="1" dirty="0" smtClean="0">
                <a:solidFill>
                  <a:srgbClr val="C00000"/>
                </a:solidFill>
                <a:latin typeface="HY신명조" pitchFamily="18" charset="-127"/>
                <a:ea typeface="HY신명조" pitchFamily="18" charset="-127"/>
                <a:sym typeface="헤드라인A" charset="-127"/>
              </a:rPr>
              <a:t>(Sample)</a:t>
            </a: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(sample)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모집단으로부터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추출된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데이터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집합이다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buFontTx/>
              <a:buNone/>
            </a:pPr>
            <a:r>
              <a:rPr lang="en-US" altLang="ko-KR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-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매우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크기도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하지만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모집단보다는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작다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</a:t>
            </a:r>
          </a:p>
          <a:p>
            <a:pPr marL="39688" indent="0">
              <a:buFontTx/>
              <a:buNone/>
            </a:pPr>
            <a:endParaRPr lang="en-US" altLang="ja-JP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  <a:p>
            <a:pPr marL="39688" indent="0">
              <a:buFontTx/>
              <a:buNone/>
            </a:pP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예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.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예제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12.5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에서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선거일에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출구여론조사가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이루어진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765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명의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유권자로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구성된</a:t>
            </a:r>
            <a:r>
              <a:rPr lang="en-US" altLang="ja-JP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 </a:t>
            </a:r>
            <a:r>
              <a:rPr lang="ja-JP" altLang="en-US" sz="2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sym typeface="헤움명조242" charset="-127"/>
              </a:rPr>
              <a:t>표본</a:t>
            </a:r>
            <a:endParaRPr lang="ko-KR" altLang="en-US" sz="2400" b="1" dirty="0" smtClean="0">
              <a:solidFill>
                <a:srgbClr val="000000"/>
              </a:solidFill>
              <a:latin typeface="HY신명조" pitchFamily="18" charset="-127"/>
              <a:ea typeface="HY신명조" pitchFamily="18" charset="-127"/>
              <a:sym typeface="헤움명조242" charset="-127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755576" y="188640"/>
            <a:ext cx="7588870" cy="854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kumimoji="0" lang="ko-KR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헤드라인A"/>
                <a:ea typeface="HY신명조" pitchFamily="18" charset="-127"/>
                <a:cs typeface="Arial" pitchFamily="34" charset="0"/>
                <a:sym typeface="헤드라인A" charset="0"/>
              </a:rPr>
              <a:t>통계학 개념 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헤드라인A"/>
              <a:ea typeface="HY신명조" pitchFamily="18" charset="-127"/>
              <a:cs typeface="Arial" pitchFamily="34" charset="0"/>
              <a:sym typeface="헤드라인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제목, 구분점 및 사진">
  <a:themeElements>
    <a:clrScheme name="">
      <a:dk1>
        <a:srgbClr val="674B23"/>
      </a:dk1>
      <a:lt1>
        <a:srgbClr val="98B4DC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, 구분점 및 사진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제목, 구분점 및 사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빈 페이지">
  <a:themeElements>
    <a:clrScheme name="">
      <a:dk1>
        <a:srgbClr val="674B23"/>
      </a:dk1>
      <a:lt1>
        <a:srgbClr val="98B4DC"/>
      </a:lt1>
      <a:dk2>
        <a:srgbClr val="000000"/>
      </a:dk2>
      <a:lt2>
        <a:srgbClr val="C6BE96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 페이지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빈 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제목 및 구분점 - 2열">
  <a:themeElements>
    <a:clrScheme name="">
      <a:dk1>
        <a:srgbClr val="674B23"/>
      </a:dk1>
      <a:lt1>
        <a:srgbClr val="98B4DC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 및 구분점 - 2열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제목 및 구분점 - 2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및 구분점 - 왼쪽">
  <a:themeElements>
    <a:clrScheme name="">
      <a:dk1>
        <a:srgbClr val="674B23"/>
      </a:dk1>
      <a:lt1>
        <a:srgbClr val="98B4DC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 및 구분점 - 왼쪽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제목 및 구분점 - 왼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제목 및 구분점 - 오른쪽">
  <a:themeElements>
    <a:clrScheme name="">
      <a:dk1>
        <a:srgbClr val="674B23"/>
      </a:dk1>
      <a:lt1>
        <a:srgbClr val="98B4DC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 및 구분점 - 오른쪽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제목 및 구분점 - 오른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제목 - 상단">
  <a:themeElements>
    <a:clrScheme name="">
      <a:dk1>
        <a:srgbClr val="674B23"/>
      </a:dk1>
      <a:lt1>
        <a:srgbClr val="98B4DC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 - 상단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제목 - 상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제목 및 부제">
  <a:themeElements>
    <a:clrScheme name="">
      <a:dk1>
        <a:srgbClr val="674B23"/>
      </a:dk1>
      <a:lt1>
        <a:srgbClr val="98B4DC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 및 부제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제목 및 부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제목 - 중앙">
  <a:themeElements>
    <a:clrScheme name="">
      <a:dk1>
        <a:srgbClr val="674B23"/>
      </a:dk1>
      <a:lt1>
        <a:srgbClr val="98B4DC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 - 중앙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제목 - 중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사진 - 수직">
  <a:themeElements>
    <a:clrScheme name="">
      <a:dk1>
        <a:srgbClr val="674B23"/>
      </a:dk1>
      <a:lt1>
        <a:srgbClr val="98B4DC"/>
      </a:lt1>
      <a:dk2>
        <a:srgbClr val="000000"/>
      </a:dk2>
      <a:lt2>
        <a:srgbClr val="C6BE96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진 - 수직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사진 - 수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사진 - 수평">
  <a:themeElements>
    <a:clrScheme name="">
      <a:dk1>
        <a:srgbClr val="674B23"/>
      </a:dk1>
      <a:lt1>
        <a:srgbClr val="98B4DC"/>
      </a:lt1>
      <a:dk2>
        <a:srgbClr val="000000"/>
      </a:dk2>
      <a:lt2>
        <a:srgbClr val="C6BE96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진 - 수평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사진 - 수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구분점">
  <a:themeElements>
    <a:clrScheme name="">
      <a:dk1>
        <a:srgbClr val="674B23"/>
      </a:dk1>
      <a:lt1>
        <a:srgbClr val="98B4DC"/>
      </a:lt1>
      <a:dk2>
        <a:srgbClr val="000000"/>
      </a:dk2>
      <a:lt2>
        <a:srgbClr val="C6BE96"/>
      </a:lt2>
      <a:accent1>
        <a:srgbClr val="BBE0E3"/>
      </a:accent1>
      <a:accent2>
        <a:srgbClr val="333399"/>
      </a:accent2>
      <a:accent3>
        <a:srgbClr val="CAD6EB"/>
      </a:accent3>
      <a:accent4>
        <a:srgbClr val="573F1C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구분점">
      <a:majorFont>
        <a:latin typeface="Baskerville"/>
        <a:ea typeface="ヒラギノ明朝 ProN W3"/>
        <a:cs typeface="ヒラギノ明朝 ProN W3"/>
      </a:majorFont>
      <a:minorFont>
        <a:latin typeface="Baskervil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BFB9A8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rgbClr val="674B23"/>
            </a:solidFill>
            <a:effectLst/>
            <a:latin typeface="Baskerville" charset="0"/>
            <a:ea typeface="ヒラギノ明朝 ProN W3" charset="0"/>
            <a:cs typeface="ヒラギノ明朝 ProN W3" charset="0"/>
            <a:sym typeface="Baskerville" charset="0"/>
          </a:defRPr>
        </a:defPPr>
      </a:lstStyle>
    </a:lnDef>
  </a:objectDefaults>
  <a:extraClrSchemeLst>
    <a:extraClrScheme>
      <a:clrScheme name="구분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Pages>0</Pages>
  <Words>1565</Words>
  <Characters>0</Characters>
  <Application>Microsoft Office PowerPoint</Application>
  <PresentationFormat>화면 슬라이드 쇼(4:3)</PresentationFormat>
  <Lines>0</Lines>
  <Paragraphs>160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19</vt:i4>
      </vt:variant>
    </vt:vector>
  </HeadingPairs>
  <TitlesOfParts>
    <vt:vector size="47" baseType="lpstr">
      <vt:lpstr>Baskerville</vt:lpstr>
      <vt:lpstr>HY신명조</vt:lpstr>
      <vt:lpstr>MS PGothic</vt:lpstr>
      <vt:lpstr>ヒラギノ角ゴ ProN W6</vt:lpstr>
      <vt:lpstr>ヒラギノ明朝 ProN W3</vt:lpstr>
      <vt:lpstr>굴림</vt:lpstr>
      <vt:lpstr>돋움</vt:lpstr>
      <vt:lpstr>맑은 고딕</vt:lpstr>
      <vt:lpstr>헤드라인A</vt:lpstr>
      <vt:lpstr>헤움명조242</vt:lpstr>
      <vt:lpstr>Arial</vt:lpstr>
      <vt:lpstr>Bookman Old Style</vt:lpstr>
      <vt:lpstr>Gill Sans MT</vt:lpstr>
      <vt:lpstr>Tahoma</vt:lpstr>
      <vt:lpstr>Wingdings</vt:lpstr>
      <vt:lpstr>Wingdings 3</vt:lpstr>
      <vt:lpstr>제목, 구분점 및 사진</vt:lpstr>
      <vt:lpstr>제목 및 구분점 - 왼쪽</vt:lpstr>
      <vt:lpstr>제목 및 구분점 - 오른쪽</vt:lpstr>
      <vt:lpstr>제목 - 상단</vt:lpstr>
      <vt:lpstr>제목 및 부제</vt:lpstr>
      <vt:lpstr>제목 - 중앙</vt:lpstr>
      <vt:lpstr>사진 - 수직</vt:lpstr>
      <vt:lpstr>사진 - 수평</vt:lpstr>
      <vt:lpstr>구분점</vt:lpstr>
      <vt:lpstr>빈 페이지</vt:lpstr>
      <vt:lpstr>제목 및 구분점 - 2열</vt:lpstr>
      <vt:lpstr>원본</vt:lpstr>
      <vt:lpstr>경영통계학   제1장</vt:lpstr>
      <vt:lpstr>통계학의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/>
  <dc:creator>Trent Tucker, Wilfrid Laurier Univeristy</dc:creator>
  <cp:keywords/>
  <dc:description/>
  <cp:lastModifiedBy>student</cp:lastModifiedBy>
  <cp:revision>14</cp:revision>
  <dcterms:modified xsi:type="dcterms:W3CDTF">2020-02-12T01:54:25Z</dcterms:modified>
</cp:coreProperties>
</file>