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2" r:id="rId1"/>
  </p:sldMasterIdLst>
  <p:notesMasterIdLst>
    <p:notesMasterId r:id="rId56"/>
  </p:notesMasterIdLst>
  <p:handoutMasterIdLst>
    <p:handoutMasterId r:id="rId57"/>
  </p:handoutMasterIdLst>
  <p:sldIdLst>
    <p:sldId id="256" r:id="rId2"/>
    <p:sldId id="261" r:id="rId3"/>
    <p:sldId id="273" r:id="rId4"/>
    <p:sldId id="274" r:id="rId5"/>
    <p:sldId id="275" r:id="rId6"/>
    <p:sldId id="276" r:id="rId7"/>
    <p:sldId id="311" r:id="rId8"/>
    <p:sldId id="278" r:id="rId9"/>
    <p:sldId id="277" r:id="rId10"/>
    <p:sldId id="280" r:id="rId11"/>
    <p:sldId id="313" r:id="rId12"/>
    <p:sldId id="284" r:id="rId13"/>
    <p:sldId id="281" r:id="rId14"/>
    <p:sldId id="282" r:id="rId15"/>
    <p:sldId id="283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312" r:id="rId24"/>
    <p:sldId id="292" r:id="rId25"/>
    <p:sldId id="293" r:id="rId26"/>
    <p:sldId id="297" r:id="rId27"/>
    <p:sldId id="298" r:id="rId28"/>
    <p:sldId id="299" r:id="rId29"/>
    <p:sldId id="300" r:id="rId30"/>
    <p:sldId id="309" r:id="rId31"/>
    <p:sldId id="310" r:id="rId32"/>
    <p:sldId id="294" r:id="rId33"/>
    <p:sldId id="301" r:id="rId34"/>
    <p:sldId id="302" r:id="rId35"/>
    <p:sldId id="303" r:id="rId36"/>
    <p:sldId id="306" r:id="rId37"/>
    <p:sldId id="307" r:id="rId38"/>
    <p:sldId id="308" r:id="rId39"/>
    <p:sldId id="305" r:id="rId40"/>
    <p:sldId id="295" r:id="rId41"/>
    <p:sldId id="296" r:id="rId42"/>
    <p:sldId id="265" r:id="rId43"/>
    <p:sldId id="264" r:id="rId44"/>
    <p:sldId id="259" r:id="rId45"/>
    <p:sldId id="260" r:id="rId46"/>
    <p:sldId id="262" r:id="rId47"/>
    <p:sldId id="263" r:id="rId48"/>
    <p:sldId id="266" r:id="rId49"/>
    <p:sldId id="267" r:id="rId50"/>
    <p:sldId id="268" r:id="rId51"/>
    <p:sldId id="269" r:id="rId52"/>
    <p:sldId id="270" r:id="rId53"/>
    <p:sldId id="271" r:id="rId54"/>
    <p:sldId id="272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45F00A9-00D3-49B7-A5CE-C07600D34F8A}">
          <p14:sldIdLst>
            <p14:sldId id="256"/>
            <p14:sldId id="261"/>
            <p14:sldId id="273"/>
            <p14:sldId id="274"/>
            <p14:sldId id="275"/>
            <p14:sldId id="276"/>
            <p14:sldId id="311"/>
            <p14:sldId id="278"/>
            <p14:sldId id="277"/>
            <p14:sldId id="280"/>
            <p14:sldId id="313"/>
            <p14:sldId id="284"/>
            <p14:sldId id="281"/>
            <p14:sldId id="282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312"/>
            <p14:sldId id="292"/>
            <p14:sldId id="293"/>
            <p14:sldId id="297"/>
            <p14:sldId id="298"/>
            <p14:sldId id="299"/>
            <p14:sldId id="300"/>
            <p14:sldId id="309"/>
            <p14:sldId id="310"/>
            <p14:sldId id="294"/>
            <p14:sldId id="301"/>
            <p14:sldId id="302"/>
            <p14:sldId id="303"/>
            <p14:sldId id="306"/>
            <p14:sldId id="307"/>
            <p14:sldId id="308"/>
            <p14:sldId id="305"/>
            <p14:sldId id="295"/>
            <p14:sldId id="296"/>
            <p14:sldId id="265"/>
            <p14:sldId id="264"/>
            <p14:sldId id="259"/>
            <p14:sldId id="260"/>
            <p14:sldId id="262"/>
            <p14:sldId id="263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3892" autoAdjust="0"/>
  </p:normalViewPr>
  <p:slideViewPr>
    <p:cSldViewPr snapToGrid="0">
      <p:cViewPr varScale="1">
        <p:scale>
          <a:sx n="79" d="100"/>
          <a:sy n="79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22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1F0AF10-BFDB-4C6C-ABB1-CB20A05227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E968C0F-EC68-4DA2-A7A3-5294AA1E47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FF6ED-DADC-425D-BFAB-69E72A005E90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2EB321B-1871-44DF-98C2-43C26B163E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DDF99F2-F6EE-465B-90BF-E623851281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B3CA3-A7B7-4B86-A7A9-A234FEBC1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53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4AA85-AF76-4272-90AE-CE7BE923E5CF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A4CC3-EB99-43DD-969C-E23B57141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655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정확도를 높일 방법이 없을까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A4CC3-EB99-43DD-969C-E23B57141FA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54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정확한 </a:t>
            </a:r>
            <a:r>
              <a:rPr lang="ko-KR" altLang="en-US" dirty="0" err="1" smtClean="0"/>
              <a:t>예측선을</a:t>
            </a:r>
            <a:r>
              <a:rPr lang="ko-KR" altLang="en-US" dirty="0" smtClean="0"/>
              <a:t> 그리는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A4CC3-EB99-43DD-969C-E23B57141FA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9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A4CC3-EB99-43DD-969C-E23B57141FA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85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오차역전파라는</a:t>
            </a:r>
            <a:r>
              <a:rPr lang="ko-KR" altLang="en-US" dirty="0" smtClean="0"/>
              <a:t> 알고리즘은 층이 여러 개이었을 때 오차를 </a:t>
            </a:r>
            <a:r>
              <a:rPr lang="ko-KR" altLang="en-US" dirty="0" err="1" smtClean="0"/>
              <a:t>줄여나가는거고</a:t>
            </a:r>
            <a:endParaRPr lang="en-US" altLang="ko-KR" dirty="0" smtClean="0"/>
          </a:p>
          <a:p>
            <a:r>
              <a:rPr lang="ko-KR" altLang="en-US" dirty="0" smtClean="0"/>
              <a:t>단계를 줄여나가는 것이 경사 </a:t>
            </a:r>
            <a:r>
              <a:rPr lang="ko-KR" altLang="en-US" dirty="0" err="1" smtClean="0"/>
              <a:t>하강법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A4CC3-EB99-43DD-969C-E23B57141FA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686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A4CC3-EB99-43DD-969C-E23B57141FA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00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A4CC3-EB99-43DD-969C-E23B57141FA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2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6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3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78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ym typeface="Wingdings" panose="05000000000000000000" pitchFamily="2" charset="2"/>
              </a:defRPr>
            </a:lvl1pPr>
          </a:lstStyle>
          <a:p>
            <a:pPr lvl="0"/>
            <a:r>
              <a:rPr lang="en-US" altLang="ko-KR" dirty="0"/>
              <a:t>• </a:t>
            </a: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0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7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8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4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3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5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7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20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9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lbutITbook/080228/blob/master/deeplearning/deeplearning_class/01_Least_Square_Method.ipyn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lbutITbook/080228/blob/master/deeplearning/deeplearning_class/02_Mean_Squared_Error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lbutITbook/080228/blob/master/deeplearning/run_project/01_My_First_Deeplearning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9776D2-9DDC-4ECE-A14D-48CA02CCD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DeepLearning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800" dirty="0"/>
              <a:t>[</a:t>
            </a:r>
            <a:r>
              <a:rPr lang="ko-KR" altLang="en-US" sz="2800" dirty="0"/>
              <a:t>모두의 딥러닝 교재</a:t>
            </a:r>
            <a:r>
              <a:rPr lang="en-US" altLang="ko-KR" sz="2800" dirty="0"/>
              <a:t>,</a:t>
            </a:r>
            <a:r>
              <a:rPr lang="ko-KR" altLang="en-US" sz="2800" dirty="0"/>
              <a:t> 인공지능 보충</a:t>
            </a:r>
            <a:r>
              <a:rPr lang="en-US" altLang="ko-KR" sz="2800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6480CC4-6272-4B09-AF1D-67C785BB3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718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E9AF29-C6D1-48B4-BAE5-0028D86F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폐암수술 환자의 생존율 예측하기 실습결과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B83592F-7EAD-40BE-B84B-03E935A5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keras.models.Sequential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딥러닝 구조를 한층 </a:t>
            </a:r>
            <a:r>
              <a:rPr lang="ko-KR" altLang="en-US" dirty="0" err="1"/>
              <a:t>한층</a:t>
            </a:r>
            <a:r>
              <a:rPr lang="ko-KR" altLang="en-US" dirty="0"/>
              <a:t> </a:t>
            </a:r>
            <a:r>
              <a:rPr lang="ko-KR" altLang="en-US" dirty="0" err="1"/>
              <a:t>쌓아올릴</a:t>
            </a:r>
            <a:r>
              <a:rPr lang="ko-KR" altLang="en-US" dirty="0"/>
              <a:t> 수 있게 만듦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keras.layers.Dense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층을 만드는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A698D44-E9BE-4A59-B16B-623BDA989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35" y="2144256"/>
            <a:ext cx="6449333" cy="390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2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D5965C-96B5-44A0-8445-037EFA78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방식의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4CD120-A267-4379-937C-0B647AFFE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8A0EBB0-27B5-4F35-8E46-4C90E6B6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48" y="2286000"/>
            <a:ext cx="5064722" cy="39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F79643-7FCB-4FDA-B7B3-91B0FD7A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기초이론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7EC8DF4-1E01-4A1B-83BE-2F2FB4ACC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33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37A741-6FCD-456C-9F0E-CB1BA74B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ko-KR" altLang="en-US" dirty="0" err="1"/>
              <a:t>딥러닝으로</a:t>
            </a:r>
            <a:r>
              <a:rPr lang="ko-KR" altLang="en-US" dirty="0"/>
              <a:t> 잘할 수 있는 일  </a:t>
            </a:r>
            <a:r>
              <a:rPr lang="en-US" altLang="ko-KR" dirty="0"/>
              <a:t>-</a:t>
            </a:r>
            <a:r>
              <a:rPr lang="ko-KR" altLang="en-US" dirty="0"/>
              <a:t> 딥러닝 기본원리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2C6A684-3979-4B7B-96E6-0108078F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/>
              <a:t>선형회귀</a:t>
            </a:r>
            <a:endParaRPr lang="en-US" altLang="ko-KR" sz="2800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예측선 그리기</a:t>
            </a:r>
            <a:endParaRPr lang="en-US" altLang="ko-KR" sz="2400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/>
              <a:t>로지스틱 회귀</a:t>
            </a:r>
            <a:endParaRPr lang="en-US" altLang="ko-KR" sz="2800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성공과 실패</a:t>
            </a:r>
          </a:p>
        </p:txBody>
      </p:sp>
    </p:spTree>
    <p:extLst>
      <p:ext uri="{BB962C8B-B14F-4D97-AF65-F5344CB8AC3E}">
        <p14:creationId xmlns:p14="http://schemas.microsoft.com/office/powerpoint/2010/main" val="110518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8E468F-9FEE-4667-94ED-DD09B61C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회귀분석</a:t>
            </a:r>
            <a:r>
              <a:rPr lang="en-US" altLang="ko-KR" dirty="0"/>
              <a:t>(Regression Analysis)</a:t>
            </a:r>
            <a:r>
              <a:rPr lang="ko-KR" altLang="en-US" dirty="0"/>
              <a:t> 용어정리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155368F-7107-4B09-93E8-79C60033D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선형회귀</a:t>
            </a:r>
            <a:r>
              <a:rPr lang="en-US" altLang="ko-KR" dirty="0"/>
              <a:t>(Linear Regression)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독립변수 </a:t>
            </a:r>
            <a:r>
              <a:rPr lang="en-US" altLang="ko-KR" dirty="0"/>
              <a:t>x</a:t>
            </a:r>
            <a:r>
              <a:rPr lang="ko-KR" altLang="en-US" dirty="0"/>
              <a:t>를 사용해 종속변수 </a:t>
            </a:r>
            <a:r>
              <a:rPr lang="en-US" altLang="ko-KR" dirty="0"/>
              <a:t>y</a:t>
            </a:r>
            <a:r>
              <a:rPr lang="ko-KR" altLang="en-US" dirty="0"/>
              <a:t>의 움직임을 예측하고 설명하는 작업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공부시간에 따른 성적예상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다중 선형회귀</a:t>
            </a:r>
            <a:r>
              <a:rPr lang="en-US" altLang="ko-KR" dirty="0"/>
              <a:t>(Multi Linear Regression)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다양한 독립변수 </a:t>
            </a:r>
            <a:r>
              <a:rPr lang="en-US" altLang="ko-KR" dirty="0"/>
              <a:t>x1, x2, x3</a:t>
            </a:r>
            <a:r>
              <a:rPr lang="ko-KR" altLang="en-US" dirty="0"/>
              <a:t>를 사용해 종속변수 </a:t>
            </a:r>
            <a:r>
              <a:rPr lang="en-US" altLang="ko-KR" dirty="0"/>
              <a:t>y</a:t>
            </a:r>
            <a:r>
              <a:rPr lang="ko-KR" altLang="en-US" dirty="0"/>
              <a:t>의 움직임을 예측하고 설명하는 작업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폐암환자 생존예측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로지스틱 회귀</a:t>
            </a:r>
            <a:r>
              <a:rPr lang="en-US" altLang="ko-KR" dirty="0"/>
              <a:t>(Logistic Regression)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독립변수 </a:t>
            </a:r>
            <a:r>
              <a:rPr lang="en-US" altLang="ko-KR" dirty="0"/>
              <a:t>x</a:t>
            </a:r>
            <a:r>
              <a:rPr lang="ko-KR" altLang="en-US" dirty="0"/>
              <a:t>를 사용해 종속변수 </a:t>
            </a:r>
            <a:r>
              <a:rPr lang="en-US" altLang="ko-KR" dirty="0"/>
              <a:t>y</a:t>
            </a:r>
            <a:r>
              <a:rPr lang="ko-KR" altLang="en-US" dirty="0"/>
              <a:t>의 참</a:t>
            </a:r>
            <a:r>
              <a:rPr lang="en-US" altLang="ko-KR" dirty="0"/>
              <a:t>, </a:t>
            </a:r>
            <a:r>
              <a:rPr lang="ko-KR" altLang="en-US" dirty="0"/>
              <a:t>거짓</a:t>
            </a:r>
            <a:r>
              <a:rPr lang="en-US" altLang="ko-KR" dirty="0"/>
              <a:t>(</a:t>
            </a:r>
            <a:r>
              <a:rPr lang="ko-KR" altLang="en-US" dirty="0"/>
              <a:t>성공</a:t>
            </a:r>
            <a:r>
              <a:rPr lang="en-US" altLang="ko-KR" dirty="0"/>
              <a:t>,</a:t>
            </a:r>
            <a:r>
              <a:rPr lang="ko-KR" altLang="en-US" dirty="0"/>
              <a:t>실패</a:t>
            </a:r>
            <a:r>
              <a:rPr lang="en-US" altLang="ko-KR" dirty="0"/>
              <a:t>)</a:t>
            </a:r>
            <a:r>
              <a:rPr lang="ko-KR" altLang="en-US" dirty="0"/>
              <a:t>을 예측하고 설명하는 작업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공부 시간에 따른 합격예측</a:t>
            </a:r>
            <a:r>
              <a:rPr lang="en-US" altLang="ko-KR" dirty="0"/>
              <a:t>, </a:t>
            </a:r>
            <a:r>
              <a:rPr lang="ko-KR" altLang="en-US" dirty="0" err="1"/>
              <a:t>맑은날씨</a:t>
            </a:r>
            <a:r>
              <a:rPr lang="ko-KR" altLang="en-US" dirty="0"/>
              <a:t> 예측 등 </a:t>
            </a:r>
            <a:r>
              <a:rPr lang="en-US" altLang="ko-KR" dirty="0"/>
              <a:t>O, X</a:t>
            </a:r>
            <a:r>
              <a:rPr lang="ko-KR" altLang="en-US" dirty="0"/>
              <a:t>로 응답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40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D3977D-13CA-4196-B6C6-EC08A247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훌륭한 예측선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DED188F-FE51-4270-885F-808C81CD7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공부한 시간과 중간고사 성적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변환                                      </a:t>
            </a:r>
            <a:r>
              <a:rPr lang="ko-KR" altLang="en-US" dirty="0" err="1"/>
              <a:t>좌표로변환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5AC723E-3407-4F62-ACEF-52E87EDFC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07494"/>
            <a:ext cx="8943975" cy="1400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32C7C5F-F0F0-4DC4-8354-D7B72936D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408" y="5128260"/>
            <a:ext cx="2343150" cy="1181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EF8E260-52E7-40D1-901E-EBD4521C8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488" y="4291820"/>
            <a:ext cx="3756750" cy="22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2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10B9CA-E59A-4908-B5CA-CE013A96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일차함수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87FF40-3E89-4178-8A0E-329F7B07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좌표로 변화하고 보니 수식인 일차함수로 그림을 표현할 수 있음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y = ax + b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y = </a:t>
            </a:r>
            <a:r>
              <a:rPr lang="ko-KR" altLang="en-US" dirty="0"/>
              <a:t>성적</a:t>
            </a:r>
            <a:r>
              <a:rPr lang="en-US" altLang="ko-KR" dirty="0"/>
              <a:t>, </a:t>
            </a:r>
            <a:r>
              <a:rPr lang="ko-KR" altLang="en-US" dirty="0"/>
              <a:t>종속변수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 = </a:t>
            </a:r>
            <a:r>
              <a:rPr lang="ko-KR" altLang="en-US" dirty="0"/>
              <a:t>기울기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x = </a:t>
            </a:r>
            <a:r>
              <a:rPr lang="ko-KR" altLang="en-US" dirty="0"/>
              <a:t>공부시간</a:t>
            </a:r>
            <a:r>
              <a:rPr lang="en-US" altLang="ko-KR" dirty="0"/>
              <a:t>, </a:t>
            </a:r>
            <a:r>
              <a:rPr lang="ko-KR" altLang="en-US" dirty="0"/>
              <a:t>독립변수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 = </a:t>
            </a:r>
            <a:r>
              <a:rPr lang="ko-KR" altLang="en-US" dirty="0"/>
              <a:t>절편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선형회귀는 정확한 직선을 찾아가는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E05E725-618D-4D55-A1F5-306C350A5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67" y="1985962"/>
            <a:ext cx="475806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5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FDF7FE-A8B8-480A-896F-BBDE1644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첫번째 과제 </a:t>
            </a:r>
            <a:r>
              <a:rPr lang="en-US" altLang="ko-KR" dirty="0"/>
              <a:t>– </a:t>
            </a:r>
            <a:r>
              <a:rPr lang="ko-KR" altLang="en-US" dirty="0"/>
              <a:t>정확한 직선을 찾아라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DBB4018-1547-48D6-B5F2-5FB0F1C73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기울기 </a:t>
            </a:r>
            <a:r>
              <a:rPr lang="en-US" altLang="ko-KR" dirty="0"/>
              <a:t>a</a:t>
            </a:r>
            <a:r>
              <a:rPr lang="ko-KR" altLang="en-US" dirty="0"/>
              <a:t>와 정확한 </a:t>
            </a:r>
            <a:r>
              <a:rPr lang="en-US" altLang="ko-KR" dirty="0"/>
              <a:t>y </a:t>
            </a:r>
            <a:r>
              <a:rPr lang="ko-KR" altLang="en-US" dirty="0"/>
              <a:t>절편의 값 </a:t>
            </a:r>
            <a:r>
              <a:rPr lang="en-US" altLang="ko-KR" dirty="0"/>
              <a:t>b</a:t>
            </a:r>
            <a:r>
              <a:rPr lang="ko-KR" altLang="en-US" dirty="0"/>
              <a:t>를 찾아라</a:t>
            </a:r>
            <a:r>
              <a:rPr lang="en-US" altLang="ko-KR" dirty="0"/>
              <a:t>!!!!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공학적 방법 또는 지금까지 연구가 있는가</a:t>
            </a:r>
            <a:r>
              <a:rPr lang="en-US" altLang="ko-KR" dirty="0"/>
              <a:t>???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있다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최소 </a:t>
            </a:r>
            <a:r>
              <a:rPr lang="ko-KR" altLang="en-US" dirty="0" err="1">
                <a:sym typeface="Wingdings" panose="05000000000000000000" pitchFamily="2" charset="2"/>
              </a:rPr>
              <a:t>제곱법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368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8674D0-B39E-40DB-9F1B-C47ED5C2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</a:t>
            </a:r>
            <a:r>
              <a:rPr lang="ko-KR" altLang="en-US" dirty="0" err="1"/>
              <a:t>제곱법</a:t>
            </a:r>
            <a:r>
              <a:rPr lang="en-US" altLang="ko-KR" dirty="0"/>
              <a:t>(method of least squares)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D297EA3-0A26-4A37-A06B-F8BB11938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회귀분석의 표준방식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실험이나 관찰을 통해 얻은 데이터를 분석하여 미지의 상수를 구할 때 사용하는 공식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252F960-B968-46B8-89B4-AA4B1CE12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12" y="3580781"/>
            <a:ext cx="5835185" cy="22699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68F1023-6356-4B3E-B2C5-9C55694D2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297" y="3933824"/>
            <a:ext cx="4719495" cy="155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35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6D4412-A108-4452-8483-B8BA9822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</a:t>
            </a:r>
            <a:r>
              <a:rPr lang="ko-KR" altLang="en-US" dirty="0" err="1"/>
              <a:t>제곱법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E96D7BA-1E7D-4CBC-86D2-7B0CBD781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공부한 시간</a:t>
            </a:r>
            <a:r>
              <a:rPr lang="en-US" altLang="ko-KR" dirty="0"/>
              <a:t>(x)</a:t>
            </a:r>
            <a:r>
              <a:rPr lang="ko-KR" altLang="en-US" dirty="0"/>
              <a:t>의 평균 </a:t>
            </a:r>
            <a:r>
              <a:rPr lang="en-US" altLang="ko-KR" dirty="0"/>
              <a:t>: (2 + 4 + 6 + 8) / 4 =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성정</a:t>
            </a:r>
            <a:r>
              <a:rPr lang="en-US" altLang="ko-KR" dirty="0"/>
              <a:t>(y) </a:t>
            </a:r>
            <a:r>
              <a:rPr lang="ko-KR" altLang="en-US" dirty="0"/>
              <a:t>평균 </a:t>
            </a:r>
            <a:r>
              <a:rPr lang="en-US" altLang="ko-KR" dirty="0"/>
              <a:t>: (81 + 93 + 91 + 97) / 4 = 90.5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기울기 </a:t>
            </a:r>
            <a:r>
              <a:rPr lang="en-US" altLang="ko-KR" dirty="0"/>
              <a:t>a == 2.3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1511076-BA67-423F-A99E-50FC21F0E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557" y="3429000"/>
            <a:ext cx="72009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8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8A1EB5-D0E3-4961-8EE9-54AC4A65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r>
              <a:rPr lang="en-US" altLang="ko-KR" dirty="0"/>
              <a:t>,</a:t>
            </a:r>
            <a:r>
              <a:rPr lang="ko-KR" altLang="en-US" dirty="0"/>
              <a:t> 딥러닝 개념도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86D5CDD-AE3E-49BC-A543-1942A8F9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1817B62E-F44F-489A-AE9A-8D9C3D609ECF}"/>
              </a:ext>
            </a:extLst>
          </p:cNvPr>
          <p:cNvSpPr/>
          <p:nvPr/>
        </p:nvSpPr>
        <p:spPr>
          <a:xfrm>
            <a:off x="2918301" y="2667791"/>
            <a:ext cx="5931725" cy="3259777"/>
          </a:xfrm>
          <a:prstGeom prst="roundRect">
            <a:avLst/>
          </a:prstGeom>
          <a:gradFill>
            <a:gsLst>
              <a:gs pos="0">
                <a:srgbClr val="FFC000"/>
              </a:gs>
              <a:gs pos="0">
                <a:schemeClr val="accent6">
                  <a:tint val="90000"/>
                  <a:shade val="100000"/>
                  <a:satMod val="150000"/>
                  <a:lumMod val="10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357B18C6-925A-4032-87C2-274C4417EBDD}"/>
              </a:ext>
            </a:extLst>
          </p:cNvPr>
          <p:cNvSpPr/>
          <p:nvPr/>
        </p:nvSpPr>
        <p:spPr>
          <a:xfrm>
            <a:off x="3964777" y="3378994"/>
            <a:ext cx="3843523" cy="2386476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85000"/>
                  <a:satMod val="100000"/>
                  <a:lumMod val="100000"/>
                </a:schemeClr>
              </a:gs>
              <a:gs pos="0">
                <a:srgbClr val="FFFF00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1755F34E-72B6-4692-A3AB-945929457733}"/>
              </a:ext>
            </a:extLst>
          </p:cNvPr>
          <p:cNvSpPr/>
          <p:nvPr/>
        </p:nvSpPr>
        <p:spPr>
          <a:xfrm>
            <a:off x="4650578" y="4014788"/>
            <a:ext cx="2558019" cy="1631929"/>
          </a:xfrm>
          <a:prstGeom prst="roundRect">
            <a:avLst/>
          </a:prstGeom>
          <a:gradFill>
            <a:gsLst>
              <a:gs pos="0">
                <a:schemeClr val="accent6">
                  <a:tint val="100000"/>
                  <a:shade val="85000"/>
                  <a:satMod val="100000"/>
                  <a:lumMod val="100000"/>
                </a:schemeClr>
              </a:gs>
              <a:gs pos="0">
                <a:srgbClr val="C00000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A535DC-3F72-434A-94A9-07F28556CACC}"/>
              </a:ext>
            </a:extLst>
          </p:cNvPr>
          <p:cNvSpPr txBox="1"/>
          <p:nvPr/>
        </p:nvSpPr>
        <p:spPr>
          <a:xfrm>
            <a:off x="5481640" y="2825799"/>
            <a:ext cx="97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인공지능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7B7661F-A6F2-4F29-8641-E70E586699F3}"/>
              </a:ext>
            </a:extLst>
          </p:cNvPr>
          <p:cNvSpPr txBox="1"/>
          <p:nvPr/>
        </p:nvSpPr>
        <p:spPr>
          <a:xfrm>
            <a:off x="5445921" y="3544872"/>
            <a:ext cx="90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머신러닝</a:t>
            </a:r>
            <a:endParaRPr lang="en-US" altLang="ko-KR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35C67C1-BACF-4F1C-8E8B-A780D05EA2E6}"/>
              </a:ext>
            </a:extLst>
          </p:cNvPr>
          <p:cNvSpPr txBox="1"/>
          <p:nvPr/>
        </p:nvSpPr>
        <p:spPr>
          <a:xfrm>
            <a:off x="5558392" y="4493966"/>
            <a:ext cx="74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딥러닝</a:t>
            </a:r>
          </a:p>
        </p:txBody>
      </p:sp>
    </p:spTree>
    <p:extLst>
      <p:ext uri="{BB962C8B-B14F-4D97-AF65-F5344CB8AC3E}">
        <p14:creationId xmlns:p14="http://schemas.microsoft.com/office/powerpoint/2010/main" val="182540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084C9D-F6E0-43F8-9947-AB4D8D60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</a:t>
            </a:r>
            <a:r>
              <a:rPr lang="ko-KR" altLang="en-US" dirty="0" err="1"/>
              <a:t>제곱법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F0BFB34-81FC-4628-8198-FBE442834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y</a:t>
            </a:r>
            <a:r>
              <a:rPr lang="ko-KR" altLang="en-US" dirty="0"/>
              <a:t>절편인 </a:t>
            </a:r>
            <a:r>
              <a:rPr lang="en-US" altLang="ko-KR" dirty="0"/>
              <a:t>b</a:t>
            </a:r>
            <a:r>
              <a:rPr lang="ko-KR" altLang="en-US" dirty="0"/>
              <a:t>를 구하는 공식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 = mean(y) – (mean(x) * a)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 = y</a:t>
            </a:r>
            <a:r>
              <a:rPr lang="ko-KR" altLang="en-US" dirty="0"/>
              <a:t>의 평균 </a:t>
            </a:r>
            <a:r>
              <a:rPr lang="en-US" altLang="ko-KR" dirty="0"/>
              <a:t>– (x</a:t>
            </a:r>
            <a:r>
              <a:rPr lang="ko-KR" altLang="en-US" dirty="0"/>
              <a:t>의 평균 </a:t>
            </a:r>
            <a:r>
              <a:rPr lang="en-US" altLang="ko-KR" dirty="0"/>
              <a:t>* </a:t>
            </a:r>
            <a:r>
              <a:rPr lang="ko-KR" altLang="en-US" dirty="0"/>
              <a:t>기울기 </a:t>
            </a:r>
            <a:r>
              <a:rPr lang="en-US" altLang="ko-KR" dirty="0"/>
              <a:t>a)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 = 90.5 – (2.3 * 5) 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 = 79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y = 2.3x + 79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BCF151C-5773-4E0C-8BB1-946135260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345" y="4622006"/>
            <a:ext cx="5849842" cy="135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38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243530-8E1F-4969-A775-2CD36A7A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예측값</a:t>
            </a:r>
            <a:r>
              <a:rPr lang="ko-KR" altLang="en-US" dirty="0"/>
              <a:t>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C576933-F8E7-4E4A-9DEC-D3778716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ACA724E-AC42-457D-A801-2CAE58BF0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2" y="2286000"/>
            <a:ext cx="5467350" cy="3419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A033089-EE27-4C98-B162-B2C7A9CA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443" y="2324100"/>
            <a:ext cx="54768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00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33C930-DF1B-42BC-BF45-8E20B871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코딩으로 확인하는 </a:t>
            </a:r>
            <a:r>
              <a:rPr lang="ko-KR" altLang="en-US" dirty="0" err="1"/>
              <a:t>최소제곱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8750BE3-985B-42F5-A13C-B1A7331EB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097" y="1893661"/>
            <a:ext cx="4076323" cy="4023360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# </a:t>
            </a:r>
            <a:r>
              <a:rPr lang="ko-KR" altLang="en-US" sz="1800" dirty="0"/>
              <a:t>기울기 공식의 분자</a:t>
            </a:r>
          </a:p>
          <a:p>
            <a:r>
              <a:rPr lang="en-US" altLang="ko-KR" sz="1800" dirty="0"/>
              <a:t>def top(x, mx, y, my):</a:t>
            </a:r>
          </a:p>
          <a:p>
            <a:r>
              <a:rPr lang="en-US" altLang="ko-KR" sz="1800" dirty="0"/>
              <a:t>    d = 0</a:t>
            </a:r>
          </a:p>
          <a:p>
            <a:r>
              <a:rPr lang="en-US" altLang="ko-KR" sz="1800" dirty="0"/>
              <a:t>    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range(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(x)):</a:t>
            </a:r>
          </a:p>
          <a:p>
            <a:r>
              <a:rPr lang="en-US" altLang="ko-KR" sz="1800" dirty="0"/>
              <a:t>        d += (x[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 - mx) * (y[</a:t>
            </a:r>
            <a:r>
              <a:rPr lang="en-US" altLang="ko-KR" sz="1800" dirty="0" err="1"/>
              <a:t>i</a:t>
            </a:r>
            <a:r>
              <a:rPr lang="en-US" altLang="ko-KR" sz="1800" dirty="0"/>
              <a:t>] - my)</a:t>
            </a:r>
          </a:p>
          <a:p>
            <a:r>
              <a:rPr lang="en-US" altLang="ko-KR" sz="1800" dirty="0"/>
              <a:t>    return d</a:t>
            </a:r>
          </a:p>
          <a:p>
            <a:r>
              <a:rPr lang="en-US" altLang="ko-KR" sz="1800" dirty="0"/>
              <a:t>dividend = top(x, mx, y, my)</a:t>
            </a:r>
          </a:p>
          <a:p>
            <a:r>
              <a:rPr lang="en-US" altLang="ko-KR" sz="1800" dirty="0"/>
              <a:t>print("</a:t>
            </a:r>
            <a:r>
              <a:rPr lang="ko-KR" altLang="en-US" sz="1800" dirty="0"/>
              <a:t>분모</a:t>
            </a:r>
            <a:r>
              <a:rPr lang="en-US" altLang="ko-KR" sz="1800" dirty="0"/>
              <a:t>:", divisor)</a:t>
            </a:r>
          </a:p>
          <a:p>
            <a:r>
              <a:rPr lang="en-US" altLang="ko-KR" sz="1800" dirty="0"/>
              <a:t>print("</a:t>
            </a:r>
            <a:r>
              <a:rPr lang="ko-KR" altLang="en-US" sz="1800" dirty="0"/>
              <a:t>분자</a:t>
            </a:r>
            <a:r>
              <a:rPr lang="en-US" altLang="ko-KR" sz="1800" dirty="0"/>
              <a:t>:", dividend)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773C1164-6EED-436B-ADDE-779EC3E7D535}"/>
              </a:ext>
            </a:extLst>
          </p:cNvPr>
          <p:cNvSpPr txBox="1">
            <a:spLocks/>
          </p:cNvSpPr>
          <p:nvPr/>
        </p:nvSpPr>
        <p:spPr>
          <a:xfrm>
            <a:off x="1024128" y="2088791"/>
            <a:ext cx="4284142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77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defRPr>
            </a:lvl1pPr>
            <a:lvl2pPr marL="26517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r>
              <a:rPr lang="en-US" altLang="ko-KR" dirty="0"/>
              <a:t># x </a:t>
            </a:r>
            <a:r>
              <a:rPr lang="ko-KR" altLang="en-US" dirty="0"/>
              <a:t>값과 </a:t>
            </a:r>
            <a:r>
              <a:rPr lang="en-US" altLang="ko-KR" dirty="0"/>
              <a:t>y</a:t>
            </a:r>
            <a:r>
              <a:rPr lang="ko-KR" altLang="en-US" dirty="0"/>
              <a:t>값</a:t>
            </a:r>
          </a:p>
          <a:p>
            <a:r>
              <a:rPr lang="en-US" altLang="ko-KR" dirty="0"/>
              <a:t>x=[2, 4, 6, 8]</a:t>
            </a:r>
          </a:p>
          <a:p>
            <a:r>
              <a:rPr lang="en-US" altLang="ko-KR" dirty="0"/>
              <a:t>y=[81, 93, 91, 97]</a:t>
            </a:r>
          </a:p>
          <a:p>
            <a:r>
              <a:rPr lang="en-US" altLang="ko-KR" dirty="0"/>
              <a:t># 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평균값</a:t>
            </a:r>
          </a:p>
          <a:p>
            <a:r>
              <a:rPr lang="en-US" altLang="ko-KR" dirty="0"/>
              <a:t>mx = </a:t>
            </a:r>
            <a:r>
              <a:rPr lang="en-US" altLang="ko-KR" dirty="0" err="1"/>
              <a:t>np.mean</a:t>
            </a:r>
            <a:r>
              <a:rPr lang="en-US" altLang="ko-KR" dirty="0"/>
              <a:t>(x)</a:t>
            </a:r>
          </a:p>
          <a:p>
            <a:r>
              <a:rPr lang="en-US" altLang="ko-KR" dirty="0"/>
              <a:t>my = </a:t>
            </a:r>
            <a:r>
              <a:rPr lang="en-US" altLang="ko-KR" dirty="0" err="1"/>
              <a:t>np.mean</a:t>
            </a:r>
            <a:r>
              <a:rPr lang="en-US" altLang="ko-KR" dirty="0"/>
              <a:t>(y)</a:t>
            </a:r>
          </a:p>
          <a:p>
            <a:r>
              <a:rPr lang="en-US" altLang="ko-KR" dirty="0"/>
              <a:t>print("x</a:t>
            </a:r>
            <a:r>
              <a:rPr lang="ko-KR" altLang="en-US" dirty="0"/>
              <a:t>의 평균값</a:t>
            </a:r>
            <a:r>
              <a:rPr lang="en-US" altLang="ko-KR" dirty="0"/>
              <a:t>:", mx)</a:t>
            </a:r>
          </a:p>
          <a:p>
            <a:r>
              <a:rPr lang="en-US" altLang="ko-KR" dirty="0"/>
              <a:t>print("y</a:t>
            </a:r>
            <a:r>
              <a:rPr lang="ko-KR" altLang="en-US" dirty="0"/>
              <a:t>의 평균값</a:t>
            </a:r>
            <a:r>
              <a:rPr lang="en-US" altLang="ko-KR" dirty="0"/>
              <a:t>:", my)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기울기 공식의 분모</a:t>
            </a:r>
          </a:p>
          <a:p>
            <a:r>
              <a:rPr lang="en-US" altLang="ko-KR" dirty="0"/>
              <a:t>divisor = sum([(mx - </a:t>
            </a:r>
            <a:r>
              <a:rPr lang="en-US" altLang="ko-KR" dirty="0" err="1"/>
              <a:t>i</a:t>
            </a:r>
            <a:r>
              <a:rPr lang="en-US" altLang="ko-KR" dirty="0"/>
              <a:t>)**2 for </a:t>
            </a:r>
            <a:r>
              <a:rPr lang="en-US" altLang="ko-KR" dirty="0" err="1"/>
              <a:t>i</a:t>
            </a:r>
            <a:r>
              <a:rPr lang="en-US" altLang="ko-KR" dirty="0"/>
              <a:t> in x])</a:t>
            </a:r>
          </a:p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2E110875-0D02-491C-96AE-FB33AC4C8AB5}"/>
              </a:ext>
            </a:extLst>
          </p:cNvPr>
          <p:cNvSpPr txBox="1">
            <a:spLocks/>
          </p:cNvSpPr>
          <p:nvPr/>
        </p:nvSpPr>
        <p:spPr>
          <a:xfrm>
            <a:off x="8115677" y="1775361"/>
            <a:ext cx="4076323" cy="402336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defRPr>
            </a:lvl1pPr>
            <a:lvl2pPr marL="26517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# </a:t>
            </a:r>
            <a:r>
              <a:rPr lang="ko-KR" altLang="en-US" sz="1800" dirty="0"/>
              <a:t>기울기와 </a:t>
            </a:r>
            <a:r>
              <a:rPr lang="en-US" altLang="ko-KR" sz="1800" dirty="0"/>
              <a:t>y </a:t>
            </a:r>
            <a:r>
              <a:rPr lang="ko-KR" altLang="en-US" sz="1800" dirty="0"/>
              <a:t>절편 구하기</a:t>
            </a:r>
          </a:p>
          <a:p>
            <a:r>
              <a:rPr lang="en-US" altLang="ko-KR" sz="1800" dirty="0"/>
              <a:t>a = dividend / divisor</a:t>
            </a:r>
          </a:p>
          <a:p>
            <a:r>
              <a:rPr lang="en-US" altLang="ko-KR" sz="1800" dirty="0"/>
              <a:t>b = my - (mx*a)</a:t>
            </a:r>
          </a:p>
          <a:p>
            <a:endParaRPr lang="en-US" altLang="ko-KR" sz="1800" dirty="0"/>
          </a:p>
          <a:p>
            <a:r>
              <a:rPr lang="en-US" altLang="ko-KR" sz="1800" dirty="0"/>
              <a:t># </a:t>
            </a:r>
            <a:r>
              <a:rPr lang="ko-KR" altLang="en-US" sz="1800" dirty="0"/>
              <a:t>출력으로 확인</a:t>
            </a:r>
          </a:p>
          <a:p>
            <a:r>
              <a:rPr lang="en-US" altLang="ko-KR" sz="1800" dirty="0"/>
              <a:t>print("</a:t>
            </a:r>
            <a:r>
              <a:rPr lang="ko-KR" altLang="en-US" sz="1800" dirty="0"/>
              <a:t>기울기 </a:t>
            </a:r>
            <a:r>
              <a:rPr lang="en-US" altLang="ko-KR" sz="1800" dirty="0"/>
              <a:t>a =", a)</a:t>
            </a:r>
          </a:p>
          <a:p>
            <a:r>
              <a:rPr lang="en-US" altLang="ko-KR" sz="1800" dirty="0"/>
              <a:t>print("y </a:t>
            </a:r>
            <a:r>
              <a:rPr lang="ko-KR" altLang="en-US" sz="1800" dirty="0"/>
              <a:t>절편 </a:t>
            </a:r>
            <a:r>
              <a:rPr lang="en-US" altLang="ko-KR" sz="1800" dirty="0"/>
              <a:t>b =", b)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1ABEE8F-5FDB-4609-8351-B564540D2D90}"/>
              </a:ext>
            </a:extLst>
          </p:cNvPr>
          <p:cNvSpPr/>
          <p:nvPr/>
        </p:nvSpPr>
        <p:spPr>
          <a:xfrm>
            <a:off x="1088571" y="6141979"/>
            <a:ext cx="80613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2"/>
              </a:rPr>
              <a:t>https://github.com/gilbutITbook/080228/blob/master/deeplearning/deeplearning_class/01_Least_Square_Method.ipynb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93458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987D0A-9330-492E-8AE5-F9B18FE9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A9AA3C0-33EC-4C0B-B897-6600079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95203A7-02BF-472A-AFA1-857C2881B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0"/>
            <a:ext cx="5191125" cy="6667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DE2D5F0-B27E-496B-ACC6-22A308AF7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169" y="142875"/>
            <a:ext cx="3390900" cy="3190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3C46A2A-FF38-4927-A9E0-55C7A0033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169" y="3590890"/>
            <a:ext cx="3629025" cy="271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65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7B3FF1-15CF-4098-AD2D-BF682688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E68160-3D95-4536-8667-F33AE04BB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의 평균값 </a:t>
            </a:r>
            <a:r>
              <a:rPr lang="en-US" altLang="ko-KR" dirty="0"/>
              <a:t>: 5.0</a:t>
            </a:r>
          </a:p>
          <a:p>
            <a:r>
              <a:rPr lang="en-US" altLang="ko-KR" dirty="0"/>
              <a:t>y</a:t>
            </a:r>
            <a:r>
              <a:rPr lang="ko-KR" altLang="en-US" dirty="0"/>
              <a:t>의 평균값 </a:t>
            </a:r>
            <a:r>
              <a:rPr lang="en-US" altLang="ko-KR" dirty="0"/>
              <a:t>: 90.5</a:t>
            </a:r>
          </a:p>
          <a:p>
            <a:r>
              <a:rPr lang="ko-KR" altLang="en-US" dirty="0"/>
              <a:t>분모 </a:t>
            </a:r>
            <a:r>
              <a:rPr lang="en-US" altLang="ko-KR" dirty="0"/>
              <a:t>: 20.0</a:t>
            </a:r>
          </a:p>
          <a:p>
            <a:r>
              <a:rPr lang="ko-KR" altLang="en-US" dirty="0"/>
              <a:t>분자 </a:t>
            </a:r>
            <a:r>
              <a:rPr lang="en-US" altLang="ko-KR" dirty="0"/>
              <a:t>: 46.0</a:t>
            </a:r>
          </a:p>
          <a:p>
            <a:r>
              <a:rPr lang="ko-KR" altLang="en-US" dirty="0"/>
              <a:t>기울기 </a:t>
            </a:r>
            <a:r>
              <a:rPr lang="en-US" altLang="ko-KR" dirty="0"/>
              <a:t>a = 2.3</a:t>
            </a:r>
          </a:p>
          <a:p>
            <a:r>
              <a:rPr lang="en-US" altLang="ko-KR" dirty="0"/>
              <a:t>y </a:t>
            </a:r>
            <a:r>
              <a:rPr lang="ko-KR" altLang="en-US" dirty="0"/>
              <a:t>절편 </a:t>
            </a:r>
            <a:r>
              <a:rPr lang="en-US" altLang="ko-KR" dirty="0"/>
              <a:t>b = 79.0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120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B957FF-AED7-4153-A894-ECA89E95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제곱근 오차</a:t>
            </a:r>
            <a:r>
              <a:rPr lang="en-US" altLang="ko-KR" dirty="0"/>
              <a:t>(Root mean Square error)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261BBBF-F1CB-4451-AE89-B67A0A584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오차 평가 알고리즘이 필요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우리는 최소 제곱법을 통하여 예측선을 구함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데이터가 입력되면서 오차를 줄여가는 방식을 사용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선의 오차를 평가하는 시스템이 요구됨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오차를 평가하는 알고리즘 중 검증된 연구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평균 제곱근 오차</a:t>
            </a:r>
            <a:r>
              <a:rPr lang="en-US" altLang="ko-KR" dirty="0"/>
              <a:t>(Root square error)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8D824D8-3E5C-49D5-90D3-B623BC324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207" y="2084832"/>
            <a:ext cx="5554350" cy="32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41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CD239D-9FB3-4C9B-BFC8-6346DA21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기울기에 따른 오차의 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670E1B6-B121-4A29-A818-E7A732EEE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85" y="2696765"/>
            <a:ext cx="4119122" cy="3576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E2E3A81-3DF4-461D-B14B-A22D68498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39" y="3361743"/>
            <a:ext cx="4829176" cy="3080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3302FA6-3A32-48F2-873E-51923B0E57E7}"/>
              </a:ext>
            </a:extLst>
          </p:cNvPr>
          <p:cNvSpPr txBox="1"/>
          <p:nvPr/>
        </p:nvSpPr>
        <p:spPr>
          <a:xfrm>
            <a:off x="1861403" y="2992411"/>
            <a:ext cx="128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큰 기울기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6710010-278A-4E1D-ABF9-F6C7360DD0C7}"/>
              </a:ext>
            </a:extLst>
          </p:cNvPr>
          <p:cNvSpPr txBox="1"/>
          <p:nvPr/>
        </p:nvSpPr>
        <p:spPr>
          <a:xfrm>
            <a:off x="8278872" y="2512099"/>
            <a:ext cx="128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작은 기울기</a:t>
            </a:r>
          </a:p>
        </p:txBody>
      </p:sp>
    </p:spTree>
    <p:extLst>
      <p:ext uri="{BB962C8B-B14F-4D97-AF65-F5344CB8AC3E}">
        <p14:creationId xmlns:p14="http://schemas.microsoft.com/office/powerpoint/2010/main" val="1535022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C6BDF5-6B68-4BA7-9FE1-B4987C47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오차의 값을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xmlns="" id="{CFA779B6-0D81-4CB3-BD47-D7F5363D1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오차의 합 </a:t>
                </a:r>
                <a:r>
                  <a:rPr lang="en-US" altLang="ko-KR" dirty="0"/>
                  <a:t>= 1 + (-5) + 3 + 3 = 2     </a:t>
                </a:r>
                <a:r>
                  <a:rPr lang="ko-KR" altLang="en-US" dirty="0"/>
                  <a:t>합쳐서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될 수 있다</a:t>
                </a:r>
                <a:endParaRPr lang="en-US" altLang="ko-KR" dirty="0"/>
              </a:p>
              <a:p>
                <a:r>
                  <a:rPr lang="ko-KR" altLang="en-US" dirty="0"/>
                  <a:t>평균 제곱 오차 </a:t>
                </a:r>
                <a:r>
                  <a:rPr lang="en-US" altLang="ko-KR" dirty="0"/>
                  <a:t>= 1</a:t>
                </a:r>
                <a:r>
                  <a:rPr lang="en-US" altLang="ko-KR" baseline="30000" dirty="0"/>
                  <a:t>2 </a:t>
                </a:r>
                <a:r>
                  <a:rPr lang="en-US" altLang="ko-KR" dirty="0"/>
                  <a:t>+ (-5)</a:t>
                </a:r>
                <a:r>
                  <a:rPr lang="en-US" altLang="ko-KR" baseline="30000" dirty="0"/>
                  <a:t>2</a:t>
                </a:r>
                <a:r>
                  <a:rPr lang="en-US" altLang="ko-KR" dirty="0"/>
                  <a:t> + 3</a:t>
                </a:r>
                <a:r>
                  <a:rPr lang="en-US" altLang="ko-KR" baseline="30000" dirty="0"/>
                  <a:t>2 </a:t>
                </a:r>
                <a:r>
                  <a:rPr lang="en-US" altLang="ko-KR" dirty="0"/>
                  <a:t>+ 3</a:t>
                </a:r>
                <a:r>
                  <a:rPr lang="en-US" altLang="ko-KR" baseline="30000" dirty="0"/>
                  <a:t>2 </a:t>
                </a:r>
                <a:r>
                  <a:rPr lang="en-US" altLang="ko-KR" dirty="0"/>
                  <a:t>=</a:t>
                </a:r>
                <a:r>
                  <a:rPr lang="en-US" altLang="ko-KR" baseline="30000" dirty="0"/>
                  <a:t> </a:t>
                </a:r>
                <a:r>
                  <a:rPr lang="en-US" altLang="ko-KR" dirty="0"/>
                  <a:t>(1 + 25 + 9 + 9) / 4 = 44/4 = 11</a:t>
                </a:r>
              </a:p>
              <a:p>
                <a:r>
                  <a:rPr lang="ko-KR" altLang="en-US" dirty="0"/>
                  <a:t>평균 제곱근 오차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ko-KR" dirty="0"/>
                          <m:t>1</m:t>
                        </m:r>
                        <m:r>
                          <m:rPr>
                            <m:nor/>
                          </m:rPr>
                          <a:rPr lang="en-US" altLang="ko-KR" baseline="30000" dirty="0"/>
                          <m:t>2 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+ (−5)</m:t>
                        </m:r>
                        <m:r>
                          <m:rPr>
                            <m:nor/>
                          </m:rPr>
                          <a:rPr lang="en-US" altLang="ko-KR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+ 3</m:t>
                        </m:r>
                        <m:r>
                          <m:rPr>
                            <m:nor/>
                          </m:rPr>
                          <a:rPr lang="en-US" altLang="ko-KR" baseline="30000" dirty="0"/>
                          <m:t>2 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+ 3</m:t>
                        </m:r>
                        <m:r>
                          <m:rPr>
                            <m:nor/>
                          </m:rPr>
                          <a:rPr lang="en-US" altLang="ko-KR" baseline="30000" dirty="0"/>
                          <m:t>2</m:t>
                        </m:r>
                      </m:e>
                    </m:ra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rad>
                  </m:oMath>
                </a14:m>
                <a:r>
                  <a:rPr lang="en-US" altLang="ko-KR" dirty="0"/>
                  <a:t> = 3.31662479036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FA779B6-0D81-4CB3-BD47-D7F5363D1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17B466D-9D94-4044-87E7-E5BFEE869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989" y="2340739"/>
            <a:ext cx="6491473" cy="22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09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8040BB-1E9D-45E8-B7A9-EBAE39ED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오차 구하기 공식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BDF2A27-138A-4C17-83F3-548D45AE8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평균 제곱 오차 </a:t>
            </a:r>
            <a:r>
              <a:rPr lang="en-US" altLang="ko-KR" dirty="0"/>
              <a:t>== </a:t>
            </a:r>
            <a:r>
              <a:rPr lang="ko-KR" altLang="en-US" dirty="0"/>
              <a:t>오차의 합 </a:t>
            </a:r>
            <a:r>
              <a:rPr lang="en-US" altLang="ko-KR" dirty="0"/>
              <a:t>/ 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평균 제곱 오차 </a:t>
            </a:r>
            <a:r>
              <a:rPr lang="en-US" altLang="ko-KR" dirty="0"/>
              <a:t>(MES)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평균 제곱근 오차 </a:t>
            </a:r>
            <a:r>
              <a:rPr lang="en-US" altLang="ko-KR" dirty="0"/>
              <a:t>(RMES)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B4810A0-A466-4491-B38C-EA4F111DF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37" y="2528888"/>
            <a:ext cx="2543175" cy="752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AEDA567-0CDD-4DA6-95DC-CA25CA43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106" y="3786188"/>
            <a:ext cx="3762375" cy="800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F188868-9085-4D54-B345-35271C4FF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562" y="5091113"/>
            <a:ext cx="42100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04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60AE80-124F-471C-9B59-9997EBC5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코딩으로 확인하는 평균 제곱근 오차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A128D71-F678-4B10-AF2D-969C2DD3C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평균 제곱근 오차 실습 </a:t>
            </a:r>
            <a:r>
              <a:rPr lang="en-US" altLang="ko-KR" dirty="0"/>
              <a:t>(RMSE)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https://github.com/gilbutITbook/080228/blob/master/deeplearning/deeplearning_class/02_Mean_Squared_Error.ipynb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예측결과로 얻어진  </a:t>
            </a:r>
            <a:r>
              <a:rPr lang="en-US" altLang="ko-KR" dirty="0"/>
              <a:t> y = ax + b = 3x + 76 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MES(</a:t>
            </a:r>
            <a:r>
              <a:rPr lang="ko-KR" altLang="en-US" dirty="0" err="1"/>
              <a:t>평균제곱오차</a:t>
            </a:r>
            <a:r>
              <a:rPr lang="en-US" altLang="ko-KR" dirty="0"/>
              <a:t>) == 11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RMSE(</a:t>
            </a:r>
            <a:r>
              <a:rPr lang="ko-KR" altLang="en-US" dirty="0" err="1"/>
              <a:t>평균제곱근오차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==</a:t>
            </a:r>
            <a:r>
              <a:rPr lang="ko-KR" altLang="en-US" dirty="0"/>
              <a:t> </a:t>
            </a:r>
            <a:r>
              <a:rPr lang="en-US" altLang="ko-KR" dirty="0"/>
              <a:t>3.31662479036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오차를 더 줄이고 싶다면</a:t>
            </a:r>
            <a:r>
              <a:rPr lang="en-US" altLang="ko-KR" dirty="0"/>
              <a:t> </a:t>
            </a:r>
            <a:r>
              <a:rPr lang="ko-KR" altLang="en-US" dirty="0"/>
              <a:t>어떻게 해야 할까</a:t>
            </a:r>
            <a:r>
              <a:rPr lang="en-US" altLang="ko-KR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04533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042CC75-0ADD-429C-9194-6836FCDA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ko-KR" altLang="en-US"/>
              <a:t>처음해보는 딥러닝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F0EEA83-EE57-4F82-BCF6-0A8357410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ko-KR" altLang="en-US" dirty="0"/>
              <a:t>규측</a:t>
            </a:r>
            <a:r>
              <a:rPr lang="en-US" altLang="ko-KR" dirty="0"/>
              <a:t>(Rule)</a:t>
            </a:r>
            <a:r>
              <a:rPr lang="ko-KR" altLang="en-US" dirty="0"/>
              <a:t>을 찾는 방법</a:t>
            </a:r>
            <a:endParaRPr lang="en-US" altLang="ko-KR" dirty="0"/>
          </a:p>
          <a:p>
            <a:pPr lvl="1"/>
            <a:r>
              <a:rPr lang="ko-KR" altLang="en-US" dirty="0"/>
              <a:t>기존의 프로그래밍 방식은 데이터를 입력해서 답을 구하는데 초점이 맞춰져 있음</a:t>
            </a:r>
            <a:endParaRPr lang="en-US" altLang="ko-KR" dirty="0"/>
          </a:p>
          <a:p>
            <a:pPr lvl="1"/>
            <a:r>
              <a:rPr lang="ko-KR" altLang="en-US" dirty="0"/>
              <a:t>머신러닝은 데이터 안에서 규칙을 발견하고 그 규칙을 새로운 데이터에 적용해서 새로운 결과를 도출하는데 초점이 맞춰져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403B72E-ACA5-4780-BB59-4154035BA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9390"/>
            <a:ext cx="5455921" cy="411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3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5F50B3-2105-4068-A86A-A1A283B4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코딩으로 구현하는 </a:t>
            </a:r>
            <a:r>
              <a:rPr lang="en-US" altLang="ko-KR" sz="4000" dirty="0"/>
              <a:t>- </a:t>
            </a:r>
            <a:r>
              <a:rPr lang="ko-KR" altLang="en-US" sz="4000" dirty="0"/>
              <a:t>평균 제곱 오차</a:t>
            </a:r>
            <a:r>
              <a:rPr lang="en-US" altLang="ko-KR" sz="4000" dirty="0"/>
              <a:t>(</a:t>
            </a:r>
            <a:r>
              <a:rPr lang="en-US" altLang="ko-KR" sz="4000" cap="none" dirty="0">
                <a:solidFill>
                  <a:srgbClr val="FF0000"/>
                </a:solidFill>
              </a:rPr>
              <a:t>MES</a:t>
            </a:r>
            <a:r>
              <a:rPr lang="en-US" altLang="ko-KR" sz="4000" cap="none" dirty="0"/>
              <a:t>-Mean Squared Error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995D645-764E-4056-9C31-B8697A658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8FB3459-A1D9-4FE1-A52F-8ACAB3C6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151454"/>
            <a:ext cx="7041356" cy="4292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51A256D-05EC-4E5B-8172-766138632F2B}"/>
              </a:ext>
            </a:extLst>
          </p:cNvPr>
          <p:cNvSpPr txBox="1"/>
          <p:nvPr/>
        </p:nvSpPr>
        <p:spPr>
          <a:xfrm>
            <a:off x="7546769" y="2505694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 = 3x + 76       </a:t>
            </a:r>
            <a:r>
              <a:rPr lang="ko-KR" altLang="en-US" dirty="0"/>
              <a:t>현재 코드 수식</a:t>
            </a:r>
            <a:endParaRPr lang="en-US" altLang="ko-KR" dirty="0"/>
          </a:p>
          <a:p>
            <a:r>
              <a:rPr lang="en-US" altLang="ko-KR" dirty="0"/>
              <a:t>y = 2.3x + 76     </a:t>
            </a:r>
            <a:r>
              <a:rPr lang="ko-KR" altLang="en-US" dirty="0"/>
              <a:t>경사 하강법을 통해 구할 수식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1494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7DDDEE-56B1-4B2F-9B51-7A7D3082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F603BBE-993F-41FC-AF5A-A8F0089C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C80F13C-48E0-4DDB-8C48-2367B453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642340"/>
            <a:ext cx="8809857" cy="60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18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AA1EDD-64E5-4A0F-973E-D307DD43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dirty="0" err="1"/>
              <a:t>경사하강법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60D027-408C-4BF4-946E-6BB63BE34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기울기 </a:t>
            </a:r>
            <a:r>
              <a:rPr lang="en-US" altLang="ko-KR" dirty="0"/>
              <a:t>a</a:t>
            </a:r>
            <a:r>
              <a:rPr lang="ko-KR" altLang="en-US" dirty="0"/>
              <a:t>를 크게 잡거나 작게 잡아도 </a:t>
            </a:r>
            <a:r>
              <a:rPr lang="ko-KR" altLang="en-US" dirty="0">
                <a:solidFill>
                  <a:srgbClr val="FF0000"/>
                </a:solidFill>
              </a:rPr>
              <a:t>오차가 커짐</a:t>
            </a:r>
            <a:r>
              <a:rPr lang="ko-KR" altLang="en-US" dirty="0"/>
              <a:t>을 확인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기울기 </a:t>
            </a:r>
            <a:r>
              <a:rPr lang="en-US" altLang="ko-KR" dirty="0"/>
              <a:t>a</a:t>
            </a:r>
            <a:r>
              <a:rPr lang="ko-KR" altLang="en-US" dirty="0"/>
              <a:t>와 오차 사이에는 </a:t>
            </a:r>
            <a:r>
              <a:rPr lang="ko-KR" altLang="en-US" dirty="0">
                <a:solidFill>
                  <a:srgbClr val="FF0000"/>
                </a:solidFill>
              </a:rPr>
              <a:t>상관관계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오차가 가장 작은 점은</a:t>
            </a:r>
            <a:r>
              <a:rPr lang="en-US" altLang="ko-KR" dirty="0"/>
              <a:t>???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평형이 되는 </a:t>
            </a:r>
            <a:r>
              <a:rPr lang="en-US" altLang="ko-KR" dirty="0"/>
              <a:t>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오차를 비교하여 가장 작은 방향으로 이동시키는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E75A41B-CDA7-40FF-AEAB-A94F679BD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2" y="709612"/>
            <a:ext cx="6058771" cy="515540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xmlns="" id="{A879E3F1-2111-4BA1-9E7D-544063142058}"/>
              </a:ext>
            </a:extLst>
          </p:cNvPr>
          <p:cNvSpPr/>
          <p:nvPr/>
        </p:nvSpPr>
        <p:spPr>
          <a:xfrm>
            <a:off x="8643938" y="5529264"/>
            <a:ext cx="592931" cy="4601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49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319DD8-5996-42D5-9C3F-19CABB7C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미분의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87AEC0-4AC7-402A-BA58-17910F64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원하는 </a:t>
            </a:r>
            <a:r>
              <a:rPr lang="en-US" altLang="ko-KR" dirty="0"/>
              <a:t>x</a:t>
            </a:r>
            <a:r>
              <a:rPr lang="ko-KR" altLang="en-US" dirty="0"/>
              <a:t>축 지점 </a:t>
            </a:r>
            <a:r>
              <a:rPr lang="en-US" altLang="ko-KR" dirty="0"/>
              <a:t>m</a:t>
            </a:r>
            <a:r>
              <a:rPr lang="ko-KR" altLang="en-US" dirty="0"/>
              <a:t>을 얻기 위한 방법이 필요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미분이 이 문제를 해결해 줍니다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미분 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순간 변화율 구하기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x</a:t>
            </a:r>
            <a:r>
              <a:rPr lang="ko-KR" altLang="en-US" dirty="0"/>
              <a:t>값이 미세하게 움직일 때의 </a:t>
            </a:r>
            <a:r>
              <a:rPr lang="en-US" altLang="ko-KR" dirty="0"/>
              <a:t>y</a:t>
            </a:r>
            <a:r>
              <a:rPr lang="ko-KR" altLang="en-US" dirty="0"/>
              <a:t>의 변화량을 구한 뒤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x</a:t>
            </a:r>
            <a:r>
              <a:rPr lang="ko-KR" altLang="en-US" dirty="0"/>
              <a:t>의 변화량으로 나누는 과정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함수 </a:t>
            </a:r>
            <a:r>
              <a:rPr lang="en-US" altLang="ko-KR" dirty="0"/>
              <a:t>f(x)</a:t>
            </a:r>
            <a:r>
              <a:rPr lang="ko-KR" altLang="en-US" dirty="0"/>
              <a:t>를 미분하라 표현  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BABEA91-4C30-49C8-BFD9-B983C4646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257" y="4119562"/>
            <a:ext cx="476250" cy="5036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BA18F6E-0869-47A1-8D2B-F02B5BB38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8" y="4747260"/>
            <a:ext cx="80962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18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635B35-3AFC-47CB-82D1-53D35AED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경사하강법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983967E-2469-4567-B6EE-4A94DA51A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690437" cy="40233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동작방식</a:t>
            </a:r>
            <a:endParaRPr lang="en-US" altLang="ko-KR" dirty="0"/>
          </a:p>
          <a:p>
            <a:pPr marL="608076" lvl="1" indent="-342900">
              <a:buFont typeface="+mj-lt"/>
              <a:buAutoNum type="arabicPeriod"/>
            </a:pPr>
            <a:r>
              <a:rPr lang="en-US" altLang="ko-KR" dirty="0"/>
              <a:t>a1</a:t>
            </a:r>
            <a:r>
              <a:rPr lang="ko-KR" altLang="en-US" dirty="0"/>
              <a:t>에서 미분을 구한다</a:t>
            </a:r>
            <a:endParaRPr lang="en-US" altLang="ko-KR" dirty="0"/>
          </a:p>
          <a:p>
            <a:pPr marL="608076" lvl="1" indent="-342900">
              <a:buFont typeface="+mj-lt"/>
              <a:buAutoNum type="arabicPeriod"/>
            </a:pPr>
            <a:r>
              <a:rPr lang="ko-KR" altLang="en-US" dirty="0"/>
              <a:t>구해진 기우기의 반대 방향</a:t>
            </a:r>
            <a:r>
              <a:rPr lang="en-US" altLang="ko-KR" dirty="0"/>
              <a:t>(</a:t>
            </a:r>
            <a:r>
              <a:rPr lang="ko-KR" altLang="en-US" dirty="0"/>
              <a:t>기울기가 </a:t>
            </a:r>
            <a:r>
              <a:rPr lang="en-US" altLang="ko-KR" dirty="0"/>
              <a:t>+ </a:t>
            </a:r>
            <a:r>
              <a:rPr lang="ko-KR" altLang="en-US" dirty="0"/>
              <a:t>이면 음의 방향 </a:t>
            </a:r>
            <a:r>
              <a:rPr lang="en-US" altLang="ko-KR" dirty="0"/>
              <a:t>– </a:t>
            </a:r>
            <a:r>
              <a:rPr lang="ko-KR" altLang="en-US" dirty="0"/>
              <a:t>이면 양의 방향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으로 얼마간 이동시킨다</a:t>
            </a:r>
            <a:r>
              <a:rPr lang="en-US" altLang="ko-KR" dirty="0"/>
              <a:t>, a2</a:t>
            </a:r>
            <a:r>
              <a:rPr lang="ko-KR" altLang="en-US" dirty="0"/>
              <a:t>에서 미분한다</a:t>
            </a:r>
            <a:endParaRPr lang="en-US" altLang="ko-KR" dirty="0"/>
          </a:p>
          <a:p>
            <a:pPr marL="608076" lvl="1" indent="-342900">
              <a:buFont typeface="+mj-lt"/>
              <a:buAutoNum type="arabicPeriod"/>
            </a:pPr>
            <a:r>
              <a:rPr lang="ko-KR" altLang="en-US" dirty="0"/>
              <a:t>이동 후 </a:t>
            </a:r>
            <a:r>
              <a:rPr lang="en-US" altLang="ko-KR" dirty="0"/>
              <a:t>a3</a:t>
            </a:r>
            <a:r>
              <a:rPr lang="ko-KR" altLang="en-US" dirty="0"/>
              <a:t>에서도 미분한다</a:t>
            </a:r>
            <a:endParaRPr lang="en-US" altLang="ko-KR" dirty="0"/>
          </a:p>
          <a:p>
            <a:pPr marL="608076" lvl="1" indent="-342900">
              <a:buFont typeface="+mj-lt"/>
              <a:buAutoNum type="arabicPeriod"/>
            </a:pPr>
            <a:r>
              <a:rPr lang="ko-KR" altLang="en-US" dirty="0"/>
              <a:t>기울기가 </a:t>
            </a:r>
            <a:r>
              <a:rPr lang="en-US" altLang="ko-KR" dirty="0"/>
              <a:t>0</a:t>
            </a:r>
            <a:r>
              <a:rPr lang="ko-KR" altLang="en-US" dirty="0"/>
              <a:t>이 아니면 반복한다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4F38D5F-1A5E-4419-A87F-483DB9CCC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076" y="1515035"/>
            <a:ext cx="5467947" cy="501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14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361074-B485-4C0C-93B0-B61B7BD2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학습률</a:t>
            </a:r>
            <a:r>
              <a:rPr lang="en-US" altLang="ko-KR" dirty="0"/>
              <a:t>(learning rate)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D084AA6-F61E-4E04-AE01-85005444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기울기 부호를 바꿔 이동할 때 적절한 거리를 찾아주는 알고리즘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다음 학습을 위해 어느정도 이동할 것인가를 결정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단일 선형일땐 오차가 가장 작은 지점을 찾으면 됨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은닉층이 </a:t>
            </a:r>
            <a:r>
              <a:rPr lang="en-US" altLang="ko-KR" dirty="0"/>
              <a:t>2</a:t>
            </a:r>
            <a:r>
              <a:rPr lang="ko-KR" altLang="en-US" dirty="0"/>
              <a:t>개 이상인 경우는</a:t>
            </a:r>
            <a:r>
              <a:rPr lang="en-US" altLang="ko-KR" dirty="0"/>
              <a:t>???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오차역전파 알고리즘</a:t>
            </a:r>
            <a:r>
              <a:rPr lang="ko-KR" altLang="en-US" dirty="0"/>
              <a:t>으로 해결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18AA627-B5DD-468D-AA9C-184E74873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307" y="2053429"/>
            <a:ext cx="4881562" cy="448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78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A9E140-CB22-44C0-B288-1B780B6A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코딩으로 확인하는 </a:t>
            </a:r>
            <a:r>
              <a:rPr lang="en-US" altLang="ko-KR" sz="4800" dirty="0"/>
              <a:t>- </a:t>
            </a:r>
            <a:r>
              <a:rPr lang="ko-KR" altLang="en-US" sz="4800" dirty="0"/>
              <a:t>경사 하강법을 이용한 선형회귀 구현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1755649-A16F-446B-9476-99D30309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2C9A9A2-F94D-4DAD-84E1-D21E5C49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46" y="2324471"/>
            <a:ext cx="4933709" cy="34833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AE67609-0472-4571-8698-F60DB4454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604" y="2084832"/>
            <a:ext cx="5798345" cy="35844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C1AA6C7-B6A9-4B5A-BA21-F0FF3E17A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6032047"/>
            <a:ext cx="7950993" cy="48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48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9555F9-F6DC-46FE-B8D6-C1707BA3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9A1B47E-1587-4ADD-BCE3-13735C50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3D46333-6616-4843-8BE0-4D31F5842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24" y="548640"/>
            <a:ext cx="8983745" cy="604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30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CB49FB-795C-483F-8081-8F579399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8E527CA-FB00-42EE-9E88-0C846F1F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AFE4106-CC04-4F4B-B9EB-C3F05E625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60" y="2084832"/>
            <a:ext cx="3607111" cy="4572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3442E7A-94AB-41A9-857B-5C3C2B43F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243" y="1658590"/>
            <a:ext cx="6119497" cy="504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86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E07F21-BFBB-47A8-B2B3-F210A00A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로지스틱 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B5FC233-4F67-41C3-AAE0-5F1DBC43D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72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7DDD78-A931-470C-99C4-CFABB80B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ko-KR" altLang="en-US"/>
              <a:t>머신러닝 활용사례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7E77770-6400-4C4F-9C6C-F15760346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5999"/>
            <a:ext cx="5386197" cy="437911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대상</a:t>
            </a:r>
            <a:r>
              <a:rPr lang="en-US" altLang="ko-KR" sz="2000" dirty="0"/>
              <a:t> </a:t>
            </a:r>
          </a:p>
          <a:p>
            <a:pPr lvl="1"/>
            <a:r>
              <a:rPr lang="ko-KR" altLang="en-US" sz="2000" dirty="0"/>
              <a:t>중환자를 수술하는 의사</a:t>
            </a:r>
            <a:endParaRPr lang="en-US" altLang="ko-KR" sz="2000" dirty="0"/>
          </a:p>
          <a:p>
            <a:r>
              <a:rPr lang="ko-KR" altLang="en-US" sz="2000" dirty="0"/>
              <a:t>하고 싶은 일 </a:t>
            </a:r>
            <a:endParaRPr lang="en-US" altLang="ko-KR" sz="2000" dirty="0"/>
          </a:p>
          <a:p>
            <a:pPr lvl="1"/>
            <a:r>
              <a:rPr lang="ko-KR" altLang="en-US" sz="2000" dirty="0"/>
              <a:t>수술하기 전 </a:t>
            </a:r>
            <a:r>
              <a:rPr lang="en-US" altLang="ko-KR" sz="2000" dirty="0"/>
              <a:t> </a:t>
            </a:r>
            <a:r>
              <a:rPr lang="ko-KR" altLang="en-US" sz="2000" dirty="0"/>
              <a:t>수술 후 환자의 </a:t>
            </a:r>
            <a:r>
              <a:rPr lang="ko-KR" altLang="en-US" sz="2000" dirty="0" err="1"/>
              <a:t>생존률을</a:t>
            </a:r>
            <a:r>
              <a:rPr lang="ko-KR" altLang="en-US" sz="2000" dirty="0"/>
              <a:t> 예측할 수 없을까</a:t>
            </a:r>
            <a:r>
              <a:rPr lang="en-US" altLang="ko-KR" sz="20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방법</a:t>
            </a:r>
            <a:endParaRPr lang="en-US" altLang="ko-KR" sz="2000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그동안 집도한 수술 환자의 전 상태와 수술 후 </a:t>
            </a:r>
            <a:r>
              <a:rPr lang="ko-KR" altLang="en-US" sz="2000" dirty="0" err="1"/>
              <a:t>생존률을</a:t>
            </a:r>
            <a:r>
              <a:rPr lang="ko-KR" altLang="en-US" sz="2000" dirty="0"/>
              <a:t> 정리한 데이터를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알고리즘에 </a:t>
            </a:r>
            <a:r>
              <a:rPr lang="ko-KR" altLang="en-US" sz="2000" dirty="0" err="1"/>
              <a:t>넣는것</a:t>
            </a:r>
            <a:endParaRPr lang="en-US" altLang="ko-KR" sz="2000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머신러닝은 환자들의 패턴분석</a:t>
            </a:r>
            <a:endParaRPr lang="en-US" altLang="ko-KR" sz="2000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패턴이 분석되는 과정을 학습</a:t>
            </a:r>
            <a:r>
              <a:rPr lang="en-US" altLang="ko-KR" sz="2000" dirty="0"/>
              <a:t>(training)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sz="2000" dirty="0"/>
              <a:t>	</a:t>
            </a:r>
          </a:p>
          <a:p>
            <a:pPr lvl="1"/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3C24103-A92F-4F5C-A5DB-14634FA2F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2276437"/>
            <a:ext cx="5455921" cy="230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75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281566-3F5B-46D0-A014-8E46943D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다중선형회귀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002A1C1-5DA3-44E0-B376-729627587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228DB76-071C-48AC-99A0-48B9C180B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93" y="2666999"/>
            <a:ext cx="8867775" cy="2238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AA3646F-DEAF-4E24-9B73-94A9207FC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531" y="5146883"/>
            <a:ext cx="2820900" cy="8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73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D88815-BC2C-4445-8F7A-AA684145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다중선형회귀 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31E3BAF-4E7E-4150-959C-A56960A69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65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201F882-75FF-4777-95DF-4D78E3F0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3CBBD4D-E346-4CAF-B063-80D217FC4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9318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75BF1F-602D-47CF-93F1-2984C620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B751BE-112D-47BE-8C74-D0EC85178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B6363FB-C8DE-4EF5-B71E-5ACA4D991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844" y="1714500"/>
            <a:ext cx="56769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178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62AC74-05C0-4FA3-86BB-36318455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가중치</a:t>
            </a:r>
            <a:r>
              <a:rPr lang="en-US" altLang="ko-KR" dirty="0"/>
              <a:t>, </a:t>
            </a:r>
            <a:r>
              <a:rPr lang="ko-KR" altLang="en-US" dirty="0" err="1"/>
              <a:t>가중합</a:t>
            </a:r>
            <a:r>
              <a:rPr lang="en-US" altLang="ko-KR" dirty="0"/>
              <a:t>, </a:t>
            </a:r>
            <a:r>
              <a:rPr lang="ko-KR" altLang="en-US" dirty="0"/>
              <a:t>바이어스</a:t>
            </a:r>
            <a:r>
              <a:rPr lang="en-US" altLang="ko-KR" dirty="0"/>
              <a:t>, </a:t>
            </a:r>
            <a:r>
              <a:rPr lang="ko-KR" altLang="en-US" dirty="0"/>
              <a:t>활성화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D77A53-BBFD-416D-B7DD-5F413916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 = ax + b (a</a:t>
            </a:r>
            <a:r>
              <a:rPr lang="ko-KR" altLang="en-US" dirty="0"/>
              <a:t>는 기울기 </a:t>
            </a:r>
            <a:r>
              <a:rPr lang="en-US" altLang="ko-KR" dirty="0"/>
              <a:t>, b</a:t>
            </a:r>
            <a:r>
              <a:rPr lang="ko-KR" altLang="en-US" dirty="0"/>
              <a:t>는 </a:t>
            </a:r>
            <a:r>
              <a:rPr lang="en-US" altLang="ko-KR" dirty="0"/>
              <a:t>y</a:t>
            </a:r>
            <a:r>
              <a:rPr lang="ko-KR" altLang="en-US" dirty="0"/>
              <a:t>절편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y = </a:t>
            </a:r>
            <a:r>
              <a:rPr lang="en-US" altLang="ko-KR" dirty="0" err="1">
                <a:solidFill>
                  <a:srgbClr val="FF0000"/>
                </a:solidFill>
              </a:rPr>
              <a:t>w</a:t>
            </a:r>
            <a:r>
              <a:rPr lang="en-US" altLang="ko-KR" dirty="0" err="1"/>
              <a:t>x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en-US" altLang="ko-KR" dirty="0"/>
              <a:t>(w</a:t>
            </a:r>
            <a:r>
              <a:rPr lang="ko-KR" altLang="en-US" dirty="0"/>
              <a:t>는  </a:t>
            </a:r>
            <a:r>
              <a:rPr lang="ko-KR" altLang="en-US" dirty="0">
                <a:solidFill>
                  <a:srgbClr val="FF0000"/>
                </a:solidFill>
              </a:rPr>
              <a:t>가중치</a:t>
            </a:r>
            <a:r>
              <a:rPr lang="en-US" altLang="ko-KR" dirty="0"/>
              <a:t>, b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FF0000"/>
                </a:solidFill>
              </a:rPr>
              <a:t>바이어스</a:t>
            </a:r>
            <a:r>
              <a:rPr lang="en-US" altLang="ko-KR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 용어</a:t>
            </a:r>
            <a:endParaRPr lang="en-US" altLang="ko-KR" dirty="0"/>
          </a:p>
          <a:p>
            <a:r>
              <a:rPr lang="ko-KR" altLang="en-US" b="1" dirty="0" err="1">
                <a:solidFill>
                  <a:srgbClr val="FF0000"/>
                </a:solidFill>
              </a:rPr>
              <a:t>가중합</a:t>
            </a:r>
            <a:r>
              <a:rPr lang="en-US" altLang="ko-KR" dirty="0"/>
              <a:t>(weighted sum) : </a:t>
            </a:r>
            <a:r>
              <a:rPr lang="ko-KR" altLang="en-US" dirty="0" err="1"/>
              <a:t>입력값</a:t>
            </a:r>
            <a:r>
              <a:rPr lang="en-US" altLang="ko-KR" dirty="0"/>
              <a:t>(x)</a:t>
            </a:r>
            <a:r>
              <a:rPr lang="ko-KR" altLang="en-US" dirty="0"/>
              <a:t>과 가중치</a:t>
            </a:r>
            <a:r>
              <a:rPr lang="en-US" altLang="ko-KR" dirty="0"/>
              <a:t>(w)</a:t>
            </a:r>
            <a:r>
              <a:rPr lang="ko-KR" altLang="en-US" dirty="0"/>
              <a:t>를 모두 곱을 모두 더한 결과에 바이어스를 더한 값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활성화 함수</a:t>
            </a:r>
            <a:r>
              <a:rPr lang="en-US" altLang="ko-KR" dirty="0"/>
              <a:t>(activation function) : </a:t>
            </a:r>
            <a:r>
              <a:rPr lang="ko-KR" altLang="en-US" dirty="0"/>
              <a:t>가중합의 결과를 놓고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을 출력해서 다음으로 보내는데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                                 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을 판단하는 함수를 활성화 함수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078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DA2E84-FFF6-4F63-B566-408B9523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02AEAC0-AA7B-4D8A-9CD0-CB8FAFE09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A31DF31-BD60-4933-B89F-631F7DBC8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40" y="2779290"/>
            <a:ext cx="2505075" cy="2028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58D097B-3EE5-4D31-8177-739BB315D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13" y="2674514"/>
            <a:ext cx="2590800" cy="2238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6ECFBC-F0FB-450C-8711-6A5F0390887D}"/>
              </a:ext>
            </a:extLst>
          </p:cNvPr>
          <p:cNvSpPr txBox="1"/>
          <p:nvPr/>
        </p:nvSpPr>
        <p:spPr>
          <a:xfrm>
            <a:off x="5884164" y="5241792"/>
            <a:ext cx="278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</a:t>
            </a:r>
            <a:r>
              <a:rPr lang="en-US" altLang="ko-KR" dirty="0"/>
              <a:t>2. </a:t>
            </a:r>
            <a:r>
              <a:rPr lang="ko-KR" altLang="en-US" dirty="0"/>
              <a:t>선으로는 같은 색끼리 </a:t>
            </a:r>
            <a:r>
              <a:rPr lang="ko-KR" altLang="en-US" dirty="0" err="1"/>
              <a:t>나눌수</a:t>
            </a:r>
            <a:r>
              <a:rPr lang="ko-KR" altLang="en-US" dirty="0"/>
              <a:t> 없다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9C77E5A-0570-47CA-9E30-DDCAA990580A}"/>
              </a:ext>
            </a:extLst>
          </p:cNvPr>
          <p:cNvSpPr txBox="1"/>
          <p:nvPr/>
        </p:nvSpPr>
        <p:spPr>
          <a:xfrm>
            <a:off x="1695640" y="5241792"/>
            <a:ext cx="278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</a:t>
            </a:r>
            <a:r>
              <a:rPr lang="en-US" altLang="ko-KR" dirty="0"/>
              <a:t>1. </a:t>
            </a:r>
            <a:r>
              <a:rPr lang="ko-KR" altLang="en-US" dirty="0" err="1"/>
              <a:t>검은점</a:t>
            </a:r>
            <a:r>
              <a:rPr lang="ko-KR" altLang="en-US" dirty="0"/>
              <a:t> 두개와 </a:t>
            </a:r>
            <a:r>
              <a:rPr lang="ko-KR" altLang="en-US" dirty="0" err="1"/>
              <a:t>흰점</a:t>
            </a:r>
            <a:r>
              <a:rPr lang="en-US" altLang="ko-KR" dirty="0"/>
              <a:t> </a:t>
            </a:r>
            <a:r>
              <a:rPr lang="ko-KR" altLang="en-US" dirty="0"/>
              <a:t>두개</a:t>
            </a:r>
          </a:p>
        </p:txBody>
      </p:sp>
    </p:spTree>
    <p:extLst>
      <p:ext uri="{BB962C8B-B14F-4D97-AF65-F5344CB8AC3E}">
        <p14:creationId xmlns:p14="http://schemas.microsoft.com/office/powerpoint/2010/main" val="1644520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8B529C1-0BF0-47B1-A1FF-B2D55784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AND, OR, XOR </a:t>
            </a:r>
            <a:r>
              <a:rPr lang="ko-KR" altLang="en-US" dirty="0" err="1"/>
              <a:t>진리표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5CF3BC0-B289-4CD8-B95A-186D99B8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8D6E377-DF3C-47A3-9348-957EEB91C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1" y="2360293"/>
            <a:ext cx="7505699" cy="407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630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B3CBF2-927E-4D09-BBCE-E16CB9E7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평면에서의 </a:t>
            </a:r>
            <a:r>
              <a:rPr lang="en-US" altLang="ko-KR" dirty="0" err="1"/>
              <a:t>xor</a:t>
            </a:r>
            <a:r>
              <a:rPr lang="ko-KR" altLang="en-US" dirty="0"/>
              <a:t>나누기 불가능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B358412-A758-4230-A8FF-B21FB7FA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마빈민스키</a:t>
            </a:r>
            <a:r>
              <a:rPr lang="en-US" altLang="ko-KR" dirty="0"/>
              <a:t>(Marvin Minsky) 1969 </a:t>
            </a:r>
            <a:r>
              <a:rPr lang="ko-KR" altLang="en-US" dirty="0"/>
              <a:t>발표논문 </a:t>
            </a:r>
            <a:r>
              <a:rPr lang="ko-KR" altLang="en-US" dirty="0" err="1"/>
              <a:t>퍼셉트론즈</a:t>
            </a:r>
            <a:r>
              <a:rPr lang="en-US" altLang="ko-KR" dirty="0"/>
              <a:t>(</a:t>
            </a:r>
            <a:r>
              <a:rPr lang="en-US" altLang="ko-KR" dirty="0" err="1"/>
              <a:t>Perceptrons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99A2C75-1AA9-499A-9F71-69697E863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57" y="3299460"/>
            <a:ext cx="77533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555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30E4876-931D-4DAB-B6BD-44586DD7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다층퍼셉트론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B150D48-9014-425B-9DD7-62D0DF8DA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1E60A43-B5E0-4BC9-A5E6-1124C9D18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18" y="2390619"/>
            <a:ext cx="5800725" cy="1381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F1E035C-209B-4068-8B7C-3F8AF1F91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205" y="3972912"/>
            <a:ext cx="2397918" cy="208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92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8F7C2-98F2-46EB-9E22-C2D79068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다층퍼셉트론</a:t>
            </a:r>
            <a:r>
              <a:rPr lang="ko-KR" altLang="en-US" dirty="0"/>
              <a:t> 개념도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2936E8E-2263-4135-87E8-E0D5FFBF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61F11A7-8315-4D51-B3CA-2527DBFA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95" y="2211705"/>
            <a:ext cx="75533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4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64DD78-FA76-4A1A-A2EA-8D96A419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배우려는 것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8B61E29-BD52-4ED7-A542-B0C59077F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학습</a:t>
            </a:r>
            <a:r>
              <a:rPr lang="en-US" altLang="ko-KR" dirty="0"/>
              <a:t>(training)</a:t>
            </a:r>
            <a:r>
              <a:rPr lang="ko-KR" altLang="en-US" dirty="0"/>
              <a:t>과 예측</a:t>
            </a:r>
            <a:r>
              <a:rPr lang="en-US" altLang="ko-KR" dirty="0"/>
              <a:t>(predict)</a:t>
            </a:r>
            <a:r>
              <a:rPr lang="ko-KR" altLang="en-US" dirty="0"/>
              <a:t>의 구체적인 과정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예측 성공률 </a:t>
            </a:r>
            <a:r>
              <a:rPr lang="en-US" altLang="ko-KR" dirty="0"/>
              <a:t>== </a:t>
            </a:r>
            <a:r>
              <a:rPr lang="ko-KR" altLang="en-US" dirty="0"/>
              <a:t>데이터들 사이에서 현실과 가깝거나 동일한 경계선을 긋는 것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비슷한 연구들</a:t>
            </a:r>
            <a:endParaRPr lang="en-US" altLang="ko-KR" dirty="0"/>
          </a:p>
          <a:p>
            <a:pPr marL="790956" lvl="2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랜덤 포레스트</a:t>
            </a:r>
            <a:r>
              <a:rPr lang="en-US" altLang="ko-KR" dirty="0"/>
              <a:t>(Random forest)</a:t>
            </a:r>
          </a:p>
          <a:p>
            <a:pPr marL="790956" lvl="2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서포트 벡터 머신</a:t>
            </a:r>
            <a:r>
              <a:rPr lang="en-US" altLang="ko-KR" dirty="0"/>
              <a:t>(Support vector machines)</a:t>
            </a:r>
          </a:p>
          <a:p>
            <a:pPr marL="790956" lvl="2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딥러닝</a:t>
            </a:r>
            <a:r>
              <a:rPr lang="en-US" altLang="ko-KR" dirty="0"/>
              <a:t>(Deep learning)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662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C60A4FD-B199-4CF6-94D6-6745B466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다층퍼셉트론</a:t>
            </a:r>
            <a:r>
              <a:rPr lang="ko-KR" altLang="en-US" dirty="0"/>
              <a:t> 개념도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09668C2-6AD2-4DFB-934A-3A90DFC7C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C759E54-6311-4F91-AF09-9C9FFE2AF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06" y="2336720"/>
            <a:ext cx="9773916" cy="392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893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EA9938-FC57-4ABA-9E97-041F0E1E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다층퍼셉트론</a:t>
            </a:r>
            <a:r>
              <a:rPr lang="ko-KR" altLang="en-US" dirty="0"/>
              <a:t> 개념도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4C2BF0A-668B-448B-8214-4F2BF635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7E8DA21-64C6-4682-95FF-12E77407E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89" y="2286000"/>
            <a:ext cx="8653367" cy="377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0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34086E-649B-47AB-A4E6-DDD0A6E7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D495DDD-F69B-4949-92FB-327C5C006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72A3DB1-29E3-4DE7-98BE-88BEA6344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257" y="1718310"/>
            <a:ext cx="61436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038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40BABB-1671-4AB1-8DA7-A3A68D8F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 </a:t>
            </a:r>
            <a:r>
              <a:rPr lang="ko-KR" altLang="en-US" dirty="0"/>
              <a:t>문제의 해결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DBA021B-1FE3-4053-9FEE-9ECC88C8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F6094A4-A325-467E-90AB-E2FB52D3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92" y="2286000"/>
            <a:ext cx="3952875" cy="1543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109BFEF-6BEE-4EF8-9145-AA4AC3E91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456" y="1748409"/>
            <a:ext cx="58483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626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4DC526-1FC0-43DE-BCD5-51B889A8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 </a:t>
            </a:r>
            <a:r>
              <a:rPr lang="ko-KR" altLang="en-US" dirty="0"/>
              <a:t>문제의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165AFD3-0057-4754-B28F-A02963E23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BA24253-5983-4C0A-8A77-4B3C3A4F9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419350"/>
            <a:ext cx="2562225" cy="2019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FD883F4-79E9-4FD4-9319-7BD845C08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1346835"/>
            <a:ext cx="41529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2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D9C57E-AF5F-4069-87B6-CDAE7A18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폐암수술 환자의 생존율 예측하기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A9C9A20-6CDE-4DBF-9715-10BA8D8D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844755" cy="402336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딥러닝을</a:t>
            </a:r>
            <a:r>
              <a:rPr lang="ko-KR" altLang="en-US" dirty="0"/>
              <a:t> 구동하는 데 필요한 </a:t>
            </a:r>
            <a:r>
              <a:rPr lang="ko-KR" altLang="en-US" dirty="0" err="1"/>
              <a:t>케라스</a:t>
            </a:r>
            <a:r>
              <a:rPr lang="ko-KR" altLang="en-US" dirty="0"/>
              <a:t> 함수를 불러옵니다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tensorflow.keras.models</a:t>
            </a:r>
            <a:r>
              <a:rPr lang="en-US" altLang="ko-KR" dirty="0"/>
              <a:t> import Sequential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tensorflow.keras.layers</a:t>
            </a:r>
            <a:r>
              <a:rPr lang="en-US" altLang="ko-KR" dirty="0"/>
              <a:t> import Dense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필요한 라이브러리를 불러옵니다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tensorflow</a:t>
            </a:r>
            <a:r>
              <a:rPr lang="en-US" altLang="ko-KR" dirty="0"/>
              <a:t> as </a:t>
            </a:r>
            <a:r>
              <a:rPr lang="en-US" altLang="ko-KR" dirty="0" err="1"/>
              <a:t>tf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실행할 때마다 같은 결과를 출력하기 위해 설정하는 부분입니다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np.random.seed</a:t>
            </a:r>
            <a:r>
              <a:rPr lang="en-US" altLang="ko-KR" dirty="0"/>
              <a:t>(3)</a:t>
            </a:r>
          </a:p>
          <a:p>
            <a:r>
              <a:rPr lang="en-US" altLang="ko-KR" dirty="0" err="1"/>
              <a:t>tf.random.set_seed</a:t>
            </a:r>
            <a:r>
              <a:rPr lang="en-US" altLang="ko-KR" dirty="0"/>
              <a:t>(3)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893EB35D-9510-4418-9535-871C368E619C}"/>
              </a:ext>
            </a:extLst>
          </p:cNvPr>
          <p:cNvSpPr txBox="1">
            <a:spLocks/>
          </p:cNvSpPr>
          <p:nvPr/>
        </p:nvSpPr>
        <p:spPr>
          <a:xfrm>
            <a:off x="5231082" y="2084832"/>
            <a:ext cx="4709674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47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defRPr>
            </a:lvl1pPr>
            <a:lvl2pPr marL="26517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ko-KR" dirty="0"/>
              <a:t># </a:t>
            </a:r>
            <a:r>
              <a:rPr lang="ko-KR" altLang="en-US" dirty="0"/>
              <a:t>준비된 수술 환자 데이터를 불러들입니다</a:t>
            </a:r>
            <a:r>
              <a:rPr lang="en-US" altLang="ko-KR" dirty="0"/>
              <a:t>.</a:t>
            </a:r>
          </a:p>
          <a:p>
            <a:pPr>
              <a:lnSpc>
                <a:spcPct val="70000"/>
              </a:lnSpc>
            </a:pPr>
            <a:r>
              <a:rPr lang="en-US" altLang="ko-KR" dirty="0" err="1"/>
              <a:t>Data_set</a:t>
            </a:r>
            <a:r>
              <a:rPr lang="en-US" altLang="ko-KR" dirty="0"/>
              <a:t> = </a:t>
            </a:r>
            <a:r>
              <a:rPr lang="en-US" altLang="ko-KR" dirty="0" err="1"/>
              <a:t>np.loadtxt</a:t>
            </a:r>
            <a:r>
              <a:rPr lang="en-US" altLang="ko-KR" dirty="0"/>
              <a:t>("../dataset/ThoraricSurgery.csv", delimiter=",")</a:t>
            </a:r>
          </a:p>
          <a:p>
            <a:pPr>
              <a:lnSpc>
                <a:spcPct val="70000"/>
              </a:lnSpc>
            </a:pPr>
            <a:endParaRPr lang="en-US" altLang="ko-KR" dirty="0"/>
          </a:p>
          <a:p>
            <a:pPr>
              <a:lnSpc>
                <a:spcPct val="70000"/>
              </a:lnSpc>
            </a:pPr>
            <a:r>
              <a:rPr lang="en-US" altLang="ko-KR" dirty="0"/>
              <a:t># </a:t>
            </a:r>
            <a:r>
              <a:rPr lang="ko-KR" altLang="en-US" dirty="0"/>
              <a:t>환자의 기록과 수술 결과를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로 구분하여 저장합니다</a:t>
            </a:r>
            <a:r>
              <a:rPr lang="en-US" altLang="ko-KR" dirty="0"/>
              <a:t>.</a:t>
            </a:r>
          </a:p>
          <a:p>
            <a:pPr>
              <a:lnSpc>
                <a:spcPct val="70000"/>
              </a:lnSpc>
            </a:pPr>
            <a:r>
              <a:rPr lang="en-US" altLang="ko-KR" dirty="0"/>
              <a:t>X = </a:t>
            </a:r>
            <a:r>
              <a:rPr lang="en-US" altLang="ko-KR" dirty="0" err="1"/>
              <a:t>Data_set</a:t>
            </a:r>
            <a:r>
              <a:rPr lang="en-US" altLang="ko-KR" dirty="0"/>
              <a:t>[:,0:17]</a:t>
            </a:r>
          </a:p>
          <a:p>
            <a:pPr>
              <a:lnSpc>
                <a:spcPct val="70000"/>
              </a:lnSpc>
            </a:pPr>
            <a:r>
              <a:rPr lang="en-US" altLang="ko-KR" dirty="0"/>
              <a:t>Y = </a:t>
            </a:r>
            <a:r>
              <a:rPr lang="en-US" altLang="ko-KR" dirty="0" err="1"/>
              <a:t>Data_set</a:t>
            </a:r>
            <a:r>
              <a:rPr lang="en-US" altLang="ko-KR" dirty="0"/>
              <a:t>[:,17]</a:t>
            </a:r>
          </a:p>
          <a:p>
            <a:pPr>
              <a:lnSpc>
                <a:spcPct val="70000"/>
              </a:lnSpc>
            </a:pPr>
            <a:endParaRPr lang="en-US" altLang="ko-KR" dirty="0"/>
          </a:p>
          <a:p>
            <a:pPr>
              <a:lnSpc>
                <a:spcPct val="70000"/>
              </a:lnSpc>
            </a:pPr>
            <a:r>
              <a:rPr lang="en-US" altLang="ko-KR" dirty="0"/>
              <a:t># </a:t>
            </a:r>
            <a:r>
              <a:rPr lang="ko-KR" altLang="en-US" dirty="0"/>
              <a:t>딥러닝 구조를 결정합니다</a:t>
            </a:r>
            <a:r>
              <a:rPr lang="en-US" altLang="ko-KR" dirty="0"/>
              <a:t>(</a:t>
            </a:r>
            <a:r>
              <a:rPr lang="ko-KR" altLang="en-US" dirty="0"/>
              <a:t>모델을 설정하고 실행하는 부분입니다</a:t>
            </a:r>
            <a:r>
              <a:rPr lang="en-US" altLang="ko-KR" dirty="0"/>
              <a:t>).</a:t>
            </a:r>
          </a:p>
          <a:p>
            <a:pPr>
              <a:lnSpc>
                <a:spcPct val="70000"/>
              </a:lnSpc>
            </a:pPr>
            <a:r>
              <a:rPr lang="en-US" altLang="ko-KR" dirty="0"/>
              <a:t>model = Sequential()</a:t>
            </a:r>
          </a:p>
          <a:p>
            <a:pPr>
              <a:lnSpc>
                <a:spcPct val="70000"/>
              </a:lnSpc>
            </a:pPr>
            <a:r>
              <a:rPr lang="en-US" altLang="ko-KR" dirty="0" err="1"/>
              <a:t>model.add</a:t>
            </a:r>
            <a:r>
              <a:rPr lang="en-US" altLang="ko-KR" dirty="0"/>
              <a:t>(Dense(30, </a:t>
            </a:r>
            <a:r>
              <a:rPr lang="en-US" altLang="ko-KR" dirty="0" err="1"/>
              <a:t>input_dim</a:t>
            </a:r>
            <a:r>
              <a:rPr lang="en-US" altLang="ko-KR" dirty="0"/>
              <a:t>=17, activation='</a:t>
            </a:r>
            <a:r>
              <a:rPr lang="en-US" altLang="ko-KR" dirty="0" err="1"/>
              <a:t>relu</a:t>
            </a:r>
            <a:r>
              <a:rPr lang="en-US" altLang="ko-KR" dirty="0"/>
              <a:t>'))</a:t>
            </a:r>
          </a:p>
          <a:p>
            <a:pPr>
              <a:lnSpc>
                <a:spcPct val="70000"/>
              </a:lnSpc>
            </a:pPr>
            <a:r>
              <a:rPr lang="en-US" altLang="ko-KR" dirty="0" err="1"/>
              <a:t>model.add</a:t>
            </a:r>
            <a:r>
              <a:rPr lang="en-US" altLang="ko-KR" dirty="0"/>
              <a:t>(Dense(1, activation='sigmoid'))</a:t>
            </a:r>
          </a:p>
          <a:p>
            <a:pPr>
              <a:lnSpc>
                <a:spcPct val="70000"/>
              </a:lnSpc>
            </a:pPr>
            <a:endParaRPr lang="en-US" altLang="ko-KR" dirty="0"/>
          </a:p>
          <a:p>
            <a:pPr>
              <a:lnSpc>
                <a:spcPct val="70000"/>
              </a:lnSpc>
            </a:pPr>
            <a:r>
              <a:rPr lang="en-US" altLang="ko-KR" dirty="0"/>
              <a:t># </a:t>
            </a:r>
            <a:r>
              <a:rPr lang="ko-KR" altLang="en-US" dirty="0" err="1"/>
              <a:t>딥러닝을</a:t>
            </a:r>
            <a:r>
              <a:rPr lang="ko-KR" altLang="en-US" dirty="0"/>
              <a:t> 실행합니다</a:t>
            </a:r>
            <a:r>
              <a:rPr lang="en-US" altLang="ko-KR" dirty="0"/>
              <a:t>.</a:t>
            </a:r>
          </a:p>
          <a:p>
            <a:pPr>
              <a:lnSpc>
                <a:spcPct val="70000"/>
              </a:lnSpc>
            </a:pPr>
            <a:r>
              <a:rPr lang="en-US" altLang="ko-KR" dirty="0" err="1"/>
              <a:t>model.compile</a:t>
            </a:r>
            <a:r>
              <a:rPr lang="en-US" altLang="ko-KR" dirty="0"/>
              <a:t>(loss='</a:t>
            </a:r>
            <a:r>
              <a:rPr lang="en-US" altLang="ko-KR" dirty="0" err="1"/>
              <a:t>mean_squared_error</a:t>
            </a:r>
            <a:r>
              <a:rPr lang="en-US" altLang="ko-KR" dirty="0"/>
              <a:t>', optimizer='</a:t>
            </a:r>
            <a:r>
              <a:rPr lang="en-US" altLang="ko-KR" dirty="0" err="1"/>
              <a:t>adam</a:t>
            </a:r>
            <a:r>
              <a:rPr lang="en-US" altLang="ko-KR" dirty="0"/>
              <a:t>', metrics=['accuracy'])</a:t>
            </a:r>
          </a:p>
          <a:p>
            <a:pPr>
              <a:lnSpc>
                <a:spcPct val="70000"/>
              </a:lnSpc>
            </a:pPr>
            <a:r>
              <a:rPr lang="en-US" altLang="ko-KR" dirty="0" err="1"/>
              <a:t>model.fit</a:t>
            </a:r>
            <a:r>
              <a:rPr lang="en-US" altLang="ko-KR" dirty="0"/>
              <a:t>(X, Y, epochs=100, </a:t>
            </a:r>
            <a:r>
              <a:rPr lang="en-US" altLang="ko-KR" dirty="0" err="1"/>
              <a:t>batch_size</a:t>
            </a:r>
            <a:r>
              <a:rPr lang="en-US" altLang="ko-KR" dirty="0"/>
              <a:t>=10)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F132BE0-7C23-45B6-A877-1A9E61969C7A}"/>
              </a:ext>
            </a:extLst>
          </p:cNvPr>
          <p:cNvSpPr/>
          <p:nvPr/>
        </p:nvSpPr>
        <p:spPr>
          <a:xfrm>
            <a:off x="1024128" y="6223505"/>
            <a:ext cx="81088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2"/>
              </a:rPr>
              <a:t>https://github.com/gilbutITbook/080228/blob/master/deeplearning/run_project/01_My_First_Deeplearning.ipynb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3428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E7E60C-1CFD-4095-AD0A-69EC5788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4932CC3-0CA0-46F3-89CC-F299EA02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85F91D5-8800-4E71-B311-13CA1DF26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80" y="0"/>
            <a:ext cx="8883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9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EAA1495-872E-4B72-BDD7-B489836C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폐암환자 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6162D48-A0E9-4C93-B1BE-1DC272887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파일이름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ThoraricSurgery.csv</a:t>
            </a:r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폴란드 </a:t>
            </a:r>
            <a:r>
              <a:rPr lang="ko-KR" altLang="en-US" dirty="0" err="1"/>
              <a:t>브로츠와프</a:t>
            </a:r>
            <a:r>
              <a:rPr lang="ko-KR" altLang="en-US" dirty="0"/>
              <a:t> 의과대학 </a:t>
            </a:r>
            <a:r>
              <a:rPr lang="en-US" altLang="ko-KR" dirty="0"/>
              <a:t>2013</a:t>
            </a:r>
            <a:r>
              <a:rPr lang="ko-KR" altLang="en-US" dirty="0"/>
              <a:t>년 공개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수술 전 진단데이터와 수술 후 생존 결과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총 </a:t>
            </a:r>
            <a:r>
              <a:rPr lang="en-US" altLang="ko-KR" dirty="0"/>
              <a:t>470</a:t>
            </a:r>
            <a:r>
              <a:rPr lang="ko-KR" altLang="en-US" dirty="0" err="1"/>
              <a:t>개라인</a:t>
            </a:r>
            <a:r>
              <a:rPr lang="en-US" altLang="ko-KR" dirty="0"/>
              <a:t>, </a:t>
            </a:r>
            <a:r>
              <a:rPr lang="ko-KR" altLang="en-US" dirty="0"/>
              <a:t>각 라인은 </a:t>
            </a:r>
            <a:r>
              <a:rPr lang="en-US" altLang="ko-KR" dirty="0"/>
              <a:t>18</a:t>
            </a:r>
            <a:r>
              <a:rPr lang="ko-KR" altLang="en-US" dirty="0"/>
              <a:t>개 항목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17</a:t>
            </a:r>
            <a:r>
              <a:rPr lang="ko-KR" altLang="en-US" dirty="0"/>
              <a:t>개 정보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  <a:p>
            <a:pPr marL="790956" lvl="2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종양의 유형</a:t>
            </a:r>
            <a:r>
              <a:rPr lang="en-US" altLang="ko-KR" dirty="0"/>
              <a:t>, </a:t>
            </a:r>
            <a:r>
              <a:rPr lang="ko-KR" altLang="en-US" dirty="0"/>
              <a:t>폐활량</a:t>
            </a:r>
            <a:r>
              <a:rPr lang="en-US" altLang="ko-KR" dirty="0"/>
              <a:t>, </a:t>
            </a:r>
            <a:r>
              <a:rPr lang="ko-KR" altLang="en-US" dirty="0"/>
              <a:t>호흡곤란여부</a:t>
            </a:r>
            <a:r>
              <a:rPr lang="en-US" altLang="ko-KR" dirty="0"/>
              <a:t>, </a:t>
            </a:r>
            <a:r>
              <a:rPr lang="ko-KR" altLang="en-US" dirty="0"/>
              <a:t>고통정도</a:t>
            </a:r>
            <a:r>
              <a:rPr lang="en-US" altLang="ko-KR" dirty="0"/>
              <a:t>, </a:t>
            </a:r>
            <a:r>
              <a:rPr lang="ko-KR" altLang="en-US" dirty="0"/>
              <a:t>기침</a:t>
            </a:r>
            <a:r>
              <a:rPr lang="en-US" altLang="ko-KR" dirty="0"/>
              <a:t>, </a:t>
            </a:r>
            <a:r>
              <a:rPr lang="ko-KR" altLang="en-US" dirty="0"/>
              <a:t>흡연</a:t>
            </a:r>
            <a:r>
              <a:rPr lang="en-US" altLang="ko-KR" dirty="0"/>
              <a:t>, </a:t>
            </a:r>
            <a:r>
              <a:rPr lang="ko-KR" altLang="en-US" dirty="0"/>
              <a:t>천식 여부 등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마지막 </a:t>
            </a:r>
            <a:r>
              <a:rPr lang="en-US" altLang="ko-KR" dirty="0"/>
              <a:t>R</a:t>
            </a:r>
            <a:r>
              <a:rPr lang="ko-KR" altLang="en-US" dirty="0"/>
              <a:t>컬럼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(class)</a:t>
            </a:r>
            <a:r>
              <a:rPr lang="ko-KR" altLang="en-US" dirty="0"/>
              <a:t>라 명명</a:t>
            </a:r>
            <a:endParaRPr lang="en-US" altLang="ko-KR" dirty="0"/>
          </a:p>
          <a:p>
            <a:pPr marL="790956" lvl="2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생존여부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딥러닝 </a:t>
            </a:r>
            <a:r>
              <a:rPr lang="ko-KR" altLang="en-US" dirty="0" err="1"/>
              <a:t>구동법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속성만 뽑아서 데이터셋 만들기</a:t>
            </a:r>
            <a:endParaRPr lang="en-US" altLang="ko-KR" dirty="0"/>
          </a:p>
          <a:p>
            <a:pPr marL="608076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 err="1"/>
              <a:t>클래스＇를</a:t>
            </a:r>
            <a:r>
              <a:rPr lang="ko-KR" altLang="en-US" dirty="0"/>
              <a:t> 담는 데이터셋 따로 만들기 </a:t>
            </a:r>
            <a:r>
              <a:rPr lang="en-US" altLang="ko-KR" dirty="0"/>
              <a:t>(</a:t>
            </a:r>
            <a:r>
              <a:rPr lang="ko-KR" altLang="en-US" dirty="0"/>
              <a:t>정답데이터</a:t>
            </a:r>
            <a:r>
              <a:rPr lang="en-US" altLang="ko-KR" dirty="0"/>
              <a:t>)</a:t>
            </a:r>
          </a:p>
          <a:p>
            <a:pPr lvl="2" indent="0">
              <a:buNone/>
            </a:pPr>
            <a:r>
              <a:rPr lang="en-US" altLang="ko-KR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A58C459-D775-4A19-BA56-44DE97A0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3" y="1379002"/>
            <a:ext cx="6417102" cy="455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8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E9AF29-C6D1-48B4-BAE5-0028D86F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폐암수술 환자의 생존율 예측하기 실습결과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E7E15613-4B89-49F2-89EE-8F6497DDE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0BC501F-1F74-4774-9EDB-505247934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357437"/>
            <a:ext cx="96107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43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1347</Words>
  <Application>Microsoft Office PowerPoint</Application>
  <PresentationFormat>와이드스크린</PresentationFormat>
  <Paragraphs>276</Paragraphs>
  <Slides>54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3" baseType="lpstr">
      <vt:lpstr>HY얕은샘물M</vt:lpstr>
      <vt:lpstr>맑은 고딕</vt:lpstr>
      <vt:lpstr>Arial</vt:lpstr>
      <vt:lpstr>Cambria Math</vt:lpstr>
      <vt:lpstr>Tw Cen MT</vt:lpstr>
      <vt:lpstr>Tw Cen MT Condensed</vt:lpstr>
      <vt:lpstr>Wingdings</vt:lpstr>
      <vt:lpstr>Wingdings 3</vt:lpstr>
      <vt:lpstr>전체</vt:lpstr>
      <vt:lpstr>DeepLearning [모두의 딥러닝 교재, 인공지능 보충]</vt:lpstr>
      <vt:lpstr>인공지능, 머신러닝, 딥러닝 개념도</vt:lpstr>
      <vt:lpstr>처음해보는 딥러닝</vt:lpstr>
      <vt:lpstr>머신러닝 활용사례</vt:lpstr>
      <vt:lpstr>우리가 배우려는 것!!!</vt:lpstr>
      <vt:lpstr>폐암수술 환자의 생존율 예측하기 실습</vt:lpstr>
      <vt:lpstr>PowerPoint 프레젠테이션</vt:lpstr>
      <vt:lpstr>폐암환자 데이터 분석</vt:lpstr>
      <vt:lpstr>폐암수술 환자의 생존율 예측하기 실습결과</vt:lpstr>
      <vt:lpstr>폐암수술 환자의 생존율 예측하기 실습결과</vt:lpstr>
      <vt:lpstr>퍼셉트론 방식의 표현</vt:lpstr>
      <vt:lpstr>딥러닝 기초이론</vt:lpstr>
      <vt:lpstr>현재 딥러닝으로 잘할 수 있는 일  - 딥러닝 기본원리</vt:lpstr>
      <vt:lpstr>회귀분석(Regression Analysis) 용어정리</vt:lpstr>
      <vt:lpstr>가장 훌륭한 예측선?</vt:lpstr>
      <vt:lpstr>일차함수 그래프</vt:lpstr>
      <vt:lpstr>첫번째 과제 – 정확한 직선을 찾아라</vt:lpstr>
      <vt:lpstr>최소 제곱법(method of least squares)</vt:lpstr>
      <vt:lpstr>최소 제곱법 적용</vt:lpstr>
      <vt:lpstr>최소 제곱법 적용</vt:lpstr>
      <vt:lpstr>예측값 표현</vt:lpstr>
      <vt:lpstr>코딩으로 확인하는 최소제곱</vt:lpstr>
      <vt:lpstr>PowerPoint 프레젠테이션</vt:lpstr>
      <vt:lpstr>결과</vt:lpstr>
      <vt:lpstr>평균 제곱근 오차(Root mean Square error)</vt:lpstr>
      <vt:lpstr>기울기에 따른 오차의 크기</vt:lpstr>
      <vt:lpstr>오차의 값을 정리</vt:lpstr>
      <vt:lpstr>오차 구하기 공식</vt:lpstr>
      <vt:lpstr>코딩으로 확인하는 평균 제곱근 오차 </vt:lpstr>
      <vt:lpstr>코딩으로 구현하는 - 평균 제곱 오차(MES-Mean Squared Error)</vt:lpstr>
      <vt:lpstr>PowerPoint 프레젠테이션</vt:lpstr>
      <vt:lpstr>경사하강법</vt:lpstr>
      <vt:lpstr>미분의 개념</vt:lpstr>
      <vt:lpstr>경사하강법</vt:lpstr>
      <vt:lpstr>학습률(learning rate)</vt:lpstr>
      <vt:lpstr>코딩으로 확인하는 - 경사 하강법을 이용한 선형회귀 구현 </vt:lpstr>
      <vt:lpstr>PowerPoint 프레젠테이션</vt:lpstr>
      <vt:lpstr>결과</vt:lpstr>
      <vt:lpstr>로지스틱 회귀</vt:lpstr>
      <vt:lpstr>다중선형회귀</vt:lpstr>
      <vt:lpstr>다중선형회귀 코딩</vt:lpstr>
      <vt:lpstr>퍼셉트론</vt:lpstr>
      <vt:lpstr>퍼셉트론</vt:lpstr>
      <vt:lpstr>가중치, 가중합, 바이어스, 활성화 함수</vt:lpstr>
      <vt:lpstr>퍼셉트론 과제</vt:lpstr>
      <vt:lpstr>AND, OR, XOR 진리표</vt:lpstr>
      <vt:lpstr>2차원 평면에서의 xor나누기 불가능 문제</vt:lpstr>
      <vt:lpstr>다층퍼셉트론</vt:lpstr>
      <vt:lpstr>다층퍼셉트론 개념도</vt:lpstr>
      <vt:lpstr>다층퍼셉트론 개념도</vt:lpstr>
      <vt:lpstr>다층퍼셉트론 개념도</vt:lpstr>
      <vt:lpstr>퍼셉트론 설계</vt:lpstr>
      <vt:lpstr>XOR 문제의 해결 </vt:lpstr>
      <vt:lpstr>XOR 문제의 해결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DeepLearning</dc:title>
  <dc:creator>MK3921</dc:creator>
  <cp:lastModifiedBy>student</cp:lastModifiedBy>
  <cp:revision>82</cp:revision>
  <dcterms:created xsi:type="dcterms:W3CDTF">2020-03-17T21:21:10Z</dcterms:created>
  <dcterms:modified xsi:type="dcterms:W3CDTF">2020-03-20T04:31:36Z</dcterms:modified>
</cp:coreProperties>
</file>