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1" r:id="rId5"/>
    <p:sldId id="263" r:id="rId6"/>
    <p:sldId id="262" r:id="rId7"/>
    <p:sldId id="265" r:id="rId8"/>
    <p:sldId id="266" r:id="rId9"/>
    <p:sldId id="258" r:id="rId10"/>
    <p:sldId id="259" r:id="rId11"/>
    <p:sldId id="260" r:id="rId12"/>
    <p:sldId id="267" r:id="rId13"/>
    <p:sldId id="268" r:id="rId14"/>
    <p:sldId id="274" r:id="rId15"/>
    <p:sldId id="279" r:id="rId16"/>
    <p:sldId id="278" r:id="rId17"/>
    <p:sldId id="269" r:id="rId18"/>
    <p:sldId id="282" r:id="rId19"/>
    <p:sldId id="284" r:id="rId20"/>
    <p:sldId id="285" r:id="rId21"/>
    <p:sldId id="270" r:id="rId22"/>
    <p:sldId id="273" r:id="rId23"/>
    <p:sldId id="272" r:id="rId24"/>
    <p:sldId id="283" r:id="rId25"/>
    <p:sldId id="281" r:id="rId26"/>
    <p:sldId id="280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5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04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38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00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5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7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89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75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1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7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5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0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2D92A-1099-47F9-BA91-F3EF59B10499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insights.hotjar.com/sites/2099447/playbacks/list?filters=%7b%22EQUAL%22:%7b%22visitor_uuid%22:%22b6f4cea5%22%7d%7d" TargetMode="Externa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202649" y="2754719"/>
            <a:ext cx="6765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프라이빗노트 </a:t>
            </a:r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 </a:t>
            </a:r>
            <a:r>
              <a:rPr lang="ko-KR" altLang="en-US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</a:t>
            </a:r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 지표</a:t>
            </a:r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02649" y="4975405"/>
            <a:ext cx="67656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나은</a:t>
            </a:r>
            <a:endParaRPr lang="ko-KR" altLang="en-US" sz="6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269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80" y="748032"/>
            <a:ext cx="3622432" cy="254181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네이버광고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기준 자사 브랜드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873100" y="4633756"/>
            <a:ext cx="49478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데스크탑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검색량이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CMS</a:t>
            </a: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영재관보다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높음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171450" indent="-171450">
              <a:buFontTx/>
              <a:buChar char="-"/>
            </a:pPr>
            <a:endParaRPr lang="en-US" altLang="ko-KR" sz="10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 </a:t>
            </a: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검색량은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떨어지는 편</a:t>
            </a:r>
            <a:r>
              <a:rPr lang="en-US" altLang="ko-KR" sz="10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0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문제점이 인지도인지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영재고 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준비와의 </a:t>
            </a:r>
            <a:r>
              <a:rPr lang="ko-KR" altLang="en-US" sz="10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연관도가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낮은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것인지 확인 필요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월에 집행한 이벤트나 이슈가 있었나요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</a:p>
          <a:p>
            <a:pPr marL="171450" indent="-171450">
              <a:buFontTx/>
              <a:buChar char="-"/>
            </a:pP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574" y="748032"/>
            <a:ext cx="4066932" cy="2548611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688880" y="3430440"/>
            <a:ext cx="7065121" cy="767627"/>
            <a:chOff x="-1520482" y="3251124"/>
            <a:chExt cx="12464524" cy="135427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520482" y="4291073"/>
              <a:ext cx="12458700" cy="31432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495608" y="3251124"/>
              <a:ext cx="12439650" cy="990600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4069607" y="3618036"/>
            <a:ext cx="864894" cy="580031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27288" y="1394272"/>
            <a:ext cx="282474" cy="1676799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133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키워드광고 집행 시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키워드 및 비용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864017"/>
              </p:ext>
            </p:extLst>
          </p:nvPr>
        </p:nvGraphicFramePr>
        <p:xfrm>
          <a:off x="1699898" y="4590072"/>
          <a:ext cx="5741290" cy="482585"/>
        </p:xfrm>
        <a:graphic>
          <a:graphicData uri="http://schemas.openxmlformats.org/drawingml/2006/table">
            <a:tbl>
              <a:tblPr/>
              <a:tblGrid>
                <a:gridCol w="1553721">
                  <a:extLst>
                    <a:ext uri="{9D8B030D-6E8A-4147-A177-3AD203B41FA5}">
                      <a16:colId xmlns:a16="http://schemas.microsoft.com/office/drawing/2014/main" val="253636357"/>
                    </a:ext>
                  </a:extLst>
                </a:gridCol>
                <a:gridCol w="897336">
                  <a:extLst>
                    <a:ext uri="{9D8B030D-6E8A-4147-A177-3AD203B41FA5}">
                      <a16:colId xmlns:a16="http://schemas.microsoft.com/office/drawing/2014/main" val="3521496303"/>
                    </a:ext>
                  </a:extLst>
                </a:gridCol>
                <a:gridCol w="985962">
                  <a:extLst>
                    <a:ext uri="{9D8B030D-6E8A-4147-A177-3AD203B41FA5}">
                      <a16:colId xmlns:a16="http://schemas.microsoft.com/office/drawing/2014/main" val="3008427787"/>
                    </a:ext>
                  </a:extLst>
                </a:gridCol>
                <a:gridCol w="985962">
                  <a:extLst>
                    <a:ext uri="{9D8B030D-6E8A-4147-A177-3AD203B41FA5}">
                      <a16:colId xmlns:a16="http://schemas.microsoft.com/office/drawing/2014/main" val="2029667369"/>
                    </a:ext>
                  </a:extLst>
                </a:gridCol>
                <a:gridCol w="1318309">
                  <a:extLst>
                    <a:ext uri="{9D8B030D-6E8A-4147-A177-3AD203B41FA5}">
                      <a16:colId xmlns:a16="http://schemas.microsoft.com/office/drawing/2014/main" val="2063491264"/>
                    </a:ext>
                  </a:extLst>
                </a:gridCol>
              </a:tblGrid>
              <a:tr h="2907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추천 제안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예상 검색 횟수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예상클릭</a:t>
                      </a:r>
                      <a:endParaRPr lang="ko-KR" altLang="en-US" sz="1000" b="0" i="0" u="none" strike="noStrike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예상</a:t>
                      </a:r>
                      <a:r>
                        <a:rPr lang="en-US" sz="1000" b="0" i="0" u="none" strike="noStrike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cpc</a:t>
                      </a:r>
                      <a:endParaRPr lang="en-US" sz="1000" b="0" i="0" u="none" strike="noStrike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월별 예상 소진 비용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171750"/>
                  </a:ext>
                </a:extLst>
              </a:tr>
              <a:tr h="1918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 합계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27,283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99,417</a:t>
                      </a:r>
                      <a:r>
                        <a:rPr lang="ko-KR" altLang="en-US" sz="1000" b="0" i="0" u="none" strike="noStrike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</a:t>
                      </a:r>
                      <a:endParaRPr lang="en-US" altLang="ko-KR" sz="1000" b="0" i="0" u="none" strike="noStrike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43278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240925"/>
              </p:ext>
            </p:extLst>
          </p:nvPr>
        </p:nvGraphicFramePr>
        <p:xfrm>
          <a:off x="1699898" y="1062830"/>
          <a:ext cx="5741290" cy="3310919"/>
        </p:xfrm>
        <a:graphic>
          <a:graphicData uri="http://schemas.openxmlformats.org/drawingml/2006/table">
            <a:tbl>
              <a:tblPr/>
              <a:tblGrid>
                <a:gridCol w="1553721">
                  <a:extLst>
                    <a:ext uri="{9D8B030D-6E8A-4147-A177-3AD203B41FA5}">
                      <a16:colId xmlns:a16="http://schemas.microsoft.com/office/drawing/2014/main" val="2633360563"/>
                    </a:ext>
                  </a:extLst>
                </a:gridCol>
                <a:gridCol w="897336">
                  <a:extLst>
                    <a:ext uri="{9D8B030D-6E8A-4147-A177-3AD203B41FA5}">
                      <a16:colId xmlns:a16="http://schemas.microsoft.com/office/drawing/2014/main" val="444405236"/>
                    </a:ext>
                  </a:extLst>
                </a:gridCol>
                <a:gridCol w="985962">
                  <a:extLst>
                    <a:ext uri="{9D8B030D-6E8A-4147-A177-3AD203B41FA5}">
                      <a16:colId xmlns:a16="http://schemas.microsoft.com/office/drawing/2014/main" val="3182666933"/>
                    </a:ext>
                  </a:extLst>
                </a:gridCol>
                <a:gridCol w="985962">
                  <a:extLst>
                    <a:ext uri="{9D8B030D-6E8A-4147-A177-3AD203B41FA5}">
                      <a16:colId xmlns:a16="http://schemas.microsoft.com/office/drawing/2014/main" val="3517638571"/>
                    </a:ext>
                  </a:extLst>
                </a:gridCol>
                <a:gridCol w="1318309">
                  <a:extLst>
                    <a:ext uri="{9D8B030D-6E8A-4147-A177-3AD203B41FA5}">
                      <a16:colId xmlns:a16="http://schemas.microsoft.com/office/drawing/2014/main" val="3622168141"/>
                    </a:ext>
                  </a:extLst>
                </a:gridCol>
              </a:tblGrid>
              <a:tr h="3190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추천 제안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기본 검색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예상클릭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예상</a:t>
                      </a:r>
                      <a:r>
                        <a:rPr 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cpc</a:t>
                      </a:r>
                      <a:endParaRPr lang="en-US" sz="1000" b="0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총합계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원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032521"/>
                  </a:ext>
                </a:extLst>
              </a:tr>
              <a:tr h="4692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검색어</a:t>
                      </a:r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제안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검색 횟수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예상클릭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예상</a:t>
                      </a:r>
                      <a:r>
                        <a:rPr 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cpc</a:t>
                      </a:r>
                      <a:endParaRPr lang="en-US" sz="1000" b="0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월별 예상 소진 비용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914286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올림피아드수학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4,257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1,753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43,825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912740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KMO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9,848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1,077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30,156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613323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수학올림피아드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2,059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3,121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12,484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449734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영재고입시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2,518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1,599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6,396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182224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영재고준비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1,247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4,988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379659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영재고인강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1,568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651793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영재고학원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618236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영재고대비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340656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KMO</a:t>
                      </a:r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인강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412021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영재고수학</a:t>
                      </a:r>
                      <a:endParaRPr lang="ko-KR" altLang="en-US" sz="1000" b="0" i="0" u="none" strike="noStrike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100877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8,065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55167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영재학교준비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050975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KMO</a:t>
                      </a:r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대비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99923"/>
                  </a:ext>
                </a:extLst>
              </a:tr>
              <a:tr h="1801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영재고입시준비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</a:t>
                      </a:r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kern="120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</a:t>
                      </a:r>
                      <a:r>
                        <a:rPr lang="en-US" altLang="ko-KR" sz="1000" b="0" i="0" u="none" strike="noStrike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602975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1046" y="451219"/>
            <a:ext cx="34972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경쟁사인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CMS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영재관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엘리하이에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키광도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넣을지에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여부 확인</a:t>
            </a:r>
            <a:endParaRPr lang="en-US" altLang="ko-KR" sz="8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8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제외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endParaRPr lang="en-US" altLang="ko-KR" sz="8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영재학교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영재교육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8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CMS</a:t>
            </a:r>
            <a:r>
              <a:rPr lang="ko-KR" altLang="en-US" sz="8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영재관</a:t>
            </a:r>
            <a:endParaRPr lang="en-US" altLang="ko-KR" sz="8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수학경시대회도 추가할까</a:t>
            </a:r>
            <a:endParaRPr lang="en-US" altLang="ko-KR" sz="8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초등수학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인강</a:t>
            </a:r>
            <a:endParaRPr lang="en-US" altLang="ko-KR" sz="8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유투엠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??????</a:t>
            </a:r>
          </a:p>
          <a:p>
            <a:endParaRPr lang="ko-KR" altLang="en-US" sz="8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845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202649" y="2754719"/>
            <a:ext cx="6765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캠페인 성과 지표</a:t>
            </a:r>
            <a:endParaRPr lang="en-US" altLang="ko-KR" sz="36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02649" y="4975405"/>
            <a:ext cx="67656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나은</a:t>
            </a:r>
            <a:endParaRPr lang="ko-KR" altLang="en-US" sz="6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02649" y="3401050"/>
            <a:ext cx="67656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2020-12-10</a:t>
            </a:r>
            <a:endParaRPr lang="ko-KR" altLang="en-US" sz="6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22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 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획득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캠페인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모든캠페인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en-US" altLang="ko-KR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café_posting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67628" y="2548738"/>
            <a:ext cx="7754302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12/03-12/10 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기준 </a:t>
            </a:r>
            <a:endParaRPr lang="en-US" altLang="ko-KR" sz="10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유입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46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(30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 이상 머무른 대상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기준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중 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체험권신청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약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26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(admin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경로 기준 오차범위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+-3)</a:t>
            </a:r>
          </a:p>
          <a:p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48" y="865249"/>
            <a:ext cx="8684261" cy="9868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28" y="1923803"/>
            <a:ext cx="6065461" cy="45258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6868" y="635343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9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어디서 왜 누락이 발생하는지는</a:t>
            </a:r>
            <a:r>
              <a:rPr lang="en-US" altLang="ko-KR" sz="9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9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누락 발생 여부를 정확하게 모르겠으나 해결 진행 중입니다</a:t>
            </a:r>
            <a:r>
              <a:rPr lang="en-US" altLang="ko-KR" sz="9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9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 캠페인의 사용자 수는 참고용으로만 부탁드립니다</a:t>
            </a:r>
            <a:r>
              <a:rPr lang="en-US" altLang="ko-KR" sz="9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.(7</a:t>
            </a:r>
            <a:r>
              <a:rPr lang="ko-KR" altLang="en-US" sz="9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r>
              <a:rPr lang="en-US" altLang="ko-KR" sz="9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-8</a:t>
            </a:r>
            <a:r>
              <a:rPr lang="ko-KR" altLang="en-US" sz="9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en-US" altLang="ko-KR" sz="9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</a:t>
            </a:r>
            <a:r>
              <a:rPr lang="ko-KR" altLang="en-US" sz="9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연동 속성 수정</a:t>
            </a:r>
            <a:r>
              <a:rPr lang="en-US" altLang="ko-KR" sz="9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9013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066572" y="401870"/>
            <a:ext cx="1937647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메인에서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유심히 본 페이지</a:t>
            </a:r>
            <a:endParaRPr lang="ko-KR" altLang="en-US" sz="12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Hotjar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en-US" altLang="ko-KR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café_posting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 recordings 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51" y="646486"/>
            <a:ext cx="1705651" cy="193699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244" y="875425"/>
            <a:ext cx="1717675" cy="195426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276" y="1266367"/>
            <a:ext cx="1708292" cy="155243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0152" y="3996678"/>
            <a:ext cx="1742867" cy="164310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</p:pic>
      <p:sp>
        <p:nvSpPr>
          <p:cNvPr id="13" name="직사각형 12"/>
          <p:cNvSpPr/>
          <p:nvPr/>
        </p:nvSpPr>
        <p:spPr>
          <a:xfrm>
            <a:off x="924248" y="3119800"/>
            <a:ext cx="84189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05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실제후기</a:t>
            </a:r>
            <a:r>
              <a:rPr lang="ko-KR" altLang="en-US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12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462" y="3641414"/>
            <a:ext cx="1893947" cy="199836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</p:pic>
      <p:sp>
        <p:nvSpPr>
          <p:cNvPr id="15" name="직사각형 14"/>
          <p:cNvSpPr/>
          <p:nvPr/>
        </p:nvSpPr>
        <p:spPr>
          <a:xfrm>
            <a:off x="4231132" y="3119800"/>
            <a:ext cx="74090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05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코치진</a:t>
            </a:r>
            <a:r>
              <a:rPr lang="ko-KR" altLang="en-US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11</a:t>
            </a:r>
            <a:endParaRPr lang="en-US" altLang="ko-KR" sz="105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66573" y="3119800"/>
            <a:ext cx="8835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05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패키지할인</a:t>
            </a:r>
            <a:r>
              <a:rPr lang="ko-KR" altLang="en-US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9</a:t>
            </a:r>
            <a:endParaRPr lang="en-US" altLang="ko-KR" sz="105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24248" y="5845528"/>
            <a:ext cx="8835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05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과정별소개</a:t>
            </a:r>
            <a:r>
              <a:rPr lang="ko-KR" altLang="en-US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9</a:t>
            </a:r>
            <a:endParaRPr lang="en-US" altLang="ko-KR" sz="105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5579" y="1160279"/>
            <a:ext cx="1501474" cy="157904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</p:pic>
      <p:sp>
        <p:nvSpPr>
          <p:cNvPr id="19" name="직사각형 18"/>
          <p:cNvSpPr/>
          <p:nvPr/>
        </p:nvSpPr>
        <p:spPr>
          <a:xfrm>
            <a:off x="4231132" y="5845528"/>
            <a:ext cx="78258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커리큘럼 </a:t>
            </a:r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5</a:t>
            </a:r>
            <a:endParaRPr lang="en-US" altLang="ko-KR" sz="105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6658" y="3996678"/>
            <a:ext cx="2613347" cy="122457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</p:pic>
      <p:sp>
        <p:nvSpPr>
          <p:cNvPr id="21" name="직사각형 20"/>
          <p:cNvSpPr/>
          <p:nvPr/>
        </p:nvSpPr>
        <p:spPr>
          <a:xfrm>
            <a:off x="7218948" y="5845528"/>
            <a:ext cx="8835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105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베스트후기</a:t>
            </a:r>
            <a:r>
              <a:rPr lang="ko-KR" altLang="en-US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</a:t>
            </a:r>
          </a:p>
        </p:txBody>
      </p:sp>
    </p:spTree>
    <p:extLst>
      <p:ext uri="{BB962C8B-B14F-4D97-AF65-F5344CB8AC3E}">
        <p14:creationId xmlns:p14="http://schemas.microsoft.com/office/powerpoint/2010/main" val="2563871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887675" y="401870"/>
            <a:ext cx="1116544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관심 원인 분석</a:t>
            </a:r>
            <a:endParaRPr lang="ko-KR" altLang="en-US" sz="12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Hotjar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en-US" altLang="ko-KR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café_posting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 recordings 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924248" y="3119800"/>
            <a:ext cx="10855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다음단계로버튼 </a:t>
            </a:r>
            <a:r>
              <a:rPr lang="en-US" altLang="ko-KR" sz="105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050" spc="-1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endParaRPr lang="en-US" altLang="ko-KR" sz="105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82245" y="2992842"/>
            <a:ext cx="153599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체험신청혜택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미션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: 5</a:t>
            </a:r>
            <a:endParaRPr lang="en-US" altLang="ko-KR" sz="10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617686" y="2992842"/>
            <a:ext cx="189827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패키지최하단체험신청버튼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4</a:t>
            </a:r>
            <a:endParaRPr lang="en-US" altLang="ko-KR" sz="10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24248" y="5845528"/>
            <a:ext cx="105670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패키지할인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782245" y="5718570"/>
            <a:ext cx="117692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체험신청메뉴 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770061" y="5718570"/>
            <a:ext cx="11176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패키지비교버튼</a:t>
            </a:r>
            <a:endParaRPr lang="en-US" altLang="ko-KR" sz="10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98" y="817675"/>
            <a:ext cx="2455424" cy="205600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73" y="3995513"/>
            <a:ext cx="1501474" cy="157904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415" y="1485710"/>
            <a:ext cx="2191658" cy="91374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4569" y="1654962"/>
            <a:ext cx="2730544" cy="85890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2154" y="4384932"/>
            <a:ext cx="2037106" cy="54629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2722" y="4303254"/>
            <a:ext cx="1992291" cy="114434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225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950148" y="401870"/>
            <a:ext cx="105407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무시된 페이지</a:t>
            </a:r>
            <a:endParaRPr lang="ko-KR" altLang="en-US" sz="12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Hotjar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en-US" altLang="ko-KR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café_posting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 recordings 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152" y="2175802"/>
            <a:ext cx="1742867" cy="164310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</p:pic>
      <p:sp>
        <p:nvSpPr>
          <p:cNvPr id="13" name="직사각형 12"/>
          <p:cNvSpPr/>
          <p:nvPr/>
        </p:nvSpPr>
        <p:spPr>
          <a:xfrm>
            <a:off x="924248" y="4144860"/>
            <a:ext cx="10967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동영상강의 활용 </a:t>
            </a:r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7</a:t>
            </a:r>
            <a:endParaRPr lang="en-US" altLang="ko-KR" sz="105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386" y="2032932"/>
            <a:ext cx="1893947" cy="199836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</p:pic>
      <p:sp>
        <p:nvSpPr>
          <p:cNvPr id="15" name="직사각형 14"/>
          <p:cNvSpPr/>
          <p:nvPr/>
        </p:nvSpPr>
        <p:spPr>
          <a:xfrm>
            <a:off x="4231132" y="4144860"/>
            <a:ext cx="78258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커리큘럼 </a:t>
            </a:r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</a:t>
            </a:r>
            <a:endParaRPr lang="en-US" altLang="ko-KR" sz="105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66573" y="4144860"/>
            <a:ext cx="8835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05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과정별소개</a:t>
            </a:r>
            <a:r>
              <a:rPr lang="ko-KR" altLang="en-US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</a:t>
            </a:r>
            <a:endParaRPr lang="en-US" altLang="ko-KR" sz="105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60598" y="5613769"/>
            <a:ext cx="9941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코칭앱페이지 등</a:t>
            </a:r>
            <a:endParaRPr lang="en-US" altLang="ko-KR" sz="105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93" y="2072577"/>
            <a:ext cx="1733616" cy="178217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1011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4946840" y="4480559"/>
            <a:ext cx="3507971" cy="1562793"/>
          </a:xfrm>
          <a:prstGeom prst="roundRect">
            <a:avLst>
              <a:gd name="adj" fmla="val 80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64028" y="4480559"/>
            <a:ext cx="3507971" cy="1562793"/>
          </a:xfrm>
          <a:prstGeom prst="roundRect">
            <a:avLst>
              <a:gd name="adj" fmla="val 80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905404" y="401870"/>
            <a:ext cx="1098815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이탈원인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분석</a:t>
            </a:r>
            <a:endParaRPr lang="ko-KR" altLang="en-US" sz="12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Hotjar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en-US" altLang="ko-KR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café_posting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 recordings 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5112566" y="4962866"/>
            <a:ext cx="315114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Exited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page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login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signup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경우는 분명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네아로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로그인이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약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28%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이탈원인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보입니다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단순화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비회원 상담도 가능하면 체험권신청페이지에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대한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장벽 낮출 수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있을 것이라 생각됩니다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066" y="787163"/>
            <a:ext cx="1507871" cy="263677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75" y="1261051"/>
            <a:ext cx="2492843" cy="196414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788" y="1002004"/>
            <a:ext cx="1733616" cy="178217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</p:spPr>
      </p:pic>
      <p:sp>
        <p:nvSpPr>
          <p:cNvPr id="10" name="직사각형 9"/>
          <p:cNvSpPr/>
          <p:nvPr/>
        </p:nvSpPr>
        <p:spPr>
          <a:xfrm>
            <a:off x="924248" y="3572004"/>
            <a:ext cx="129715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체험신청페이지 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4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044763" y="3572004"/>
            <a:ext cx="9364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 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0021" y="3572004"/>
            <a:ext cx="129715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동영상강의활용 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56195" y="4988654"/>
            <a:ext cx="33568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아이디로 로그인 후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상세정보 입력이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귀찮은 부분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0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Hotjar</a:t>
            </a:r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User ID: </a:t>
            </a:r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hlinkClick r:id="rId5"/>
              </a:rPr>
              <a:t>b6f4cea5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조금 더 간단한 </a:t>
            </a:r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form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만들어도 될 것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같습니다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33284" y="4627188"/>
            <a:ext cx="1967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네아로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번거로운 인증 문제 </a:t>
            </a:r>
            <a:endParaRPr lang="ko-KR" altLang="en-US" sz="1200" b="1" dirty="0"/>
          </a:p>
        </p:txBody>
      </p:sp>
      <p:sp>
        <p:nvSpPr>
          <p:cNvPr id="15" name="직사각형 14"/>
          <p:cNvSpPr/>
          <p:nvPr/>
        </p:nvSpPr>
        <p:spPr>
          <a:xfrm>
            <a:off x="5226882" y="4627188"/>
            <a:ext cx="23262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 smtClean="0"/>
              <a:t>체험권</a:t>
            </a:r>
            <a:r>
              <a:rPr lang="ko-KR" altLang="en-US" sz="1200" b="1" dirty="0" smtClean="0"/>
              <a:t> 신청 페이지에 대한 장벽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87245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02649" y="2754719"/>
            <a:ext cx="6765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및 가설</a:t>
            </a:r>
            <a:endParaRPr lang="en-US" altLang="ko-KR" sz="36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5490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50" y="566981"/>
            <a:ext cx="6288616" cy="486022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837420" y="401870"/>
            <a:ext cx="5166799" cy="261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r"/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가설 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‘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동영상강의 활용방법 페이지가 없으면 아래 페이지까지 적극적으로 탐색 될 것이다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endParaRPr lang="en-US" altLang="ko-KR" sz="11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동영상강의 활용방법 페이지에서의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이탈 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A/B TEST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995950" y="5666812"/>
            <a:ext cx="471635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유입이 적기 때문에 최소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주는 수집해봐야 유의미한 결과를 얻을 수 있을 것 같습니다</a:t>
            </a:r>
            <a:endParaRPr lang="en-US" altLang="ko-KR" sz="10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31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09" y="1154340"/>
            <a:ext cx="7871917" cy="295257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 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잠재고객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2691" y="415035"/>
            <a:ext cx="389930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유의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쿠키를 삭제한 직원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학생의 경우도 신규 방문자로 기록 되기 때문에 포함된 수치입니다</a:t>
            </a:r>
            <a:endParaRPr lang="ko-KR" altLang="en-US" sz="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838241" y="414873"/>
            <a:ext cx="2165978" cy="261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r"/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일 평균 신규 방문자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45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추정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772909" y="4164189"/>
            <a:ext cx="47159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사용자마다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분의 세션 시간이 있는데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것이 만료될 때 세션 수가 증가합니다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171450" indent="-171450">
              <a:buFontTx/>
              <a:buChar char="-"/>
            </a:pPr>
            <a:endParaRPr lang="en-US" altLang="ko-KR" sz="10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신규방문자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쿠키가 남아 있지 않은 방문자</a:t>
            </a:r>
            <a:endParaRPr lang="en-US" altLang="ko-KR" sz="10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재방문자의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방문을 합친 수</a:t>
            </a:r>
            <a:endParaRPr lang="en-US" altLang="ko-KR" sz="10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0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페이지뷰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페이지를 </a:t>
            </a:r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새로고침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할 때도 증가하는 총 페이지 로드 수</a:t>
            </a:r>
            <a:endParaRPr lang="en-US" altLang="ko-KR" sz="105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0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87999" y="5316588"/>
            <a:ext cx="3265715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현구매전환율 추정치</a:t>
            </a:r>
            <a:endParaRPr lang="en-US" altLang="ko-KR" sz="14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4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algn="r">
              <a:buFontTx/>
              <a:buChar char="-"/>
            </a:pP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전환율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2%</a:t>
            </a:r>
          </a:p>
          <a:p>
            <a:pPr marL="171450" indent="-171450" algn="r">
              <a:buFontTx/>
              <a:buChar char="-"/>
            </a:pP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전환율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40% </a:t>
            </a:r>
          </a:p>
          <a:p>
            <a:pPr marL="171450" indent="-171450" algn="r">
              <a:buFontTx/>
              <a:buChar char="-"/>
            </a:pP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algn="r">
              <a:buFontTx/>
              <a:buChar char="-"/>
            </a:pP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하루 사이트 유입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45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중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꼴로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구매전환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3949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30" y="703840"/>
            <a:ext cx="5928552" cy="482218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14876" y="401870"/>
            <a:ext cx="4389343" cy="430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r"/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가설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‘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상세정보 입력란이 줄어들면 </a:t>
            </a:r>
            <a:r>
              <a:rPr lang="ko-KR" altLang="en-US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전환수가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증가할 것이다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</a:p>
          <a:p>
            <a:pPr algn="r"/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가설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: '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상세정보 입력란 상단에 </a:t>
            </a:r>
            <a:r>
              <a:rPr lang="ko-KR" altLang="en-US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양해문구를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넣으면 </a:t>
            </a:r>
            <a:r>
              <a:rPr lang="ko-KR" altLang="en-US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전환수가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증가할 것이다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  <a:endParaRPr lang="en-US" altLang="ko-KR" sz="11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체험신청페이지에서의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이탈 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A/B TEST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995950" y="5666812"/>
            <a:ext cx="471635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유입이 적기 때문에 최소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주는 수집해봐야 유의미한 결과를 얻을 수 있을 것 같습니다</a:t>
            </a:r>
            <a:endParaRPr lang="en-US" altLang="ko-KR" sz="10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9771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918118" y="401870"/>
            <a:ext cx="3086101" cy="261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r"/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미션 참여율을 높이면 구매전환수가 증가 할 것이다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  <a:endParaRPr lang="en-US" altLang="ko-KR" sz="11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23" y="1613220"/>
            <a:ext cx="6990531" cy="416257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저조한 </a:t>
            </a:r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미션참여율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활용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80831" y="528536"/>
            <a:ext cx="50063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미션 참여율을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높이는 인적자원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대체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채널톡을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활용할 수 있지 않을까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내주 진행 예정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4177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978758" y="401870"/>
            <a:ext cx="4025461" cy="261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r"/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＇</a:t>
            </a:r>
            <a:r>
              <a:rPr lang="ko-KR" altLang="en-US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커리큘럼별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패키지를 만들면 패키지 구매 </a:t>
            </a:r>
            <a:r>
              <a:rPr lang="ko-KR" altLang="en-US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전환수가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증가 할 것이다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  <a:endParaRPr lang="en-US" altLang="ko-KR" sz="11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01" y="1311872"/>
            <a:ext cx="3805632" cy="221480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패키지에 대한 유입 증대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커리큘럼별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패키지 만들기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543" y="999445"/>
            <a:ext cx="4105638" cy="25999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543" y="3732360"/>
            <a:ext cx="4059911" cy="263910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65571" y="4682580"/>
            <a:ext cx="404689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커리큘럼에 대한 높은 관심도</a:t>
            </a:r>
            <a:r>
              <a:rPr lang="en-US" altLang="ko-KR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커리큘럼에 따른 수강신청</a:t>
            </a:r>
            <a:endParaRPr lang="en-US" altLang="ko-KR" sz="105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0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조금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 명확한 커리큘럼을 만들어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커리큘럼을 통째로 </a:t>
            </a:r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수강신청할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 있도록 만드는 방식으로 활용 가능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82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09" y="942791"/>
            <a:ext cx="3557030" cy="227694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027" y="942791"/>
            <a:ext cx="2023851" cy="24286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전환 및 인지도 증대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이벤트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10243" y="5146334"/>
            <a:ext cx="61702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친구와 함께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등록시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수강권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할인 혜택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258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02649" y="2754719"/>
            <a:ext cx="6765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키워드 광고</a:t>
            </a:r>
            <a:endParaRPr lang="en-US" altLang="ko-KR" sz="36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0138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64" y="713632"/>
            <a:ext cx="3742909" cy="39784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961" y="713632"/>
            <a:ext cx="3793832" cy="229157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63198" y="5697031"/>
            <a:ext cx="61702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- 1~5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진입 목표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시간이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지나면서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입찰가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조정을 통해 비용 최소화 예정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키워드 진입 결과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63198" y="4973756"/>
            <a:ext cx="6170204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유효 키워드에 진입</a:t>
            </a:r>
            <a:endParaRPr lang="en-US" altLang="ko-KR" sz="11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‘CMS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영재관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경우 키워드에서 제외되었습니다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3539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8136" y="5266547"/>
            <a:ext cx="61702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썸네일이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사진으로도 나오면 더 유입이 많아질 것으로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책이나 사람을 활용한 사진이 있다면 공유 부탁드립니다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키워드 진입 결과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398" y="523073"/>
            <a:ext cx="2499553" cy="15708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92" y="554068"/>
            <a:ext cx="2323147" cy="365693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738" y="546369"/>
            <a:ext cx="2376961" cy="386169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07064" y="1730995"/>
            <a:ext cx="2232182" cy="362916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127" y="2679134"/>
            <a:ext cx="2232182" cy="318578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34611" y="1211435"/>
            <a:ext cx="2290154" cy="318578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76781" y="4772608"/>
            <a:ext cx="51206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썸네일의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경우 텍스트가 들어간 경우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네이버측에서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심사를 거절하므로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사이트 내 강의와 교재 사진을 사용하였습니다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375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 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잠재고객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신규 방문자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77" y="809565"/>
            <a:ext cx="8377732" cy="1386731"/>
          </a:xfrm>
          <a:prstGeom prst="rect">
            <a:avLst/>
          </a:prstGeom>
          <a:ln w="3175">
            <a:solidFill>
              <a:schemeClr val="bg2">
                <a:lumMod val="7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6880645" y="1461928"/>
            <a:ext cx="1226648" cy="215444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18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</a:t>
            </a:r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KMO 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시험일</a:t>
            </a:r>
            <a:endParaRPr lang="ko-KR" altLang="en-US" sz="8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412756" y="1677372"/>
            <a:ext cx="162427" cy="162427"/>
          </a:xfrm>
          <a:prstGeom prst="ellipse">
            <a:avLst/>
          </a:prstGeom>
          <a:solidFill>
            <a:srgbClr val="C00000">
              <a:alpha val="10000"/>
            </a:srgb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1677" y="2281807"/>
            <a:ext cx="5338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- 2019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대비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3-5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상반기 신규 방문자가 유의미한 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증가를 보이지 않음</a:t>
            </a:r>
            <a:endParaRPr lang="ko-KR" altLang="en-US" sz="10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2691" y="415035"/>
            <a:ext cx="389930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유의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쿠키를 삭제한 직원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학생의 경우도 신규 방문자로 기록 되기 때문에 포함된 수치입니다</a:t>
            </a:r>
            <a:endParaRPr lang="ko-KR" altLang="en-US" sz="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1677" y="3819115"/>
            <a:ext cx="51877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- 2019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18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~10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27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사이의 데이터가 남아 있지 않음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8" y="2553957"/>
            <a:ext cx="6493987" cy="1239229"/>
          </a:xfrm>
          <a:prstGeom prst="rect">
            <a:avLst/>
          </a:prstGeom>
          <a:ln w="3175">
            <a:solidFill>
              <a:schemeClr val="bg2">
                <a:lumMod val="75000"/>
              </a:schemeClr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5969809" y="2876861"/>
            <a:ext cx="1345391" cy="215444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 </a:t>
            </a:r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KMO 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시험일이 </a:t>
            </a:r>
            <a:r>
              <a:rPr lang="en-US" altLang="ko-KR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월로 연기됨</a:t>
            </a:r>
            <a:endParaRPr lang="ko-KR" altLang="en-US" sz="800" spc="-15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69809" y="3092305"/>
            <a:ext cx="910836" cy="376968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77" y="4091265"/>
            <a:ext cx="7893693" cy="173895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57392" y="5856151"/>
            <a:ext cx="5338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~12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신규 방문자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유의미한 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증가 보이지 않음</a:t>
            </a:r>
            <a:endParaRPr lang="ko-KR" altLang="en-US" sz="10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80336" y="5281976"/>
            <a:ext cx="6726957" cy="24170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726340" y="6102372"/>
            <a:ext cx="441766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큰 변화 없이 유지 중인</a:t>
            </a:r>
          </a:p>
          <a:p>
            <a:pPr algn="r"/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년과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ko-KR" altLang="en-US" sz="14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신규방문자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추이</a:t>
            </a:r>
            <a:endParaRPr lang="en-US" altLang="ko-KR" sz="14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034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 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행동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액션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84" y="514423"/>
            <a:ext cx="8132277" cy="36064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526947" y="2760653"/>
            <a:ext cx="36719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페이지 내에서 각각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25, 50, 70, 90%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해당하는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스크롤마다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트래킹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수치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입니다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83658" y="4172351"/>
            <a:ext cx="35380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strike="sngStrike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수강신청 페이지 내에서 각각 </a:t>
            </a:r>
            <a:r>
              <a:rPr lang="en-US" altLang="ko-KR" sz="1000" strike="sngStrike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25, 50, 70, 90%</a:t>
            </a:r>
            <a:r>
              <a:rPr lang="ko-KR" altLang="en-US" sz="1000" strike="sngStrike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해당하는 </a:t>
            </a:r>
            <a:r>
              <a:rPr lang="ko-KR" altLang="en-US" sz="1000" strike="sngStrike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스크롤마다</a:t>
            </a:r>
            <a:r>
              <a:rPr lang="ko-KR" altLang="en-US" sz="1000" strike="sngStrike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strike="sngStrike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트래킹</a:t>
            </a:r>
            <a:r>
              <a:rPr lang="ko-KR" altLang="en-US" sz="1000" strike="sngStrike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수치 </a:t>
            </a:r>
            <a:endParaRPr lang="en-US" altLang="ko-KR" sz="1000" strike="sngStrike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삭제된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지표니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무시해도 좋습니다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49575" y="2702772"/>
            <a:ext cx="577372" cy="580112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55354" y="3469136"/>
            <a:ext cx="577372" cy="627731"/>
          </a:xfrm>
          <a:prstGeom prst="rect">
            <a:avLst/>
          </a:prstGeom>
          <a:solidFill>
            <a:schemeClr val="bg2">
              <a:lumMod val="25000"/>
              <a:alpha val="3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949575" y="3266365"/>
            <a:ext cx="577372" cy="209618"/>
          </a:xfrm>
          <a:prstGeom prst="rect">
            <a:avLst/>
          </a:prstGeom>
          <a:solidFill>
            <a:schemeClr val="accent4">
              <a:lumMod val="40000"/>
              <a:lumOff val="60000"/>
              <a:alpha val="1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6389" y="3252500"/>
            <a:ext cx="36719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체험권신청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페이지 조회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수치입니다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 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보기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8" y="724308"/>
            <a:ext cx="7066419" cy="131818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64079" y="2323436"/>
            <a:ext cx="55597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설정되어 있는 목표 리스트입니다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체험권신청페이지에 도달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했을 시의 목표와 </a:t>
            </a: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신청서를 제출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했을 시의 목표가 설정되었습니다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785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6" y="873631"/>
            <a:ext cx="8871635" cy="332207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 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획득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캠페인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모든캠페인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en-US" altLang="ko-KR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café_posting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00718" y="4748109"/>
            <a:ext cx="61702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앞으로 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유료광고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cpc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오가닉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카페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블로그 등을 통한 광고캠페인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트래킹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할 때 보게 될 페이지입니다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UTM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코드가 활용된 부분이 여기입니다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Café_posting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캠페인명이자 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활용한 </a:t>
            </a:r>
            <a:r>
              <a:rPr lang="ko-KR" altLang="en-US" sz="10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메서드라고</a:t>
            </a: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생각하시면 쉬울 것 같습니다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상세한 분류는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lcb_renewalevent_20201203 (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이최비카페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리뉴얼이벤트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집행날짜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78492" y="3072499"/>
            <a:ext cx="2725727" cy="1123206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09865" y="4200908"/>
            <a:ext cx="291846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목표를 설정 해 두긴 했는데 이게 달성 시 어떻게 뜨는지 모르겠네요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57916" y="3072499"/>
            <a:ext cx="2459665" cy="1123206"/>
          </a:xfrm>
          <a:prstGeom prst="rect">
            <a:avLst/>
          </a:prstGeom>
          <a:solidFill>
            <a:schemeClr val="accent4">
              <a:lumMod val="60000"/>
              <a:lumOff val="40000"/>
              <a:alpha val="1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8977" y="3962399"/>
            <a:ext cx="1438940" cy="233305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25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65" y="974439"/>
            <a:ext cx="8062006" cy="36978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 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전환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322375" y="4890864"/>
            <a:ext cx="61702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설정해둔 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목표에 대한 개요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보고서를 확인하는 페이지입니다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오늘 시작한 캠페인이라 적용에는 시간이 걸리는 것 같네요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목표에 대한 </a:t>
            </a:r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전환율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확인 할 수 있습니다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캠페인 효과 측정 시 필요한 지표입니다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12113" y="2346785"/>
            <a:ext cx="1393373" cy="1123206"/>
          </a:xfrm>
          <a:prstGeom prst="rect">
            <a:avLst/>
          </a:prstGeom>
          <a:solidFill>
            <a:schemeClr val="accent4">
              <a:lumMod val="60000"/>
              <a:lumOff val="40000"/>
              <a:alpha val="1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83085" y="1946675"/>
            <a:ext cx="2703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 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7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시에 </a:t>
            </a:r>
            <a:r>
              <a:rPr lang="en-US" altLang="ko-KR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명이 </a:t>
            </a:r>
            <a:endParaRPr lang="en-US" altLang="ko-KR" sz="10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0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 페이지에 도달</a:t>
            </a:r>
            <a:endParaRPr lang="ko-KR" altLang="en-US" sz="10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6904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99857" y="3244334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덧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 검색 추이 분석</a:t>
            </a:r>
            <a:endParaRPr lang="ko-KR" altLang="en-US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43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726340" y="5097112"/>
            <a:ext cx="441766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일반적인 타임라인을 따르는 경우</a:t>
            </a:r>
            <a:endParaRPr lang="en-US" altLang="ko-KR" sz="14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4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표시된 시기에서 신규 방문자의 증가 기대</a:t>
            </a:r>
            <a:endParaRPr lang="ko-KR" altLang="en-US" sz="14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AutoShape 2" descr="https://s3-us-west-2.amazonaws.com/secure.notion-static.com/e1f58154-9b4e-4aa3-83ab-9f74621ffd9a/Untitle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63" y="3646770"/>
            <a:ext cx="3408919" cy="212936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네이버광고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기준 </a:t>
            </a:r>
            <a:r>
              <a:rPr lang="ko-KR" altLang="en-US" sz="10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키워드별</a:t>
            </a:r>
            <a:r>
              <a:rPr lang="ko-KR" altLang="en-US" sz="105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8463" y="5797627"/>
            <a:ext cx="34972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KMO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시험일 연기로 인해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~2020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월까지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증가 </a:t>
            </a:r>
            <a:endParaRPr lang="ko-KR" altLang="en-US" sz="8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726341" y="401870"/>
            <a:ext cx="0" cy="6156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64" y="587653"/>
            <a:ext cx="3392256" cy="239596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48464" y="3102654"/>
            <a:ext cx="34972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- 2019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~12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영재고준비와 관련한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급증</a:t>
            </a:r>
            <a:endParaRPr lang="ko-KR" altLang="en-US" sz="8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8463" y="3431326"/>
            <a:ext cx="34972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 </a:t>
            </a:r>
            <a:r>
              <a:rPr lang="en-US" altLang="ko-KR" sz="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KMO </a:t>
            </a:r>
            <a:endParaRPr lang="ko-KR" altLang="en-US" sz="8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760" y="704709"/>
            <a:ext cx="4069477" cy="251230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03740" y="1187627"/>
            <a:ext cx="483409" cy="1707001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731552" y="3913331"/>
            <a:ext cx="815388" cy="1707001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28554" y="1014281"/>
            <a:ext cx="590814" cy="2011513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309376" y="1014281"/>
            <a:ext cx="937697" cy="2011513"/>
          </a:xfrm>
          <a:prstGeom prst="rect">
            <a:avLst/>
          </a:prstGeom>
          <a:solidFill>
            <a:srgbClr val="C00000">
              <a:alpha val="1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037936" y="3281937"/>
            <a:ext cx="34972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~12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영재고준비시기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증가 확인</a:t>
            </a:r>
            <a:endParaRPr lang="en-US" altLang="ko-KR" sz="8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KMO 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 전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~8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월까지 </a:t>
            </a:r>
            <a:r>
              <a:rPr lang="ko-KR" altLang="en-US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검색량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증가 확인</a:t>
            </a:r>
            <a:endParaRPr lang="ko-KR" altLang="en-US" sz="8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44760" y="496869"/>
            <a:ext cx="34972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 </a:t>
            </a:r>
            <a:r>
              <a:rPr lang="en-US" altLang="ko-KR" sz="8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CMS</a:t>
            </a:r>
            <a:r>
              <a:rPr lang="ko-KR" altLang="en-US" sz="8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영재관</a:t>
            </a:r>
            <a:endParaRPr lang="ko-KR" altLang="en-US" sz="8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234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492</TotalTime>
  <Words>1125</Words>
  <Application>Microsoft Office PowerPoint</Application>
  <PresentationFormat>화면 슬라이드 쇼(4:3)</PresentationFormat>
  <Paragraphs>247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나눔바른고딕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</dc:creator>
  <cp:lastModifiedBy>Chan</cp:lastModifiedBy>
  <cp:revision>44</cp:revision>
  <dcterms:created xsi:type="dcterms:W3CDTF">2020-12-03T05:45:28Z</dcterms:created>
  <dcterms:modified xsi:type="dcterms:W3CDTF">2020-12-10T13:43:09Z</dcterms:modified>
</cp:coreProperties>
</file>