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1" r:id="rId5"/>
    <p:sldId id="263" r:id="rId6"/>
    <p:sldId id="262" r:id="rId7"/>
    <p:sldId id="265" r:id="rId8"/>
    <p:sldId id="266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1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4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7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5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1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5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0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D92A-1099-47F9-BA91-F3EF59B10499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 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 지표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02649" y="4975405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나은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6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80" y="748032"/>
            <a:ext cx="3622432" cy="254181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네이버광고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기준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자사 브랜드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73100" y="4633756"/>
            <a:ext cx="49478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데스크탑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검색량이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CMS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영재관보다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높음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검색량은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떨어지는 편</a:t>
            </a:r>
            <a:r>
              <a: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문제점이 인지도인지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영재고 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준비와의 </a:t>
            </a:r>
            <a:r>
              <a:rPr lang="ko-KR" altLang="en-US" sz="10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연관도가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낮은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것인지 확인 필요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월에 집행한 이벤트나 이슈가 있었나요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</a:p>
          <a:p>
            <a:pPr marL="171450" indent="-171450">
              <a:buFontTx/>
              <a:buChar char="-"/>
            </a:pP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574" y="748032"/>
            <a:ext cx="4066932" cy="2548611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88880" y="3430440"/>
            <a:ext cx="7065121" cy="767627"/>
            <a:chOff x="-1520482" y="3251124"/>
            <a:chExt cx="12464524" cy="135427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520482" y="4291073"/>
              <a:ext cx="12458700" cy="3143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495608" y="3251124"/>
              <a:ext cx="12439650" cy="990600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4069607" y="3618036"/>
            <a:ext cx="864894" cy="580031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7288" y="1394272"/>
            <a:ext cx="282474" cy="1676799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33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키워드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 집행 시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키워드 및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비용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864017"/>
              </p:ext>
            </p:extLst>
          </p:nvPr>
        </p:nvGraphicFramePr>
        <p:xfrm>
          <a:off x="1699898" y="4590072"/>
          <a:ext cx="5741290" cy="482585"/>
        </p:xfrm>
        <a:graphic>
          <a:graphicData uri="http://schemas.openxmlformats.org/drawingml/2006/table">
            <a:tbl>
              <a:tblPr/>
              <a:tblGrid>
                <a:gridCol w="1553721">
                  <a:extLst>
                    <a:ext uri="{9D8B030D-6E8A-4147-A177-3AD203B41FA5}">
                      <a16:colId xmlns:a16="http://schemas.microsoft.com/office/drawing/2014/main" val="253636357"/>
                    </a:ext>
                  </a:extLst>
                </a:gridCol>
                <a:gridCol w="897336">
                  <a:extLst>
                    <a:ext uri="{9D8B030D-6E8A-4147-A177-3AD203B41FA5}">
                      <a16:colId xmlns:a16="http://schemas.microsoft.com/office/drawing/2014/main" val="3521496303"/>
                    </a:ext>
                  </a:extLst>
                </a:gridCol>
                <a:gridCol w="985962">
                  <a:extLst>
                    <a:ext uri="{9D8B030D-6E8A-4147-A177-3AD203B41FA5}">
                      <a16:colId xmlns:a16="http://schemas.microsoft.com/office/drawing/2014/main" val="3008427787"/>
                    </a:ext>
                  </a:extLst>
                </a:gridCol>
                <a:gridCol w="985962">
                  <a:extLst>
                    <a:ext uri="{9D8B030D-6E8A-4147-A177-3AD203B41FA5}">
                      <a16:colId xmlns:a16="http://schemas.microsoft.com/office/drawing/2014/main" val="2029667369"/>
                    </a:ext>
                  </a:extLst>
                </a:gridCol>
                <a:gridCol w="1318309">
                  <a:extLst>
                    <a:ext uri="{9D8B030D-6E8A-4147-A177-3AD203B41FA5}">
                      <a16:colId xmlns:a16="http://schemas.microsoft.com/office/drawing/2014/main" val="2063491264"/>
                    </a:ext>
                  </a:extLst>
                </a:gridCol>
              </a:tblGrid>
              <a:tr h="2907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추천 제안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예상 검색 횟수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예상클릭</a:t>
                      </a:r>
                      <a:endParaRPr lang="ko-KR" altLang="en-US" sz="1000" b="0" i="0" u="none" strike="noStrike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예상</a:t>
                      </a:r>
                      <a:r>
                        <a:rPr lang="en-US" sz="1000" b="0" i="0" u="none" strike="noStrike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cpc</a:t>
                      </a:r>
                      <a:endParaRPr lang="en-US" sz="1000" b="0" i="0" u="none" strike="noStrike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월별 예상 소진 비용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171750"/>
                  </a:ext>
                </a:extLst>
              </a:tr>
              <a:tr h="1918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27,283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99,417</a:t>
                      </a:r>
                      <a:r>
                        <a:rPr lang="ko-KR" altLang="en-US" sz="1000" b="0" i="0" u="none" strike="noStrike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</a:t>
                      </a:r>
                      <a:endParaRPr lang="en-US" altLang="ko-KR" sz="1000" b="0" i="0" u="none" strike="noStrike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43278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51803"/>
              </p:ext>
            </p:extLst>
          </p:nvPr>
        </p:nvGraphicFramePr>
        <p:xfrm>
          <a:off x="1699898" y="1062830"/>
          <a:ext cx="5741290" cy="3310919"/>
        </p:xfrm>
        <a:graphic>
          <a:graphicData uri="http://schemas.openxmlformats.org/drawingml/2006/table">
            <a:tbl>
              <a:tblPr/>
              <a:tblGrid>
                <a:gridCol w="1553721">
                  <a:extLst>
                    <a:ext uri="{9D8B030D-6E8A-4147-A177-3AD203B41FA5}">
                      <a16:colId xmlns:a16="http://schemas.microsoft.com/office/drawing/2014/main" val="2633360563"/>
                    </a:ext>
                  </a:extLst>
                </a:gridCol>
                <a:gridCol w="897336">
                  <a:extLst>
                    <a:ext uri="{9D8B030D-6E8A-4147-A177-3AD203B41FA5}">
                      <a16:colId xmlns:a16="http://schemas.microsoft.com/office/drawing/2014/main" val="444405236"/>
                    </a:ext>
                  </a:extLst>
                </a:gridCol>
                <a:gridCol w="985962">
                  <a:extLst>
                    <a:ext uri="{9D8B030D-6E8A-4147-A177-3AD203B41FA5}">
                      <a16:colId xmlns:a16="http://schemas.microsoft.com/office/drawing/2014/main" val="3182666933"/>
                    </a:ext>
                  </a:extLst>
                </a:gridCol>
                <a:gridCol w="985962">
                  <a:extLst>
                    <a:ext uri="{9D8B030D-6E8A-4147-A177-3AD203B41FA5}">
                      <a16:colId xmlns:a16="http://schemas.microsoft.com/office/drawing/2014/main" val="3517638571"/>
                    </a:ext>
                  </a:extLst>
                </a:gridCol>
                <a:gridCol w="1318309">
                  <a:extLst>
                    <a:ext uri="{9D8B030D-6E8A-4147-A177-3AD203B41FA5}">
                      <a16:colId xmlns:a16="http://schemas.microsoft.com/office/drawing/2014/main" val="3622168141"/>
                    </a:ext>
                  </a:extLst>
                </a:gridCol>
              </a:tblGrid>
              <a:tr h="3190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추천 제안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기본 검색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예상클릭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예상</a:t>
                      </a:r>
                      <a:r>
                        <a:rPr 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cpc</a:t>
                      </a:r>
                      <a:endParaRPr 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총합계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원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032521"/>
                  </a:ext>
                </a:extLst>
              </a:tr>
              <a:tr h="4692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검색어</a:t>
                      </a:r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제안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검색 횟수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예상클릭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예상</a:t>
                      </a:r>
                      <a:r>
                        <a:rPr 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cpc</a:t>
                      </a:r>
                      <a:endParaRPr 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월별 예상 소진 비용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14286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올림피아드수학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4,257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1,753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43,825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912740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KMO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9,848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1,077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30,156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613323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수학올림피아드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2,059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3,121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12,484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449734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영재고입시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2,518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1,599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6,396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182224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1,247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4,988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79659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영재고인강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1,568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651793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영재고학원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618236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340656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KMO</a:t>
                      </a:r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412021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영재고수학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100877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8,065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55167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영재학교준비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050975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KMO</a:t>
                      </a:r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99923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영재고입시준비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60297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1046" y="451219"/>
            <a:ext cx="34972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경쟁사인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CMS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영재관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엘리하이에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키광도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넣을지에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여부 확인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84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09" y="1154340"/>
            <a:ext cx="7871917" cy="29525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잠재고객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2691" y="415035"/>
            <a:ext cx="389930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유의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쿠키를 삭제한 직원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학생의 경우도 신규 방문자로 기록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되기 때문에 포함된 수치입니다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838241" y="414873"/>
            <a:ext cx="2165978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일 평균 신규 방문자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추정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772909" y="4164189"/>
            <a:ext cx="47159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사용자마다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분의 세션 시간이 있는데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것이 만료될 때 세션 수가 증가합니다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신규방문자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쿠키가 남아 있지 않은 방문자</a:t>
            </a: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재방문자의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방문을 합친 수</a:t>
            </a: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페이지뷰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페이지를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새로고침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때도 증가하는 총 페이지 로드 수</a:t>
            </a: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87999" y="5316588"/>
            <a:ext cx="326571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현구매전환율 추정치</a:t>
            </a: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전환율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2%</a:t>
            </a:r>
          </a:p>
          <a:p>
            <a:pPr marL="171450" indent="-171450" algn="r">
              <a:buFontTx/>
              <a:buChar char="-"/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전환율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40% </a:t>
            </a:r>
          </a:p>
          <a:p>
            <a:pPr marL="171450" indent="-171450" algn="r">
              <a:buFontTx/>
              <a:buChar char="-"/>
            </a:pP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사이트 유입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중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꼴로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구매전환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94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잠재고객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 방문자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77" y="809565"/>
            <a:ext cx="8377732" cy="1386731"/>
          </a:xfrm>
          <a:prstGeom prst="rect">
            <a:avLst/>
          </a:prstGeom>
          <a:ln w="3175">
            <a:solidFill>
              <a:schemeClr val="bg2">
                <a:lumMod val="7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880645" y="1461928"/>
            <a:ext cx="1226648" cy="215444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KMO 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시험일</a:t>
            </a:r>
            <a:endParaRPr lang="ko-KR" altLang="en-US" sz="8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412756" y="1677372"/>
            <a:ext cx="162427" cy="162427"/>
          </a:xfrm>
          <a:prstGeom prst="ellipse">
            <a:avLst/>
          </a:prstGeom>
          <a:solidFill>
            <a:srgbClr val="C00000">
              <a:alpha val="10000"/>
            </a:srgb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1677" y="2281807"/>
            <a:ext cx="5338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- 2019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대비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3-5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상반기 신규 방문자가 유의미한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증가를 보이지 않음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2691" y="415035"/>
            <a:ext cx="389930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유의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쿠키를 삭제한 직원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학생의 경우도 신규 방문자로 기록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되기 때문에 포함된 수치입니다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1677" y="3819115"/>
            <a:ext cx="51877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- 2019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~10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27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사이의 데이터가 남아 있지 않음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8" y="2553957"/>
            <a:ext cx="6493987" cy="1239229"/>
          </a:xfrm>
          <a:prstGeom prst="rect">
            <a:avLst/>
          </a:prstGeom>
          <a:ln w="3175">
            <a:solidFill>
              <a:schemeClr val="bg2">
                <a:lumMod val="75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5969809" y="2876861"/>
            <a:ext cx="1345391" cy="215444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KMO 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시험일이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월로 연기됨</a:t>
            </a:r>
            <a:endParaRPr lang="ko-KR" altLang="en-US" sz="8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69809" y="3092305"/>
            <a:ext cx="910836" cy="376968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77" y="4091265"/>
            <a:ext cx="7893693" cy="173895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57392" y="5856151"/>
            <a:ext cx="5338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~12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신규 방문자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유의미한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 보이지 않음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80336" y="5281976"/>
            <a:ext cx="6726957" cy="24170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26340" y="6102372"/>
            <a:ext cx="441766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큰 변화 없이 유지 중인</a:t>
            </a:r>
          </a:p>
          <a:p>
            <a:pPr algn="r"/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년과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ko-KR" altLang="en-US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신규방문자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추이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03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행동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액션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84" y="514423"/>
            <a:ext cx="8132277" cy="36064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26947" y="2760653"/>
            <a:ext cx="36719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페이지 내에서 각각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25, 50, 70, 90%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해당하는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스크롤마다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트래킹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수치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83658" y="4172351"/>
            <a:ext cx="35380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페이지 내에서 각각 </a:t>
            </a:r>
            <a:r>
              <a:rPr lang="en-US" altLang="ko-KR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25, 50, 70, 90%</a:t>
            </a:r>
            <a:r>
              <a:rPr lang="ko-KR" altLang="en-US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해당하는 </a:t>
            </a:r>
            <a:r>
              <a:rPr lang="ko-KR" altLang="en-US" sz="1000" strike="sngStrike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스크롤마다</a:t>
            </a:r>
            <a:r>
              <a:rPr lang="ko-KR" altLang="en-US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strike="sngStrike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트래킹</a:t>
            </a:r>
            <a:r>
              <a:rPr lang="ko-KR" altLang="en-US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수치 </a:t>
            </a:r>
            <a:endParaRPr lang="en-US" altLang="ko-KR" sz="1000" strike="sngStrike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삭제된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지표니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무시해도 좋습니다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9575" y="2702772"/>
            <a:ext cx="577372" cy="580112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55354" y="3469136"/>
            <a:ext cx="577372" cy="627731"/>
          </a:xfrm>
          <a:prstGeom prst="rect">
            <a:avLst/>
          </a:prstGeom>
          <a:solidFill>
            <a:schemeClr val="bg2">
              <a:lumMod val="25000"/>
              <a:alpha val="3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49575" y="3266365"/>
            <a:ext cx="577372" cy="209618"/>
          </a:xfrm>
          <a:prstGeom prst="rect">
            <a:avLst/>
          </a:prstGeom>
          <a:solidFill>
            <a:schemeClr val="accent4">
              <a:lumMod val="40000"/>
              <a:lumOff val="60000"/>
              <a:alpha val="1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6389" y="3252500"/>
            <a:ext cx="36719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체험권신청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 조회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수치입니다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보기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8" y="724308"/>
            <a:ext cx="7066419" cy="13181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64079" y="2323436"/>
            <a:ext cx="55597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설정되어 있는 목표 리스트입니다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체험권신청페이지에 도달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했을 시의 목표와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신청서를 제출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했을 시의 목표가 설정되었습니다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785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6" y="873631"/>
            <a:ext cx="8871635" cy="332207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획득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캠페인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모든캠페인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00718" y="4748109"/>
            <a:ext cx="61702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앞으로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유료광고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cpc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오가닉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카페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블로그 등을 통한 광고캠페인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트래킹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때 보게 될 페이지입니다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UTM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코드가 활용된 부분이 여기입니다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캠페인명이자 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활용한 </a:t>
            </a:r>
            <a:r>
              <a:rPr lang="ko-KR" altLang="en-US" sz="10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메서드라고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생각하시면 쉬울 것 같습니다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상세한 분류는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lcb_renewalevent_20201203 (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이최비카페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리뉴얼이벤트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집행날짜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78492" y="3072499"/>
            <a:ext cx="2725727" cy="1123206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09865" y="4200908"/>
            <a:ext cx="29184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목표를 설정 해 두긴 했는데 이게 달성 시 어떻게 뜨는지 모르겠네요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57916" y="3072499"/>
            <a:ext cx="2459665" cy="1123206"/>
          </a:xfrm>
          <a:prstGeom prst="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8977" y="3962399"/>
            <a:ext cx="1438940" cy="233305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5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65" y="974439"/>
            <a:ext cx="8062006" cy="36978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322375" y="4890864"/>
            <a:ext cx="61702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설정해둔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목표에 대한 개요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보고서를 확인하는 페이지입니다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오늘 시작한 캠페인이라 적용에는 시간이 걸리는 것 같네요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목표에 대한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전환율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확인 할 수 있습니다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캠페인 효과 측정 시 필요한 지표입니다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12113" y="2346785"/>
            <a:ext cx="1393373" cy="1123206"/>
          </a:xfrm>
          <a:prstGeom prst="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83085" y="1946675"/>
            <a:ext cx="2703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7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시에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명이 </a:t>
            </a: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페이지에 도달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90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99857" y="3244334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덧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검색 추이 분석</a:t>
            </a:r>
            <a:endParaRPr lang="ko-KR" altLang="en-US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43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726340" y="5097112"/>
            <a:ext cx="441766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일반적인 타임라인을 따르는 경우</a:t>
            </a:r>
            <a:endParaRPr lang="en-US" altLang="ko-KR" sz="14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표시된 시기에서 신규 방문자의 증가 </a:t>
            </a:r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AutoShape 2" descr="https://s3-us-west-2.amazonaws.com/secure.notion-static.com/e1f58154-9b4e-4aa3-83ab-9f74621ffd9a/Untitl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63" y="3646770"/>
            <a:ext cx="3408919" cy="21293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네이버광고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기준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키워드별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8463" y="5797627"/>
            <a:ext cx="34972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KMO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시험일 연기로 인해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~2020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월까지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 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726341" y="401870"/>
            <a:ext cx="0" cy="6156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4" y="587653"/>
            <a:ext cx="3392256" cy="239596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8464" y="3102654"/>
            <a:ext cx="34972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- 2019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~12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영재고준비와 관련한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급증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8463" y="3431326"/>
            <a:ext cx="34972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</a:t>
            </a:r>
            <a:r>
              <a:rPr lang="en-US" altLang="ko-KR" sz="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KMO </a:t>
            </a:r>
            <a:endParaRPr lang="ko-KR" altLang="en-US" sz="8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760" y="704709"/>
            <a:ext cx="4069477" cy="251230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03740" y="1187627"/>
            <a:ext cx="483409" cy="1707001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31552" y="3913331"/>
            <a:ext cx="815388" cy="1707001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28554" y="1014281"/>
            <a:ext cx="590814" cy="2011513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309376" y="1014281"/>
            <a:ext cx="937697" cy="2011513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37936" y="3281937"/>
            <a:ext cx="34972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~12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영재고준비시기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 확인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KMO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 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~8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월까지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 확인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44760" y="496869"/>
            <a:ext cx="34972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</a:t>
            </a:r>
            <a:r>
              <a:rPr lang="en-US" altLang="ko-KR" sz="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CMS</a:t>
            </a:r>
            <a:r>
              <a:rPr lang="ko-KR" altLang="en-US" sz="8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영재관</a:t>
            </a:r>
            <a:endParaRPr lang="ko-KR" altLang="en-US" sz="8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34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662</Words>
  <Application>Microsoft Office PowerPoint</Application>
  <PresentationFormat>화면 슬라이드 쇼(4:3)</PresentationFormat>
  <Paragraphs>166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21</cp:revision>
  <dcterms:created xsi:type="dcterms:W3CDTF">2020-12-03T05:45:28Z</dcterms:created>
  <dcterms:modified xsi:type="dcterms:W3CDTF">2020-12-03T11:11:51Z</dcterms:modified>
</cp:coreProperties>
</file>