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62" r:id="rId4"/>
    <p:sldId id="258" r:id="rId5"/>
    <p:sldId id="287" r:id="rId6"/>
    <p:sldId id="266" r:id="rId7"/>
    <p:sldId id="264" r:id="rId8"/>
    <p:sldId id="267" r:id="rId9"/>
    <p:sldId id="270" r:id="rId10"/>
    <p:sldId id="271" r:id="rId11"/>
    <p:sldId id="286" r:id="rId12"/>
    <p:sldId id="275" r:id="rId13"/>
    <p:sldId id="273" r:id="rId14"/>
    <p:sldId id="276" r:id="rId15"/>
    <p:sldId id="277" r:id="rId16"/>
    <p:sldId id="278" r:id="rId17"/>
    <p:sldId id="279" r:id="rId18"/>
    <p:sldId id="280" r:id="rId19"/>
    <p:sldId id="28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C694985-F4FC-8941-9C0F-016CC5ECFA2F}">
          <p14:sldIdLst>
            <p14:sldId id="256"/>
          </p14:sldIdLst>
        </p14:section>
        <p14:section name="Warmup 1" id="{EDDCEE2A-8E56-9342-9EDA-DD591D6E32AE}">
          <p14:sldIdLst>
            <p14:sldId id="257"/>
            <p14:sldId id="262"/>
            <p14:sldId id="258"/>
          </p14:sldIdLst>
        </p14:section>
        <p14:section name="Warmup 2" id="{CD5AB7C8-7AC0-BC41-B8EB-4E4D90D9181D}">
          <p14:sldIdLst>
            <p14:sldId id="287"/>
            <p14:sldId id="266"/>
            <p14:sldId id="264"/>
          </p14:sldIdLst>
        </p14:section>
        <p14:section name="Warmup 3" id="{A085A13A-026A-2C48-B7C0-F14C87385E4F}">
          <p14:sldIdLst>
            <p14:sldId id="267"/>
            <p14:sldId id="270"/>
            <p14:sldId id="271"/>
          </p14:sldIdLst>
        </p14:section>
        <p14:section name="Warmup 4" id="{82B99979-77DB-BA4A-9714-67557FF64CFA}">
          <p14:sldIdLst>
            <p14:sldId id="286"/>
            <p14:sldId id="275"/>
            <p14:sldId id="273"/>
          </p14:sldIdLst>
        </p14:section>
        <p14:section name="Test Conditions" id="{7831D2B5-1C9B-824B-B6CC-236C2551077D}">
          <p14:sldIdLst>
            <p14:sldId id="276"/>
            <p14:sldId id="277"/>
          </p14:sldIdLst>
        </p14:section>
        <p14:section name="Experimental Condtions" id="{B82460B9-C6C9-E841-B9D3-93E060B78EE8}">
          <p14:sldIdLst>
            <p14:sldId id="278"/>
            <p14:sldId id="279"/>
          </p14:sldIdLst>
        </p14:section>
        <p14:section name="Debriefing Screen" id="{B9709770-6268-3B44-82F6-51BA1B737075}">
          <p14:sldIdLst>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5"/>
    <p:restoredTop sz="92197"/>
  </p:normalViewPr>
  <p:slideViewPr>
    <p:cSldViewPr snapToGrid="0" snapToObjects="1">
      <p:cViewPr>
        <p:scale>
          <a:sx n="103" d="100"/>
          <a:sy n="103" d="100"/>
        </p:scale>
        <p:origin x="6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2F965-2F6D-8B45-A2A3-9B0DC347AF22}" type="datetimeFigureOut">
              <a:rPr lang="en-US" smtClean="0"/>
              <a:t>11/18/2019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150B9-A624-2743-A3BE-F94B9471B8D8}" type="slidenum">
              <a:rPr lang="en-US" smtClean="0"/>
              <a:t>‹#›</a:t>
            </a:fld>
            <a:endParaRPr lang="en-US"/>
          </a:p>
        </p:txBody>
      </p:sp>
    </p:spTree>
    <p:extLst>
      <p:ext uri="{BB962C8B-B14F-4D97-AF65-F5344CB8AC3E}">
        <p14:creationId xmlns:p14="http://schemas.microsoft.com/office/powerpoint/2010/main" val="2656334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2</a:t>
            </a:fld>
            <a:endParaRPr lang="en-US"/>
          </a:p>
        </p:txBody>
      </p:sp>
    </p:spTree>
    <p:extLst>
      <p:ext uri="{BB962C8B-B14F-4D97-AF65-F5344CB8AC3E}">
        <p14:creationId xmlns:p14="http://schemas.microsoft.com/office/powerpoint/2010/main" val="3369412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11</a:t>
            </a:fld>
            <a:endParaRPr lang="en-US"/>
          </a:p>
        </p:txBody>
      </p:sp>
    </p:spTree>
    <p:extLst>
      <p:ext uri="{BB962C8B-B14F-4D97-AF65-F5344CB8AC3E}">
        <p14:creationId xmlns:p14="http://schemas.microsoft.com/office/powerpoint/2010/main" val="476726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12</a:t>
            </a:fld>
            <a:endParaRPr lang="en-US"/>
          </a:p>
        </p:txBody>
      </p:sp>
    </p:spTree>
    <p:extLst>
      <p:ext uri="{BB962C8B-B14F-4D97-AF65-F5344CB8AC3E}">
        <p14:creationId xmlns:p14="http://schemas.microsoft.com/office/powerpoint/2010/main" val="87391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13</a:t>
            </a:fld>
            <a:endParaRPr lang="en-US"/>
          </a:p>
        </p:txBody>
      </p:sp>
    </p:spTree>
    <p:extLst>
      <p:ext uri="{BB962C8B-B14F-4D97-AF65-F5344CB8AC3E}">
        <p14:creationId xmlns:p14="http://schemas.microsoft.com/office/powerpoint/2010/main" val="3164055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14</a:t>
            </a:fld>
            <a:endParaRPr lang="en-US"/>
          </a:p>
        </p:txBody>
      </p:sp>
    </p:spTree>
    <p:extLst>
      <p:ext uri="{BB962C8B-B14F-4D97-AF65-F5344CB8AC3E}">
        <p14:creationId xmlns:p14="http://schemas.microsoft.com/office/powerpoint/2010/main" val="2786752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15</a:t>
            </a:fld>
            <a:endParaRPr lang="en-US"/>
          </a:p>
        </p:txBody>
      </p:sp>
    </p:spTree>
    <p:extLst>
      <p:ext uri="{BB962C8B-B14F-4D97-AF65-F5344CB8AC3E}">
        <p14:creationId xmlns:p14="http://schemas.microsoft.com/office/powerpoint/2010/main" val="3651005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16</a:t>
            </a:fld>
            <a:endParaRPr lang="en-US"/>
          </a:p>
        </p:txBody>
      </p:sp>
    </p:spTree>
    <p:extLst>
      <p:ext uri="{BB962C8B-B14F-4D97-AF65-F5344CB8AC3E}">
        <p14:creationId xmlns:p14="http://schemas.microsoft.com/office/powerpoint/2010/main" val="1379613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17</a:t>
            </a:fld>
            <a:endParaRPr lang="en-US"/>
          </a:p>
        </p:txBody>
      </p:sp>
    </p:spTree>
    <p:extLst>
      <p:ext uri="{BB962C8B-B14F-4D97-AF65-F5344CB8AC3E}">
        <p14:creationId xmlns:p14="http://schemas.microsoft.com/office/powerpoint/2010/main" val="3206123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18</a:t>
            </a:fld>
            <a:endParaRPr lang="en-US"/>
          </a:p>
        </p:txBody>
      </p:sp>
    </p:spTree>
    <p:extLst>
      <p:ext uri="{BB962C8B-B14F-4D97-AF65-F5344CB8AC3E}">
        <p14:creationId xmlns:p14="http://schemas.microsoft.com/office/powerpoint/2010/main" val="2238675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19</a:t>
            </a:fld>
            <a:endParaRPr lang="en-US"/>
          </a:p>
        </p:txBody>
      </p:sp>
    </p:spTree>
    <p:extLst>
      <p:ext uri="{BB962C8B-B14F-4D97-AF65-F5344CB8AC3E}">
        <p14:creationId xmlns:p14="http://schemas.microsoft.com/office/powerpoint/2010/main" val="144240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3</a:t>
            </a:fld>
            <a:endParaRPr lang="en-US"/>
          </a:p>
        </p:txBody>
      </p:sp>
    </p:spTree>
    <p:extLst>
      <p:ext uri="{BB962C8B-B14F-4D97-AF65-F5344CB8AC3E}">
        <p14:creationId xmlns:p14="http://schemas.microsoft.com/office/powerpoint/2010/main" val="2618213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4</a:t>
            </a:fld>
            <a:endParaRPr lang="en-US"/>
          </a:p>
        </p:txBody>
      </p:sp>
    </p:spTree>
    <p:extLst>
      <p:ext uri="{BB962C8B-B14F-4D97-AF65-F5344CB8AC3E}">
        <p14:creationId xmlns:p14="http://schemas.microsoft.com/office/powerpoint/2010/main" val="247917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5</a:t>
            </a:fld>
            <a:endParaRPr lang="en-US"/>
          </a:p>
        </p:txBody>
      </p:sp>
    </p:spTree>
    <p:extLst>
      <p:ext uri="{BB962C8B-B14F-4D97-AF65-F5344CB8AC3E}">
        <p14:creationId xmlns:p14="http://schemas.microsoft.com/office/powerpoint/2010/main" val="1489724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6</a:t>
            </a:fld>
            <a:endParaRPr lang="en-US"/>
          </a:p>
        </p:txBody>
      </p:sp>
    </p:spTree>
    <p:extLst>
      <p:ext uri="{BB962C8B-B14F-4D97-AF65-F5344CB8AC3E}">
        <p14:creationId xmlns:p14="http://schemas.microsoft.com/office/powerpoint/2010/main" val="698963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7</a:t>
            </a:fld>
            <a:endParaRPr lang="en-US"/>
          </a:p>
        </p:txBody>
      </p:sp>
    </p:spTree>
    <p:extLst>
      <p:ext uri="{BB962C8B-B14F-4D97-AF65-F5344CB8AC3E}">
        <p14:creationId xmlns:p14="http://schemas.microsoft.com/office/powerpoint/2010/main" val="1544774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8</a:t>
            </a:fld>
            <a:endParaRPr lang="en-US"/>
          </a:p>
        </p:txBody>
      </p:sp>
    </p:spTree>
    <p:extLst>
      <p:ext uri="{BB962C8B-B14F-4D97-AF65-F5344CB8AC3E}">
        <p14:creationId xmlns:p14="http://schemas.microsoft.com/office/powerpoint/2010/main" val="106987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9</a:t>
            </a:fld>
            <a:endParaRPr lang="en-US"/>
          </a:p>
        </p:txBody>
      </p:sp>
    </p:spTree>
    <p:extLst>
      <p:ext uri="{BB962C8B-B14F-4D97-AF65-F5344CB8AC3E}">
        <p14:creationId xmlns:p14="http://schemas.microsoft.com/office/powerpoint/2010/main" val="17788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150B9-A624-2743-A3BE-F94B9471B8D8}" type="slidenum">
              <a:rPr lang="en-US" smtClean="0"/>
              <a:t>10</a:t>
            </a:fld>
            <a:endParaRPr lang="en-US"/>
          </a:p>
        </p:txBody>
      </p:sp>
    </p:spTree>
    <p:extLst>
      <p:ext uri="{BB962C8B-B14F-4D97-AF65-F5344CB8AC3E}">
        <p14:creationId xmlns:p14="http://schemas.microsoft.com/office/powerpoint/2010/main" val="2208293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547F55-3B19-F848-9AE2-061B99DC883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377313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47F55-3B19-F848-9AE2-061B99DC883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293620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47F55-3B19-F848-9AE2-061B99DC883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158277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47F55-3B19-F848-9AE2-061B99DC883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382292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47F55-3B19-F848-9AE2-061B99DC883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283461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47F55-3B19-F848-9AE2-061B99DC883E}"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63544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47F55-3B19-F848-9AE2-061B99DC883E}" type="datetimeFigureOut">
              <a:rPr lang="en-US" smtClean="0"/>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201033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47F55-3B19-F848-9AE2-061B99DC883E}" type="datetimeFigureOut">
              <a:rPr lang="en-US" smtClean="0"/>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145484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47F55-3B19-F848-9AE2-061B99DC883E}" type="datetimeFigureOut">
              <a:rPr lang="en-US" smtClean="0"/>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250934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47F55-3B19-F848-9AE2-061B99DC883E}"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427509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47F55-3B19-F848-9AE2-061B99DC883E}"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FA4F6-D779-CE42-87E8-E64CCA2ADCA7}" type="slidenum">
              <a:rPr lang="en-US" smtClean="0"/>
              <a:t>‹#›</a:t>
            </a:fld>
            <a:endParaRPr lang="en-US"/>
          </a:p>
        </p:txBody>
      </p:sp>
    </p:spTree>
    <p:extLst>
      <p:ext uri="{BB962C8B-B14F-4D97-AF65-F5344CB8AC3E}">
        <p14:creationId xmlns:p14="http://schemas.microsoft.com/office/powerpoint/2010/main" val="53081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47F55-3B19-F848-9AE2-061B99DC883E}" type="datetimeFigureOut">
              <a:rPr lang="en-US" smtClean="0"/>
              <a:t>11/18/2019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FA4F6-D779-CE42-87E8-E64CCA2ADCA7}" type="slidenum">
              <a:rPr lang="en-US" smtClean="0"/>
              <a:t>‹#›</a:t>
            </a:fld>
            <a:endParaRPr lang="en-US"/>
          </a:p>
        </p:txBody>
      </p:sp>
    </p:spTree>
    <p:extLst>
      <p:ext uri="{BB962C8B-B14F-4D97-AF65-F5344CB8AC3E}">
        <p14:creationId xmlns:p14="http://schemas.microsoft.com/office/powerpoint/2010/main" val="1467383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453244"/>
            <a:ext cx="8915400" cy="3812723"/>
          </a:xfrm>
        </p:spPr>
        <p:txBody>
          <a:bodyPr>
            <a:noAutofit/>
          </a:bodyPr>
          <a:lstStyle/>
          <a:p>
            <a:r>
              <a:rPr lang="en-US" sz="3000" dirty="0"/>
              <a:t>Welcome. Thank you for participating in this study.</a:t>
            </a:r>
            <a:br>
              <a:rPr lang="en-US" sz="3000" dirty="0"/>
            </a:br>
            <a:br>
              <a:rPr lang="en-US" sz="3000" dirty="0"/>
            </a:br>
            <a:r>
              <a:rPr lang="en-US" sz="3000" dirty="0"/>
              <a:t>Please look at the computer monitor and keep your eyes focused on the + sign that will appear at the center of the screen. In a moment, a series of figures will be presented to you quickly. </a:t>
            </a:r>
            <a:br>
              <a:rPr lang="en-US" sz="3000" dirty="0"/>
            </a:br>
            <a:br>
              <a:rPr lang="en-US" sz="3000" dirty="0"/>
            </a:br>
            <a:r>
              <a:rPr lang="en-US" sz="3000" dirty="0"/>
              <a:t>When you are ready, left click the mouse.</a:t>
            </a:r>
          </a:p>
        </p:txBody>
      </p:sp>
    </p:spTree>
    <p:extLst>
      <p:ext uri="{BB962C8B-B14F-4D97-AF65-F5344CB8AC3E}">
        <p14:creationId xmlns:p14="http://schemas.microsoft.com/office/powerpoint/2010/main" val="48388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look at the screen and when you are ready for the next sequence of events, left click the mouse.</a:t>
            </a: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385932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In the sequence you have just seen, the presentation of          was immediately followed by the presentation of            half of the time, and the presentation of          was immediately followed by       the other half of the time. Notably,          was never immediately followed by no stimulus. Hence, you should have judged that it was equally likely (50) that         would be immediately followed by either           or       (either outcome can occur, but you cannot be sure which one), but very unlikely (0) that         would be followed by no stimulus. As before, there is no good or bad answer to the questions about your preference regarding the stimuli; just choose according to your preference!</a:t>
            </a:r>
            <a:br>
              <a:rPr lang="en-US" sz="2400" dirty="0"/>
            </a:br>
            <a:br>
              <a:rPr lang="en-US" sz="2400" dirty="0"/>
            </a:br>
            <a:r>
              <a:rPr lang="en-US" sz="2400" dirty="0"/>
              <a:t>Left click the mouse to continue.</a:t>
            </a:r>
            <a:br>
              <a:rPr lang="en-US" sz="2400" dirty="0"/>
            </a:br>
            <a:br>
              <a:rPr lang="en-US" sz="2400" dirty="0"/>
            </a:br>
            <a:endParaRPr lang="en-US" sz="2400" dirty="0"/>
          </a:p>
        </p:txBody>
      </p:sp>
      <p:pic>
        <p:nvPicPr>
          <p:cNvPr id="3" name="Picture 2" descr="A picture containing object, lamp, light&#10;&#10;Description automatically generated">
            <a:extLst>
              <a:ext uri="{FF2B5EF4-FFF2-40B4-BE49-F238E27FC236}">
                <a16:creationId xmlns:a16="http://schemas.microsoft.com/office/drawing/2014/main" id="{A58F9A4E-A340-4F91-9A41-7EA142C99A58}"/>
              </a:ext>
            </a:extLst>
          </p:cNvPr>
          <p:cNvPicPr>
            <a:picLocks noChangeAspect="1"/>
          </p:cNvPicPr>
          <p:nvPr/>
        </p:nvPicPr>
        <p:blipFill>
          <a:blip r:embed="rId3"/>
          <a:stretch>
            <a:fillRect/>
          </a:stretch>
        </p:blipFill>
        <p:spPr>
          <a:xfrm>
            <a:off x="6693319" y="1322923"/>
            <a:ext cx="660654" cy="719379"/>
          </a:xfrm>
          <a:prstGeom prst="rect">
            <a:avLst/>
          </a:prstGeom>
        </p:spPr>
      </p:pic>
      <p:pic>
        <p:nvPicPr>
          <p:cNvPr id="4" name="Picture 3" descr="A picture containing object, lamp, light&#10;&#10;Description automatically generated">
            <a:extLst>
              <a:ext uri="{FF2B5EF4-FFF2-40B4-BE49-F238E27FC236}">
                <a16:creationId xmlns:a16="http://schemas.microsoft.com/office/drawing/2014/main" id="{49FE0B9F-F085-4612-A558-18157969C965}"/>
              </a:ext>
            </a:extLst>
          </p:cNvPr>
          <p:cNvPicPr>
            <a:picLocks noChangeAspect="1"/>
          </p:cNvPicPr>
          <p:nvPr/>
        </p:nvPicPr>
        <p:blipFill>
          <a:blip r:embed="rId3"/>
          <a:stretch>
            <a:fillRect/>
          </a:stretch>
        </p:blipFill>
        <p:spPr>
          <a:xfrm>
            <a:off x="7409684" y="2328923"/>
            <a:ext cx="644712" cy="701935"/>
          </a:xfrm>
          <a:prstGeom prst="rect">
            <a:avLst/>
          </a:prstGeom>
        </p:spPr>
      </p:pic>
      <p:pic>
        <p:nvPicPr>
          <p:cNvPr id="5" name="Picture 4" descr="A picture containing weapon&#10;&#10;Description automatically generated">
            <a:extLst>
              <a:ext uri="{FF2B5EF4-FFF2-40B4-BE49-F238E27FC236}">
                <a16:creationId xmlns:a16="http://schemas.microsoft.com/office/drawing/2014/main" id="{A4ADA68A-2D75-4141-BB70-F27870644CA5}"/>
              </a:ext>
            </a:extLst>
          </p:cNvPr>
          <p:cNvPicPr>
            <a:picLocks noChangeAspect="1"/>
          </p:cNvPicPr>
          <p:nvPr/>
        </p:nvPicPr>
        <p:blipFill>
          <a:blip r:embed="rId4"/>
          <a:stretch>
            <a:fillRect/>
          </a:stretch>
        </p:blipFill>
        <p:spPr>
          <a:xfrm>
            <a:off x="2541410" y="1301272"/>
            <a:ext cx="700423" cy="762683"/>
          </a:xfrm>
          <a:prstGeom prst="rect">
            <a:avLst/>
          </a:prstGeom>
        </p:spPr>
      </p:pic>
      <p:pic>
        <p:nvPicPr>
          <p:cNvPr id="6" name="Picture 5" descr="A picture containing weapon&#10;&#10;Description automatically generated">
            <a:extLst>
              <a:ext uri="{FF2B5EF4-FFF2-40B4-BE49-F238E27FC236}">
                <a16:creationId xmlns:a16="http://schemas.microsoft.com/office/drawing/2014/main" id="{ED4FFD49-BA33-4D19-9637-87E8FA27B15E}"/>
              </a:ext>
            </a:extLst>
          </p:cNvPr>
          <p:cNvPicPr>
            <a:picLocks noChangeAspect="1"/>
          </p:cNvPicPr>
          <p:nvPr/>
        </p:nvPicPr>
        <p:blipFill>
          <a:blip r:embed="rId4"/>
          <a:stretch>
            <a:fillRect/>
          </a:stretch>
        </p:blipFill>
        <p:spPr>
          <a:xfrm>
            <a:off x="2040355" y="2984790"/>
            <a:ext cx="700423" cy="762683"/>
          </a:xfrm>
          <a:prstGeom prst="rect">
            <a:avLst/>
          </a:prstGeom>
        </p:spPr>
      </p:pic>
      <p:pic>
        <p:nvPicPr>
          <p:cNvPr id="7" name="Picture 6" descr="A picture containing weapon&#10;&#10;Description automatically generated">
            <a:extLst>
              <a:ext uri="{FF2B5EF4-FFF2-40B4-BE49-F238E27FC236}">
                <a16:creationId xmlns:a16="http://schemas.microsoft.com/office/drawing/2014/main" id="{C498FC7A-71BB-41E4-A10B-28AE763A3141}"/>
              </a:ext>
            </a:extLst>
          </p:cNvPr>
          <p:cNvPicPr>
            <a:picLocks noChangeAspect="1"/>
          </p:cNvPicPr>
          <p:nvPr/>
        </p:nvPicPr>
        <p:blipFill>
          <a:blip r:embed="rId4"/>
          <a:stretch>
            <a:fillRect/>
          </a:stretch>
        </p:blipFill>
        <p:spPr>
          <a:xfrm>
            <a:off x="7353973" y="662261"/>
            <a:ext cx="700423" cy="762683"/>
          </a:xfrm>
          <a:prstGeom prst="rect">
            <a:avLst/>
          </a:prstGeom>
        </p:spPr>
      </p:pic>
      <p:pic>
        <p:nvPicPr>
          <p:cNvPr id="8" name="Picture 7" descr="A picture containing weapon&#10;&#10;Description automatically generated">
            <a:extLst>
              <a:ext uri="{FF2B5EF4-FFF2-40B4-BE49-F238E27FC236}">
                <a16:creationId xmlns:a16="http://schemas.microsoft.com/office/drawing/2014/main" id="{02BD89FD-4E51-4453-8A8F-184B38C1EDA1}"/>
              </a:ext>
            </a:extLst>
          </p:cNvPr>
          <p:cNvPicPr>
            <a:picLocks noChangeAspect="1"/>
          </p:cNvPicPr>
          <p:nvPr/>
        </p:nvPicPr>
        <p:blipFill>
          <a:blip r:embed="rId4"/>
          <a:stretch>
            <a:fillRect/>
          </a:stretch>
        </p:blipFill>
        <p:spPr>
          <a:xfrm>
            <a:off x="3108475" y="1682613"/>
            <a:ext cx="700423" cy="762683"/>
          </a:xfrm>
          <a:prstGeom prst="rect">
            <a:avLst/>
          </a:prstGeom>
        </p:spPr>
      </p:pic>
      <p:pic>
        <p:nvPicPr>
          <p:cNvPr id="9" name="Picture 8" descr="A close up of a sign&#10;&#10;Description automatically generated">
            <a:extLst>
              <a:ext uri="{FF2B5EF4-FFF2-40B4-BE49-F238E27FC236}">
                <a16:creationId xmlns:a16="http://schemas.microsoft.com/office/drawing/2014/main" id="{9F0277A8-6033-4D7B-AD15-F40A76863E35}"/>
              </a:ext>
            </a:extLst>
          </p:cNvPr>
          <p:cNvPicPr>
            <a:picLocks noChangeAspect="1"/>
          </p:cNvPicPr>
          <p:nvPr/>
        </p:nvPicPr>
        <p:blipFill>
          <a:blip r:embed="rId5"/>
          <a:stretch>
            <a:fillRect/>
          </a:stretch>
        </p:blipFill>
        <p:spPr>
          <a:xfrm>
            <a:off x="5709053" y="1043602"/>
            <a:ext cx="700423" cy="762591"/>
          </a:xfrm>
          <a:prstGeom prst="rect">
            <a:avLst/>
          </a:prstGeom>
        </p:spPr>
      </p:pic>
      <p:pic>
        <p:nvPicPr>
          <p:cNvPr id="10" name="Picture 9" descr="A close up of a sign&#10;&#10;Description automatically generated">
            <a:extLst>
              <a:ext uri="{FF2B5EF4-FFF2-40B4-BE49-F238E27FC236}">
                <a16:creationId xmlns:a16="http://schemas.microsoft.com/office/drawing/2014/main" id="{44BEEFC3-2161-4A40-A53F-9B660FE3CDE0}"/>
              </a:ext>
            </a:extLst>
          </p:cNvPr>
          <p:cNvPicPr>
            <a:picLocks noChangeAspect="1"/>
          </p:cNvPicPr>
          <p:nvPr/>
        </p:nvPicPr>
        <p:blipFill>
          <a:blip r:embed="rId5"/>
          <a:stretch>
            <a:fillRect/>
          </a:stretch>
        </p:blipFill>
        <p:spPr>
          <a:xfrm>
            <a:off x="6461025" y="2347962"/>
            <a:ext cx="700423" cy="762591"/>
          </a:xfrm>
          <a:prstGeom prst="rect">
            <a:avLst/>
          </a:prstGeom>
        </p:spPr>
      </p:pic>
      <p:pic>
        <p:nvPicPr>
          <p:cNvPr id="11" name="Picture 10" descr="A picture containing weapon&#10;&#10;Description automatically generated">
            <a:extLst>
              <a:ext uri="{FF2B5EF4-FFF2-40B4-BE49-F238E27FC236}">
                <a16:creationId xmlns:a16="http://schemas.microsoft.com/office/drawing/2014/main" id="{7A27EBBC-CD7D-467A-BB64-148312A449D2}"/>
              </a:ext>
            </a:extLst>
          </p:cNvPr>
          <p:cNvPicPr>
            <a:picLocks noChangeAspect="1"/>
          </p:cNvPicPr>
          <p:nvPr/>
        </p:nvPicPr>
        <p:blipFill>
          <a:blip r:embed="rId4"/>
          <a:stretch>
            <a:fillRect/>
          </a:stretch>
        </p:blipFill>
        <p:spPr>
          <a:xfrm>
            <a:off x="803377" y="2328923"/>
            <a:ext cx="700423" cy="762683"/>
          </a:xfrm>
          <a:prstGeom prst="rect">
            <a:avLst/>
          </a:prstGeom>
        </p:spPr>
      </p:pic>
    </p:spTree>
    <p:extLst>
      <p:ext uri="{BB962C8B-B14F-4D97-AF65-F5344CB8AC3E}">
        <p14:creationId xmlns:p14="http://schemas.microsoft.com/office/powerpoint/2010/main" val="3165872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wait.</a:t>
            </a:r>
            <a:br>
              <a:rPr lang="en-US" sz="3000" dirty="0"/>
            </a:b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86083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look at the screen and when you are ready for the next sequence of events, left click the mouse.</a:t>
            </a: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313418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You will now see sequences which vary the percent of trials on which different stimuli are paired. You must try to identify them accurately. Note that you will no longer receive feedback on your performance.</a:t>
            </a:r>
            <a:br>
              <a:rPr lang="en-US" sz="3000" dirty="0"/>
            </a:br>
            <a:br>
              <a:rPr lang="en-US" sz="3000" dirty="0"/>
            </a:br>
            <a:r>
              <a:rPr lang="en-US" sz="3000" dirty="0"/>
              <a:t>Left click the mouse to continue.</a:t>
            </a:r>
            <a:br>
              <a:rPr lang="en-US" sz="3000" dirty="0"/>
            </a:br>
            <a:br>
              <a:rPr lang="en-US" sz="3000" dirty="0"/>
            </a:br>
            <a:endParaRPr lang="en-US" sz="3000" dirty="0"/>
          </a:p>
        </p:txBody>
      </p:sp>
    </p:spTree>
    <p:extLst>
      <p:ext uri="{BB962C8B-B14F-4D97-AF65-F5344CB8AC3E}">
        <p14:creationId xmlns:p14="http://schemas.microsoft.com/office/powerpoint/2010/main" val="406147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look at the screen and when you are ready for the next sequence of events, left click the mouse.</a:t>
            </a: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386739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The task is about to start. It will be similar to the sequences that you just experienced but with different stimuli. Also, the relationship between the stimuli might be less clear-cut than previously, requiring you to use ratings intermediate between 0, 50, and 100.</a:t>
            </a:r>
            <a:br>
              <a:rPr lang="en-US" sz="3000" dirty="0"/>
            </a:br>
            <a:br>
              <a:rPr lang="en-US" sz="3000" dirty="0"/>
            </a:br>
            <a:r>
              <a:rPr lang="en-US" sz="3000" dirty="0"/>
              <a:t>Left click the mouse to continue.</a:t>
            </a:r>
            <a:br>
              <a:rPr lang="en-US" sz="3000" dirty="0"/>
            </a:br>
            <a:endParaRPr lang="en-US" sz="3000" dirty="0"/>
          </a:p>
        </p:txBody>
      </p:sp>
    </p:spTree>
    <p:extLst>
      <p:ext uri="{BB962C8B-B14F-4D97-AF65-F5344CB8AC3E}">
        <p14:creationId xmlns:p14="http://schemas.microsoft.com/office/powerpoint/2010/main" val="4256326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look at the screen and when you are ready for the next sequence of events, left click the mouse.</a:t>
            </a: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1938105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839687"/>
            <a:ext cx="8915400" cy="4343402"/>
          </a:xfrm>
        </p:spPr>
        <p:txBody>
          <a:bodyPr>
            <a:noAutofit/>
          </a:bodyPr>
          <a:lstStyle/>
          <a:p>
            <a:r>
              <a:rPr lang="en-US" sz="2000" dirty="0"/>
              <a:t>Thank you for participating in this experiment.  The success of our research depends on the cooperation of people like you.</a:t>
            </a:r>
            <a:br>
              <a:rPr lang="en-US" sz="2000" dirty="0"/>
            </a:br>
            <a:r>
              <a:rPr lang="en-US" sz="2000" dirty="0"/>
              <a:t> </a:t>
            </a:r>
            <a:br>
              <a:rPr lang="en-US" sz="2000" dirty="0"/>
            </a:br>
            <a:r>
              <a:rPr lang="en-US" sz="2000" dirty="0"/>
              <a:t>The purpose of this experiment was to examine how subjects respond to conflicting pieces of information about a given cue.  More specifically, we exposed you to pairings of two stimuli, as well as to other trials in which the two stimuli of interest were not paired.  We were interested in how the nature of the trials on which the two stimuli of interest were not paired influenced your memory of the pairings of the two stimuli of interest.  You served in a number of different conditions in which we varied the nature of the trials.  As you served in all of the conditions in this experiment, your own ratings were compared with each other across conditions, making this a within-subjects experimental design.</a:t>
            </a:r>
            <a:br>
              <a:rPr lang="en-US" sz="2000" dirty="0"/>
            </a:br>
            <a:r>
              <a:rPr lang="en-US" sz="2000" dirty="0"/>
              <a:t> </a:t>
            </a:r>
            <a:br>
              <a:rPr lang="en-US" sz="2000" dirty="0"/>
            </a:br>
            <a:r>
              <a:rPr lang="en-US" sz="2000" dirty="0"/>
              <a:t>The trials were presented to you very rapidly, which makes subjects think that they learned little.  But prior research has found subjects actually learn surprisingly well under these conditions.  Fast presentation of short trials allowed you to experience all three of our experimental conditions within a single experimental session.</a:t>
            </a:r>
            <a:br>
              <a:rPr lang="en-US" sz="2000" dirty="0"/>
            </a:br>
            <a:r>
              <a:rPr lang="en-US" sz="2000" dirty="0"/>
              <a:t> </a:t>
            </a:r>
            <a:br>
              <a:rPr lang="en-US" sz="2000" dirty="0"/>
            </a:br>
            <a:r>
              <a:rPr lang="en-US" sz="2000" dirty="0"/>
              <a:t>Left single click the mouse to continue</a:t>
            </a:r>
          </a:p>
        </p:txBody>
      </p:sp>
    </p:spTree>
    <p:extLst>
      <p:ext uri="{BB962C8B-B14F-4D97-AF65-F5344CB8AC3E}">
        <p14:creationId xmlns:p14="http://schemas.microsoft.com/office/powerpoint/2010/main" val="205810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76200"/>
            <a:ext cx="8915400" cy="6705600"/>
          </a:xfrm>
        </p:spPr>
        <p:txBody>
          <a:bodyPr>
            <a:noAutofit/>
          </a:bodyPr>
          <a:lstStyle/>
          <a:p>
            <a:r>
              <a:rPr lang="en-US" sz="2400" dirty="0"/>
              <a:t>The interference between similar memories that we are studying here is the basis of much day-to-day forgetting outside of laboratory settings.  We hope to better understand the mechanisms underlying forgetting, which in the future would allow us to reduce forgetting in situations in which we would prefer not to forget (i.e., formal educational settings and the names of acquaintances) and enhance forgetting in situations in which forgetting would be beneficial (i.e., post-traumatic stress disorder and last week’s grocery list).</a:t>
            </a:r>
            <a:br>
              <a:rPr lang="en-US" sz="2400" dirty="0"/>
            </a:br>
            <a:r>
              <a:rPr lang="en-US" sz="2400" dirty="0"/>
              <a:t> </a:t>
            </a:r>
            <a:br>
              <a:rPr lang="en-US" sz="2400" dirty="0"/>
            </a:br>
            <a:r>
              <a:rPr lang="en-US" sz="2400" dirty="0"/>
              <a:t>So as to not influence data from future subjects in this experiment, please do not</a:t>
            </a:r>
            <a:r>
              <a:rPr lang="en-US" sz="2400" b="1" dirty="0"/>
              <a:t> </a:t>
            </a:r>
            <a:r>
              <a:rPr lang="en-US" sz="2400" dirty="0"/>
              <a:t>share this information with anyone other student. If you have any questions or want to learn more, you can ask the experimenter.</a:t>
            </a:r>
            <a:br>
              <a:rPr lang="en-US" sz="24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150938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256271"/>
            <a:ext cx="8915400" cy="4343402"/>
          </a:xfrm>
        </p:spPr>
        <p:txBody>
          <a:bodyPr>
            <a:noAutofit/>
          </a:bodyPr>
          <a:lstStyle/>
          <a:p>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In the sequence you have just seen,         was always followed by           ,  was never followed by      , and a stimulus was always presented following         . Hence, you should have judged that it is very likely (100) that          would be followed by           , while it is very unlikely (0) that         	would be followed by      , or that no stimulus would follow         . As for which stimulus you prefer, there is no good or bad answer to those questions; just choose according to your preference!</a:t>
            </a:r>
            <a:br>
              <a:rPr lang="en-US" sz="2400" dirty="0"/>
            </a:br>
            <a:br>
              <a:rPr lang="en-US" sz="2400" dirty="0"/>
            </a:br>
            <a:br>
              <a:rPr lang="en-US" sz="2400" dirty="0"/>
            </a:br>
            <a:r>
              <a:rPr lang="en-US" sz="2400" dirty="0"/>
              <a:t>Left click the mouse to continue.</a:t>
            </a:r>
            <a:br>
              <a:rPr lang="en-US" sz="2400" dirty="0"/>
            </a:br>
            <a:br>
              <a:rPr lang="en-US" sz="2400" dirty="0"/>
            </a:br>
            <a:endParaRPr lang="en-US" sz="2400" dirty="0"/>
          </a:p>
        </p:txBody>
      </p:sp>
      <p:pic>
        <p:nvPicPr>
          <p:cNvPr id="4" name="Picture 3" descr="A picture containing weapon&#10;&#10;Description automatically generated">
            <a:extLst>
              <a:ext uri="{FF2B5EF4-FFF2-40B4-BE49-F238E27FC236}">
                <a16:creationId xmlns:a16="http://schemas.microsoft.com/office/drawing/2014/main" id="{77D91070-F57B-469D-9342-88D47C7A621B}"/>
              </a:ext>
            </a:extLst>
          </p:cNvPr>
          <p:cNvPicPr>
            <a:picLocks noChangeAspect="1"/>
          </p:cNvPicPr>
          <p:nvPr/>
        </p:nvPicPr>
        <p:blipFill>
          <a:blip r:embed="rId3"/>
          <a:stretch>
            <a:fillRect/>
          </a:stretch>
        </p:blipFill>
        <p:spPr>
          <a:xfrm>
            <a:off x="4536942" y="1380330"/>
            <a:ext cx="700423" cy="762683"/>
          </a:xfrm>
          <a:prstGeom prst="rect">
            <a:avLst/>
          </a:prstGeom>
        </p:spPr>
      </p:pic>
      <p:pic>
        <p:nvPicPr>
          <p:cNvPr id="6" name="Picture 5" descr="A close up of a sign&#10;&#10;Description automatically generated">
            <a:extLst>
              <a:ext uri="{FF2B5EF4-FFF2-40B4-BE49-F238E27FC236}">
                <a16:creationId xmlns:a16="http://schemas.microsoft.com/office/drawing/2014/main" id="{E1C81586-9114-4228-AD16-F914855AEB5A}"/>
              </a:ext>
            </a:extLst>
          </p:cNvPr>
          <p:cNvPicPr>
            <a:picLocks noChangeAspect="1"/>
          </p:cNvPicPr>
          <p:nvPr/>
        </p:nvPicPr>
        <p:blipFill>
          <a:blip r:embed="rId4"/>
          <a:stretch>
            <a:fillRect/>
          </a:stretch>
        </p:blipFill>
        <p:spPr>
          <a:xfrm>
            <a:off x="8134077" y="1448826"/>
            <a:ext cx="700423" cy="762591"/>
          </a:xfrm>
          <a:prstGeom prst="rect">
            <a:avLst/>
          </a:prstGeom>
        </p:spPr>
      </p:pic>
      <p:pic>
        <p:nvPicPr>
          <p:cNvPr id="8" name="Picture 7" descr="A picture containing object, lamp, light&#10;&#10;Description automatically generated">
            <a:extLst>
              <a:ext uri="{FF2B5EF4-FFF2-40B4-BE49-F238E27FC236}">
                <a16:creationId xmlns:a16="http://schemas.microsoft.com/office/drawing/2014/main" id="{B32126AD-6D72-4665-A416-74AAF6F1E6B6}"/>
              </a:ext>
            </a:extLst>
          </p:cNvPr>
          <p:cNvPicPr>
            <a:picLocks noChangeAspect="1"/>
          </p:cNvPicPr>
          <p:nvPr/>
        </p:nvPicPr>
        <p:blipFill>
          <a:blip r:embed="rId5"/>
          <a:stretch>
            <a:fillRect/>
          </a:stretch>
        </p:blipFill>
        <p:spPr>
          <a:xfrm>
            <a:off x="3576609" y="2728474"/>
            <a:ext cx="700423" cy="762683"/>
          </a:xfrm>
          <a:prstGeom prst="rect">
            <a:avLst/>
          </a:prstGeom>
        </p:spPr>
      </p:pic>
      <p:pic>
        <p:nvPicPr>
          <p:cNvPr id="9" name="Picture 8" descr="A picture containing weapon&#10;&#10;Description automatically generated">
            <a:extLst>
              <a:ext uri="{FF2B5EF4-FFF2-40B4-BE49-F238E27FC236}">
                <a16:creationId xmlns:a16="http://schemas.microsoft.com/office/drawing/2014/main" id="{1E8A24E2-B572-4234-B174-6CFCB925C89B}"/>
              </a:ext>
            </a:extLst>
          </p:cNvPr>
          <p:cNvPicPr>
            <a:picLocks noChangeAspect="1"/>
          </p:cNvPicPr>
          <p:nvPr/>
        </p:nvPicPr>
        <p:blipFill>
          <a:blip r:embed="rId3"/>
          <a:stretch>
            <a:fillRect/>
          </a:stretch>
        </p:blipFill>
        <p:spPr>
          <a:xfrm>
            <a:off x="843224" y="2400436"/>
            <a:ext cx="700423" cy="762683"/>
          </a:xfrm>
          <a:prstGeom prst="rect">
            <a:avLst/>
          </a:prstGeom>
        </p:spPr>
      </p:pic>
      <p:pic>
        <p:nvPicPr>
          <p:cNvPr id="10" name="Picture 9" descr="A picture containing weapon&#10;&#10;Description automatically generated">
            <a:extLst>
              <a:ext uri="{FF2B5EF4-FFF2-40B4-BE49-F238E27FC236}">
                <a16:creationId xmlns:a16="http://schemas.microsoft.com/office/drawing/2014/main" id="{5A95FF61-4998-453A-8669-F8110C8452A2}"/>
              </a:ext>
            </a:extLst>
          </p:cNvPr>
          <p:cNvPicPr>
            <a:picLocks noChangeAspect="1"/>
          </p:cNvPicPr>
          <p:nvPr/>
        </p:nvPicPr>
        <p:blipFill>
          <a:blip r:embed="rId3"/>
          <a:stretch>
            <a:fillRect/>
          </a:stretch>
        </p:blipFill>
        <p:spPr>
          <a:xfrm>
            <a:off x="426959" y="2728475"/>
            <a:ext cx="700423" cy="762683"/>
          </a:xfrm>
          <a:prstGeom prst="rect">
            <a:avLst/>
          </a:prstGeom>
        </p:spPr>
      </p:pic>
      <p:pic>
        <p:nvPicPr>
          <p:cNvPr id="11" name="Picture 10" descr="A close up of a sign&#10;&#10;Description automatically generated">
            <a:extLst>
              <a:ext uri="{FF2B5EF4-FFF2-40B4-BE49-F238E27FC236}">
                <a16:creationId xmlns:a16="http://schemas.microsoft.com/office/drawing/2014/main" id="{B35320A4-A87A-4BCA-B336-CCC55935541B}"/>
              </a:ext>
            </a:extLst>
          </p:cNvPr>
          <p:cNvPicPr>
            <a:picLocks noChangeAspect="1"/>
          </p:cNvPicPr>
          <p:nvPr/>
        </p:nvPicPr>
        <p:blipFill>
          <a:blip r:embed="rId4"/>
          <a:stretch>
            <a:fillRect/>
          </a:stretch>
        </p:blipFill>
        <p:spPr>
          <a:xfrm>
            <a:off x="4221073" y="2408855"/>
            <a:ext cx="700423" cy="762591"/>
          </a:xfrm>
          <a:prstGeom prst="rect">
            <a:avLst/>
          </a:prstGeom>
        </p:spPr>
      </p:pic>
      <p:pic>
        <p:nvPicPr>
          <p:cNvPr id="12" name="Picture 11" descr="A picture containing object, lamp, light&#10;&#10;Description automatically generated">
            <a:extLst>
              <a:ext uri="{FF2B5EF4-FFF2-40B4-BE49-F238E27FC236}">
                <a16:creationId xmlns:a16="http://schemas.microsoft.com/office/drawing/2014/main" id="{5CAC1A83-EEE4-4CC9-94CF-3BDA3E84AEED}"/>
              </a:ext>
            </a:extLst>
          </p:cNvPr>
          <p:cNvPicPr>
            <a:picLocks noChangeAspect="1"/>
          </p:cNvPicPr>
          <p:nvPr/>
        </p:nvPicPr>
        <p:blipFill>
          <a:blip r:embed="rId5"/>
          <a:stretch>
            <a:fillRect/>
          </a:stretch>
        </p:blipFill>
        <p:spPr>
          <a:xfrm>
            <a:off x="3294571" y="1761671"/>
            <a:ext cx="626513" cy="682203"/>
          </a:xfrm>
          <a:prstGeom prst="rect">
            <a:avLst/>
          </a:prstGeom>
        </p:spPr>
      </p:pic>
      <p:pic>
        <p:nvPicPr>
          <p:cNvPr id="13" name="Picture 12" descr="A picture containing weapon&#10;&#10;Description automatically generated">
            <a:extLst>
              <a:ext uri="{FF2B5EF4-FFF2-40B4-BE49-F238E27FC236}">
                <a16:creationId xmlns:a16="http://schemas.microsoft.com/office/drawing/2014/main" id="{E75C4748-F6AF-40D4-A346-2AF8C384761B}"/>
              </a:ext>
            </a:extLst>
          </p:cNvPr>
          <p:cNvPicPr>
            <a:picLocks noChangeAspect="1"/>
          </p:cNvPicPr>
          <p:nvPr/>
        </p:nvPicPr>
        <p:blipFill>
          <a:blip r:embed="rId3"/>
          <a:stretch>
            <a:fillRect/>
          </a:stretch>
        </p:blipFill>
        <p:spPr>
          <a:xfrm>
            <a:off x="10693" y="1714222"/>
            <a:ext cx="700423" cy="762683"/>
          </a:xfrm>
          <a:prstGeom prst="rect">
            <a:avLst/>
          </a:prstGeom>
        </p:spPr>
      </p:pic>
      <p:pic>
        <p:nvPicPr>
          <p:cNvPr id="14" name="Picture 13" descr="A picture containing weapon&#10;&#10;Description automatically generated">
            <a:extLst>
              <a:ext uri="{FF2B5EF4-FFF2-40B4-BE49-F238E27FC236}">
                <a16:creationId xmlns:a16="http://schemas.microsoft.com/office/drawing/2014/main" id="{7C9CE988-FF3C-4CFE-A0CD-8FCD433AB826}"/>
              </a:ext>
            </a:extLst>
          </p:cNvPr>
          <p:cNvPicPr>
            <a:picLocks noChangeAspect="1"/>
          </p:cNvPicPr>
          <p:nvPr/>
        </p:nvPicPr>
        <p:blipFill>
          <a:blip r:embed="rId3"/>
          <a:stretch>
            <a:fillRect/>
          </a:stretch>
        </p:blipFill>
        <p:spPr>
          <a:xfrm>
            <a:off x="1281734" y="2064986"/>
            <a:ext cx="700423" cy="762683"/>
          </a:xfrm>
          <a:prstGeom prst="rect">
            <a:avLst/>
          </a:prstGeom>
        </p:spPr>
      </p:pic>
      <p:pic>
        <p:nvPicPr>
          <p:cNvPr id="15" name="Picture 14" descr="A picture containing weapon&#10;&#10;Description automatically generated">
            <a:extLst>
              <a:ext uri="{FF2B5EF4-FFF2-40B4-BE49-F238E27FC236}">
                <a16:creationId xmlns:a16="http://schemas.microsoft.com/office/drawing/2014/main" id="{5D1F0E0A-0C2C-4174-8191-C72F2671F8E2}"/>
              </a:ext>
            </a:extLst>
          </p:cNvPr>
          <p:cNvPicPr>
            <a:picLocks noChangeAspect="1"/>
          </p:cNvPicPr>
          <p:nvPr/>
        </p:nvPicPr>
        <p:blipFill>
          <a:blip r:embed="rId3"/>
          <a:stretch>
            <a:fillRect/>
          </a:stretch>
        </p:blipFill>
        <p:spPr>
          <a:xfrm>
            <a:off x="8179034" y="2728475"/>
            <a:ext cx="700423" cy="762683"/>
          </a:xfrm>
          <a:prstGeom prst="rect">
            <a:avLst/>
          </a:prstGeom>
        </p:spPr>
      </p:pic>
    </p:spTree>
    <p:extLst>
      <p:ext uri="{BB962C8B-B14F-4D97-AF65-F5344CB8AC3E}">
        <p14:creationId xmlns:p14="http://schemas.microsoft.com/office/powerpoint/2010/main" val="303784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wait.</a:t>
            </a:r>
            <a:br>
              <a:rPr lang="en-US" sz="3000" dirty="0"/>
            </a:b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322731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look at the screen and when you are ready for the next sequence of events, left click the mouse.</a:t>
            </a: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391231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256271"/>
            <a:ext cx="8915400" cy="4343402"/>
          </a:xfrm>
        </p:spPr>
        <p:txBody>
          <a:bodyPr>
            <a:noAutofit/>
          </a:bodyPr>
          <a:lstStyle/>
          <a:p>
            <a:r>
              <a:rPr lang="en-US" sz="2400" dirty="0"/>
              <a:t>In the sequence you have just seen, no stimulus was presented immediately following         . Hence, you should have judged that it is very unlikely (0) that           or      would be presented immediately after            	, but very likely (100) that no stimulus would be presented immediately after         . As before, there is no good or bad answer to the questions about your preference regarding the stimuli; just choose according to your preference!</a:t>
            </a:r>
            <a:br>
              <a:rPr lang="en-US" sz="2400" dirty="0"/>
            </a:br>
            <a:br>
              <a:rPr lang="en-US" sz="2400" dirty="0"/>
            </a:br>
            <a:r>
              <a:rPr lang="en-US" sz="2400" dirty="0"/>
              <a:t>Left click the mouse to continue.</a:t>
            </a:r>
            <a:br>
              <a:rPr lang="en-US" sz="2400" dirty="0"/>
            </a:br>
            <a:br>
              <a:rPr lang="en-US" sz="2400" dirty="0"/>
            </a:br>
            <a:br>
              <a:rPr lang="en-US" sz="2400" dirty="0"/>
            </a:br>
            <a:endParaRPr lang="en-US" sz="2400" dirty="0"/>
          </a:p>
        </p:txBody>
      </p:sp>
      <p:pic>
        <p:nvPicPr>
          <p:cNvPr id="3" name="Picture 2" descr="A picture containing object, lamp, light&#10;&#10;Description automatically generated">
            <a:extLst>
              <a:ext uri="{FF2B5EF4-FFF2-40B4-BE49-F238E27FC236}">
                <a16:creationId xmlns:a16="http://schemas.microsoft.com/office/drawing/2014/main" id="{4365F15E-5A26-4EAD-8875-09090E80A08B}"/>
              </a:ext>
            </a:extLst>
          </p:cNvPr>
          <p:cNvPicPr>
            <a:picLocks noChangeAspect="1"/>
          </p:cNvPicPr>
          <p:nvPr/>
        </p:nvPicPr>
        <p:blipFill>
          <a:blip r:embed="rId3"/>
          <a:stretch>
            <a:fillRect/>
          </a:stretch>
        </p:blipFill>
        <p:spPr>
          <a:xfrm>
            <a:off x="3655276" y="2090526"/>
            <a:ext cx="631517" cy="687652"/>
          </a:xfrm>
          <a:prstGeom prst="rect">
            <a:avLst/>
          </a:prstGeom>
        </p:spPr>
      </p:pic>
      <p:pic>
        <p:nvPicPr>
          <p:cNvPr id="4" name="Picture 3" descr="A picture containing weapon&#10;&#10;Description automatically generated">
            <a:extLst>
              <a:ext uri="{FF2B5EF4-FFF2-40B4-BE49-F238E27FC236}">
                <a16:creationId xmlns:a16="http://schemas.microsoft.com/office/drawing/2014/main" id="{ADA843EF-4181-4EE8-84D5-1A551B981959}"/>
              </a:ext>
            </a:extLst>
          </p:cNvPr>
          <p:cNvPicPr>
            <a:picLocks noChangeAspect="1"/>
          </p:cNvPicPr>
          <p:nvPr/>
        </p:nvPicPr>
        <p:blipFill>
          <a:blip r:embed="rId4"/>
          <a:stretch>
            <a:fillRect/>
          </a:stretch>
        </p:blipFill>
        <p:spPr>
          <a:xfrm>
            <a:off x="3077444" y="1702608"/>
            <a:ext cx="700423" cy="762683"/>
          </a:xfrm>
          <a:prstGeom prst="rect">
            <a:avLst/>
          </a:prstGeom>
        </p:spPr>
      </p:pic>
      <p:pic>
        <p:nvPicPr>
          <p:cNvPr id="5" name="Picture 4" descr="A picture containing weapon&#10;&#10;Description automatically generated">
            <a:extLst>
              <a:ext uri="{FF2B5EF4-FFF2-40B4-BE49-F238E27FC236}">
                <a16:creationId xmlns:a16="http://schemas.microsoft.com/office/drawing/2014/main" id="{77D08B28-B34E-4B6A-867D-01126E6E3D4E}"/>
              </a:ext>
            </a:extLst>
          </p:cNvPr>
          <p:cNvPicPr>
            <a:picLocks noChangeAspect="1"/>
          </p:cNvPicPr>
          <p:nvPr/>
        </p:nvPicPr>
        <p:blipFill>
          <a:blip r:embed="rId4"/>
          <a:stretch>
            <a:fillRect/>
          </a:stretch>
        </p:blipFill>
        <p:spPr>
          <a:xfrm>
            <a:off x="830072" y="2396836"/>
            <a:ext cx="700423" cy="762683"/>
          </a:xfrm>
          <a:prstGeom prst="rect">
            <a:avLst/>
          </a:prstGeom>
        </p:spPr>
      </p:pic>
      <p:pic>
        <p:nvPicPr>
          <p:cNvPr id="6" name="Picture 5" descr="A picture containing weapon&#10;&#10;Description automatically generated">
            <a:extLst>
              <a:ext uri="{FF2B5EF4-FFF2-40B4-BE49-F238E27FC236}">
                <a16:creationId xmlns:a16="http://schemas.microsoft.com/office/drawing/2014/main" id="{3BAFA942-92C8-4794-8E39-8533A6835C55}"/>
              </a:ext>
            </a:extLst>
          </p:cNvPr>
          <p:cNvPicPr>
            <a:picLocks noChangeAspect="1"/>
          </p:cNvPicPr>
          <p:nvPr/>
        </p:nvPicPr>
        <p:blipFill>
          <a:blip r:embed="rId4"/>
          <a:stretch>
            <a:fillRect/>
          </a:stretch>
        </p:blipFill>
        <p:spPr>
          <a:xfrm>
            <a:off x="2543960" y="2718946"/>
            <a:ext cx="700423" cy="762683"/>
          </a:xfrm>
          <a:prstGeom prst="rect">
            <a:avLst/>
          </a:prstGeom>
        </p:spPr>
      </p:pic>
      <p:pic>
        <p:nvPicPr>
          <p:cNvPr id="7" name="Picture 6" descr="A close up of a sign&#10;&#10;Description automatically generated">
            <a:extLst>
              <a:ext uri="{FF2B5EF4-FFF2-40B4-BE49-F238E27FC236}">
                <a16:creationId xmlns:a16="http://schemas.microsoft.com/office/drawing/2014/main" id="{32191B4F-E245-4532-AAE7-385271F2C775}"/>
              </a:ext>
            </a:extLst>
          </p:cNvPr>
          <p:cNvPicPr>
            <a:picLocks noChangeAspect="1"/>
          </p:cNvPicPr>
          <p:nvPr/>
        </p:nvPicPr>
        <p:blipFill>
          <a:blip r:embed="rId5"/>
          <a:stretch>
            <a:fillRect/>
          </a:stretch>
        </p:blipFill>
        <p:spPr>
          <a:xfrm>
            <a:off x="2833490" y="2090526"/>
            <a:ext cx="700423" cy="762591"/>
          </a:xfrm>
          <a:prstGeom prst="rect">
            <a:avLst/>
          </a:prstGeom>
        </p:spPr>
      </p:pic>
    </p:spTree>
    <p:extLst>
      <p:ext uri="{BB962C8B-B14F-4D97-AF65-F5344CB8AC3E}">
        <p14:creationId xmlns:p14="http://schemas.microsoft.com/office/powerpoint/2010/main" val="304977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wait.</a:t>
            </a:r>
            <a:br>
              <a:rPr lang="en-US" sz="3000" dirty="0"/>
            </a:b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6320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look at the screen and when you are ready for the next sequence of events, left click the mouse.</a:t>
            </a: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180158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14300" y="1558111"/>
            <a:ext cx="8915400" cy="4343402"/>
          </a:xfrm>
        </p:spPr>
        <p:txBody>
          <a:bodyPr>
            <a:noAutofit/>
          </a:bodyPr>
          <a:lstStyle/>
          <a:p>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In the sequence you have just seen, the presentation of           was immediately followed by the presentation of           half of the time, and no stimulus was presented immediately after          the other half of the time. Notably,       was never presented immediately        after          . Hence, you should have judged that it was equally likely (50) that         would be immediately followed by           	or no stimulus (either outcome can occur, but you cannot be sure which one), but very unlikely (0) that it would be followed by      . As before, there is no good or bad answer to the questions about your preference regarding the stimuli; just choose according to your preference!</a:t>
            </a:r>
            <a:br>
              <a:rPr lang="en-US" sz="2400" dirty="0"/>
            </a:br>
            <a:br>
              <a:rPr lang="en-US" sz="2400" dirty="0"/>
            </a:br>
            <a:r>
              <a:rPr lang="en-US" sz="2400" dirty="0"/>
              <a:t>Left click the mouse to continue.</a:t>
            </a:r>
            <a:br>
              <a:rPr lang="en-US" sz="2400" dirty="0"/>
            </a:br>
            <a:br>
              <a:rPr lang="en-US" sz="2400" dirty="0"/>
            </a:br>
            <a:endParaRPr lang="en-US" sz="2400" dirty="0"/>
          </a:p>
        </p:txBody>
      </p:sp>
      <p:pic>
        <p:nvPicPr>
          <p:cNvPr id="3" name="Picture 2" descr="A close up of a sign&#10;&#10;Description automatically generated">
            <a:extLst>
              <a:ext uri="{FF2B5EF4-FFF2-40B4-BE49-F238E27FC236}">
                <a16:creationId xmlns:a16="http://schemas.microsoft.com/office/drawing/2014/main" id="{614C16DD-18CE-4D9F-A450-955AD0EA714D}"/>
              </a:ext>
            </a:extLst>
          </p:cNvPr>
          <p:cNvPicPr>
            <a:picLocks noChangeAspect="1"/>
          </p:cNvPicPr>
          <p:nvPr/>
        </p:nvPicPr>
        <p:blipFill>
          <a:blip r:embed="rId3"/>
          <a:stretch>
            <a:fillRect/>
          </a:stretch>
        </p:blipFill>
        <p:spPr>
          <a:xfrm>
            <a:off x="626503" y="2702006"/>
            <a:ext cx="700423" cy="762591"/>
          </a:xfrm>
          <a:prstGeom prst="rect">
            <a:avLst/>
          </a:prstGeom>
        </p:spPr>
      </p:pic>
      <p:pic>
        <p:nvPicPr>
          <p:cNvPr id="4" name="Picture 3" descr="A close up of a sign&#10;&#10;Description automatically generated">
            <a:extLst>
              <a:ext uri="{FF2B5EF4-FFF2-40B4-BE49-F238E27FC236}">
                <a16:creationId xmlns:a16="http://schemas.microsoft.com/office/drawing/2014/main" id="{35D00292-635C-4641-982F-731E9F78D192}"/>
              </a:ext>
            </a:extLst>
          </p:cNvPr>
          <p:cNvPicPr>
            <a:picLocks noChangeAspect="1"/>
          </p:cNvPicPr>
          <p:nvPr/>
        </p:nvPicPr>
        <p:blipFill>
          <a:blip r:embed="rId3"/>
          <a:stretch>
            <a:fillRect/>
          </a:stretch>
        </p:blipFill>
        <p:spPr>
          <a:xfrm>
            <a:off x="6331351" y="1103765"/>
            <a:ext cx="700423" cy="762591"/>
          </a:xfrm>
          <a:prstGeom prst="rect">
            <a:avLst/>
          </a:prstGeom>
        </p:spPr>
      </p:pic>
      <p:pic>
        <p:nvPicPr>
          <p:cNvPr id="5" name="Picture 4" descr="A picture containing weapon&#10;&#10;Description automatically generated">
            <a:extLst>
              <a:ext uri="{FF2B5EF4-FFF2-40B4-BE49-F238E27FC236}">
                <a16:creationId xmlns:a16="http://schemas.microsoft.com/office/drawing/2014/main" id="{98DE62A0-879F-4024-AE4D-3B762277EA20}"/>
              </a:ext>
            </a:extLst>
          </p:cNvPr>
          <p:cNvPicPr>
            <a:picLocks noChangeAspect="1"/>
          </p:cNvPicPr>
          <p:nvPr/>
        </p:nvPicPr>
        <p:blipFill>
          <a:blip r:embed="rId4"/>
          <a:stretch>
            <a:fillRect/>
          </a:stretch>
        </p:blipFill>
        <p:spPr>
          <a:xfrm>
            <a:off x="6993878" y="1384088"/>
            <a:ext cx="700423" cy="762683"/>
          </a:xfrm>
          <a:prstGeom prst="rect">
            <a:avLst/>
          </a:prstGeom>
        </p:spPr>
      </p:pic>
      <p:pic>
        <p:nvPicPr>
          <p:cNvPr id="6" name="Picture 5" descr="A picture containing weapon&#10;&#10;Description automatically generated">
            <a:extLst>
              <a:ext uri="{FF2B5EF4-FFF2-40B4-BE49-F238E27FC236}">
                <a16:creationId xmlns:a16="http://schemas.microsoft.com/office/drawing/2014/main" id="{27212DBE-E02F-4F2F-8D0D-A0480AFEFA1F}"/>
              </a:ext>
            </a:extLst>
          </p:cNvPr>
          <p:cNvPicPr>
            <a:picLocks noChangeAspect="1"/>
          </p:cNvPicPr>
          <p:nvPr/>
        </p:nvPicPr>
        <p:blipFill>
          <a:blip r:embed="rId4"/>
          <a:stretch>
            <a:fillRect/>
          </a:stretch>
        </p:blipFill>
        <p:spPr>
          <a:xfrm>
            <a:off x="7384557" y="708416"/>
            <a:ext cx="700423" cy="762683"/>
          </a:xfrm>
          <a:prstGeom prst="rect">
            <a:avLst/>
          </a:prstGeom>
        </p:spPr>
      </p:pic>
      <p:pic>
        <p:nvPicPr>
          <p:cNvPr id="8" name="Picture 7" descr="A picture containing weapon&#10;&#10;Description automatically generated">
            <a:extLst>
              <a:ext uri="{FF2B5EF4-FFF2-40B4-BE49-F238E27FC236}">
                <a16:creationId xmlns:a16="http://schemas.microsoft.com/office/drawing/2014/main" id="{13C4CE73-0051-4EA2-89D0-CD8219CB7AE2}"/>
              </a:ext>
            </a:extLst>
          </p:cNvPr>
          <p:cNvPicPr>
            <a:picLocks noChangeAspect="1"/>
          </p:cNvPicPr>
          <p:nvPr/>
        </p:nvPicPr>
        <p:blipFill>
          <a:blip r:embed="rId4"/>
          <a:stretch>
            <a:fillRect/>
          </a:stretch>
        </p:blipFill>
        <p:spPr>
          <a:xfrm>
            <a:off x="1865358" y="2028040"/>
            <a:ext cx="700423" cy="762683"/>
          </a:xfrm>
          <a:prstGeom prst="rect">
            <a:avLst/>
          </a:prstGeom>
        </p:spPr>
      </p:pic>
      <p:pic>
        <p:nvPicPr>
          <p:cNvPr id="9" name="Picture 8" descr="A picture containing object, lamp, light&#10;&#10;Description automatically generated">
            <a:extLst>
              <a:ext uri="{FF2B5EF4-FFF2-40B4-BE49-F238E27FC236}">
                <a16:creationId xmlns:a16="http://schemas.microsoft.com/office/drawing/2014/main" id="{D893B876-6FC1-4AF6-A5CF-E03BEB5673DC}"/>
              </a:ext>
            </a:extLst>
          </p:cNvPr>
          <p:cNvPicPr>
            <a:picLocks noChangeAspect="1"/>
          </p:cNvPicPr>
          <p:nvPr/>
        </p:nvPicPr>
        <p:blipFill>
          <a:blip r:embed="rId5"/>
          <a:stretch>
            <a:fillRect/>
          </a:stretch>
        </p:blipFill>
        <p:spPr>
          <a:xfrm>
            <a:off x="3717420" y="1765309"/>
            <a:ext cx="599419" cy="652701"/>
          </a:xfrm>
          <a:prstGeom prst="rect">
            <a:avLst/>
          </a:prstGeom>
        </p:spPr>
      </p:pic>
      <p:pic>
        <p:nvPicPr>
          <p:cNvPr id="11" name="Picture 10" descr="A picture containing weapon&#10;&#10;Description automatically generated">
            <a:extLst>
              <a:ext uri="{FF2B5EF4-FFF2-40B4-BE49-F238E27FC236}">
                <a16:creationId xmlns:a16="http://schemas.microsoft.com/office/drawing/2014/main" id="{E224C516-BEA5-4443-8A85-E26A4C165868}"/>
              </a:ext>
            </a:extLst>
          </p:cNvPr>
          <p:cNvPicPr>
            <a:picLocks noChangeAspect="1"/>
          </p:cNvPicPr>
          <p:nvPr/>
        </p:nvPicPr>
        <p:blipFill>
          <a:blip r:embed="rId4"/>
          <a:stretch>
            <a:fillRect/>
          </a:stretch>
        </p:blipFill>
        <p:spPr>
          <a:xfrm>
            <a:off x="3454424" y="2372404"/>
            <a:ext cx="700423" cy="762683"/>
          </a:xfrm>
          <a:prstGeom prst="rect">
            <a:avLst/>
          </a:prstGeom>
        </p:spPr>
      </p:pic>
      <p:pic>
        <p:nvPicPr>
          <p:cNvPr id="12" name="Picture 11" descr="A picture containing object, lamp, light&#10;&#10;Description automatically generated">
            <a:extLst>
              <a:ext uri="{FF2B5EF4-FFF2-40B4-BE49-F238E27FC236}">
                <a16:creationId xmlns:a16="http://schemas.microsoft.com/office/drawing/2014/main" id="{5CCA5CF2-ADEA-46B2-A554-46E47A4A8A09}"/>
              </a:ext>
            </a:extLst>
          </p:cNvPr>
          <p:cNvPicPr>
            <a:picLocks noChangeAspect="1"/>
          </p:cNvPicPr>
          <p:nvPr/>
        </p:nvPicPr>
        <p:blipFill>
          <a:blip r:embed="rId5"/>
          <a:stretch>
            <a:fillRect/>
          </a:stretch>
        </p:blipFill>
        <p:spPr>
          <a:xfrm>
            <a:off x="8187674" y="3011531"/>
            <a:ext cx="659646" cy="718281"/>
          </a:xfrm>
          <a:prstGeom prst="rect">
            <a:avLst/>
          </a:prstGeom>
        </p:spPr>
      </p:pic>
    </p:spTree>
    <p:extLst>
      <p:ext uri="{BB962C8B-B14F-4D97-AF65-F5344CB8AC3E}">
        <p14:creationId xmlns:p14="http://schemas.microsoft.com/office/powerpoint/2010/main" val="263690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5A66-2F3F-C24F-A08F-946ED942A365}"/>
              </a:ext>
            </a:extLst>
          </p:cNvPr>
          <p:cNvSpPr>
            <a:spLocks noGrp="1"/>
          </p:cNvSpPr>
          <p:nvPr>
            <p:ph type="ctrTitle"/>
          </p:nvPr>
        </p:nvSpPr>
        <p:spPr>
          <a:xfrm>
            <a:off x="106136" y="1167493"/>
            <a:ext cx="8915400" cy="4343402"/>
          </a:xfrm>
        </p:spPr>
        <p:txBody>
          <a:bodyPr>
            <a:noAutofit/>
          </a:bodyPr>
          <a:lstStyle/>
          <a:p>
            <a:r>
              <a:rPr lang="en-US" sz="3000" dirty="0"/>
              <a:t>Please wait.</a:t>
            </a:r>
            <a:br>
              <a:rPr lang="en-US" sz="3000" dirty="0"/>
            </a:br>
            <a:br>
              <a:rPr lang="en-US" sz="3000" dirty="0"/>
            </a:b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6667141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752</TotalTime>
  <Words>1233</Words>
  <Application>Microsoft Office PowerPoint</Application>
  <PresentationFormat>On-screen Show (4:3)</PresentationFormat>
  <Paragraphs>37</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Welcome. Thank you for participating in this study.  Please look at the computer monitor and keep your eyes focused on the + sign that will appear at the center of the screen. In a moment, a series of figures will be presented to you quickly.   When you are ready, left click the mouse.</vt:lpstr>
      <vt:lpstr>        In the sequence you have just seen,         was always followed by           ,  was never followed by      , and a stimulus was always presented following         . Hence, you should have judged that it is very likely (100) that          would be followed by           , while it is very unlikely (0) that          would be followed by      , or that no stimulus would follow         . As for which stimulus you prefer, there is no good or bad answer to those questions; just choose according to your preference!   Left click the mouse to continue.  </vt:lpstr>
      <vt:lpstr>Please wait.     </vt:lpstr>
      <vt:lpstr>Please look at the screen and when you are ready for the next sequence of events, left click the mouse.    </vt:lpstr>
      <vt:lpstr>In the sequence you have just seen, no stimulus was presented immediately following         . Hence, you should have judged that it is very unlikely (0) that           or      would be presented immediately after             , but very likely (100) that no stimulus would be presented immediately after         . As before, there is no good or bad answer to the questions about your preference regarding the stimuli; just choose according to your preference!  Left click the mouse to continue.   </vt:lpstr>
      <vt:lpstr>Please wait.     </vt:lpstr>
      <vt:lpstr>Please look at the screen and when you are ready for the next sequence of events, left click the mouse.    </vt:lpstr>
      <vt:lpstr>        In the sequence you have just seen, the presentation of           was immediately followed by the presentation of           half of the time, and no stimulus was presented immediately after          the other half of the time. Notably,       was never presented immediately        after          . Hence, you should have judged that it was equally likely (50) that         would be immediately followed by            or no stimulus (either outcome can occur, but you cannot be sure which one), but very unlikely (0) that it would be followed by      . As before, there is no good or bad answer to the questions about your preference regarding the stimuli; just choose according to your preference!  Left click the mouse to continue.  </vt:lpstr>
      <vt:lpstr>Please wait.     </vt:lpstr>
      <vt:lpstr>Please look at the screen and when you are ready for the next sequence of events, left click the mouse.    </vt:lpstr>
      <vt:lpstr>         In the sequence you have just seen, the presentation of          was immediately followed by the presentation of            half of the time, and the presentation of          was immediately followed by       the other half of the time. Notably,          was never immediately followed by no stimulus. Hence, you should have judged that it was equally likely (50) that         would be immediately followed by either           or       (either outcome can occur, but you cannot be sure which one), but very unlikely (0) that         would be followed by no stimulus. As before, there is no good or bad answer to the questions about your preference regarding the stimuli; just choose according to your preference!  Left click the mouse to continue.  </vt:lpstr>
      <vt:lpstr>Please wait.     </vt:lpstr>
      <vt:lpstr>Please look at the screen and when you are ready for the next sequence of events, left click the mouse.    </vt:lpstr>
      <vt:lpstr>You will now see sequences which vary the percent of trials on which different stimuli are paired. You must try to identify them accurately. Note that you will no longer receive feedback on your performance.  Left click the mouse to continue.  </vt:lpstr>
      <vt:lpstr>Please look at the screen and when you are ready for the next sequence of events, left click the mouse.    </vt:lpstr>
      <vt:lpstr>The task is about to start. It will be similar to the sequences that you just experienced but with different stimuli. Also, the relationship between the stimuli might be less clear-cut than previously, requiring you to use ratings intermediate between 0, 50, and 100.  Left click the mouse to continue. </vt:lpstr>
      <vt:lpstr>Please look at the screen and when you are ready for the next sequence of events, left click the mouse.    </vt:lpstr>
      <vt:lpstr>Thank you for participating in this experiment.  The success of our research depends on the cooperation of people like you.   The purpose of this experiment was to examine how subjects respond to conflicting pieces of information about a given cue.  More specifically, we exposed you to pairings of two stimuli, as well as to other trials in which the two stimuli of interest were not paired.  We were interested in how the nature of the trials on which the two stimuli of interest were not paired influenced your memory of the pairings of the two stimuli of interest.  You served in a number of different conditions in which we varied the nature of the trials.  As you served in all of the conditions in this experiment, your own ratings were compared with each other across conditions, making this a within-subjects experimental design.   The trials were presented to you very rapidly, which makes subjects think that they learned little.  But prior research has found subjects actually learn surprisingly well under these conditions.  Fast presentation of short trials allowed you to experience all three of our experimental conditions within a single experimental session.   Left single click the mouse to continue</vt:lpstr>
      <vt:lpstr>The interference between similar memories that we are studying here is the basis of much day-to-day forgetting outside of laboratory settings.  We hope to better understand the mechanisms underlying forgetting, which in the future would allow us to reduce forgetting in situations in which we would prefer not to forget (i.e., formal educational settings and the names of acquaintances) and enhance forgetting in situations in which forgetting would be beneficial (i.e., post-traumatic stress disorder and last week’s grocery list).   So as to not influence data from future subjects in this experiment, please do not share this information with anyone other student. If you have any questions or want to learn more, you can ask the experimenter.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Thank you for participating in this study.  Please look at the computer monitor and keep your eyes focused on the + sign that will appear at the center of the screen. In a moment, a series of figures will be presented to you quickly.   When you are ready, left click the mouse.</dc:title>
  <dc:creator>Moshchenko Marina</dc:creator>
  <cp:lastModifiedBy>Cameron McCrea</cp:lastModifiedBy>
  <cp:revision>25</cp:revision>
  <dcterms:created xsi:type="dcterms:W3CDTF">2019-10-03T18:48:09Z</dcterms:created>
  <dcterms:modified xsi:type="dcterms:W3CDTF">2019-11-19T03:42:13Z</dcterms:modified>
</cp:coreProperties>
</file>