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4.png" ContentType="image/png"/>
  <Override PartName="/ppt/media/image3.png" ContentType="image/png"/>
  <Override PartName="/ppt/media/image2.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0880"/>
          </a:xfrm>
          <a:prstGeom prst="rect">
            <a:avLst/>
          </a:prstGeom>
        </p:spPr>
        <p:txBody>
          <a:bodyPr lIns="0" rIns="0" tIns="0" bIns="0"/>
          <a:p>
            <a:endParaRPr/>
          </a:p>
        </p:txBody>
      </p:sp>
      <p:sp>
        <p:nvSpPr>
          <p:cNvPr id="28" name="PlaceHolder 3"/>
          <p:cNvSpPr>
            <a:spLocks noGrp="1"/>
          </p:cNvSpPr>
          <p:nvPr>
            <p:ph type="body"/>
          </p:nvPr>
        </p:nvSpPr>
        <p:spPr>
          <a:xfrm>
            <a:off x="504000" y="4059000"/>
            <a:ext cx="907164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088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0880"/>
          </a:xfrm>
          <a:prstGeom prst="rect">
            <a:avLst/>
          </a:prstGeom>
        </p:spPr>
        <p:txBody>
          <a:bodyPr lIns="0" rIns="0" tIns="0" bIns="0"/>
          <a:p>
            <a:endParaRPr/>
          </a:p>
        </p:txBody>
      </p:sp>
      <p:sp>
        <p:nvSpPr>
          <p:cNvPr id="32" name="PlaceHolder 4"/>
          <p:cNvSpPr>
            <a:spLocks noGrp="1"/>
          </p:cNvSpPr>
          <p:nvPr>
            <p:ph type="body"/>
          </p:nvPr>
        </p:nvSpPr>
        <p:spPr>
          <a:xfrm>
            <a:off x="5152680" y="4059000"/>
            <a:ext cx="4426920" cy="2090880"/>
          </a:xfrm>
          <a:prstGeom prst="rect">
            <a:avLst/>
          </a:prstGeom>
        </p:spPr>
        <p:txBody>
          <a:bodyPr lIns="0" rIns="0" tIns="0" bIns="0"/>
          <a:p>
            <a:endParaRPr/>
          </a:p>
        </p:txBody>
      </p:sp>
      <p:sp>
        <p:nvSpPr>
          <p:cNvPr id="33" name="PlaceHolder 5"/>
          <p:cNvSpPr>
            <a:spLocks noGrp="1"/>
          </p:cNvSpPr>
          <p:nvPr>
            <p:ph type="body"/>
          </p:nvPr>
        </p:nvSpPr>
        <p:spPr>
          <a:xfrm>
            <a:off x="504000" y="405900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08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080"/>
          </a:xfrm>
          <a:prstGeom prst="rect">
            <a:avLst/>
          </a:prstGeom>
        </p:spPr>
        <p:txBody>
          <a:bodyPr lIns="0" rIns="0" tIns="0" bIns="0"/>
          <a:p>
            <a:endParaRPr/>
          </a:p>
        </p:txBody>
      </p:sp>
      <p:pic>
        <p:nvPicPr>
          <p:cNvPr id="37" name="" descr=""/>
          <p:cNvPicPr/>
          <p:nvPr/>
        </p:nvPicPr>
        <p:blipFill>
          <a:blip r:embed="rId2"/>
          <a:stretch>
            <a:fillRect/>
          </a:stretch>
        </p:blipFill>
        <p:spPr>
          <a:xfrm>
            <a:off x="2292120" y="1769040"/>
            <a:ext cx="5494680" cy="4384080"/>
          </a:xfrm>
          <a:prstGeom prst="rect">
            <a:avLst/>
          </a:prstGeom>
          <a:ln>
            <a:noFill/>
          </a:ln>
        </p:spPr>
      </p:pic>
      <p:pic>
        <p:nvPicPr>
          <p:cNvPr id="38"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08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0880"/>
          </a:xfrm>
          <a:prstGeom prst="rect">
            <a:avLst/>
          </a:prstGeom>
        </p:spPr>
        <p:txBody>
          <a:bodyPr lIns="0" rIns="0" tIns="0" bIns="0"/>
          <a:p>
            <a:endParaRPr/>
          </a:p>
        </p:txBody>
      </p:sp>
      <p:sp>
        <p:nvSpPr>
          <p:cNvPr id="16" name="PlaceHolder 3"/>
          <p:cNvSpPr>
            <a:spLocks noGrp="1"/>
          </p:cNvSpPr>
          <p:nvPr>
            <p:ph type="body"/>
          </p:nvPr>
        </p:nvSpPr>
        <p:spPr>
          <a:xfrm>
            <a:off x="504000" y="4059000"/>
            <a:ext cx="4426920" cy="209088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08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0880"/>
          </a:xfrm>
          <a:prstGeom prst="rect">
            <a:avLst/>
          </a:prstGeom>
        </p:spPr>
        <p:txBody>
          <a:bodyPr lIns="0" rIns="0" tIns="0" bIns="0"/>
          <a:p>
            <a:endParaRPr/>
          </a:p>
        </p:txBody>
      </p:sp>
      <p:sp>
        <p:nvSpPr>
          <p:cNvPr id="21" name="PlaceHolder 4"/>
          <p:cNvSpPr>
            <a:spLocks noGrp="1"/>
          </p:cNvSpPr>
          <p:nvPr>
            <p:ph type="body"/>
          </p:nvPr>
        </p:nvSpPr>
        <p:spPr>
          <a:xfrm>
            <a:off x="5152680" y="405900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088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0880"/>
          </a:xfrm>
          <a:prstGeom prst="rect">
            <a:avLst/>
          </a:prstGeom>
        </p:spPr>
        <p:txBody>
          <a:bodyPr lIns="0" rIns="0" tIns="0" bIns="0"/>
          <a:p>
            <a:endParaRPr/>
          </a:p>
        </p:txBody>
      </p:sp>
      <p:sp>
        <p:nvSpPr>
          <p:cNvPr id="25" name="PlaceHolder 4"/>
          <p:cNvSpPr>
            <a:spLocks noGrp="1"/>
          </p:cNvSpPr>
          <p:nvPr>
            <p:ph type="body"/>
          </p:nvPr>
        </p:nvSpPr>
        <p:spPr>
          <a:xfrm>
            <a:off x="504000" y="4059000"/>
            <a:ext cx="907164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504000" y="1769040"/>
            <a:ext cx="907164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IN" sz="1400">
                <a:latin typeface="Times New Roman"/>
              </a:rPr>
              <a:t>&lt;footer&gt;</a:t>
            </a:r>
            <a:endParaRPr/>
          </a:p>
        </p:txBody>
      </p:sp>
      <p:sp>
        <p:nvSpPr>
          <p:cNvPr id="4" name="PlaceHolder 5"/>
          <p:cNvSpPr>
            <a:spLocks noGrp="1"/>
          </p:cNvSpPr>
          <p:nvPr>
            <p:ph type="sldNum"/>
          </p:nvPr>
        </p:nvSpPr>
        <p:spPr>
          <a:xfrm>
            <a:off x="7227000" y="6887160"/>
            <a:ext cx="2348280" cy="521280"/>
          </a:xfrm>
          <a:prstGeom prst="rect">
            <a:avLst/>
          </a:prstGeom>
        </p:spPr>
        <p:txBody>
          <a:bodyPr lIns="0" rIns="0" tIns="0" bIns="0"/>
          <a:p>
            <a:pPr algn="r"/>
            <a:fld id="{5DD6A352-3175-45F0-AF86-30B1C10E0C7A}"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r>
              <a:rPr lang="en-IN" sz="4400">
                <a:latin typeface="Arial"/>
              </a:rPr>
              <a:t>RTC(Real Time Clock)</a:t>
            </a:r>
            <a:endParaRPr/>
          </a:p>
        </p:txBody>
      </p:sp>
      <p:sp>
        <p:nvSpPr>
          <p:cNvPr id="40" name="TextShape 2"/>
          <p:cNvSpPr txBox="1"/>
          <p:nvPr/>
        </p:nvSpPr>
        <p:spPr>
          <a:xfrm>
            <a:off x="504000" y="1769040"/>
            <a:ext cx="9071640" cy="4998960"/>
          </a:xfrm>
          <a:prstGeom prst="rect">
            <a:avLst/>
          </a:prstGeom>
        </p:spPr>
        <p:txBody>
          <a:bodyPr lIns="0" rIns="0" tIns="0" bIns="0"/>
          <a:p>
            <a:pPr>
              <a:buSzPct val="45000"/>
              <a:buFont typeface="StarSymbol"/>
              <a:buChar char=""/>
            </a:pPr>
            <a:r>
              <a:rPr lang="en-IN" sz="3200">
                <a:latin typeface="Arial"/>
              </a:rPr>
              <a:t>A real-time clock (RTC) is a computer clock (most often in the form of an integrated circuit) that keeps track of the current time. Although the term often refers to the devices in personal computers, servers and embedded systems, RTCs are present in almost any electronic device which needs to keep accurate time.</a:t>
            </a:r>
            <a:endParaRPr/>
          </a:p>
          <a:p>
            <a:pPr>
              <a:buSzPct val="45000"/>
              <a:buFont typeface="StarSymbol"/>
              <a:buChar char=""/>
            </a:pPr>
            <a:r>
              <a:rPr lang="en-IN" sz="3200">
                <a:latin typeface="Arial"/>
              </a:rPr>
              <a:t>Although keeping time can be done without an RTC using one has benefits:</a:t>
            </a:r>
            <a:endParaRPr/>
          </a:p>
          <a:p>
            <a:pPr>
              <a:buSzPct val="45000"/>
              <a:buFont typeface="StarSymbol"/>
              <a:buChar char=""/>
            </a:pPr>
            <a:r>
              <a:rPr lang="en-IN" sz="3200">
                <a:latin typeface="Arial"/>
              </a:rPr>
              <a:t>     </a:t>
            </a:r>
            <a:r>
              <a:rPr lang="en-IN" sz="3200">
                <a:latin typeface="Arial"/>
              </a:rPr>
              <a:t>Low power consumption</a:t>
            </a:r>
            <a:endParaRPr/>
          </a:p>
          <a:p>
            <a:pPr>
              <a:buSzPct val="45000"/>
              <a:buFont typeface="StarSymbol"/>
              <a:buChar char=""/>
            </a:pPr>
            <a:r>
              <a:rPr lang="en-IN" sz="3200">
                <a:latin typeface="Arial"/>
              </a:rPr>
              <a:t>    </a:t>
            </a:r>
            <a:r>
              <a:rPr lang="en-IN" sz="3200">
                <a:latin typeface="Arial"/>
              </a:rPr>
              <a:t>Frees the main system for time-critical tasks</a:t>
            </a:r>
            <a:endParaRPr/>
          </a:p>
          <a:p>
            <a:pPr>
              <a:buSzPct val="45000"/>
              <a:buFont typeface="StarSymbol"/>
              <a:buChar char=""/>
            </a:pPr>
            <a:r>
              <a:rPr lang="en-IN" sz="3200">
                <a:latin typeface="Arial"/>
              </a:rPr>
              <a:t>    </a:t>
            </a:r>
            <a:r>
              <a:rPr lang="en-IN" sz="3200">
                <a:latin typeface="Arial"/>
              </a:rPr>
              <a:t>Sometimes more accurate than other methods</a:t>
            </a:r>
            <a:endParaRPr/>
          </a:p>
          <a:p>
            <a:pPr>
              <a:buSzPct val="45000"/>
              <a:buFont typeface="StarSymbol"/>
              <a:buChar char=""/>
            </a:pP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504000" y="301320"/>
            <a:ext cx="9071640" cy="1262160"/>
          </a:xfrm>
          <a:prstGeom prst="rect">
            <a:avLst/>
          </a:prstGeom>
        </p:spPr>
        <p:txBody>
          <a:bodyPr lIns="0" rIns="0" tIns="0" bIns="0" anchor="ctr"/>
          <a:p>
            <a:pPr algn="ctr"/>
            <a:r>
              <a:rPr lang="en-IN" sz="3200">
                <a:latin typeface="Arial"/>
              </a:rPr>
              <a:t>Comparision b/w Registers set &amp; Header File</a:t>
            </a:r>
            <a:endParaRPr/>
          </a:p>
        </p:txBody>
      </p:sp>
      <p:pic>
        <p:nvPicPr>
          <p:cNvPr id="137" name="" descr=""/>
          <p:cNvPicPr/>
          <p:nvPr/>
        </p:nvPicPr>
        <p:blipFill>
          <a:blip r:embed="rId1"/>
          <a:srcRect l="774625" t="284111" r="434687" b="268777"/>
          <a:stretch>
            <a:fillRect/>
          </a:stretch>
        </p:blipFill>
        <p:spPr>
          <a:xfrm>
            <a:off x="720000" y="1728000"/>
            <a:ext cx="9000000" cy="54000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504000" y="301320"/>
            <a:ext cx="9071640" cy="1262160"/>
          </a:xfrm>
          <a:prstGeom prst="rect">
            <a:avLst/>
          </a:prstGeom>
        </p:spPr>
        <p:txBody>
          <a:bodyPr lIns="0" rIns="0" tIns="0" bIns="0" anchor="ctr"/>
          <a:p>
            <a:pPr algn="ctr"/>
            <a:r>
              <a:rPr lang="en-IN" sz="2600">
                <a:latin typeface="Arial"/>
              </a:rPr>
              <a:t>REGISTER-B (RTC_CONTROL)==&gt;control register</a:t>
            </a:r>
            <a:endParaRPr/>
          </a:p>
        </p:txBody>
      </p:sp>
      <p:graphicFrame>
        <p:nvGraphicFramePr>
          <p:cNvPr id="139" name="Table 2"/>
          <p:cNvGraphicFramePr/>
          <p:nvPr/>
        </p:nvGraphicFramePr>
        <p:xfrm>
          <a:off x="504000" y="1769040"/>
          <a:ext cx="9071280" cy="699480"/>
        </p:xfrm>
        <a:graphic>
          <a:graphicData uri="http://schemas.openxmlformats.org/drawingml/2006/table">
            <a:tbl>
              <a:tblPr/>
              <a:tblGrid>
                <a:gridCol w="1133640"/>
                <a:gridCol w="1133640"/>
                <a:gridCol w="1133640"/>
                <a:gridCol w="1133640"/>
                <a:gridCol w="1133640"/>
                <a:gridCol w="1133640"/>
                <a:gridCol w="1133640"/>
                <a:gridCol w="1136160"/>
              </a:tblGrid>
              <a:tr h="349920">
                <a:tc>
                  <a:txBody>
                    <a:bodyPr lIns="90000" rIns="90000" tIns="46800" bIns="46800"/>
                    <a:p>
                      <a:r>
                        <a:rPr lang="en-IN">
                          <a:latin typeface="Arial"/>
                        </a:rPr>
                        <a:t>SET</a:t>
                      </a:r>
                      <a:endParaRPr/>
                    </a:p>
                  </a:txBody>
                  <a:tcPr/>
                </a:tc>
                <a:tc>
                  <a:txBody>
                    <a:bodyPr lIns="90000" rIns="90000" tIns="46800" bIns="46800"/>
                    <a:p>
                      <a:r>
                        <a:rPr lang="en-IN">
                          <a:latin typeface="Arial"/>
                        </a:rPr>
                        <a:t>PIE</a:t>
                      </a:r>
                      <a:endParaRPr/>
                    </a:p>
                  </a:txBody>
                  <a:tcPr/>
                </a:tc>
                <a:tc>
                  <a:txBody>
                    <a:bodyPr lIns="90000" rIns="90000" tIns="46800" bIns="46800"/>
                    <a:p>
                      <a:r>
                        <a:rPr lang="en-IN">
                          <a:latin typeface="Arial"/>
                        </a:rPr>
                        <a:t>AIE</a:t>
                      </a:r>
                      <a:endParaRPr/>
                    </a:p>
                  </a:txBody>
                  <a:tcPr/>
                </a:tc>
                <a:tc>
                  <a:txBody>
                    <a:bodyPr lIns="90000" rIns="90000" tIns="46800" bIns="46800"/>
                    <a:p>
                      <a:r>
                        <a:rPr lang="en-IN">
                          <a:latin typeface="Arial"/>
                        </a:rPr>
                        <a:t>UIE</a:t>
                      </a:r>
                      <a:endParaRPr/>
                    </a:p>
                  </a:txBody>
                  <a:tcPr/>
                </a:tc>
                <a:tc>
                  <a:txBody>
                    <a:bodyPr lIns="90000" rIns="90000" tIns="46800" bIns="46800"/>
                    <a:p>
                      <a:r>
                        <a:rPr lang="en-IN">
                          <a:latin typeface="Arial"/>
                        </a:rPr>
                        <a:t>SQWE</a:t>
                      </a:r>
                      <a:endParaRPr/>
                    </a:p>
                  </a:txBody>
                  <a:tcPr/>
                </a:tc>
                <a:tc>
                  <a:txBody>
                    <a:bodyPr lIns="90000" rIns="90000" tIns="46800" bIns="46800"/>
                    <a:p>
                      <a:r>
                        <a:rPr lang="en-IN">
                          <a:latin typeface="Arial"/>
                        </a:rPr>
                        <a:t>DM</a:t>
                      </a:r>
                      <a:endParaRPr/>
                    </a:p>
                  </a:txBody>
                  <a:tcPr/>
                </a:tc>
                <a:tc>
                  <a:txBody>
                    <a:bodyPr lIns="90000" rIns="90000" tIns="46800" bIns="46800"/>
                    <a:p>
                      <a:r>
                        <a:rPr lang="en-IN">
                          <a:latin typeface="Arial"/>
                        </a:rPr>
                        <a:t>HF</a:t>
                      </a:r>
                      <a:endParaRPr/>
                    </a:p>
                  </a:txBody>
                  <a:tcPr/>
                </a:tc>
                <a:tc>
                  <a:txBody>
                    <a:bodyPr lIns="90000" rIns="90000" tIns="46800" bIns="46800"/>
                    <a:p>
                      <a:r>
                        <a:rPr lang="en-IN">
                          <a:latin typeface="Arial"/>
                        </a:rPr>
                        <a:t>DSE</a:t>
                      </a:r>
                      <a:endParaRPr/>
                    </a:p>
                  </a:txBody>
                  <a:tcPr/>
                </a:tc>
              </a:tr>
              <a:tr h="349920">
                <a:tc>
                  <a:txBody>
                    <a:bodyPr lIns="90000" rIns="90000" tIns="46800" bIns="46800"/>
                    <a:p>
                      <a:r>
                        <a:rPr lang="en-IN">
                          <a:latin typeface="Arial"/>
                        </a:rPr>
                        <a:t>7</a:t>
                      </a:r>
                      <a:endParaRPr/>
                    </a:p>
                  </a:txBody>
                  <a:tcPr/>
                </a:tc>
                <a:tc>
                  <a:txBody>
                    <a:bodyPr lIns="90000" rIns="90000" tIns="46800" bIns="46800"/>
                    <a:p>
                      <a:r>
                        <a:rPr lang="en-IN">
                          <a:latin typeface="Arial"/>
                        </a:rPr>
                        <a:t>6</a:t>
                      </a:r>
                      <a:endParaRPr/>
                    </a:p>
                  </a:txBody>
                  <a:tcPr/>
                </a:tc>
                <a:tc>
                  <a:txBody>
                    <a:bodyPr lIns="90000" rIns="90000" tIns="46800" bIns="46800"/>
                    <a:p>
                      <a:r>
                        <a:rPr lang="en-IN">
                          <a:latin typeface="Arial"/>
                        </a:rPr>
                        <a:t>5</a:t>
                      </a:r>
                      <a:endParaRPr/>
                    </a:p>
                  </a:txBody>
                  <a:tcPr/>
                </a:tc>
                <a:tc>
                  <a:txBody>
                    <a:bodyPr lIns="90000" rIns="90000" tIns="46800" bIns="46800"/>
                    <a:p>
                      <a:r>
                        <a:rPr lang="en-IN">
                          <a:latin typeface="Arial"/>
                        </a:rPr>
                        <a:t>4</a:t>
                      </a:r>
                      <a:endParaRPr/>
                    </a:p>
                  </a:txBody>
                  <a:tcPr/>
                </a:tc>
                <a:tc>
                  <a:txBody>
                    <a:bodyPr lIns="90000" rIns="90000" tIns="46800" bIns="46800"/>
                    <a:p>
                      <a:r>
                        <a:rPr lang="en-IN">
                          <a:latin typeface="Arial"/>
                        </a:rPr>
                        <a:t>3</a:t>
                      </a:r>
                      <a:endParaRPr/>
                    </a:p>
                  </a:txBody>
                  <a:tcPr/>
                </a:tc>
                <a:tc>
                  <a:txBody>
                    <a:bodyPr lIns="90000" rIns="90000" tIns="46800" bIns="46800"/>
                    <a:p>
                      <a:r>
                        <a:rPr lang="en-IN">
                          <a:latin typeface="Arial"/>
                        </a:rPr>
                        <a:t>2</a:t>
                      </a:r>
                      <a:endParaRPr/>
                    </a:p>
                  </a:txBody>
                  <a:tcPr/>
                </a:tc>
                <a:tc>
                  <a:txBody>
                    <a:bodyPr lIns="90000" rIns="90000" tIns="46800" bIns="46800"/>
                    <a:p>
                      <a:r>
                        <a:rPr lang="en-IN">
                          <a:latin typeface="Arial"/>
                        </a:rPr>
                        <a:t>1</a:t>
                      </a:r>
                      <a:endParaRPr/>
                    </a:p>
                  </a:txBody>
                  <a:tcPr/>
                </a:tc>
                <a:tc>
                  <a:txBody>
                    <a:bodyPr lIns="90000" rIns="90000" tIns="46800" bIns="46800"/>
                    <a:p>
                      <a:r>
                        <a:rPr lang="en-IN">
                          <a:latin typeface="Arial"/>
                        </a:rPr>
                        <a:t>0</a:t>
                      </a:r>
                      <a:endParaRPr/>
                    </a:p>
                  </a:txBody>
                  <a:tcPr/>
                </a:tc>
              </a:tr>
            </a:tbl>
          </a:graphicData>
        </a:graphic>
      </p:graphicFrame>
      <p:sp>
        <p:nvSpPr>
          <p:cNvPr id="140" name="TextShape 3"/>
          <p:cNvSpPr txBox="1"/>
          <p:nvPr/>
        </p:nvSpPr>
        <p:spPr>
          <a:xfrm>
            <a:off x="740520" y="2853720"/>
            <a:ext cx="3795480" cy="602280"/>
          </a:xfrm>
          <a:prstGeom prst="rect">
            <a:avLst/>
          </a:prstGeom>
        </p:spPr>
        <p:txBody>
          <a:bodyPr lIns="90000" rIns="90000" tIns="45000" bIns="45000"/>
          <a:p>
            <a:r>
              <a:rPr lang="en-IN">
                <a:latin typeface="Arial"/>
              </a:rPr>
              <a:t>DSE=1==&gt;Daylight Savings enable</a:t>
            </a:r>
            <a:endParaRPr/>
          </a:p>
          <a:p>
            <a:r>
              <a:rPr lang="en-IN">
                <a:latin typeface="Arial"/>
              </a:rPr>
              <a:t>DSE=0==&gt;Daylight Savings disable</a:t>
            </a:r>
            <a:endParaRPr/>
          </a:p>
        </p:txBody>
      </p:sp>
      <p:sp>
        <p:nvSpPr>
          <p:cNvPr id="141" name="TextShape 4"/>
          <p:cNvSpPr txBox="1"/>
          <p:nvPr/>
        </p:nvSpPr>
        <p:spPr>
          <a:xfrm>
            <a:off x="720000" y="3573720"/>
            <a:ext cx="4245120" cy="602280"/>
          </a:xfrm>
          <a:prstGeom prst="rect">
            <a:avLst/>
          </a:prstGeom>
        </p:spPr>
        <p:txBody>
          <a:bodyPr lIns="90000" rIns="90000" tIns="45000" bIns="45000"/>
          <a:p>
            <a:r>
              <a:rPr lang="en-IN">
                <a:latin typeface="Arial"/>
              </a:rPr>
              <a:t>HF(Hour Format)=1==&gt; 24 hours format</a:t>
            </a:r>
            <a:endParaRPr/>
          </a:p>
          <a:p>
            <a:r>
              <a:rPr lang="en-IN">
                <a:latin typeface="Arial"/>
              </a:rPr>
              <a:t>HF(Hour Format)=0==&gt; 12 hours format</a:t>
            </a:r>
            <a:endParaRPr/>
          </a:p>
        </p:txBody>
      </p:sp>
      <p:sp>
        <p:nvSpPr>
          <p:cNvPr id="142" name="TextShape 5"/>
          <p:cNvSpPr txBox="1"/>
          <p:nvPr/>
        </p:nvSpPr>
        <p:spPr>
          <a:xfrm>
            <a:off x="744840" y="4293720"/>
            <a:ext cx="3215160" cy="602280"/>
          </a:xfrm>
          <a:prstGeom prst="rect">
            <a:avLst/>
          </a:prstGeom>
        </p:spPr>
        <p:txBody>
          <a:bodyPr lIns="90000" rIns="90000" tIns="45000" bIns="45000"/>
          <a:p>
            <a:r>
              <a:rPr lang="en-IN">
                <a:latin typeface="Arial"/>
              </a:rPr>
              <a:t>DM(Data Mode)=1==&gt; binary </a:t>
            </a:r>
            <a:endParaRPr/>
          </a:p>
          <a:p>
            <a:r>
              <a:rPr lang="en-IN">
                <a:latin typeface="Arial"/>
              </a:rPr>
              <a:t>DM(Data Mode)=0==&gt; BCD </a:t>
            </a:r>
            <a:endParaRPr/>
          </a:p>
        </p:txBody>
      </p:sp>
      <p:sp>
        <p:nvSpPr>
          <p:cNvPr id="143" name="TextShape 6"/>
          <p:cNvSpPr txBox="1"/>
          <p:nvPr/>
        </p:nvSpPr>
        <p:spPr>
          <a:xfrm>
            <a:off x="701640" y="4968000"/>
            <a:ext cx="6354360" cy="602280"/>
          </a:xfrm>
          <a:prstGeom prst="rect">
            <a:avLst/>
          </a:prstGeom>
        </p:spPr>
        <p:txBody>
          <a:bodyPr lIns="90000" rIns="90000" tIns="45000" bIns="45000"/>
          <a:p>
            <a:r>
              <a:rPr lang="en-IN">
                <a:latin typeface="Arial"/>
              </a:rPr>
              <a:t>SQWE(Square Wave Enable)=1==&gt;Square Wave is Enabled</a:t>
            </a:r>
            <a:endParaRPr/>
          </a:p>
          <a:p>
            <a:r>
              <a:rPr lang="en-IN">
                <a:latin typeface="Arial"/>
              </a:rPr>
              <a:t>SQWE(Square Wave Enable)=0==&gt;Square Wave is disabled</a:t>
            </a:r>
            <a:endParaRPr/>
          </a:p>
        </p:txBody>
      </p:sp>
      <p:sp>
        <p:nvSpPr>
          <p:cNvPr id="144" name="TextShape 7"/>
          <p:cNvSpPr txBox="1"/>
          <p:nvPr/>
        </p:nvSpPr>
        <p:spPr>
          <a:xfrm>
            <a:off x="720000" y="5733720"/>
            <a:ext cx="4153680" cy="602280"/>
          </a:xfrm>
          <a:prstGeom prst="rect">
            <a:avLst/>
          </a:prstGeom>
        </p:spPr>
        <p:txBody>
          <a:bodyPr lIns="90000" rIns="90000" tIns="45000" bIns="45000"/>
          <a:p>
            <a:r>
              <a:rPr lang="en-IN">
                <a:latin typeface="Arial"/>
              </a:rPr>
              <a:t>SET=1==&gt;Update cycle once a second</a:t>
            </a:r>
            <a:endParaRPr/>
          </a:p>
          <a:p>
            <a:r>
              <a:rPr lang="en-IN">
                <a:latin typeface="Arial"/>
              </a:rPr>
              <a:t>SET=0==&gt;Update cycle aborted</a:t>
            </a:r>
            <a:endParaRPr/>
          </a:p>
        </p:txBody>
      </p:sp>
      <p:sp>
        <p:nvSpPr>
          <p:cNvPr id="145" name="TextShape 8"/>
          <p:cNvSpPr txBox="1"/>
          <p:nvPr/>
        </p:nvSpPr>
        <p:spPr>
          <a:xfrm>
            <a:off x="792000" y="6637680"/>
            <a:ext cx="4580640" cy="346320"/>
          </a:xfrm>
          <a:prstGeom prst="rect">
            <a:avLst/>
          </a:prstGeom>
        </p:spPr>
        <p:txBody>
          <a:bodyPr lIns="90000" rIns="90000" tIns="45000" bIns="45000"/>
          <a:p>
            <a:r>
              <a:rPr lang="en-IN">
                <a:latin typeface="Arial"/>
              </a:rPr>
              <a:t>NOTE:remaining bits will be discussed later</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433440" y="202680"/>
            <a:ext cx="9071640" cy="1262160"/>
          </a:xfrm>
          <a:prstGeom prst="rect">
            <a:avLst/>
          </a:prstGeom>
        </p:spPr>
        <p:txBody>
          <a:bodyPr lIns="0" rIns="0" tIns="0" bIns="0" anchor="ctr"/>
          <a:p>
            <a:pPr algn="ctr"/>
            <a:r>
              <a:rPr lang="en-IN" sz="2600">
                <a:latin typeface="Arial"/>
              </a:rPr>
              <a:t>REGISTER-C (RTC_INTR_FLAGS)==&gt;flag register</a:t>
            </a:r>
            <a:endParaRPr/>
          </a:p>
        </p:txBody>
      </p:sp>
      <p:graphicFrame>
        <p:nvGraphicFramePr>
          <p:cNvPr id="147" name="Table 2"/>
          <p:cNvGraphicFramePr/>
          <p:nvPr/>
        </p:nvGraphicFramePr>
        <p:xfrm>
          <a:off x="504720" y="2314080"/>
          <a:ext cx="9071280" cy="699480"/>
        </p:xfrm>
        <a:graphic>
          <a:graphicData uri="http://schemas.openxmlformats.org/drawingml/2006/table">
            <a:tbl>
              <a:tblPr/>
              <a:tblGrid>
                <a:gridCol w="1133640"/>
                <a:gridCol w="1133640"/>
                <a:gridCol w="1133640"/>
                <a:gridCol w="1133640"/>
                <a:gridCol w="1133640"/>
                <a:gridCol w="1133640"/>
                <a:gridCol w="1133640"/>
                <a:gridCol w="1136160"/>
              </a:tblGrid>
              <a:tr h="340200">
                <a:tc>
                  <a:txBody>
                    <a:bodyPr lIns="90000" rIns="90000" tIns="46800" bIns="46800"/>
                    <a:p>
                      <a:r>
                        <a:rPr lang="en-IN">
                          <a:latin typeface="Arial"/>
                        </a:rPr>
                        <a:t>IRFQ</a:t>
                      </a:r>
                      <a:endParaRPr/>
                    </a:p>
                  </a:txBody>
                  <a:tcPr/>
                </a:tc>
                <a:tc>
                  <a:txBody>
                    <a:bodyPr lIns="90000" rIns="90000" tIns="46800" bIns="46800"/>
                    <a:p>
                      <a:r>
                        <a:rPr lang="en-IN">
                          <a:latin typeface="Arial"/>
                        </a:rPr>
                        <a:t>PF</a:t>
                      </a:r>
                      <a:endParaRPr/>
                    </a:p>
                  </a:txBody>
                  <a:tcPr/>
                </a:tc>
                <a:tc>
                  <a:txBody>
                    <a:bodyPr lIns="90000" rIns="90000" tIns="46800" bIns="46800"/>
                    <a:p>
                      <a:r>
                        <a:rPr lang="en-IN">
                          <a:latin typeface="Arial"/>
                        </a:rPr>
                        <a:t>AF</a:t>
                      </a:r>
                      <a:endParaRPr/>
                    </a:p>
                  </a:txBody>
                  <a:tcPr/>
                </a:tc>
                <a:tc>
                  <a:txBody>
                    <a:bodyPr lIns="90000" rIns="90000" tIns="46800" bIns="46800"/>
                    <a:p>
                      <a:r>
                        <a:rPr lang="en-IN">
                          <a:latin typeface="Arial"/>
                        </a:rPr>
                        <a:t>UF</a:t>
                      </a:r>
                      <a:endParaRPr/>
                    </a:p>
                  </a:txBody>
                  <a:tcPr/>
                </a:tc>
                <a:tc>
                  <a:txBody>
                    <a:bodyPr lIns="90000" rIns="90000" tIns="46800" bIns="46800"/>
                    <a:p>
                      <a:r>
                        <a:rPr lang="en-IN">
                          <a:latin typeface="Arial"/>
                        </a:rPr>
                        <a:t>0</a:t>
                      </a:r>
                      <a:endParaRPr/>
                    </a:p>
                  </a:txBody>
                  <a:tcPr/>
                </a:tc>
                <a:tc>
                  <a:txBody>
                    <a:bodyPr lIns="90000" rIns="90000" tIns="46800" bIns="46800"/>
                    <a:p>
                      <a:r>
                        <a:rPr lang="en-IN">
                          <a:latin typeface="Arial"/>
                        </a:rPr>
                        <a:t>0</a:t>
                      </a:r>
                      <a:endParaRPr/>
                    </a:p>
                  </a:txBody>
                  <a:tcPr/>
                </a:tc>
                <a:tc>
                  <a:txBody>
                    <a:bodyPr lIns="90000" rIns="90000" tIns="46800" bIns="46800"/>
                    <a:p>
                      <a:r>
                        <a:rPr lang="en-IN">
                          <a:latin typeface="Arial"/>
                        </a:rPr>
                        <a:t>0</a:t>
                      </a:r>
                      <a:endParaRPr/>
                    </a:p>
                  </a:txBody>
                  <a:tcPr/>
                </a:tc>
                <a:tc>
                  <a:txBody>
                    <a:bodyPr lIns="90000" rIns="90000" tIns="46800" bIns="46800"/>
                    <a:p>
                      <a:r>
                        <a:rPr lang="en-IN">
                          <a:latin typeface="Arial"/>
                        </a:rPr>
                        <a:t>0</a:t>
                      </a:r>
                      <a:endParaRPr/>
                    </a:p>
                  </a:txBody>
                  <a:tcPr/>
                </a:tc>
              </a:tr>
              <a:tr h="340200">
                <a:tc>
                  <a:txBody>
                    <a:bodyPr lIns="90000" rIns="90000" tIns="46800" bIns="46800"/>
                    <a:p>
                      <a:r>
                        <a:rPr lang="en-IN">
                          <a:latin typeface="Arial"/>
                        </a:rPr>
                        <a:t>7</a:t>
                      </a:r>
                      <a:endParaRPr/>
                    </a:p>
                  </a:txBody>
                  <a:tcPr/>
                </a:tc>
                <a:tc>
                  <a:txBody>
                    <a:bodyPr lIns="90000" rIns="90000" tIns="46800" bIns="46800"/>
                    <a:p>
                      <a:r>
                        <a:rPr lang="en-IN">
                          <a:latin typeface="Arial"/>
                        </a:rPr>
                        <a:t>6</a:t>
                      </a:r>
                      <a:endParaRPr/>
                    </a:p>
                  </a:txBody>
                  <a:tcPr/>
                </a:tc>
                <a:tc>
                  <a:txBody>
                    <a:bodyPr lIns="90000" rIns="90000" tIns="46800" bIns="46800"/>
                    <a:p>
                      <a:r>
                        <a:rPr lang="en-IN">
                          <a:latin typeface="Arial"/>
                        </a:rPr>
                        <a:t>5</a:t>
                      </a:r>
                      <a:endParaRPr/>
                    </a:p>
                  </a:txBody>
                  <a:tcPr/>
                </a:tc>
                <a:tc>
                  <a:txBody>
                    <a:bodyPr lIns="90000" rIns="90000" tIns="46800" bIns="46800"/>
                    <a:p>
                      <a:r>
                        <a:rPr lang="en-IN">
                          <a:latin typeface="Arial"/>
                        </a:rPr>
                        <a:t>4</a:t>
                      </a:r>
                      <a:endParaRPr/>
                    </a:p>
                  </a:txBody>
                  <a:tcPr/>
                </a:tc>
                <a:tc>
                  <a:txBody>
                    <a:bodyPr lIns="90000" rIns="90000" tIns="46800" bIns="46800"/>
                    <a:p>
                      <a:r>
                        <a:rPr lang="en-IN">
                          <a:latin typeface="Arial"/>
                        </a:rPr>
                        <a:t>3</a:t>
                      </a:r>
                      <a:endParaRPr/>
                    </a:p>
                  </a:txBody>
                  <a:tcPr/>
                </a:tc>
                <a:tc>
                  <a:txBody>
                    <a:bodyPr lIns="90000" rIns="90000" tIns="46800" bIns="46800"/>
                    <a:p>
                      <a:r>
                        <a:rPr lang="en-IN">
                          <a:latin typeface="Arial"/>
                        </a:rPr>
                        <a:t>2</a:t>
                      </a:r>
                      <a:endParaRPr/>
                    </a:p>
                  </a:txBody>
                  <a:tcPr/>
                </a:tc>
                <a:tc>
                  <a:txBody>
                    <a:bodyPr lIns="90000" rIns="90000" tIns="46800" bIns="46800"/>
                    <a:p>
                      <a:r>
                        <a:rPr lang="en-IN">
                          <a:latin typeface="Arial"/>
                        </a:rPr>
                        <a:t>1</a:t>
                      </a:r>
                      <a:endParaRPr/>
                    </a:p>
                  </a:txBody>
                  <a:tcPr/>
                </a:tc>
                <a:tc>
                  <a:txBody>
                    <a:bodyPr lIns="90000" rIns="90000" tIns="46800" bIns="46800"/>
                    <a:p>
                      <a:r>
                        <a:rPr lang="en-IN">
                          <a:latin typeface="Arial"/>
                        </a:rPr>
                        <a:t>0</a:t>
                      </a:r>
                      <a:endParaRPr/>
                    </a:p>
                  </a:txBody>
                  <a:tcPr/>
                </a:tc>
              </a:tr>
            </a:tbl>
          </a:graphicData>
        </a:graphic>
      </p:graphicFrame>
      <p:sp>
        <p:nvSpPr>
          <p:cNvPr id="148" name="CustomShape 3"/>
          <p:cNvSpPr/>
          <p:nvPr/>
        </p:nvSpPr>
        <p:spPr>
          <a:xfrm rot="16179600">
            <a:off x="7152120" y="-93960"/>
            <a:ext cx="235440" cy="4470120"/>
          </a:xfrm>
          <a:prstGeom prst="rightBrace">
            <a:avLst>
              <a:gd name="adj1" fmla="val 1800"/>
              <a:gd name="adj2" fmla="val 12169"/>
            </a:avLst>
          </a:prstGeom>
          <a:noFill/>
          <a:ln>
            <a:solidFill>
              <a:srgbClr val="3465a4"/>
            </a:solidFill>
          </a:ln>
        </p:spPr>
      </p:sp>
      <p:sp>
        <p:nvSpPr>
          <p:cNvPr id="149" name="TextShape 4"/>
          <p:cNvSpPr txBox="1"/>
          <p:nvPr/>
        </p:nvSpPr>
        <p:spPr>
          <a:xfrm>
            <a:off x="6480720" y="1769040"/>
            <a:ext cx="2248920" cy="346320"/>
          </a:xfrm>
          <a:prstGeom prst="rect">
            <a:avLst/>
          </a:prstGeom>
        </p:spPr>
        <p:txBody>
          <a:bodyPr lIns="90000" rIns="90000" tIns="45000" bIns="45000"/>
          <a:p>
            <a:r>
              <a:rPr lang="en-IN">
                <a:latin typeface="Arial"/>
              </a:rPr>
              <a:t>Default 0 &amp; not used</a:t>
            </a:r>
            <a:endParaRPr/>
          </a:p>
        </p:txBody>
      </p:sp>
      <p:sp>
        <p:nvSpPr>
          <p:cNvPr id="150" name="TextShape 5"/>
          <p:cNvSpPr txBox="1"/>
          <p:nvPr/>
        </p:nvSpPr>
        <p:spPr>
          <a:xfrm>
            <a:off x="576000" y="3456000"/>
            <a:ext cx="5953680" cy="602280"/>
          </a:xfrm>
          <a:prstGeom prst="rect">
            <a:avLst/>
          </a:prstGeom>
        </p:spPr>
        <p:txBody>
          <a:bodyPr lIns="90000" rIns="90000" tIns="45000" bIns="45000"/>
          <a:p>
            <a:r>
              <a:rPr lang="en-IN">
                <a:latin typeface="Arial"/>
              </a:rPr>
              <a:t>UF(Update Flag)=1==&gt;Update is going on</a:t>
            </a:r>
            <a:endParaRPr/>
          </a:p>
          <a:p>
            <a:r>
              <a:rPr lang="en-IN">
                <a:latin typeface="Arial"/>
              </a:rPr>
              <a:t>if(UF==1&amp;&amp;UIE==1)==&gt;Interrupt for update is generated </a:t>
            </a:r>
            <a:endParaRPr/>
          </a:p>
        </p:txBody>
      </p:sp>
      <p:sp>
        <p:nvSpPr>
          <p:cNvPr id="151" name="TextShape 6"/>
          <p:cNvSpPr txBox="1"/>
          <p:nvPr/>
        </p:nvSpPr>
        <p:spPr>
          <a:xfrm>
            <a:off x="556200" y="4176000"/>
            <a:ext cx="6067800" cy="602280"/>
          </a:xfrm>
          <a:prstGeom prst="rect">
            <a:avLst/>
          </a:prstGeom>
        </p:spPr>
        <p:txBody>
          <a:bodyPr lIns="90000" rIns="90000" tIns="45000" bIns="45000"/>
          <a:p>
            <a:r>
              <a:rPr lang="en-IN">
                <a:latin typeface="Arial"/>
              </a:rPr>
              <a:t>AF(Alarm Flag)=1==&gt;Alarm is enabled</a:t>
            </a:r>
            <a:endParaRPr/>
          </a:p>
          <a:p>
            <a:r>
              <a:rPr lang="en-IN">
                <a:latin typeface="Arial"/>
              </a:rPr>
              <a:t>if(AF==1&amp;&amp;AIE==1)==&gt;Interrupt for an Alarm is generated</a:t>
            </a:r>
            <a:endParaRPr/>
          </a:p>
        </p:txBody>
      </p:sp>
      <p:sp>
        <p:nvSpPr>
          <p:cNvPr id="152" name="TextShape 7"/>
          <p:cNvSpPr txBox="1"/>
          <p:nvPr/>
        </p:nvSpPr>
        <p:spPr>
          <a:xfrm>
            <a:off x="571320" y="4869720"/>
            <a:ext cx="6916680" cy="602280"/>
          </a:xfrm>
          <a:prstGeom prst="rect">
            <a:avLst/>
          </a:prstGeom>
        </p:spPr>
        <p:txBody>
          <a:bodyPr lIns="90000" rIns="90000" tIns="45000" bIns="45000"/>
          <a:p>
            <a:r>
              <a:rPr lang="en-IN">
                <a:latin typeface="Arial"/>
              </a:rPr>
              <a:t>PF(Periodic Flag)=1==&gt;Periodic interrupt enabled</a:t>
            </a:r>
            <a:endParaRPr/>
          </a:p>
          <a:p>
            <a:r>
              <a:rPr lang="en-IN">
                <a:latin typeface="Arial"/>
              </a:rPr>
              <a:t>if(PF==1&amp;&amp;PIE==1)==&gt;Interrupt for a periodic update is generated</a:t>
            </a:r>
            <a:endParaRPr/>
          </a:p>
        </p:txBody>
      </p:sp>
      <p:sp>
        <p:nvSpPr>
          <p:cNvPr id="153" name="TextShape 8"/>
          <p:cNvSpPr txBox="1"/>
          <p:nvPr/>
        </p:nvSpPr>
        <p:spPr>
          <a:xfrm>
            <a:off x="216000" y="5581800"/>
            <a:ext cx="9853560" cy="1114200"/>
          </a:xfrm>
          <a:prstGeom prst="rect">
            <a:avLst/>
          </a:prstGeom>
        </p:spPr>
        <p:txBody>
          <a:bodyPr lIns="90000" rIns="90000" tIns="45000" bIns="45000"/>
          <a:p>
            <a:r>
              <a:rPr lang="en-IN">
                <a:latin typeface="Arial"/>
              </a:rPr>
              <a:t>IRFQ(Interrupt Request Flag)=1==&gt;interrupt is asserted &amp; that interrupt can be any of the below</a:t>
            </a:r>
            <a:endParaRPr/>
          </a:p>
          <a:p>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1.Alarm Interrupt</a:t>
            </a:r>
            <a:endParaRPr/>
          </a:p>
          <a:p>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2.Periodic Interrupt</a:t>
            </a:r>
            <a:endParaRPr/>
          </a:p>
          <a:p>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	</a:t>
            </a:r>
            <a:r>
              <a:rPr lang="en-IN">
                <a:latin typeface="Arial"/>
              </a:rPr>
              <a:t>3.Interrupt</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504000" y="301320"/>
            <a:ext cx="9071640" cy="1262160"/>
          </a:xfrm>
          <a:prstGeom prst="rect">
            <a:avLst/>
          </a:prstGeom>
        </p:spPr>
        <p:txBody>
          <a:bodyPr lIns="0" rIns="0" tIns="0" bIns="0" anchor="ctr"/>
          <a:p>
            <a:pPr algn="ctr"/>
            <a:r>
              <a:rPr lang="en-IN" sz="2600">
                <a:latin typeface="Arial"/>
              </a:rPr>
              <a:t>REGISTER-D (RTC_VALID)==&gt;flag register</a:t>
            </a:r>
            <a:endParaRPr/>
          </a:p>
        </p:txBody>
      </p:sp>
      <p:graphicFrame>
        <p:nvGraphicFramePr>
          <p:cNvPr id="155" name="Table 2"/>
          <p:cNvGraphicFramePr/>
          <p:nvPr/>
        </p:nvGraphicFramePr>
        <p:xfrm>
          <a:off x="504000" y="1769040"/>
          <a:ext cx="9071280" cy="699480"/>
        </p:xfrm>
        <a:graphic>
          <a:graphicData uri="http://schemas.openxmlformats.org/drawingml/2006/table">
            <a:tbl>
              <a:tblPr/>
              <a:tblGrid>
                <a:gridCol w="1133640"/>
                <a:gridCol w="1133640"/>
                <a:gridCol w="1133640"/>
                <a:gridCol w="1133640"/>
                <a:gridCol w="1133640"/>
                <a:gridCol w="1133640"/>
                <a:gridCol w="1133640"/>
                <a:gridCol w="1136160"/>
              </a:tblGrid>
              <a:tr h="349920">
                <a:tc>
                  <a:txBody>
                    <a:bodyPr lIns="90000" rIns="90000" tIns="46800" bIns="46800"/>
                    <a:p>
                      <a:r>
                        <a:rPr lang="en-IN">
                          <a:latin typeface="Arial"/>
                        </a:rPr>
                        <a:t>VRT</a:t>
                      </a:r>
                      <a:endParaRPr/>
                    </a:p>
                  </a:txBody>
                  <a:tcPr/>
                </a:tc>
                <a:tc>
                  <a:txBody>
                    <a:bodyPr lIns="90000" rIns="90000" tIns="46800" bIns="46800"/>
                    <a:p>
                      <a:r>
                        <a:rPr lang="en-IN">
                          <a:latin typeface="Arial"/>
                        </a:rPr>
                        <a:t>RSV1</a:t>
                      </a:r>
                      <a:endParaRPr/>
                    </a:p>
                  </a:txBody>
                  <a:tcPr/>
                </a:tc>
                <a:tc>
                  <a:txBody>
                    <a:bodyPr lIns="90000" rIns="90000" tIns="46800" bIns="46800"/>
                    <a:p>
                      <a:r>
                        <a:rPr lang="en-IN">
                          <a:latin typeface="Arial"/>
                        </a:rPr>
                        <a:t>DA</a:t>
                      </a:r>
                      <a:endParaRPr/>
                    </a:p>
                  </a:txBody>
                  <a:tcPr/>
                </a:tc>
                <a:tc>
                  <a:txBody>
                    <a:bodyPr lIns="90000" rIns="90000" tIns="46800" bIns="46800"/>
                    <a:p>
                      <a:r>
                        <a:rPr lang="en-IN">
                          <a:latin typeface="Arial"/>
                        </a:rPr>
                        <a:t>DA</a:t>
                      </a:r>
                      <a:endParaRPr/>
                    </a:p>
                  </a:txBody>
                  <a:tcPr/>
                </a:tc>
                <a:tc>
                  <a:txBody>
                    <a:bodyPr lIns="90000" rIns="90000" tIns="46800" bIns="46800"/>
                    <a:p>
                      <a:r>
                        <a:rPr lang="en-IN">
                          <a:latin typeface="Arial"/>
                        </a:rPr>
                        <a:t>DA</a:t>
                      </a:r>
                      <a:endParaRPr/>
                    </a:p>
                  </a:txBody>
                  <a:tcPr/>
                </a:tc>
                <a:tc>
                  <a:txBody>
                    <a:bodyPr lIns="90000" rIns="90000" tIns="46800" bIns="46800"/>
                    <a:p>
                      <a:r>
                        <a:rPr lang="en-IN">
                          <a:latin typeface="Arial"/>
                        </a:rPr>
                        <a:t>DA</a:t>
                      </a:r>
                      <a:endParaRPr/>
                    </a:p>
                  </a:txBody>
                  <a:tcPr/>
                </a:tc>
                <a:tc>
                  <a:txBody>
                    <a:bodyPr lIns="90000" rIns="90000" tIns="46800" bIns="46800"/>
                    <a:p>
                      <a:r>
                        <a:rPr lang="en-IN">
                          <a:latin typeface="Arial"/>
                        </a:rPr>
                        <a:t>DA</a:t>
                      </a:r>
                      <a:endParaRPr/>
                    </a:p>
                  </a:txBody>
                  <a:tcPr/>
                </a:tc>
                <a:tc>
                  <a:txBody>
                    <a:bodyPr lIns="90000" rIns="90000" tIns="46800" bIns="46800"/>
                    <a:p>
                      <a:r>
                        <a:rPr lang="en-IN">
                          <a:latin typeface="Arial"/>
                        </a:rPr>
                        <a:t>DA</a:t>
                      </a:r>
                      <a:endParaRPr/>
                    </a:p>
                  </a:txBody>
                  <a:tcPr/>
                </a:tc>
              </a:tr>
              <a:tr h="349920">
                <a:tc>
                  <a:txBody>
                    <a:bodyPr lIns="90000" rIns="90000" tIns="46800" bIns="46800"/>
                    <a:p>
                      <a:r>
                        <a:rPr lang="en-IN">
                          <a:latin typeface="Arial"/>
                        </a:rPr>
                        <a:t>7</a:t>
                      </a:r>
                      <a:endParaRPr/>
                    </a:p>
                  </a:txBody>
                  <a:tcPr/>
                </a:tc>
                <a:tc>
                  <a:txBody>
                    <a:bodyPr lIns="90000" rIns="90000" tIns="46800" bIns="46800"/>
                    <a:p>
                      <a:r>
                        <a:rPr lang="en-IN">
                          <a:latin typeface="Arial"/>
                        </a:rPr>
                        <a:t>6</a:t>
                      </a:r>
                      <a:endParaRPr/>
                    </a:p>
                  </a:txBody>
                  <a:tcPr/>
                </a:tc>
                <a:tc>
                  <a:txBody>
                    <a:bodyPr lIns="90000" rIns="90000" tIns="46800" bIns="46800"/>
                    <a:p>
                      <a:r>
                        <a:rPr lang="en-IN">
                          <a:latin typeface="Arial"/>
                        </a:rPr>
                        <a:t>5</a:t>
                      </a:r>
                      <a:endParaRPr/>
                    </a:p>
                  </a:txBody>
                  <a:tcPr/>
                </a:tc>
                <a:tc>
                  <a:txBody>
                    <a:bodyPr lIns="90000" rIns="90000" tIns="46800" bIns="46800"/>
                    <a:p>
                      <a:r>
                        <a:rPr lang="en-IN">
                          <a:latin typeface="Arial"/>
                        </a:rPr>
                        <a:t>4</a:t>
                      </a:r>
                      <a:endParaRPr/>
                    </a:p>
                  </a:txBody>
                  <a:tcPr/>
                </a:tc>
                <a:tc>
                  <a:txBody>
                    <a:bodyPr lIns="90000" rIns="90000" tIns="46800" bIns="46800"/>
                    <a:p>
                      <a:r>
                        <a:rPr lang="en-IN">
                          <a:latin typeface="Arial"/>
                        </a:rPr>
                        <a:t>3</a:t>
                      </a:r>
                      <a:endParaRPr/>
                    </a:p>
                  </a:txBody>
                  <a:tcPr/>
                </a:tc>
                <a:tc>
                  <a:txBody>
                    <a:bodyPr lIns="90000" rIns="90000" tIns="46800" bIns="46800"/>
                    <a:p>
                      <a:r>
                        <a:rPr lang="en-IN">
                          <a:latin typeface="Arial"/>
                        </a:rPr>
                        <a:t>2</a:t>
                      </a:r>
                      <a:endParaRPr/>
                    </a:p>
                  </a:txBody>
                  <a:tcPr/>
                </a:tc>
                <a:tc>
                  <a:txBody>
                    <a:bodyPr lIns="90000" rIns="90000" tIns="46800" bIns="46800"/>
                    <a:p>
                      <a:r>
                        <a:rPr lang="en-IN">
                          <a:latin typeface="Arial"/>
                        </a:rPr>
                        <a:t>1</a:t>
                      </a:r>
                      <a:endParaRPr/>
                    </a:p>
                  </a:txBody>
                  <a:tcPr/>
                </a:tc>
                <a:tc>
                  <a:txBody>
                    <a:bodyPr lIns="90000" rIns="90000" tIns="46800" bIns="46800"/>
                    <a:p>
                      <a:r>
                        <a:rPr lang="en-IN">
                          <a:latin typeface="Arial"/>
                        </a:rPr>
                        <a:t>0</a:t>
                      </a:r>
                      <a:endParaRPr/>
                    </a:p>
                  </a:txBody>
                  <a:tcPr/>
                </a:tc>
              </a:tr>
            </a:tbl>
          </a:graphicData>
        </a:graphic>
      </p:graphicFrame>
      <p:sp>
        <p:nvSpPr>
          <p:cNvPr id="156" name="TextShape 3"/>
          <p:cNvSpPr txBox="1"/>
          <p:nvPr/>
        </p:nvSpPr>
        <p:spPr>
          <a:xfrm>
            <a:off x="576000" y="2821680"/>
            <a:ext cx="2352600" cy="346320"/>
          </a:xfrm>
          <a:prstGeom prst="rect">
            <a:avLst/>
          </a:prstGeom>
        </p:spPr>
        <p:txBody>
          <a:bodyPr lIns="90000" rIns="90000" tIns="45000" bIns="45000"/>
          <a:p>
            <a:r>
              <a:rPr lang="en-IN">
                <a:latin typeface="Arial"/>
              </a:rPr>
              <a:t>VRT: Valid RAM Time</a:t>
            </a:r>
            <a:endParaRPr/>
          </a:p>
        </p:txBody>
      </p:sp>
      <p:sp>
        <p:nvSpPr>
          <p:cNvPr id="157" name="TextShape 4"/>
          <p:cNvSpPr txBox="1"/>
          <p:nvPr/>
        </p:nvSpPr>
        <p:spPr>
          <a:xfrm>
            <a:off x="631800" y="3354840"/>
            <a:ext cx="2090160" cy="346320"/>
          </a:xfrm>
          <a:prstGeom prst="rect">
            <a:avLst/>
          </a:prstGeom>
        </p:spPr>
        <p:txBody>
          <a:bodyPr lIns="90000" rIns="90000" tIns="45000" bIns="45000"/>
          <a:p>
            <a:r>
              <a:rPr lang="en-IN">
                <a:latin typeface="Arial"/>
              </a:rPr>
              <a:t>RSV1=0 by default</a:t>
            </a:r>
            <a:endParaRPr/>
          </a:p>
        </p:txBody>
      </p:sp>
      <p:sp>
        <p:nvSpPr>
          <p:cNvPr id="158" name="TextShape 5"/>
          <p:cNvSpPr txBox="1"/>
          <p:nvPr/>
        </p:nvSpPr>
        <p:spPr>
          <a:xfrm>
            <a:off x="688320" y="3816000"/>
            <a:ext cx="1759680" cy="346320"/>
          </a:xfrm>
          <a:prstGeom prst="rect">
            <a:avLst/>
          </a:prstGeom>
        </p:spPr>
        <p:txBody>
          <a:bodyPr lIns="90000" rIns="90000" tIns="45000" bIns="45000"/>
          <a:p>
            <a:r>
              <a:rPr lang="en-IN">
                <a:latin typeface="Arial"/>
              </a:rPr>
              <a:t>DA=Date Alarm</a:t>
            </a:r>
            <a:endParaRPr/>
          </a:p>
        </p:txBody>
      </p:sp>
      <p:sp>
        <p:nvSpPr>
          <p:cNvPr id="159" name="TextShape 6"/>
          <p:cNvSpPr txBox="1"/>
          <p:nvPr/>
        </p:nvSpPr>
        <p:spPr>
          <a:xfrm>
            <a:off x="648000" y="4757760"/>
            <a:ext cx="7176600" cy="1114200"/>
          </a:xfrm>
          <a:prstGeom prst="rect">
            <a:avLst/>
          </a:prstGeom>
        </p:spPr>
        <p:txBody>
          <a:bodyPr lIns="90000" rIns="90000" tIns="45000" bIns="45000"/>
          <a:p>
            <a:r>
              <a:rPr lang="en-IN">
                <a:latin typeface="Arial"/>
              </a:rPr>
              <a:t>NOTE:</a:t>
            </a:r>
            <a:endParaRPr/>
          </a:p>
          <a:p>
            <a:r>
              <a:rPr lang="en-IN">
                <a:latin typeface="Arial"/>
              </a:rPr>
              <a:t>	</a:t>
            </a:r>
            <a:r>
              <a:rPr lang="en-IN">
                <a:latin typeface="Arial"/>
              </a:rPr>
              <a:t>	</a:t>
            </a:r>
            <a:r>
              <a:rPr lang="en-IN">
                <a:latin typeface="Arial"/>
              </a:rPr>
              <a:t>1.Before writing into any bit of a register,need to enable VRT</a:t>
            </a:r>
            <a:endParaRPr/>
          </a:p>
          <a:p>
            <a:r>
              <a:rPr lang="en-IN">
                <a:latin typeface="Arial"/>
              </a:rPr>
              <a:t>	</a:t>
            </a:r>
            <a:r>
              <a:rPr lang="en-IN">
                <a:latin typeface="Arial"/>
              </a:rPr>
              <a:t>	</a:t>
            </a:r>
            <a:endParaRPr/>
          </a:p>
          <a:p>
            <a:r>
              <a:rPr lang="en-IN">
                <a:latin typeface="Arial"/>
              </a:rPr>
              <a:t>	</a:t>
            </a:r>
            <a:r>
              <a:rPr lang="en-IN">
                <a:latin typeface="Arial"/>
              </a:rPr>
              <a:t>	</a:t>
            </a:r>
            <a:r>
              <a:rPr lang="en-IN">
                <a:latin typeface="Arial"/>
              </a:rPr>
              <a:t>2.Date Alarm stores date of a particular month</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504000" y="301320"/>
            <a:ext cx="9071640" cy="1262160"/>
          </a:xfrm>
          <a:prstGeom prst="rect">
            <a:avLst/>
          </a:prstGeom>
        </p:spPr>
        <p:txBody>
          <a:bodyPr lIns="0" rIns="0" tIns="0" bIns="0" anchor="ctr"/>
          <a:p>
            <a:pPr algn="ctr"/>
            <a:r>
              <a:rPr lang="en-IN" sz="4400">
                <a:latin typeface="Arial"/>
              </a:rPr>
              <a:t>Reading &amp; Writing(Registers)</a:t>
            </a:r>
            <a:endParaRPr/>
          </a:p>
        </p:txBody>
      </p:sp>
      <p:sp>
        <p:nvSpPr>
          <p:cNvPr id="161" name="TextShape 2"/>
          <p:cNvSpPr txBox="1"/>
          <p:nvPr/>
        </p:nvSpPr>
        <p:spPr>
          <a:xfrm>
            <a:off x="504000" y="1769040"/>
            <a:ext cx="9071640" cy="4384080"/>
          </a:xfrm>
          <a:prstGeom prst="rect">
            <a:avLst/>
          </a:prstGeom>
        </p:spPr>
        <p:txBody>
          <a:bodyPr lIns="0" rIns="0" tIns="0" bIns="0"/>
          <a:p>
            <a:pPr>
              <a:buSzPct val="45000"/>
              <a:buFont typeface="StarSymbol"/>
              <a:buChar char=""/>
            </a:pPr>
            <a:r>
              <a:rPr lang="en-IN">
                <a:latin typeface="Arial"/>
              </a:rPr>
              <a:t>#define CMOS_READ(addr) ({ \</a:t>
            </a:r>
            <a:endParaRPr/>
          </a:p>
          <a:p>
            <a:pPr>
              <a:buSzPct val="45000"/>
              <a:buFont typeface="StarSymbol"/>
              <a:buChar char=""/>
            </a:pPr>
            <a:r>
              <a:rPr lang="en-IN">
                <a:latin typeface="Arial"/>
              </a:rPr>
              <a:t>out</a:t>
            </a:r>
            <a:r>
              <a:rPr b="1" lang="en-IN">
                <a:latin typeface="Arial"/>
              </a:rPr>
              <a:t>b</a:t>
            </a:r>
            <a:r>
              <a:rPr lang="en-IN">
                <a:latin typeface="Arial"/>
              </a:rPr>
              <a:t>_p((addr),RTC_PORT(0)); \                /*  goto a particular register address */</a:t>
            </a:r>
            <a:endParaRPr/>
          </a:p>
          <a:p>
            <a:pPr>
              <a:buSzPct val="45000"/>
              <a:buFont typeface="StarSymbol"/>
              <a:buChar char=""/>
            </a:pPr>
            <a:r>
              <a:rPr lang="en-IN">
                <a:latin typeface="Arial"/>
              </a:rPr>
              <a:t>inb_p(RTC_PORT(1)); \</a:t>
            </a:r>
            <a:r>
              <a:rPr lang="en-IN">
                <a:latin typeface="Arial"/>
              </a:rPr>
              <a:t>	</a:t>
            </a:r>
            <a:r>
              <a:rPr lang="en-IN">
                <a:latin typeface="Arial"/>
              </a:rPr>
              <a:t>	</a:t>
            </a:r>
            <a:r>
              <a:rPr lang="en-IN">
                <a:latin typeface="Arial"/>
              </a:rPr>
              <a:t>	</a:t>
            </a:r>
            <a:r>
              <a:rPr lang="en-IN">
                <a:latin typeface="Arial"/>
              </a:rPr>
              <a:t>/*read from the above specified register address*/</a:t>
            </a:r>
            <a:endParaRPr/>
          </a:p>
          <a:p>
            <a:pPr>
              <a:buSzPct val="45000"/>
              <a:buFont typeface="StarSymbol"/>
              <a:buChar char=""/>
            </a:pPr>
            <a:r>
              <a:rPr lang="en-IN">
                <a:latin typeface="Arial"/>
              </a:rPr>
              <a:t>})</a:t>
            </a:r>
            <a:endParaRPr/>
          </a:p>
          <a:p>
            <a:pPr>
              <a:buSzPct val="45000"/>
              <a:buFont typeface="StarSymbol"/>
              <a:buChar char=""/>
            </a:pPr>
            <a:endParaRPr/>
          </a:p>
          <a:p>
            <a:pPr>
              <a:buSzPct val="45000"/>
              <a:buFont typeface="StarSymbol"/>
              <a:buChar char=""/>
            </a:pPr>
            <a:r>
              <a:rPr lang="en-IN">
                <a:latin typeface="Arial"/>
              </a:rPr>
              <a:t>#define CMOS_WRITE(val, addr) ({ \</a:t>
            </a:r>
            <a:endParaRPr/>
          </a:p>
          <a:p>
            <a:pPr>
              <a:buSzPct val="45000"/>
              <a:buFont typeface="StarSymbol"/>
              <a:buChar char=""/>
            </a:pPr>
            <a:r>
              <a:rPr lang="en-IN">
                <a:latin typeface="Arial"/>
              </a:rPr>
              <a:t>out</a:t>
            </a:r>
            <a:r>
              <a:rPr b="1" lang="en-IN">
                <a:latin typeface="Arial"/>
              </a:rPr>
              <a:t>b</a:t>
            </a:r>
            <a:r>
              <a:rPr lang="en-IN">
                <a:latin typeface="Arial"/>
              </a:rPr>
              <a:t>_p((addr),RTC_PORT(0)); \              /*  goto a particular register address */</a:t>
            </a:r>
            <a:endParaRPr/>
          </a:p>
          <a:p>
            <a:pPr>
              <a:buSzPct val="45000"/>
              <a:buFont typeface="StarSymbol"/>
              <a:buChar char=""/>
            </a:pPr>
            <a:r>
              <a:rPr lang="en-IN">
                <a:latin typeface="Arial"/>
              </a:rPr>
              <a:t>outb_p((val),RTC_PORT(1)); \         /*write into the above specified register address*/</a:t>
            </a:r>
            <a:endParaRPr/>
          </a:p>
          <a:p>
            <a:pPr>
              <a:buSzPct val="45000"/>
              <a:buFont typeface="StarSymbol"/>
              <a:buChar char=""/>
            </a:pPr>
            <a:r>
              <a:rPr lang="en-IN">
                <a:latin typeface="Arial"/>
              </a:rPr>
              <a:t>})</a:t>
            </a:r>
            <a:endParaRPr/>
          </a:p>
          <a:p>
            <a:pPr>
              <a:buSzPct val="45000"/>
              <a:buFont typeface="StarSymbol"/>
              <a:buChar char=""/>
            </a:pPr>
            <a:r>
              <a:rPr lang="en-IN" u="sng">
                <a:latin typeface="Arial"/>
              </a:rPr>
              <a:t>Out</a:t>
            </a:r>
            <a:r>
              <a:rPr b="1" lang="en-IN" u="sng">
                <a:latin typeface="Arial"/>
              </a:rPr>
              <a:t>b</a:t>
            </a:r>
            <a:r>
              <a:rPr lang="en-IN" u="sng">
                <a:latin typeface="Arial"/>
              </a:rPr>
              <a:t> here b ==&gt; byte</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504000" y="301320"/>
            <a:ext cx="9071640" cy="1262160"/>
          </a:xfrm>
          <a:prstGeom prst="rect">
            <a:avLst/>
          </a:prstGeom>
        </p:spPr>
        <p:txBody>
          <a:bodyPr lIns="0" rIns="0" tIns="0" bIns="0" anchor="ctr"/>
          <a:p>
            <a:pPr algn="ctr"/>
            <a:r>
              <a:rPr lang="en-IN" sz="4400">
                <a:latin typeface="Arial"/>
              </a:rPr>
              <a:t>CMOS_WRITE()</a:t>
            </a:r>
            <a:endParaRPr/>
          </a:p>
        </p:txBody>
      </p:sp>
      <p:sp>
        <p:nvSpPr>
          <p:cNvPr id="163" name="TextShape 2"/>
          <p:cNvSpPr txBox="1"/>
          <p:nvPr/>
        </p:nvSpPr>
        <p:spPr>
          <a:xfrm>
            <a:off x="432000" y="1581840"/>
            <a:ext cx="9216000" cy="2649960"/>
          </a:xfrm>
          <a:prstGeom prst="rect">
            <a:avLst/>
          </a:prstGeom>
        </p:spPr>
        <p:txBody>
          <a:bodyPr lIns="90000" rIns="90000" tIns="45000" bIns="45000"/>
          <a:p>
            <a:r>
              <a:rPr lang="en-IN">
                <a:latin typeface="Arial"/>
              </a:rPr>
              <a:t>Calls to CMOS_READ and CMOS_WRITE must be done with interrupts disabled that can be acheived by using spinlocks(that holds global lock rtc_lock),so that no interrupt can interrupt while reading &amp; writing operations), holding the global rtc_lock, to exclude those other drivers and utilities on correctly configured systems.</a:t>
            </a:r>
            <a:endParaRPr/>
          </a:p>
          <a:p>
            <a:endParaRPr/>
          </a:p>
          <a:p>
            <a:endParaRPr/>
          </a:p>
          <a:p>
            <a:r>
              <a:rPr lang="en-IN">
                <a:latin typeface="Arial"/>
              </a:rPr>
              <a:t>CMOS_WRITE(src,dst) basically helps in writing status of src(source) bit into the dst(destination) bit location inside a particular register </a:t>
            </a:r>
            <a:endParaRPr/>
          </a:p>
          <a:p>
            <a:endParaRPr/>
          </a:p>
          <a:p>
            <a:endParaRPr/>
          </a:p>
        </p:txBody>
      </p:sp>
      <p:sp>
        <p:nvSpPr>
          <p:cNvPr id="164" name="TextShape 3"/>
          <p:cNvSpPr txBox="1"/>
          <p:nvPr/>
        </p:nvSpPr>
        <p:spPr>
          <a:xfrm>
            <a:off x="432000" y="4496040"/>
            <a:ext cx="9108000" cy="858240"/>
          </a:xfrm>
          <a:prstGeom prst="rect">
            <a:avLst/>
          </a:prstGeom>
        </p:spPr>
        <p:txBody>
          <a:bodyPr lIns="90000" rIns="90000" tIns="45000" bIns="45000"/>
          <a:p>
            <a:endParaRPr/>
          </a:p>
          <a:p>
            <a:r>
              <a:rPr b="1" lang="en-IN">
                <a:latin typeface="Arial"/>
              </a:rPr>
              <a:t>#include &lt;asm-generic/rtc.h&gt;</a:t>
            </a:r>
            <a:r>
              <a:rPr lang="en-IN">
                <a:latin typeface="Arial"/>
              </a:rPr>
              <a:t> has the declarations of CMOS_READ &amp; CMOS_WRITE </a:t>
            </a:r>
            <a:endParaRPr/>
          </a:p>
          <a:p>
            <a:endParaRPr/>
          </a:p>
        </p:txBody>
      </p:sp>
      <p:sp>
        <p:nvSpPr>
          <p:cNvPr id="165" name="TextShape 4"/>
          <p:cNvSpPr txBox="1"/>
          <p:nvPr/>
        </p:nvSpPr>
        <p:spPr>
          <a:xfrm>
            <a:off x="976320" y="5365800"/>
            <a:ext cx="7447680" cy="1370160"/>
          </a:xfrm>
          <a:prstGeom prst="rect">
            <a:avLst/>
          </a:prstGeom>
        </p:spPr>
        <p:txBody>
          <a:bodyPr lIns="90000" rIns="90000" tIns="45000" bIns="45000"/>
          <a:p>
            <a:r>
              <a:rPr b="1" lang="en-IN" u="sng">
                <a:latin typeface="Arial"/>
              </a:rPr>
              <a:t>Example:</a:t>
            </a:r>
            <a:r>
              <a:rPr lang="en-IN">
                <a:latin typeface="Arial"/>
              </a:rPr>
              <a:t> /* updating alarm */</a:t>
            </a:r>
            <a:endParaRPr/>
          </a:p>
          <a:p>
            <a:endParaRPr/>
          </a:p>
          <a:p>
            <a:r>
              <a:rPr lang="en-IN">
                <a:latin typeface="Arial"/>
              </a:rPr>
              <a:t>        </a:t>
            </a:r>
            <a:r>
              <a:rPr lang="en-IN">
                <a:latin typeface="Arial"/>
              </a:rPr>
              <a:t>	</a:t>
            </a:r>
            <a:r>
              <a:rPr lang="en-IN">
                <a:latin typeface="Arial"/>
              </a:rPr>
              <a:t>CMOS_WRITE(hrs, RTC_HOURS_ALARM);</a:t>
            </a:r>
            <a:endParaRPr/>
          </a:p>
          <a:p>
            <a:r>
              <a:rPr lang="en-IN">
                <a:latin typeface="Arial"/>
              </a:rPr>
              <a:t>        </a:t>
            </a:r>
            <a:r>
              <a:rPr lang="en-IN">
                <a:latin typeface="Arial"/>
              </a:rPr>
              <a:t>	</a:t>
            </a:r>
            <a:r>
              <a:rPr lang="en-IN">
                <a:latin typeface="Arial"/>
              </a:rPr>
              <a:t>CMOS_WRITE(min, RTC_MINUTES_ALARM);</a:t>
            </a:r>
            <a:endParaRPr/>
          </a:p>
          <a:p>
            <a:r>
              <a:rPr lang="en-IN">
                <a:latin typeface="Arial"/>
              </a:rPr>
              <a:t>       </a:t>
            </a:r>
            <a:r>
              <a:rPr lang="en-IN">
                <a:latin typeface="Arial"/>
              </a:rPr>
              <a:t>	</a:t>
            </a:r>
            <a:r>
              <a:rPr lang="en-IN">
                <a:latin typeface="Arial"/>
              </a:rPr>
              <a:t>	</a:t>
            </a:r>
            <a:r>
              <a:rPr lang="en-IN">
                <a:latin typeface="Arial"/>
              </a:rPr>
              <a:t>CMOS_WRITE(sec, RTC_SECONDS_ALARM);</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504000" y="301320"/>
            <a:ext cx="9071640" cy="1262160"/>
          </a:xfrm>
          <a:prstGeom prst="rect">
            <a:avLst/>
          </a:prstGeom>
        </p:spPr>
        <p:txBody>
          <a:bodyPr lIns="0" rIns="0" tIns="0" bIns="0" anchor="ctr"/>
          <a:p>
            <a:pPr algn="ctr"/>
            <a:r>
              <a:rPr lang="en-IN" sz="4400">
                <a:latin typeface="Arial"/>
              </a:rPr>
              <a:t>CMOS_READ( )</a:t>
            </a:r>
            <a:endParaRPr/>
          </a:p>
        </p:txBody>
      </p:sp>
      <p:sp>
        <p:nvSpPr>
          <p:cNvPr id="167" name="TextShape 2"/>
          <p:cNvSpPr txBox="1"/>
          <p:nvPr/>
        </p:nvSpPr>
        <p:spPr>
          <a:xfrm>
            <a:off x="360000" y="2167920"/>
            <a:ext cx="9071640" cy="4384080"/>
          </a:xfrm>
          <a:prstGeom prst="rect">
            <a:avLst/>
          </a:prstGeom>
        </p:spPr>
        <p:txBody>
          <a:bodyPr lIns="0" rIns="0" tIns="0" bIns="0"/>
          <a:p>
            <a:r>
              <a:rPr lang="en-IN" sz="3200">
                <a:latin typeface="Arial"/>
              </a:rPr>
              <a:t>CMOS_READ(dst) basically helps in reading status from the dst(destination) bit location inside a particular register</a:t>
            </a:r>
            <a:endParaRPr/>
          </a:p>
          <a:p>
            <a:r>
              <a:rPr lang="en-IN" sz="3200">
                <a:latin typeface="Arial"/>
              </a:rPr>
              <a:t>Example:</a:t>
            </a:r>
            <a:endParaRPr/>
          </a:p>
          <a:p>
            <a:r>
              <a:rPr lang="en-IN" sz="3200">
                <a:latin typeface="Arial"/>
              </a:rPr>
              <a:t>CMOS_READ(RTC_SECONDS_ALARM);</a:t>
            </a:r>
            <a:endParaRPr/>
          </a:p>
          <a:p>
            <a:r>
              <a:rPr lang="en-IN" sz="3200">
                <a:latin typeface="Arial"/>
              </a:rPr>
              <a:t>CMOS_READ(</a:t>
            </a:r>
            <a:r>
              <a:rPr lang="en-IN" sz="3600">
                <a:latin typeface="Arial"/>
              </a:rPr>
              <a:t>RTC_MINUTES_ALARM</a:t>
            </a:r>
            <a:r>
              <a:rPr lang="en-IN" sz="3200">
                <a:latin typeface="Arial"/>
              </a:rPr>
              <a:t>);</a:t>
            </a:r>
            <a:endParaRPr/>
          </a:p>
          <a:p>
            <a:r>
              <a:rPr lang="en-IN" sz="3200">
                <a:latin typeface="Arial"/>
              </a:rPr>
              <a:t>CMOS_READ(</a:t>
            </a:r>
            <a:r>
              <a:rPr lang="en-IN" sz="3600">
                <a:latin typeface="Arial"/>
              </a:rPr>
              <a:t>RTC_HOURS_ALARM</a:t>
            </a:r>
            <a:r>
              <a:rPr lang="en-IN" sz="3200">
                <a:latin typeface="Arial"/>
              </a:rPr>
              <a:t>);</a:t>
            </a:r>
            <a:endParaRPr/>
          </a:p>
          <a:p>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504000" y="301320"/>
            <a:ext cx="9071640" cy="1262160"/>
          </a:xfrm>
          <a:prstGeom prst="rect">
            <a:avLst/>
          </a:prstGeom>
        </p:spPr>
        <p:txBody>
          <a:bodyPr lIns="0" rIns="0" tIns="0" bIns="0" anchor="ctr"/>
          <a:p>
            <a:pPr algn="ctr"/>
            <a:r>
              <a:rPr lang="en-IN" sz="4400">
                <a:latin typeface="Arial"/>
              </a:rPr>
              <a:t>CMOS_READ( )</a:t>
            </a:r>
            <a:endParaRPr/>
          </a:p>
        </p:txBody>
      </p:sp>
      <p:sp>
        <p:nvSpPr>
          <p:cNvPr id="169" name="TextShape 2"/>
          <p:cNvSpPr txBox="1"/>
          <p:nvPr/>
        </p:nvSpPr>
        <p:spPr>
          <a:xfrm>
            <a:off x="360000" y="2167920"/>
            <a:ext cx="9071640" cy="4384080"/>
          </a:xfrm>
          <a:prstGeom prst="rect">
            <a:avLst/>
          </a:prstGeom>
        </p:spPr>
        <p:txBody>
          <a:bodyPr lIns="0" rIns="0" tIns="0" bIns="0"/>
          <a:p>
            <a:r>
              <a:rPr lang="en-IN" sz="3200">
                <a:latin typeface="Arial"/>
              </a:rPr>
              <a:t>CMOS_READ(dst) basically helps in readinging status from the dst(destination) bit location inside a particular register</a:t>
            </a:r>
            <a:endParaRPr/>
          </a:p>
          <a:p>
            <a:r>
              <a:rPr lang="en-IN" sz="3200">
                <a:latin typeface="Arial"/>
              </a:rPr>
              <a:t>Example:</a:t>
            </a:r>
            <a:endParaRPr/>
          </a:p>
          <a:p>
            <a:r>
              <a:rPr lang="en-IN" sz="3200">
                <a:latin typeface="Arial"/>
              </a:rPr>
              <a:t>CMOS_READ(RTC_SECONDS_ALARM);</a:t>
            </a:r>
            <a:endParaRPr/>
          </a:p>
          <a:p>
            <a:r>
              <a:rPr lang="en-IN" sz="3200">
                <a:latin typeface="Arial"/>
              </a:rPr>
              <a:t>CMOS_READ(</a:t>
            </a:r>
            <a:r>
              <a:rPr lang="en-IN" sz="3600">
                <a:latin typeface="Arial"/>
              </a:rPr>
              <a:t>RTC_MINUTES_ALARM</a:t>
            </a:r>
            <a:r>
              <a:rPr lang="en-IN" sz="3200">
                <a:latin typeface="Arial"/>
              </a:rPr>
              <a:t>);</a:t>
            </a:r>
            <a:endParaRPr/>
          </a:p>
          <a:p>
            <a:r>
              <a:rPr lang="en-IN" sz="3200">
                <a:latin typeface="Arial"/>
              </a:rPr>
              <a:t>CMOS_READ(</a:t>
            </a:r>
            <a:r>
              <a:rPr lang="en-IN" sz="3600">
                <a:latin typeface="Arial"/>
              </a:rPr>
              <a:t>RTC_HOURS_ALARM</a:t>
            </a:r>
            <a:r>
              <a:rPr lang="en-IN" sz="3200">
                <a:latin typeface="Arial"/>
              </a:rPr>
              <a:t>);</a:t>
            </a:r>
            <a:endParaRPr/>
          </a:p>
          <a:p>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504000" y="301320"/>
            <a:ext cx="9071640" cy="1262160"/>
          </a:xfrm>
          <a:prstGeom prst="rect">
            <a:avLst/>
          </a:prstGeom>
        </p:spPr>
        <p:txBody>
          <a:bodyPr lIns="0" rIns="0" tIns="0" bIns="0" anchor="ctr"/>
          <a:p>
            <a:pPr algn="ctr"/>
            <a:r>
              <a:rPr lang="en-IN" sz="4400">
                <a:latin typeface="Arial"/>
              </a:rPr>
              <a:t>File Operations</a:t>
            </a:r>
            <a:r>
              <a:rPr lang="en-IN" sz="4400">
                <a:latin typeface="Arial"/>
              </a:rPr>
              <a:t>	</a:t>
            </a:r>
            <a:endParaRPr/>
          </a:p>
        </p:txBody>
      </p:sp>
      <p:sp>
        <p:nvSpPr>
          <p:cNvPr id="171" name="TextShape 2"/>
          <p:cNvSpPr txBox="1"/>
          <p:nvPr/>
        </p:nvSpPr>
        <p:spPr>
          <a:xfrm>
            <a:off x="504000" y="1769040"/>
            <a:ext cx="9071640" cy="5286960"/>
          </a:xfrm>
          <a:prstGeom prst="rect">
            <a:avLst/>
          </a:prstGeom>
        </p:spPr>
        <p:txBody>
          <a:bodyPr lIns="0" rIns="0" tIns="0" bIns="0"/>
          <a:p>
            <a:pPr>
              <a:buSzPct val="45000"/>
              <a:buFont typeface="StarSymbol"/>
              <a:buChar char=""/>
            </a:pPr>
            <a:r>
              <a:rPr lang="en-IN" sz="3200">
                <a:latin typeface="Arial"/>
              </a:rPr>
              <a:t>File Operations performed on the RTC device are as follows:</a:t>
            </a:r>
            <a:endParaRPr/>
          </a:p>
          <a:p>
            <a:pPr>
              <a:buSzPct val="45000"/>
              <a:buFont typeface="StarSymbol"/>
              <a:buChar char=""/>
            </a:pPr>
            <a:r>
              <a:rPr lang="en-IN" sz="3200">
                <a:latin typeface="Arial"/>
              </a:rPr>
              <a:t>read_time</a:t>
            </a:r>
            <a:r>
              <a:rPr lang="en-IN" sz="3200">
                <a:latin typeface="Arial"/>
              </a:rPr>
              <a:t>	</a:t>
            </a:r>
            <a:r>
              <a:rPr lang="en-IN" sz="2000">
                <a:latin typeface="Arial"/>
              </a:rPr>
              <a:t>(using this function can read clock time in the user-app)</a:t>
            </a:r>
            <a:endParaRPr/>
          </a:p>
          <a:p>
            <a:pPr>
              <a:buSzPct val="45000"/>
              <a:buFont typeface="StarSymbol"/>
              <a:buChar char=""/>
            </a:pPr>
            <a:r>
              <a:rPr lang="en-IN" sz="3200">
                <a:latin typeface="Arial"/>
              </a:rPr>
              <a:t>set_time</a:t>
            </a:r>
            <a:r>
              <a:rPr lang="en-IN" sz="3200">
                <a:latin typeface="Arial"/>
              </a:rPr>
              <a:t>	</a:t>
            </a:r>
            <a:r>
              <a:rPr lang="en-IN" sz="3200">
                <a:latin typeface="Arial"/>
              </a:rPr>
              <a:t>	</a:t>
            </a:r>
            <a:r>
              <a:rPr lang="en-IN" sz="2000">
                <a:latin typeface="Arial"/>
              </a:rPr>
              <a:t>(using this function can set clock time in the user-app)</a:t>
            </a:r>
            <a:endParaRPr/>
          </a:p>
          <a:p>
            <a:pPr>
              <a:buSzPct val="45000"/>
              <a:buFont typeface="StarSymbol"/>
              <a:buChar char=""/>
            </a:pPr>
            <a:r>
              <a:rPr lang="en-IN" sz="3200">
                <a:latin typeface="Arial"/>
              </a:rPr>
              <a:t>read_alarm</a:t>
            </a:r>
            <a:r>
              <a:rPr lang="en-IN" sz="3200">
                <a:latin typeface="Arial"/>
              </a:rPr>
              <a:t>	</a:t>
            </a:r>
            <a:r>
              <a:rPr lang="en-IN" sz="2000">
                <a:latin typeface="Arial"/>
              </a:rPr>
              <a:t>(using this function can read alarm time in the user-app)</a:t>
            </a:r>
            <a:endParaRPr/>
          </a:p>
          <a:p>
            <a:pPr>
              <a:buSzPct val="45000"/>
              <a:buFont typeface="StarSymbol"/>
              <a:buChar char=""/>
            </a:pPr>
            <a:r>
              <a:rPr lang="en-IN" sz="3200">
                <a:latin typeface="Arial"/>
              </a:rPr>
              <a:t>set_alarm</a:t>
            </a:r>
            <a:r>
              <a:rPr lang="en-IN" sz="3200">
                <a:latin typeface="Arial"/>
              </a:rPr>
              <a:t>	</a:t>
            </a:r>
            <a:r>
              <a:rPr lang="en-IN" sz="3200">
                <a:latin typeface="Arial"/>
              </a:rPr>
              <a:t>	</a:t>
            </a:r>
            <a:r>
              <a:rPr lang="en-IN" sz="2000">
                <a:latin typeface="Arial"/>
              </a:rPr>
              <a:t>(using this function can set alarm time in the user-app)</a:t>
            </a:r>
            <a:endParaRPr/>
          </a:p>
          <a:p>
            <a:pPr>
              <a:buSzPct val="45000"/>
              <a:buFont typeface="StarSymbol"/>
              <a:buChar char=""/>
            </a:pPr>
            <a:r>
              <a:rPr lang="en-IN" sz="3200">
                <a:latin typeface="Arial"/>
              </a:rPr>
              <a:t>Proc</a:t>
            </a:r>
            <a:r>
              <a:rPr lang="en-IN" sz="3200">
                <a:latin typeface="Arial"/>
              </a:rPr>
              <a:t>	</a:t>
            </a:r>
            <a:r>
              <a:rPr lang="en-IN" sz="3200">
                <a:latin typeface="Arial"/>
              </a:rPr>
              <a:t>	</a:t>
            </a:r>
            <a:r>
              <a:rPr lang="en-IN" sz="3200">
                <a:latin typeface="Arial"/>
              </a:rPr>
              <a:t>	</a:t>
            </a:r>
            <a:r>
              <a:rPr lang="en-IN" sz="3200">
                <a:latin typeface="Arial"/>
              </a:rPr>
              <a:t>	</a:t>
            </a:r>
            <a:r>
              <a:rPr lang="en-IN" sz="2000">
                <a:latin typeface="Arial"/>
              </a:rPr>
              <a:t>(using this function to display logs in the user-app)</a:t>
            </a:r>
            <a:endParaRPr/>
          </a:p>
          <a:p>
            <a:pPr>
              <a:buSzPct val="45000"/>
              <a:buFont typeface="StarSymbol"/>
              <a:buChar char=""/>
            </a:pPr>
            <a:r>
              <a:rPr lang="en-IN" sz="2200">
                <a:latin typeface="Arial"/>
              </a:rPr>
              <a:t>alarm_irq_enable</a:t>
            </a:r>
            <a:r>
              <a:rPr lang="en-IN" sz="2200">
                <a:latin typeface="Arial"/>
              </a:rPr>
              <a:t> </a:t>
            </a:r>
            <a:r>
              <a:rPr lang="en-IN" sz="2000">
                <a:latin typeface="Arial"/>
              </a:rPr>
              <a:t>(using this function to enable IRQ in the user-app)</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504000" y="301320"/>
            <a:ext cx="9071640" cy="1262160"/>
          </a:xfrm>
          <a:prstGeom prst="rect">
            <a:avLst/>
          </a:prstGeom>
        </p:spPr>
        <p:txBody>
          <a:bodyPr lIns="0" rIns="0" tIns="0" bIns="0" anchor="ctr"/>
          <a:p>
            <a:pPr algn="ctr"/>
            <a:r>
              <a:rPr lang="en-IN" sz="4400">
                <a:latin typeface="Arial"/>
              </a:rPr>
              <a:t>File Operations</a:t>
            </a:r>
            <a:r>
              <a:rPr lang="en-IN" sz="4400">
                <a:latin typeface="Arial"/>
              </a:rPr>
              <a:t>	</a:t>
            </a:r>
            <a:endParaRPr/>
          </a:p>
        </p:txBody>
      </p:sp>
      <p:sp>
        <p:nvSpPr>
          <p:cNvPr id="173" name="TextShape 2"/>
          <p:cNvSpPr txBox="1"/>
          <p:nvPr/>
        </p:nvSpPr>
        <p:spPr>
          <a:xfrm>
            <a:off x="504000" y="1769040"/>
            <a:ext cx="9071640" cy="4384080"/>
          </a:xfrm>
          <a:prstGeom prst="rect">
            <a:avLst/>
          </a:prstGeom>
        </p:spPr>
        <p:txBody>
          <a:bodyPr lIns="0" rIns="0" tIns="0" bIns="0"/>
          <a:p>
            <a:pPr>
              <a:buSzPct val="45000"/>
              <a:buFont typeface="StarSymbol"/>
              <a:buChar char=""/>
            </a:pPr>
            <a:r>
              <a:rPr lang="en-IN" sz="3200">
                <a:latin typeface="Arial"/>
              </a:rPr>
              <a:t>static const struct rtc_class_ops cmos_rtc_ops = {</a:t>
            </a:r>
            <a:endParaRPr/>
          </a:p>
          <a:p>
            <a:pPr lvl="1">
              <a:buSzPct val="75000"/>
              <a:buFont typeface="StarSymbol"/>
              <a:buChar char=""/>
            </a:pPr>
            <a:r>
              <a:rPr lang="en-IN" sz="2800">
                <a:latin typeface="Arial"/>
              </a:rPr>
              <a:t>.read_time</a:t>
            </a:r>
            <a:r>
              <a:rPr lang="en-IN" sz="2800">
                <a:latin typeface="Arial"/>
              </a:rPr>
              <a:t>	</a:t>
            </a:r>
            <a:r>
              <a:rPr lang="en-IN" sz="2800">
                <a:latin typeface="Arial"/>
              </a:rPr>
              <a:t>	</a:t>
            </a:r>
            <a:r>
              <a:rPr lang="en-IN" sz="2800">
                <a:latin typeface="Arial"/>
              </a:rPr>
              <a:t>= cmos_read_time,</a:t>
            </a:r>
            <a:endParaRPr/>
          </a:p>
          <a:p>
            <a:pPr lvl="1">
              <a:buSzPct val="75000"/>
              <a:buFont typeface="StarSymbol"/>
              <a:buChar char=""/>
            </a:pPr>
            <a:r>
              <a:rPr lang="en-IN" sz="2800">
                <a:latin typeface="Arial"/>
              </a:rPr>
              <a:t>.set_time</a:t>
            </a:r>
            <a:r>
              <a:rPr lang="en-IN" sz="2800">
                <a:latin typeface="Arial"/>
              </a:rPr>
              <a:t>	</a:t>
            </a:r>
            <a:r>
              <a:rPr lang="en-IN" sz="2800">
                <a:latin typeface="Arial"/>
              </a:rPr>
              <a:t>	</a:t>
            </a:r>
            <a:r>
              <a:rPr lang="en-IN" sz="2800">
                <a:latin typeface="Arial"/>
              </a:rPr>
              <a:t>= cmos_set_time,</a:t>
            </a:r>
            <a:endParaRPr/>
          </a:p>
          <a:p>
            <a:pPr lvl="1">
              <a:buSzPct val="75000"/>
              <a:buFont typeface="StarSymbol"/>
              <a:buChar char=""/>
            </a:pPr>
            <a:r>
              <a:rPr lang="en-IN" sz="2800">
                <a:latin typeface="Arial"/>
              </a:rPr>
              <a:t>.read_alarm</a:t>
            </a:r>
            <a:r>
              <a:rPr lang="en-IN" sz="2800">
                <a:latin typeface="Arial"/>
              </a:rPr>
              <a:t>	</a:t>
            </a:r>
            <a:r>
              <a:rPr lang="en-IN" sz="2800">
                <a:latin typeface="Arial"/>
              </a:rPr>
              <a:t>	</a:t>
            </a:r>
            <a:r>
              <a:rPr lang="en-IN" sz="2800">
                <a:latin typeface="Arial"/>
              </a:rPr>
              <a:t>= cmos_read_alarm,</a:t>
            </a:r>
            <a:endParaRPr/>
          </a:p>
          <a:p>
            <a:pPr lvl="1">
              <a:buSzPct val="75000"/>
              <a:buFont typeface="StarSymbol"/>
              <a:buChar char=""/>
            </a:pPr>
            <a:r>
              <a:rPr lang="en-IN" sz="2800">
                <a:latin typeface="Arial"/>
              </a:rPr>
              <a:t>.set_alarm</a:t>
            </a:r>
            <a:r>
              <a:rPr lang="en-IN" sz="2800">
                <a:latin typeface="Arial"/>
              </a:rPr>
              <a:t>	</a:t>
            </a:r>
            <a:r>
              <a:rPr lang="en-IN" sz="2800">
                <a:latin typeface="Arial"/>
              </a:rPr>
              <a:t>	</a:t>
            </a:r>
            <a:r>
              <a:rPr lang="en-IN" sz="2800">
                <a:latin typeface="Arial"/>
              </a:rPr>
              <a:t>= cmos_set_alarm,</a:t>
            </a:r>
            <a:endParaRPr/>
          </a:p>
          <a:p>
            <a:pPr lvl="1">
              <a:buSzPct val="75000"/>
              <a:buFont typeface="StarSymbol"/>
              <a:buChar char=""/>
            </a:pPr>
            <a:r>
              <a:rPr lang="en-IN" sz="2800">
                <a:latin typeface="Arial"/>
              </a:rPr>
              <a:t>.proc</a:t>
            </a:r>
            <a:r>
              <a:rPr lang="en-IN" sz="2800">
                <a:latin typeface="Arial"/>
              </a:rPr>
              <a:t>	</a:t>
            </a:r>
            <a:r>
              <a:rPr lang="en-IN" sz="2800">
                <a:latin typeface="Arial"/>
              </a:rPr>
              <a:t>	</a:t>
            </a:r>
            <a:r>
              <a:rPr lang="en-IN" sz="2800">
                <a:latin typeface="Arial"/>
              </a:rPr>
              <a:t>	</a:t>
            </a:r>
            <a:r>
              <a:rPr lang="en-IN" sz="2800">
                <a:latin typeface="Arial"/>
              </a:rPr>
              <a:t>= cmos_procfs,</a:t>
            </a:r>
            <a:endParaRPr/>
          </a:p>
          <a:p>
            <a:pPr lvl="1">
              <a:buSzPct val="75000"/>
              <a:buFont typeface="StarSymbol"/>
              <a:buChar char=""/>
            </a:pPr>
            <a:r>
              <a:rPr lang="en-IN" sz="2800">
                <a:latin typeface="Arial"/>
              </a:rPr>
              <a:t>.alarm_irq_enable</a:t>
            </a:r>
            <a:r>
              <a:rPr lang="en-IN" sz="2800">
                <a:latin typeface="Arial"/>
              </a:rPr>
              <a:t>	</a:t>
            </a:r>
            <a:r>
              <a:rPr lang="en-IN" sz="2800">
                <a:latin typeface="Arial"/>
              </a:rPr>
              <a:t>= cmos_alarm_irq_enable,</a:t>
            </a:r>
            <a:endParaRPr/>
          </a:p>
          <a:p>
            <a:pPr lvl="1">
              <a:buSzPct val="75000"/>
              <a:buFont typeface="StarSymbol"/>
              <a:buChar char=""/>
            </a:pPr>
            <a:r>
              <a:rPr lang="en-IN" sz="2800">
                <a:latin typeface="Arial"/>
              </a:rPr>
              <a:t>};</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1769040"/>
            <a:ext cx="9071640" cy="4782960"/>
          </a:xfrm>
          <a:prstGeom prst="rect">
            <a:avLst/>
          </a:prstGeom>
        </p:spPr>
        <p:txBody>
          <a:bodyPr lIns="0" rIns="0" tIns="0" bIns="0"/>
          <a:p>
            <a:pPr>
              <a:buSzPct val="45000"/>
              <a:buFont typeface="StarSymbol"/>
              <a:buChar char=""/>
            </a:pPr>
            <a:r>
              <a:rPr b="1" lang="en-IN" sz="3200">
                <a:latin typeface="Arial"/>
              </a:rPr>
              <a:t>Power source</a:t>
            </a:r>
            <a:endParaRPr/>
          </a:p>
          <a:p>
            <a:pPr>
              <a:buSzPct val="45000"/>
              <a:buFont typeface="StarSymbol"/>
              <a:buChar char=""/>
            </a:pPr>
            <a:r>
              <a:rPr lang="en-IN" sz="3200">
                <a:latin typeface="Arial"/>
              </a:rPr>
              <a:t>RTCs  have an alternate source of power, so they  continue to keep time while the primary source of power is off . This alternate source of power is normally a lithium battery in older systems, but some newer systems use a supercapacitor because they are rechargeable and can be soldered. </a:t>
            </a:r>
            <a:endParaRPr/>
          </a:p>
          <a:p>
            <a:pPr>
              <a:buSzPct val="45000"/>
              <a:buFont typeface="StarSymbol"/>
              <a:buChar char=""/>
            </a:pPr>
            <a:r>
              <a:rPr b="1" lang="en-IN" sz="3200">
                <a:latin typeface="Arial"/>
              </a:rPr>
              <a:t>Timing</a:t>
            </a:r>
            <a:endParaRPr/>
          </a:p>
          <a:p>
            <a:pPr>
              <a:buSzPct val="45000"/>
              <a:buFont typeface="StarSymbol"/>
              <a:buChar char=""/>
            </a:pPr>
            <a:r>
              <a:rPr lang="en-IN" sz="3200">
                <a:latin typeface="Arial"/>
              </a:rPr>
              <a:t>Most RTCs use a crystal oscillator. In many cases, the oscillator's frequency is 32.768 kHz. This is the same frequency used in quartz clocks and watches.</a:t>
            </a:r>
            <a:endParaRPr/>
          </a:p>
          <a:p>
            <a:pPr>
              <a:buSzPct val="45000"/>
              <a:buFont typeface="StarSymbol"/>
              <a:buChar char=""/>
            </a:pPr>
            <a:r>
              <a:rPr lang="en-IN" sz="3200">
                <a:latin typeface="Arial"/>
              </a:rPr>
              <a:t>Many integrated circuit manufacturers make RTCs, including Epson, Intersil, IDT, Maxim, NXP Semiconductors, Texas Instruments and STMicroelectronics. The RTC was introduced to PC compatibles by the IBM PC/AT in 1984, which used a </a:t>
            </a:r>
            <a:r>
              <a:rPr b="1" lang="en-IN" sz="3200">
                <a:latin typeface="Arial"/>
              </a:rPr>
              <a:t>Motorola MC146818 RTC</a:t>
            </a:r>
            <a:r>
              <a:rPr lang="en-IN" sz="3200">
                <a:latin typeface="Arial"/>
              </a:rPr>
              <a:t>. Later, Dallas Semiconductor made compatible RTCs, which were often used in older personal computers, and are easily found on motherboards because of their distinctive black battery cap and silkscreened logo. In newer systems, the RTC is integrated into the southbridge chip</a:t>
            </a:r>
            <a:endParaRPr/>
          </a:p>
          <a:p>
            <a:pPr>
              <a:buSzPct val="45000"/>
              <a:buFont typeface="StarSymbol"/>
              <a:buChar char=""/>
            </a:pPr>
            <a:r>
              <a:rPr lang="en-IN" sz="3200">
                <a:latin typeface="Arial"/>
              </a:rPr>
              <a:t>Some microcontrollers have a real-time clock built in, generally only the ones with many other features and peripherals.</a:t>
            </a:r>
            <a:endParaRPr/>
          </a:p>
        </p:txBody>
      </p:sp>
      <p:sp>
        <p:nvSpPr>
          <p:cNvPr id="42" name="TextShape 2"/>
          <p:cNvSpPr txBox="1"/>
          <p:nvPr/>
        </p:nvSpPr>
        <p:spPr>
          <a:xfrm>
            <a:off x="2520000" y="909720"/>
            <a:ext cx="4745160" cy="602280"/>
          </a:xfrm>
          <a:prstGeom prst="rect">
            <a:avLst/>
          </a:prstGeom>
        </p:spPr>
        <p:txBody>
          <a:bodyPr lIns="90000" rIns="90000" tIns="45000" bIns="45000"/>
          <a:p>
            <a:r>
              <a:rPr lang="en-IN" sz="3600">
                <a:latin typeface="Arial"/>
              </a:rPr>
              <a:t>RTC(Real Time Clock)</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504000" y="301320"/>
            <a:ext cx="9071640" cy="1262160"/>
          </a:xfrm>
          <a:prstGeom prst="rect">
            <a:avLst/>
          </a:prstGeom>
        </p:spPr>
        <p:txBody>
          <a:bodyPr lIns="0" rIns="0" tIns="0" bIns="0" anchor="ctr"/>
          <a:p>
            <a:pPr algn="ctr"/>
            <a:r>
              <a:rPr lang="en-IN" sz="4400">
                <a:latin typeface="Arial"/>
              </a:rPr>
              <a:t>User-side program</a:t>
            </a:r>
            <a:endParaRPr/>
          </a:p>
        </p:txBody>
      </p:sp>
      <p:sp>
        <p:nvSpPr>
          <p:cNvPr id="175" name="TextShape 2"/>
          <p:cNvSpPr txBox="1"/>
          <p:nvPr/>
        </p:nvSpPr>
        <p:spPr>
          <a:xfrm>
            <a:off x="504000" y="1769040"/>
            <a:ext cx="9071640" cy="4384080"/>
          </a:xfrm>
          <a:prstGeom prst="rect">
            <a:avLst/>
          </a:prstGeom>
        </p:spPr>
        <p:txBody>
          <a:bodyPr lIns="0" rIns="0" tIns="0" bIns="0"/>
          <a:p>
            <a:pPr>
              <a:buSzPct val="45000"/>
              <a:buFont typeface="StarSymbol"/>
              <a:buChar char=""/>
            </a:pPr>
            <a:r>
              <a:rPr lang="en-IN" sz="3200">
                <a:latin typeface="Arial"/>
              </a:rPr>
              <a:t>Using the above file operations the user can create a simple RTC application as stated below</a:t>
            </a:r>
            <a:endParaRPr/>
          </a:p>
          <a:p>
            <a:pPr>
              <a:buSzPct val="45000"/>
              <a:buFont typeface="StarSymbol"/>
              <a:buChar char=""/>
            </a:pPr>
            <a:r>
              <a:rPr lang="en-IN" sz="3200">
                <a:latin typeface="Arial"/>
              </a:rPr>
              <a:t>set_time()</a:t>
            </a:r>
            <a:r>
              <a:rPr lang="en-IN" sz="3200">
                <a:latin typeface="Arial"/>
              </a:rPr>
              <a:t>	</a:t>
            </a:r>
            <a:r>
              <a:rPr lang="en-IN" sz="3200">
                <a:latin typeface="Arial"/>
              </a:rPr>
              <a:t>//sets clock time</a:t>
            </a:r>
            <a:endParaRPr/>
          </a:p>
          <a:p>
            <a:pPr>
              <a:buSzPct val="45000"/>
              <a:buFont typeface="StarSymbol"/>
              <a:buChar char=""/>
            </a:pPr>
            <a:r>
              <a:rPr lang="en-IN" sz="3200">
                <a:latin typeface="Arial"/>
              </a:rPr>
              <a:t>set_alarm()</a:t>
            </a:r>
            <a:r>
              <a:rPr lang="en-IN" sz="3200">
                <a:latin typeface="Arial"/>
              </a:rPr>
              <a:t>	</a:t>
            </a:r>
            <a:r>
              <a:rPr lang="en-IN" sz="3200">
                <a:latin typeface="Arial"/>
              </a:rPr>
              <a:t>//sets alarm time</a:t>
            </a:r>
            <a:endParaRPr/>
          </a:p>
          <a:p>
            <a:pPr>
              <a:buSzPct val="45000"/>
              <a:buFont typeface="StarSymbol"/>
              <a:buChar char=""/>
            </a:pPr>
            <a:r>
              <a:rPr lang="en-IN" sz="3200">
                <a:latin typeface="Arial"/>
              </a:rPr>
              <a:t>if(clk_time==alarm_time)</a:t>
            </a:r>
            <a:endParaRPr/>
          </a:p>
          <a:p>
            <a:pPr>
              <a:buSzPct val="45000"/>
              <a:buFont typeface="StarSymbol"/>
              <a:buChar char=""/>
            </a:pPr>
            <a:r>
              <a:rPr lang="en-IN" sz="3200">
                <a:latin typeface="Arial"/>
              </a:rPr>
              <a:t>{</a:t>
            </a:r>
            <a:endParaRPr/>
          </a:p>
          <a:p>
            <a:pPr>
              <a:buSzPct val="45000"/>
              <a:buFont typeface="StarSymbol"/>
              <a:buChar char=""/>
            </a:pPr>
            <a:r>
              <a:rPr lang="en-IN" sz="3200">
                <a:latin typeface="Arial"/>
              </a:rPr>
              <a:t>An interrupt occurs that in turn generates an alarm</a:t>
            </a:r>
            <a:endParaRPr/>
          </a:p>
          <a:p>
            <a:pPr>
              <a:buSzPct val="45000"/>
              <a:buFont typeface="StarSymbol"/>
              <a:buChar char=""/>
            </a:pPr>
            <a:r>
              <a:rPr lang="en-IN" sz="3200">
                <a:latin typeface="Arial"/>
              </a:rPr>
              <a:t>}</a:t>
            </a:r>
            <a:endParaRPr/>
          </a:p>
          <a:p>
            <a:pPr>
              <a:buSzPct val="45000"/>
              <a:buFont typeface="StarSymbol"/>
              <a:buChar char=""/>
            </a:pP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504360" y="321840"/>
            <a:ext cx="9071640" cy="1262160"/>
          </a:xfrm>
          <a:prstGeom prst="rect">
            <a:avLst/>
          </a:prstGeom>
        </p:spPr>
        <p:txBody>
          <a:bodyPr lIns="0" rIns="0" tIns="0" bIns="0" anchor="ctr"/>
          <a:p>
            <a:pPr algn="ctr"/>
            <a:r>
              <a:rPr lang="en-IN" sz="4400">
                <a:latin typeface="Arial"/>
              </a:rPr>
              <a:t>Explanation of above file operations</a:t>
            </a:r>
            <a:endParaRPr/>
          </a:p>
        </p:txBody>
      </p:sp>
      <p:sp>
        <p:nvSpPr>
          <p:cNvPr id="177" name="TextShape 2"/>
          <p:cNvSpPr txBox="1"/>
          <p:nvPr/>
        </p:nvSpPr>
        <p:spPr>
          <a:xfrm>
            <a:off x="504000" y="1769040"/>
            <a:ext cx="9071640" cy="4384080"/>
          </a:xfrm>
          <a:prstGeom prst="rect">
            <a:avLst/>
          </a:prstGeom>
        </p:spPr>
        <p:txBody>
          <a:bodyPr lIns="0" rIns="0" tIns="0" bIns="0"/>
          <a:p>
            <a:pPr lvl="1">
              <a:buSzPct val="75000"/>
              <a:buFont typeface="StarSymbol"/>
              <a:buChar char=""/>
            </a:pPr>
            <a:r>
              <a:rPr b="1" lang="en-IN" sz="2800" u="sng">
                <a:latin typeface="Arial"/>
              </a:rPr>
              <a:t>cmos_read_time:</a:t>
            </a:r>
            <a:r>
              <a:rPr b="1" lang="en-IN" sz="2800">
                <a:latin typeface="Arial"/>
              </a:rPr>
              <a:t> </a:t>
            </a:r>
            <a:endParaRPr/>
          </a:p>
          <a:p>
            <a:pPr lvl="1">
              <a:buSzPct val="75000"/>
              <a:buFont typeface="StarSymbol"/>
              <a:buChar char=""/>
            </a:pPr>
            <a:r>
              <a:rPr b="1" lang="en-IN" sz="1300">
                <a:latin typeface="Arial"/>
              </a:rPr>
              <a:t>static int cmos_read_time(struct device *dev, struct rtc_time *t)</a:t>
            </a:r>
            <a:endParaRPr/>
          </a:p>
          <a:p>
            <a:pPr lvl="1">
              <a:buSzPct val="75000"/>
              <a:buFont typeface="StarSymbol"/>
              <a:buChar char=""/>
            </a:pPr>
            <a:r>
              <a:rPr b="1" lang="en-IN" sz="1300">
                <a:latin typeface="Arial"/>
              </a:rPr>
              <a:t>{</a:t>
            </a:r>
            <a:endParaRPr/>
          </a:p>
          <a:p>
            <a:pPr lvl="1">
              <a:buSzPct val="75000"/>
              <a:buFont typeface="StarSymbol"/>
              <a:buChar char=""/>
            </a:pPr>
            <a:r>
              <a:rPr b="1" lang="en-IN" sz="1300">
                <a:latin typeface="Arial"/>
              </a:rPr>
              <a:t>get_rtc_time(t); </a:t>
            </a:r>
            <a:endParaRPr/>
          </a:p>
          <a:p>
            <a:pPr lvl="1">
              <a:buSzPct val="75000"/>
              <a:buFont typeface="StarSymbol"/>
              <a:buChar char=""/>
            </a:pPr>
            <a:r>
              <a:rPr b="1" lang="en-IN" sz="1300">
                <a:latin typeface="Arial"/>
              </a:rPr>
              <a:t>return 0;</a:t>
            </a:r>
            <a:endParaRPr/>
          </a:p>
          <a:p>
            <a:pPr lvl="1">
              <a:buSzPct val="75000"/>
              <a:buFont typeface="StarSymbol"/>
              <a:buChar char=""/>
            </a:pPr>
            <a:r>
              <a:rPr b="1" lang="en-IN" sz="1300">
                <a:latin typeface="Arial"/>
              </a:rPr>
              <a:t>}</a:t>
            </a:r>
            <a:endParaRPr/>
          </a:p>
          <a:p>
            <a:pPr lvl="1">
              <a:buSzPct val="75000"/>
              <a:buFont typeface="StarSymbol"/>
              <a:buChar char=""/>
            </a:pPr>
            <a:r>
              <a:rPr b="1" lang="en-IN" sz="2400">
                <a:latin typeface="Arial"/>
              </a:rPr>
              <a:t>NOTE:getting rtc time means getting the time stored in actual registers which can be read using function CMOS_READ &amp; store the values read from registers like  sec,min,hr,day,date,year..etc are stored in the structure called struct rtc_itme</a:t>
            </a:r>
            <a:endParaRPr/>
          </a:p>
          <a:p>
            <a:pPr lvl="1">
              <a:buSzPct val="75000"/>
              <a:buFont typeface="StarSymbol"/>
              <a:buChar char=""/>
            </a:pPr>
            <a:r>
              <a:rPr b="1" lang="en-IN" sz="2400">
                <a:latin typeface="Arial"/>
              </a:rPr>
              <a:t>For further clarification please refer &lt;asm-generic/rtc.h&gt;</a:t>
            </a:r>
            <a:endParaRPr/>
          </a:p>
          <a:p>
            <a:pPr lvl="1">
              <a:buSzPct val="75000"/>
              <a:buFont typeface="StarSymbol"/>
              <a:buChar char=""/>
            </a:pPr>
            <a:endParaRPr/>
          </a:p>
          <a:p>
            <a:pPr lvl="1">
              <a:buSzPct val="75000"/>
              <a:buFont typeface="StarSymbol"/>
              <a:buChar char=""/>
            </a:pP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504000" y="1769040"/>
            <a:ext cx="9071640" cy="4384080"/>
          </a:xfrm>
          <a:prstGeom prst="rect">
            <a:avLst/>
          </a:prstGeom>
        </p:spPr>
        <p:txBody>
          <a:bodyPr lIns="0" rIns="0" tIns="0" bIns="0"/>
          <a:p>
            <a:pPr lvl="1">
              <a:buSzPct val="75000"/>
              <a:buFont typeface="StarSymbol"/>
              <a:buChar char=""/>
            </a:pPr>
            <a:r>
              <a:rPr b="1" lang="en-IN" sz="2800" u="sng">
                <a:latin typeface="Arial"/>
              </a:rPr>
              <a:t>cmos_set_time:</a:t>
            </a:r>
            <a:endParaRPr/>
          </a:p>
          <a:p>
            <a:pPr lvl="1">
              <a:buSzPct val="75000"/>
              <a:buFont typeface="StarSymbol"/>
              <a:buChar char=""/>
            </a:pPr>
            <a:r>
              <a:rPr b="1" lang="en-IN" sz="1300">
                <a:latin typeface="Arial"/>
              </a:rPr>
              <a:t>static int cmos_set_time(struct device *dev, struct rtc_time *t)</a:t>
            </a:r>
            <a:endParaRPr/>
          </a:p>
          <a:p>
            <a:pPr lvl="1">
              <a:buSzPct val="75000"/>
              <a:buFont typeface="StarSymbol"/>
              <a:buChar char=""/>
            </a:pPr>
            <a:r>
              <a:rPr b="1" lang="en-IN" sz="1300">
                <a:latin typeface="Arial"/>
              </a:rPr>
              <a:t>{</a:t>
            </a:r>
            <a:endParaRPr/>
          </a:p>
          <a:p>
            <a:pPr lvl="1">
              <a:buSzPct val="75000"/>
              <a:buFont typeface="StarSymbol"/>
              <a:buChar char=""/>
            </a:pPr>
            <a:r>
              <a:rPr b="1" lang="en-IN" sz="1300">
                <a:latin typeface="Arial"/>
              </a:rPr>
              <a:t>return set_rtc_time(t);</a:t>
            </a:r>
            <a:endParaRPr/>
          </a:p>
          <a:p>
            <a:pPr lvl="1">
              <a:buSzPct val="75000"/>
              <a:buFont typeface="StarSymbol"/>
              <a:buChar char=""/>
            </a:pPr>
            <a:r>
              <a:rPr b="1" lang="en-IN" sz="1300">
                <a:latin typeface="Arial"/>
              </a:rPr>
              <a:t>}</a:t>
            </a:r>
            <a:endParaRPr/>
          </a:p>
          <a:p>
            <a:pPr lvl="1">
              <a:buSzPct val="75000"/>
              <a:buFont typeface="StarSymbol"/>
              <a:buChar char=""/>
            </a:pPr>
            <a:endParaRPr/>
          </a:p>
          <a:p>
            <a:pPr lvl="1">
              <a:buSzPct val="75000"/>
              <a:buFont typeface="StarSymbol"/>
              <a:buChar char=""/>
            </a:pPr>
            <a:r>
              <a:rPr b="1" lang="en-IN" sz="1600" u="sng">
                <a:latin typeface="Arial"/>
              </a:rPr>
              <a:t>Note</a:t>
            </a:r>
            <a:r>
              <a:rPr lang="en-IN" sz="1600" u="sng">
                <a:latin typeface="Arial"/>
              </a:rPr>
              <a:t>:</a:t>
            </a:r>
            <a:endParaRPr/>
          </a:p>
          <a:p>
            <a:pPr lvl="1">
              <a:buSzPct val="75000"/>
              <a:buFont typeface="StarSymbol"/>
              <a:buChar char=""/>
            </a:pPr>
            <a:r>
              <a:rPr lang="en-IN" sz="2200">
                <a:latin typeface="Arial"/>
              </a:rPr>
              <a:t>setting rtc time means writting the time to the registers using function CMOS_WRITE() &amp; setting the time we require in the struct rtc_time ,We pass the reference of above stated structure and using this reference we set the time but before setting the time we check for any possible errors for example :Sec&lt;60,hrs&lt;60month&lt;12.....etc and after checking for all possible errors it updates the time present in out time struct to the registers at the hardware level</a:t>
            </a:r>
            <a:endParaRPr/>
          </a:p>
          <a:p>
            <a:pPr lvl="1">
              <a:buSzPct val="75000"/>
              <a:buFont typeface="StarSymbol"/>
              <a:buChar char=""/>
            </a:pPr>
            <a:r>
              <a:rPr b="1" lang="en-IN" sz="2400">
                <a:latin typeface="Arial"/>
              </a:rPr>
              <a:t>For further clarification please refer &lt;asm-generic/rtc.h&gt;</a:t>
            </a:r>
            <a:endParaRPr/>
          </a:p>
        </p:txBody>
      </p:sp>
      <p:sp>
        <p:nvSpPr>
          <p:cNvPr id="179" name="TextShape 2"/>
          <p:cNvSpPr txBox="1"/>
          <p:nvPr/>
        </p:nvSpPr>
        <p:spPr>
          <a:xfrm>
            <a:off x="504720" y="321840"/>
            <a:ext cx="9071640" cy="1262160"/>
          </a:xfrm>
          <a:prstGeom prst="rect">
            <a:avLst/>
          </a:prstGeom>
        </p:spPr>
        <p:txBody>
          <a:bodyPr lIns="0" rIns="0" tIns="0" bIns="0" anchor="ctr"/>
          <a:p>
            <a:pPr algn="ctr"/>
            <a:r>
              <a:rPr lang="en-IN" sz="4400">
                <a:latin typeface="Arial"/>
              </a:rPr>
              <a:t>Explanation of above file operations</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504000" y="301320"/>
            <a:ext cx="9071640" cy="1262160"/>
          </a:xfrm>
          <a:prstGeom prst="rect">
            <a:avLst/>
          </a:prstGeom>
        </p:spPr>
        <p:txBody>
          <a:bodyPr lIns="0" rIns="0" tIns="0" bIns="0" anchor="ctr"/>
          <a:p>
            <a:pPr algn="ctr"/>
            <a:r>
              <a:rPr lang="en-IN" sz="4400">
                <a:latin typeface="Arial"/>
              </a:rPr>
              <a:t>Explanation of above file operations</a:t>
            </a:r>
            <a:endParaRPr/>
          </a:p>
        </p:txBody>
      </p:sp>
      <p:sp>
        <p:nvSpPr>
          <p:cNvPr id="181" name="TextShape 2"/>
          <p:cNvSpPr txBox="1"/>
          <p:nvPr/>
        </p:nvSpPr>
        <p:spPr>
          <a:xfrm>
            <a:off x="648360" y="1584000"/>
            <a:ext cx="9287640" cy="5760000"/>
          </a:xfrm>
          <a:prstGeom prst="rect">
            <a:avLst/>
          </a:prstGeom>
        </p:spPr>
        <p:txBody>
          <a:bodyPr lIns="0" rIns="0" tIns="0" bIns="0"/>
          <a:p>
            <a:pPr>
              <a:buSzPct val="45000"/>
              <a:buFont typeface="StarSymbol"/>
              <a:buChar char=""/>
            </a:pPr>
            <a:r>
              <a:rPr b="1" lang="en-IN" sz="4400" u="sng">
                <a:latin typeface="Arial"/>
              </a:rPr>
              <a:t>cmos_read_alarm:</a:t>
            </a:r>
            <a:endParaRPr/>
          </a:p>
          <a:p>
            <a:pPr>
              <a:buSzPct val="45000"/>
              <a:buFont typeface="StarSymbol"/>
              <a:buChar char=""/>
            </a:pPr>
            <a:r>
              <a:rPr lang="en-IN" sz="3600">
                <a:latin typeface="Arial"/>
              </a:rPr>
              <a:t>Read alarm means to read alarm time from the registers and store it into our time structure</a:t>
            </a:r>
            <a:endParaRPr/>
          </a:p>
          <a:p>
            <a:pPr>
              <a:buSzPct val="45000"/>
              <a:buFont typeface="StarSymbol"/>
              <a:buChar char=""/>
            </a:pPr>
            <a:r>
              <a:rPr lang="en-IN" sz="3600">
                <a:latin typeface="Arial"/>
              </a:rPr>
              <a:t>Alarm time is periodically read(or compared to clk time) by periodic interrupts and hence before reading the alarm time checks if the IRQ No. Is valid or not by the code below </a:t>
            </a:r>
            <a:endParaRPr/>
          </a:p>
          <a:p>
            <a:pPr>
              <a:buSzPct val="45000"/>
              <a:buFont typeface="StarSymbol"/>
              <a:buChar char=""/>
            </a:pPr>
            <a:r>
              <a:rPr b="1" lang="en-IN" sz="3600">
                <a:latin typeface="Arial"/>
              </a:rPr>
              <a:t>if (!is_valid_irq(cmos-&gt;irq))//checking if the IRQ NO. is Non-negative No.</a:t>
            </a:r>
            <a:endParaRPr/>
          </a:p>
          <a:p>
            <a:pPr>
              <a:buSzPct val="45000"/>
              <a:buFont typeface="StarSymbol"/>
              <a:buChar char=""/>
            </a:pPr>
            <a:r>
              <a:rPr b="1" lang="en-IN" sz="3600">
                <a:latin typeface="Arial"/>
              </a:rPr>
              <a:t>return -EIO;</a:t>
            </a:r>
            <a:endParaRPr/>
          </a:p>
          <a:p>
            <a:pPr>
              <a:buSzPct val="45000"/>
              <a:buFont typeface="StarSymbol"/>
              <a:buChar char=""/>
            </a:pPr>
            <a:r>
              <a:rPr lang="en-IN" sz="3600">
                <a:latin typeface="Arial"/>
              </a:rPr>
              <a:t>If above condition is not satisfied it continues with alarm reading but before actually reading alarm values we have to acquires a spinlock thereby avoiding a NMI to interrupt the process of reading alarm values  from the registers &amp; this is done by</a:t>
            </a:r>
            <a:endParaRPr/>
          </a:p>
          <a:p>
            <a:pPr>
              <a:buSzPct val="45000"/>
              <a:buFont typeface="StarSymbol"/>
              <a:buChar char=""/>
            </a:pPr>
            <a:r>
              <a:rPr b="1" lang="en-IN" sz="3600">
                <a:latin typeface="Arial"/>
              </a:rPr>
              <a:t>spin_lock_irq(&amp;rtc_lock);</a:t>
            </a:r>
            <a:endParaRPr/>
          </a:p>
          <a:p>
            <a:pPr>
              <a:buSzPct val="45000"/>
              <a:buFont typeface="StarSymbol"/>
              <a:buChar char=""/>
            </a:pPr>
            <a:r>
              <a:rPr b="1" lang="en-IN" sz="3600">
                <a:latin typeface="Arial"/>
              </a:rPr>
              <a:t>After the completion of the reading alarm values spin lock is released by following code lines</a:t>
            </a:r>
            <a:endParaRPr/>
          </a:p>
          <a:p>
            <a:pPr>
              <a:buSzPct val="45000"/>
              <a:buFont typeface="StarSymbol"/>
              <a:buChar char=""/>
            </a:pPr>
            <a:r>
              <a:rPr b="1" lang="en-IN" sz="3600">
                <a:latin typeface="Arial"/>
              </a:rPr>
              <a:t>spin_unlock_irq(&amp;rtc_lock);</a:t>
            </a:r>
            <a:endParaRPr/>
          </a:p>
          <a:p>
            <a:pPr>
              <a:buSzPct val="45000"/>
              <a:buFont typeface="StarSymbol"/>
              <a:buChar char=""/>
            </a:pPr>
            <a:endParaRPr/>
          </a:p>
          <a:p>
            <a:pPr>
              <a:buSzPct val="45000"/>
              <a:buFont typeface="StarSymbol"/>
              <a:buChar char=""/>
            </a:pP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504000" y="301320"/>
            <a:ext cx="9071640" cy="1262160"/>
          </a:xfrm>
          <a:prstGeom prst="rect">
            <a:avLst/>
          </a:prstGeom>
        </p:spPr>
        <p:txBody>
          <a:bodyPr lIns="0" rIns="0" tIns="0" bIns="0" anchor="ctr"/>
          <a:p>
            <a:pPr algn="ctr">
              <a:buSzPct val="45000"/>
              <a:buFont typeface="StarSymbol"/>
              <a:buChar char=""/>
            </a:pPr>
            <a:r>
              <a:rPr b="1" lang="en-IN" sz="4400" u="sng">
                <a:latin typeface="Arial"/>
              </a:rPr>
              <a:t>cmos_read_alarm:</a:t>
            </a:r>
            <a:endParaRPr/>
          </a:p>
        </p:txBody>
      </p:sp>
      <p:sp>
        <p:nvSpPr>
          <p:cNvPr id="183" name="TextShape 2"/>
          <p:cNvSpPr txBox="1"/>
          <p:nvPr/>
        </p:nvSpPr>
        <p:spPr>
          <a:xfrm>
            <a:off x="504000" y="1563480"/>
            <a:ext cx="9071640" cy="5348520"/>
          </a:xfrm>
          <a:prstGeom prst="rect">
            <a:avLst/>
          </a:prstGeom>
        </p:spPr>
        <p:txBody>
          <a:bodyPr lIns="0" rIns="0" tIns="0" bIns="0"/>
          <a:p>
            <a:pPr>
              <a:buSzPct val="45000"/>
              <a:buFont typeface="StarSymbol"/>
              <a:buChar char=""/>
            </a:pPr>
            <a:r>
              <a:rPr lang="en-IN" sz="3200">
                <a:latin typeface="Arial"/>
              </a:rPr>
              <a:t>t-&gt;time.tm_mday = -1;//1 to 31</a:t>
            </a:r>
            <a:endParaRPr/>
          </a:p>
          <a:p>
            <a:pPr>
              <a:buSzPct val="45000"/>
              <a:buFont typeface="StarSymbol"/>
              <a:buChar char=""/>
            </a:pPr>
            <a:r>
              <a:rPr lang="en-IN" sz="3200">
                <a:latin typeface="Arial"/>
              </a:rPr>
              <a:t>t-&gt;time.tm_mon = -1;//1 to 12</a:t>
            </a:r>
            <a:endParaRPr/>
          </a:p>
          <a:p>
            <a:pPr>
              <a:buSzPct val="45000"/>
              <a:buFont typeface="StarSymbol"/>
              <a:buChar char=""/>
            </a:pPr>
            <a:r>
              <a:rPr lang="en-IN" sz="3200">
                <a:latin typeface="Arial"/>
              </a:rPr>
              <a:t>t-&gt;time.tm_year = -1;</a:t>
            </a:r>
            <a:endParaRPr/>
          </a:p>
          <a:p>
            <a:pPr>
              <a:buSzPct val="45000"/>
              <a:buFont typeface="StarSymbol"/>
              <a:buChar char=""/>
            </a:pPr>
            <a:r>
              <a:rPr lang="en-IN" sz="3200">
                <a:latin typeface="Arial"/>
              </a:rPr>
              <a:t>Where t is pointer to structure ( struct rtc_wkalrm) which has a strtucture(struct rtc_time) apart from 2 more elements &amp; time is a reference(variable) to  the structure rtc_time</a:t>
            </a:r>
            <a:endParaRPr/>
          </a:p>
          <a:p>
            <a:pPr>
              <a:buSzPct val="45000"/>
              <a:buFont typeface="StarSymbol"/>
              <a:buChar char=""/>
            </a:pPr>
            <a:r>
              <a:rPr lang="en-IN" sz="3200">
                <a:latin typeface="Arial"/>
              </a:rPr>
              <a:t>The above are set to -1 because the alarm used here is not an Enhanced Alarm(refer terminology) but if the alarm is set as an Enhanced Alarm then even the day_of_a_month,month,year is read from the register(using CMOS_READ) &amp; stored in our time structure(struct rtc_time)</a:t>
            </a:r>
            <a:endParaRPr/>
          </a:p>
          <a:p>
            <a:pPr>
              <a:buSzPct val="45000"/>
              <a:buFont typeface="StarSymbol"/>
              <a:buChar char=""/>
            </a:pPr>
            <a:r>
              <a:rPr lang="en-IN" sz="3200">
                <a:latin typeface="Arial"/>
              </a:rPr>
              <a:t>While reading from registers the values can be either  in BCD or binary and hence if values in BCD can also be converted  to binary using function</a:t>
            </a:r>
            <a:endParaRPr/>
          </a:p>
          <a:p>
            <a:pPr>
              <a:buSzPct val="45000"/>
              <a:buFont typeface="StarSymbol"/>
              <a:buChar char=""/>
            </a:pPr>
            <a:r>
              <a:rPr lang="en-IN" sz="3200">
                <a:latin typeface="Arial"/>
              </a:rPr>
              <a:t> </a:t>
            </a:r>
            <a:r>
              <a:rPr lang="en-IN" sz="3200">
                <a:latin typeface="Arial"/>
              </a:rPr>
              <a:t>bcd2bin( )</a:t>
            </a:r>
            <a:endParaRPr/>
          </a:p>
          <a:p>
            <a:pPr>
              <a:buSzPct val="45000"/>
              <a:buFont typeface="StarSymbol"/>
              <a:buChar char=""/>
            </a:pPr>
            <a:r>
              <a:rPr lang="en-IN" sz="3200">
                <a:latin typeface="Arial"/>
              </a:rPr>
              <a:t>NOTE:For further clarification refer the driver code</a:t>
            </a:r>
            <a:endParaRPr/>
          </a:p>
          <a:p>
            <a:pPr>
              <a:buSzPct val="45000"/>
              <a:buFont typeface="StarSymbol"/>
              <a:buChar char=""/>
            </a:pP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504000" y="301320"/>
            <a:ext cx="9071640" cy="1262160"/>
          </a:xfrm>
          <a:prstGeom prst="rect">
            <a:avLst/>
          </a:prstGeom>
        </p:spPr>
        <p:txBody>
          <a:bodyPr lIns="0" rIns="0" tIns="0" bIns="0" anchor="ctr"/>
          <a:p>
            <a:pPr algn="ctr"/>
            <a:r>
              <a:rPr lang="en-IN" sz="4400">
                <a:latin typeface="Arial"/>
              </a:rPr>
              <a:t>cmos_set_alarm</a:t>
            </a:r>
            <a:endParaRPr/>
          </a:p>
        </p:txBody>
      </p:sp>
      <p:sp>
        <p:nvSpPr>
          <p:cNvPr id="185" name="TextShape 2"/>
          <p:cNvSpPr txBox="1"/>
          <p:nvPr/>
        </p:nvSpPr>
        <p:spPr>
          <a:xfrm>
            <a:off x="504000" y="1769040"/>
            <a:ext cx="9071640" cy="4384080"/>
          </a:xfrm>
          <a:prstGeom prst="rect">
            <a:avLst/>
          </a:prstGeom>
        </p:spPr>
        <p:txBody>
          <a:bodyPr lIns="0" rIns="0" tIns="0" bIns="0"/>
          <a:p>
            <a:pPr>
              <a:buSzPct val="45000"/>
              <a:buFont typeface="StarSymbol"/>
              <a:buChar char=""/>
            </a:pPr>
            <a:r>
              <a:rPr lang="en-IN" sz="3200">
                <a:latin typeface="Arial"/>
              </a:rPr>
              <a:t>Set alarm means writing alarm values into the registers(take from our structute rtc_time)</a:t>
            </a:r>
            <a:endParaRPr/>
          </a:p>
          <a:p>
            <a:pPr>
              <a:buSzPct val="45000"/>
              <a:buFont typeface="StarSymbol"/>
              <a:buChar char=""/>
            </a:pPr>
            <a:r>
              <a:rPr lang="en-IN" sz="3200">
                <a:latin typeface="Arial"/>
              </a:rPr>
              <a:t>Example:</a:t>
            </a:r>
            <a:endParaRPr/>
          </a:p>
          <a:p>
            <a:pPr>
              <a:buSzPct val="45000"/>
              <a:buFont typeface="StarSymbol"/>
              <a:buChar char=""/>
            </a:pPr>
            <a:r>
              <a:rPr lang="en-IN" sz="2400">
                <a:latin typeface="Arial"/>
              </a:rPr>
              <a:t>CMOS_WRITE(hrs, RTC_HOURS_ALARM);</a:t>
            </a:r>
            <a:endParaRPr/>
          </a:p>
          <a:p>
            <a:pPr>
              <a:buSzPct val="45000"/>
              <a:buFont typeface="StarSymbol"/>
              <a:buChar char=""/>
            </a:pPr>
            <a:r>
              <a:rPr lang="en-IN" sz="2400">
                <a:latin typeface="Arial"/>
              </a:rPr>
              <a:t>CMOS_WRITE(min, RTC_MINUTES_ALARM);</a:t>
            </a:r>
            <a:endParaRPr/>
          </a:p>
          <a:p>
            <a:pPr>
              <a:buSzPct val="45000"/>
              <a:buFont typeface="StarSymbol"/>
              <a:buChar char=""/>
            </a:pPr>
            <a:r>
              <a:rPr lang="en-IN" sz="2400">
                <a:latin typeface="Arial"/>
              </a:rPr>
              <a:t>CMOS_WRITE(sec, RTC_SECONDS_ALARM);</a:t>
            </a:r>
            <a:endParaRPr/>
          </a:p>
          <a:p>
            <a:pPr>
              <a:buSzPct val="45000"/>
              <a:buFont typeface="StarSymbol"/>
              <a:buChar char=""/>
            </a:pPr>
            <a:r>
              <a:rPr lang="en-IN" sz="2400">
                <a:latin typeface="Arial"/>
              </a:rPr>
              <a:t>We have acquire a spin-lock before writing &amp; release spinlock after writing as dicussed previously</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504000" y="301320"/>
            <a:ext cx="9071640" cy="1262160"/>
          </a:xfrm>
          <a:prstGeom prst="rect">
            <a:avLst/>
          </a:prstGeom>
        </p:spPr>
        <p:txBody>
          <a:bodyPr lIns="0" rIns="0" tIns="0" bIns="0" anchor="ctr"/>
          <a:p>
            <a:pPr algn="ctr"/>
            <a:r>
              <a:rPr lang="en-IN" sz="4400">
                <a:latin typeface="Arial"/>
              </a:rPr>
              <a:t>cmos_procfs</a:t>
            </a:r>
            <a:endParaRPr/>
          </a:p>
        </p:txBody>
      </p:sp>
      <p:sp>
        <p:nvSpPr>
          <p:cNvPr id="187" name="TextShape 2"/>
          <p:cNvSpPr txBox="1"/>
          <p:nvPr/>
        </p:nvSpPr>
        <p:spPr>
          <a:xfrm>
            <a:off x="504000" y="1769040"/>
            <a:ext cx="9071640" cy="4384080"/>
          </a:xfrm>
          <a:prstGeom prst="rect">
            <a:avLst/>
          </a:prstGeom>
        </p:spPr>
        <p:txBody>
          <a:bodyPr lIns="0" rIns="0" tIns="0" bIns="0"/>
          <a:p>
            <a:pPr>
              <a:buSzPct val="45000"/>
              <a:buFont typeface="StarSymbol"/>
              <a:buChar char=""/>
            </a:pPr>
            <a:r>
              <a:rPr lang="en-IN" sz="3200">
                <a:latin typeface="Arial"/>
              </a:rPr>
              <a:t>cmos_procfs is a file operation on RTC device used to display the log's(or status) of the RTC device </a:t>
            </a:r>
            <a:endParaRPr/>
          </a:p>
          <a:p>
            <a:pPr>
              <a:buSzPct val="45000"/>
              <a:buFont typeface="StarSymbol"/>
              <a:buChar char=""/>
            </a:pPr>
            <a:r>
              <a:rPr lang="en-IN" sz="3200">
                <a:latin typeface="Arial"/>
              </a:rPr>
              <a:t>For example:tells us whether periodic_IRQ,update_IRQ,HPET_emulated,BCD...etc are enabled or not</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360360" y="72000"/>
            <a:ext cx="9071640" cy="1262160"/>
          </a:xfrm>
          <a:prstGeom prst="rect">
            <a:avLst/>
          </a:prstGeom>
        </p:spPr>
        <p:txBody>
          <a:bodyPr lIns="0" rIns="0" tIns="0" bIns="0" anchor="ctr"/>
          <a:p>
            <a:pPr lvl="1" algn="ctr">
              <a:buSzPct val="45000"/>
              <a:buFont typeface="StarSymbol"/>
              <a:buChar char=""/>
            </a:pPr>
            <a:r>
              <a:rPr lang="en-IN" sz="4400">
                <a:latin typeface="Arial"/>
              </a:rPr>
              <a:t>cmos_alarm_irq_enable</a:t>
            </a:r>
            <a:endParaRPr/>
          </a:p>
        </p:txBody>
      </p:sp>
      <p:sp>
        <p:nvSpPr>
          <p:cNvPr id="189" name="TextShape 2"/>
          <p:cNvSpPr txBox="1"/>
          <p:nvPr/>
        </p:nvSpPr>
        <p:spPr>
          <a:xfrm>
            <a:off x="504000" y="1440000"/>
            <a:ext cx="9071640" cy="5400000"/>
          </a:xfrm>
          <a:prstGeom prst="rect">
            <a:avLst/>
          </a:prstGeom>
        </p:spPr>
        <p:txBody>
          <a:bodyPr lIns="0" rIns="0" tIns="0" bIns="0"/>
          <a:p>
            <a:pPr>
              <a:buSzPct val="45000"/>
              <a:buFont typeface="StarSymbol"/>
              <a:buChar char=""/>
            </a:pPr>
            <a:r>
              <a:rPr lang="en-IN" sz="3200">
                <a:latin typeface="Arial"/>
              </a:rPr>
              <a:t>unsigned int enabled</a:t>
            </a:r>
            <a:endParaRPr/>
          </a:p>
          <a:p>
            <a:pPr>
              <a:buSzPct val="45000"/>
              <a:buFont typeface="StarSymbol"/>
              <a:buChar char=""/>
            </a:pPr>
            <a:r>
              <a:rPr lang="en-IN" sz="3200">
                <a:latin typeface="Arial"/>
              </a:rPr>
              <a:t>if (enabled)</a:t>
            </a:r>
            <a:endParaRPr/>
          </a:p>
          <a:p>
            <a:pPr>
              <a:buSzPct val="45000"/>
              <a:buFont typeface="StarSymbol"/>
              <a:buChar char=""/>
            </a:pPr>
            <a:r>
              <a:rPr lang="en-IN" sz="3200">
                <a:latin typeface="Arial"/>
              </a:rPr>
              <a:t>cmos_irq_enable(cmos, RTC_AIE);</a:t>
            </a:r>
            <a:endParaRPr/>
          </a:p>
          <a:p>
            <a:pPr>
              <a:buSzPct val="45000"/>
              <a:buFont typeface="StarSymbol"/>
              <a:buChar char=""/>
            </a:pPr>
            <a:r>
              <a:rPr lang="en-IN" sz="3200">
                <a:latin typeface="Arial"/>
              </a:rPr>
              <a:t>else</a:t>
            </a:r>
            <a:endParaRPr/>
          </a:p>
          <a:p>
            <a:pPr>
              <a:buSzPct val="45000"/>
              <a:buFont typeface="StarSymbol"/>
              <a:buChar char=""/>
            </a:pPr>
            <a:r>
              <a:rPr lang="en-IN" sz="3200">
                <a:latin typeface="Arial"/>
              </a:rPr>
              <a:t>cmos_irq_disable(cmos, RTC_AIE);</a:t>
            </a:r>
            <a:endParaRPr/>
          </a:p>
          <a:p>
            <a:pPr>
              <a:buSzPct val="45000"/>
              <a:buFont typeface="StarSymbol"/>
              <a:buChar char=""/>
            </a:pPr>
            <a:r>
              <a:rPr lang="en-IN" sz="3200">
                <a:latin typeface="Arial"/>
              </a:rPr>
              <a:t>where</a:t>
            </a:r>
            <a:endParaRPr/>
          </a:p>
          <a:p>
            <a:pPr>
              <a:buSzPct val="45000"/>
              <a:buFont typeface="StarSymbol"/>
              <a:buChar char=""/>
            </a:pPr>
            <a:r>
              <a:rPr lang="en-IN" sz="3200">
                <a:latin typeface="Arial"/>
              </a:rPr>
              <a:t>static void cmos_irq_enable(struct cmos_rtc *cmos, unsigned char mask)</a:t>
            </a:r>
            <a:endParaRPr/>
          </a:p>
          <a:p>
            <a:pPr>
              <a:buSzPct val="45000"/>
              <a:buFont typeface="StarSymbol"/>
              <a:buChar char=""/>
            </a:pPr>
            <a:r>
              <a:rPr lang="en-IN" sz="3200">
                <a:latin typeface="Arial"/>
              </a:rPr>
              <a:t>{</a:t>
            </a:r>
            <a:endParaRPr/>
          </a:p>
          <a:p>
            <a:pPr>
              <a:buSzPct val="45000"/>
              <a:buFont typeface="StarSymbol"/>
              <a:buChar char=""/>
            </a:pPr>
            <a:r>
              <a:rPr b="1" lang="en-IN" sz="3200">
                <a:latin typeface="Arial"/>
              </a:rPr>
              <a:t>rtc_control |= mask;</a:t>
            </a:r>
            <a:endParaRPr/>
          </a:p>
          <a:p>
            <a:pPr>
              <a:buSzPct val="45000"/>
              <a:buFont typeface="StarSymbol"/>
              <a:buChar char=""/>
            </a:pPr>
            <a:r>
              <a:rPr lang="en-IN" sz="3200">
                <a:latin typeface="Arial"/>
              </a:rPr>
              <a:t>CMOS_WRITE(rtc_control, RTC_CONTROL);</a:t>
            </a:r>
            <a:endParaRPr/>
          </a:p>
          <a:p>
            <a:pPr>
              <a:buSzPct val="45000"/>
              <a:buFont typeface="StarSymbol"/>
              <a:buChar char=""/>
            </a:pPr>
            <a:r>
              <a:rPr lang="en-IN" sz="3200">
                <a:latin typeface="Arial"/>
              </a:rPr>
              <a:t>hpet_set_rtc_irq_bit(mask);</a:t>
            </a:r>
            <a:endParaRPr/>
          </a:p>
          <a:p>
            <a:pPr>
              <a:buSzPct val="45000"/>
              <a:buFont typeface="StarSymbol"/>
              <a:buChar char=""/>
            </a:pPr>
            <a:r>
              <a:rPr lang="en-IN" sz="3200">
                <a:latin typeface="Arial"/>
              </a:rPr>
              <a:t>}</a:t>
            </a:r>
            <a:endParaRPr/>
          </a:p>
          <a:p>
            <a:pPr>
              <a:buSzPct val="45000"/>
              <a:buFont typeface="StarSymbol"/>
              <a:buChar char=""/>
            </a:pPr>
            <a:r>
              <a:rPr lang="en-IN" sz="3200">
                <a:latin typeface="Arial"/>
              </a:rPr>
              <a:t>static void cmos_irq_disable(struct cmos_rtc *cmos, unsigned char mask)</a:t>
            </a:r>
            <a:endParaRPr/>
          </a:p>
          <a:p>
            <a:pPr>
              <a:buSzPct val="45000"/>
              <a:buFont typeface="StarSymbol"/>
              <a:buChar char=""/>
            </a:pPr>
            <a:r>
              <a:rPr lang="en-IN" sz="3200">
                <a:latin typeface="Arial"/>
              </a:rPr>
              <a:t>{</a:t>
            </a:r>
            <a:endParaRPr/>
          </a:p>
          <a:p>
            <a:pPr>
              <a:buSzPct val="45000"/>
              <a:buFont typeface="StarSymbol"/>
              <a:buChar char=""/>
            </a:pPr>
            <a:r>
              <a:rPr b="1" lang="en-IN" sz="3200">
                <a:latin typeface="Arial"/>
              </a:rPr>
              <a:t>rtc_control &amp;= ~mask</a:t>
            </a:r>
            <a:r>
              <a:rPr lang="en-IN" sz="3200">
                <a:latin typeface="Arial"/>
              </a:rPr>
              <a:t>;</a:t>
            </a:r>
            <a:endParaRPr/>
          </a:p>
          <a:p>
            <a:pPr>
              <a:buSzPct val="45000"/>
              <a:buFont typeface="StarSymbol"/>
              <a:buChar char=""/>
            </a:pPr>
            <a:r>
              <a:rPr lang="en-IN" sz="3200">
                <a:latin typeface="Arial"/>
              </a:rPr>
              <a:t>CMOS_WRITE(rtc_control, RTC_CONTROL);</a:t>
            </a:r>
            <a:endParaRPr/>
          </a:p>
          <a:p>
            <a:pPr>
              <a:buSzPct val="45000"/>
              <a:buFont typeface="StarSymbol"/>
              <a:buChar char=""/>
            </a:pPr>
            <a:r>
              <a:rPr lang="en-IN" sz="3200">
                <a:latin typeface="Arial"/>
              </a:rPr>
              <a:t>hpet_mask_rtc_irq_bit(mask);</a:t>
            </a:r>
            <a:endParaRPr/>
          </a:p>
          <a:p>
            <a:pPr>
              <a:buSzPct val="45000"/>
              <a:buFont typeface="StarSymbol"/>
              <a:buChar char=""/>
            </a:pPr>
            <a:r>
              <a:rPr lang="en-IN" sz="3200">
                <a:latin typeface="Arial"/>
              </a:rPr>
              <a:t>}</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504000" y="301320"/>
            <a:ext cx="9071640" cy="1262160"/>
          </a:xfrm>
          <a:prstGeom prst="rect">
            <a:avLst/>
          </a:prstGeom>
        </p:spPr>
        <p:txBody>
          <a:bodyPr lIns="0" rIns="0" tIns="0" bIns="0" anchor="ctr"/>
          <a:p>
            <a:pPr algn="ctr"/>
            <a:r>
              <a:rPr lang="en-IN" sz="4400">
                <a:latin typeface="Arial"/>
              </a:rPr>
              <a:t>File operations</a:t>
            </a:r>
            <a:endParaRPr/>
          </a:p>
        </p:txBody>
      </p:sp>
      <p:sp>
        <p:nvSpPr>
          <p:cNvPr id="191" name="TextShape 2"/>
          <p:cNvSpPr txBox="1"/>
          <p:nvPr/>
        </p:nvSpPr>
        <p:spPr>
          <a:xfrm>
            <a:off x="504000" y="1563480"/>
            <a:ext cx="9071640" cy="5492520"/>
          </a:xfrm>
          <a:prstGeom prst="rect">
            <a:avLst/>
          </a:prstGeom>
        </p:spPr>
        <p:txBody>
          <a:bodyPr lIns="0" rIns="0" tIns="0" bIns="0"/>
          <a:p>
            <a:pPr>
              <a:buSzPct val="45000"/>
              <a:buFont typeface="StarSymbol"/>
              <a:buChar char=""/>
            </a:pPr>
            <a:r>
              <a:rPr lang="en-IN" sz="3200">
                <a:latin typeface="Arial"/>
              </a:rPr>
              <a:t>There are another set of file operations to be performed on the RTC device which is similar to the above discussed FOP's &amp; hence please go through the driver code for more clarification</a:t>
            </a:r>
            <a:endParaRPr/>
          </a:p>
          <a:p>
            <a:pPr>
              <a:buSzPct val="45000"/>
              <a:buFont typeface="StarSymbol"/>
              <a:buChar char=""/>
            </a:pPr>
            <a:endParaRPr/>
          </a:p>
          <a:p>
            <a:pPr>
              <a:buSzPct val="45000"/>
              <a:buFont typeface="StarSymbol"/>
              <a:buChar char=""/>
            </a:pPr>
            <a:r>
              <a:rPr lang="en-IN" sz="3200">
                <a:latin typeface="Arial"/>
              </a:rPr>
              <a:t>static struct pnp_driver cmos_pnp_driver = {</a:t>
            </a:r>
            <a:endParaRPr/>
          </a:p>
          <a:p>
            <a:pPr>
              <a:buSzPct val="45000"/>
              <a:buFont typeface="StarSymbol"/>
              <a:buChar char=""/>
            </a:pPr>
            <a:r>
              <a:rPr lang="en-IN" sz="3200">
                <a:latin typeface="Arial"/>
              </a:rPr>
              <a:t>.name</a:t>
            </a:r>
            <a:r>
              <a:rPr lang="en-IN" sz="3200">
                <a:latin typeface="Arial"/>
              </a:rPr>
              <a:t>	</a:t>
            </a:r>
            <a:r>
              <a:rPr lang="en-IN" sz="3200">
                <a:latin typeface="Arial"/>
              </a:rPr>
              <a:t>	</a:t>
            </a:r>
            <a:r>
              <a:rPr lang="en-IN" sz="3200">
                <a:latin typeface="Arial"/>
              </a:rPr>
              <a:t>= (char *) driver_name,</a:t>
            </a:r>
            <a:endParaRPr/>
          </a:p>
          <a:p>
            <a:pPr>
              <a:buSzPct val="45000"/>
              <a:buFont typeface="StarSymbol"/>
              <a:buChar char=""/>
            </a:pPr>
            <a:r>
              <a:rPr lang="en-IN" sz="3200">
                <a:latin typeface="Arial"/>
              </a:rPr>
              <a:t>.id_table</a:t>
            </a:r>
            <a:r>
              <a:rPr lang="en-IN" sz="3200">
                <a:latin typeface="Arial"/>
              </a:rPr>
              <a:t>	</a:t>
            </a:r>
            <a:r>
              <a:rPr lang="en-IN" sz="3200">
                <a:latin typeface="Arial"/>
              </a:rPr>
              <a:t>= rtc_ids,</a:t>
            </a:r>
            <a:endParaRPr/>
          </a:p>
          <a:p>
            <a:pPr>
              <a:buSzPct val="45000"/>
              <a:buFont typeface="StarSymbol"/>
              <a:buChar char=""/>
            </a:pPr>
            <a:r>
              <a:rPr lang="en-IN" sz="3200">
                <a:latin typeface="Arial"/>
              </a:rPr>
              <a:t>.probe</a:t>
            </a:r>
            <a:r>
              <a:rPr lang="en-IN" sz="3200">
                <a:latin typeface="Arial"/>
              </a:rPr>
              <a:t>	</a:t>
            </a:r>
            <a:r>
              <a:rPr lang="en-IN" sz="3200">
                <a:latin typeface="Arial"/>
              </a:rPr>
              <a:t>	</a:t>
            </a:r>
            <a:r>
              <a:rPr lang="en-IN" sz="3200">
                <a:latin typeface="Arial"/>
              </a:rPr>
              <a:t>= cmos_pnp_probe,</a:t>
            </a:r>
            <a:endParaRPr/>
          </a:p>
          <a:p>
            <a:pPr>
              <a:buSzPct val="45000"/>
              <a:buFont typeface="StarSymbol"/>
              <a:buChar char=""/>
            </a:pPr>
            <a:r>
              <a:rPr lang="en-IN" sz="3200">
                <a:latin typeface="Arial"/>
              </a:rPr>
              <a:t>.remove</a:t>
            </a:r>
            <a:r>
              <a:rPr lang="en-IN" sz="3200">
                <a:latin typeface="Arial"/>
              </a:rPr>
              <a:t>	</a:t>
            </a:r>
            <a:r>
              <a:rPr lang="en-IN" sz="3200">
                <a:latin typeface="Arial"/>
              </a:rPr>
              <a:t>	</a:t>
            </a:r>
            <a:r>
              <a:rPr lang="en-IN" sz="3200">
                <a:latin typeface="Arial"/>
              </a:rPr>
              <a:t>= __exit_p(cmos_pnp_remove),</a:t>
            </a:r>
            <a:endParaRPr/>
          </a:p>
          <a:p>
            <a:pPr>
              <a:buSzPct val="45000"/>
              <a:buFont typeface="StarSymbol"/>
              <a:buChar char=""/>
            </a:pPr>
            <a:r>
              <a:rPr lang="en-IN" sz="3200">
                <a:latin typeface="Arial"/>
              </a:rPr>
              <a:t>.shutdown</a:t>
            </a:r>
            <a:r>
              <a:rPr lang="en-IN" sz="3200">
                <a:latin typeface="Arial"/>
              </a:rPr>
              <a:t>	</a:t>
            </a:r>
            <a:r>
              <a:rPr lang="en-IN" sz="3200">
                <a:latin typeface="Arial"/>
              </a:rPr>
              <a:t>= cmos_pnp_shutdown,</a:t>
            </a:r>
            <a:endParaRPr/>
          </a:p>
          <a:p>
            <a:pPr>
              <a:buSzPct val="45000"/>
              <a:buFont typeface="StarSymbol"/>
              <a:buChar char=""/>
            </a:pPr>
            <a:r>
              <a:rPr lang="en-IN" sz="3200">
                <a:latin typeface="Arial"/>
              </a:rPr>
              <a:t>/* flag ensures resume() gets called, and stops syslog spam */</a:t>
            </a:r>
            <a:endParaRPr/>
          </a:p>
          <a:p>
            <a:pPr>
              <a:buSzPct val="45000"/>
              <a:buFont typeface="StarSymbol"/>
              <a:buChar char=""/>
            </a:pPr>
            <a:r>
              <a:rPr lang="en-IN" sz="3200">
                <a:latin typeface="Arial"/>
              </a:rPr>
              <a:t>.flags</a:t>
            </a:r>
            <a:r>
              <a:rPr lang="en-IN" sz="3200">
                <a:latin typeface="Arial"/>
              </a:rPr>
              <a:t>	</a:t>
            </a:r>
            <a:r>
              <a:rPr lang="en-IN" sz="3200">
                <a:latin typeface="Arial"/>
              </a:rPr>
              <a:t>	</a:t>
            </a:r>
            <a:r>
              <a:rPr lang="en-IN" sz="3200">
                <a:latin typeface="Arial"/>
              </a:rPr>
              <a:t>= PNP_DRIVER_RES_DO_NOT_CHANGE,</a:t>
            </a:r>
            <a:endParaRPr/>
          </a:p>
          <a:p>
            <a:pPr>
              <a:buSzPct val="45000"/>
              <a:buFont typeface="StarSymbol"/>
              <a:buChar char=""/>
            </a:pPr>
            <a:r>
              <a:rPr lang="en-IN" sz="3200">
                <a:latin typeface="Arial"/>
              </a:rPr>
              <a:t>.suspend</a:t>
            </a:r>
            <a:r>
              <a:rPr lang="en-IN" sz="3200">
                <a:latin typeface="Arial"/>
              </a:rPr>
              <a:t>	</a:t>
            </a:r>
            <a:r>
              <a:rPr lang="en-IN" sz="3200">
                <a:latin typeface="Arial"/>
              </a:rPr>
              <a:t>= cmos_pnp_suspend,</a:t>
            </a:r>
            <a:endParaRPr/>
          </a:p>
          <a:p>
            <a:pPr>
              <a:buSzPct val="45000"/>
              <a:buFont typeface="StarSymbol"/>
              <a:buChar char=""/>
            </a:pPr>
            <a:r>
              <a:rPr lang="en-IN" sz="3200">
                <a:latin typeface="Arial"/>
              </a:rPr>
              <a:t>.resume</a:t>
            </a:r>
            <a:r>
              <a:rPr lang="en-IN" sz="3200">
                <a:latin typeface="Arial"/>
              </a:rPr>
              <a:t>	</a:t>
            </a:r>
            <a:r>
              <a:rPr lang="en-IN" sz="3200">
                <a:latin typeface="Arial"/>
              </a:rPr>
              <a:t>	</a:t>
            </a:r>
            <a:r>
              <a:rPr lang="en-IN" sz="3200">
                <a:latin typeface="Arial"/>
              </a:rPr>
              <a:t>= cmos_pnp_resume,</a:t>
            </a:r>
            <a:endParaRPr/>
          </a:p>
          <a:p>
            <a:pPr>
              <a:buSzPct val="45000"/>
              <a:buFont typeface="StarSymbol"/>
              <a:buChar char=""/>
            </a:pPr>
            <a:r>
              <a:rPr lang="en-IN" sz="3200">
                <a:latin typeface="Arial"/>
              </a:rPr>
              <a:t>};</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1769040"/>
            <a:ext cx="9071640" cy="4384080"/>
          </a:xfrm>
          <a:prstGeom prst="rect">
            <a:avLst/>
          </a:prstGeom>
        </p:spPr>
        <p:txBody>
          <a:bodyPr lIns="0" rIns="0" tIns="0" bIns="0"/>
          <a:p>
            <a:pPr>
              <a:buSzPct val="45000"/>
              <a:buFont typeface="StarSymbol"/>
              <a:buChar char=""/>
            </a:pPr>
            <a:r>
              <a:rPr lang="en-IN" sz="3200">
                <a:latin typeface="Arial"/>
              </a:rPr>
              <a:t>The controls that a programmer have w.r.t a RTC are as follows:</a:t>
            </a:r>
            <a:endParaRPr/>
          </a:p>
          <a:p>
            <a:pPr>
              <a:buSzPct val="45000"/>
              <a:buFont typeface="StarSymbol"/>
              <a:buChar char=""/>
            </a:pPr>
            <a:r>
              <a:rPr lang="en-IN" sz="3200">
                <a:latin typeface="Arial"/>
              </a:rPr>
              <a:t>1.Select Frequency  of the clock</a:t>
            </a:r>
            <a:endParaRPr/>
          </a:p>
          <a:p>
            <a:pPr>
              <a:buSzPct val="45000"/>
              <a:buFont typeface="StarSymbol"/>
              <a:buChar char=""/>
            </a:pPr>
            <a:r>
              <a:rPr lang="en-IN" sz="3200">
                <a:latin typeface="Arial"/>
              </a:rPr>
              <a:t>2.Select the type of Interrupts for exampe whether periodic interrupt or not</a:t>
            </a:r>
            <a:endParaRPr/>
          </a:p>
          <a:p>
            <a:pPr>
              <a:buSzPct val="45000"/>
              <a:buFont typeface="StarSymbol"/>
              <a:buChar char=""/>
            </a:pPr>
            <a:r>
              <a:rPr lang="en-IN" sz="3200">
                <a:latin typeface="Arial"/>
              </a:rPr>
              <a:t>3.selects the mode in which data to be stored in register ex: BCD or Binary</a:t>
            </a:r>
            <a:endParaRPr/>
          </a:p>
          <a:p>
            <a:pPr>
              <a:buSzPct val="45000"/>
              <a:buFont typeface="StarSymbol"/>
              <a:buChar char=""/>
            </a:pPr>
            <a:r>
              <a:rPr lang="en-IN" sz="3200">
                <a:latin typeface="Arial"/>
              </a:rPr>
              <a:t>4.selects type of time format ex:24 hours time format or 12 hours time format and many more...</a:t>
            </a:r>
            <a:endParaRPr/>
          </a:p>
          <a:p>
            <a:pPr>
              <a:buSzPct val="45000"/>
              <a:buFont typeface="StarSymbol"/>
              <a:buChar char=""/>
            </a:pPr>
            <a:r>
              <a:rPr lang="en-IN" sz="3200">
                <a:latin typeface="Arial"/>
              </a:rPr>
              <a:t>All the above stated controls will be discussed again at  the register level</a:t>
            </a:r>
            <a:endParaRPr/>
          </a:p>
        </p:txBody>
      </p:sp>
      <p:sp>
        <p:nvSpPr>
          <p:cNvPr id="44" name="TextShape 2"/>
          <p:cNvSpPr txBox="1"/>
          <p:nvPr/>
        </p:nvSpPr>
        <p:spPr>
          <a:xfrm>
            <a:off x="2520360" y="910080"/>
            <a:ext cx="4745160" cy="602280"/>
          </a:xfrm>
          <a:prstGeom prst="rect">
            <a:avLst/>
          </a:prstGeom>
        </p:spPr>
        <p:txBody>
          <a:bodyPr lIns="90000" rIns="90000" tIns="45000" bIns="45000"/>
          <a:p>
            <a:r>
              <a:rPr lang="en-IN" sz="3600">
                <a:latin typeface="Arial"/>
              </a:rPr>
              <a:t>RTC(Real Time Clock)</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p:spPr>
        <p:txBody>
          <a:bodyPr lIns="0" rIns="0" tIns="0" bIns="0" anchor="ctr"/>
          <a:p>
            <a:pPr algn="ctr"/>
            <a:r>
              <a:rPr lang="en-IN" sz="4400">
                <a:latin typeface="Arial"/>
              </a:rPr>
              <a:t>Terminology</a:t>
            </a:r>
            <a:endParaRPr/>
          </a:p>
        </p:txBody>
      </p:sp>
      <p:sp>
        <p:nvSpPr>
          <p:cNvPr id="46" name="TextShape 2"/>
          <p:cNvSpPr txBox="1"/>
          <p:nvPr/>
        </p:nvSpPr>
        <p:spPr>
          <a:xfrm>
            <a:off x="504000" y="1769040"/>
            <a:ext cx="9071640" cy="4926960"/>
          </a:xfrm>
          <a:prstGeom prst="rect">
            <a:avLst/>
          </a:prstGeom>
        </p:spPr>
        <p:txBody>
          <a:bodyPr lIns="0" rIns="0" tIns="0" bIns="0"/>
          <a:p>
            <a:pPr>
              <a:buSzPct val="45000"/>
              <a:buFont typeface="StarSymbol"/>
              <a:buChar char=""/>
            </a:pPr>
            <a:r>
              <a:rPr b="1" lang="en-IN" sz="3200" u="sng">
                <a:latin typeface="Arial"/>
              </a:rPr>
              <a:t>Update Cycle:</a:t>
            </a:r>
            <a:r>
              <a:rPr lang="en-IN" sz="3200">
                <a:latin typeface="Arial"/>
              </a:rPr>
              <a:t> time taken from enabling UIP</a:t>
            </a:r>
            <a:endParaRPr/>
          </a:p>
          <a:p>
            <a:pPr>
              <a:buSzPct val="45000"/>
              <a:buFont typeface="StarSymbol"/>
              <a:buChar char=""/>
            </a:pPr>
            <a:r>
              <a:rPr lang="en-IN" sz="3200">
                <a:latin typeface="Arial"/>
              </a:rPr>
              <a:t>updating values like sec,sec alarm,min...etc and </a:t>
            </a:r>
            <a:endParaRPr/>
          </a:p>
          <a:p>
            <a:pPr>
              <a:buSzPct val="45000"/>
              <a:buFont typeface="StarSymbol"/>
              <a:buChar char=""/>
            </a:pPr>
            <a:r>
              <a:rPr lang="en-IN" sz="3200">
                <a:latin typeface="Arial"/>
              </a:rPr>
              <a:t>disabling UIP is called an update cycle</a:t>
            </a:r>
            <a:endParaRPr/>
          </a:p>
          <a:p>
            <a:pPr>
              <a:buSzPct val="45000"/>
              <a:buFont typeface="StarSymbol"/>
              <a:buChar char=""/>
            </a:pPr>
            <a:r>
              <a:rPr b="1" lang="en-IN" sz="3200" u="sng">
                <a:latin typeface="Arial"/>
              </a:rPr>
              <a:t>High Precision Event Timer (HPET)</a:t>
            </a:r>
            <a:r>
              <a:rPr lang="en-IN" sz="3200">
                <a:latin typeface="Arial"/>
              </a:rPr>
              <a:t>.It is a successor to RTC,has 10Mhz (higher freq) &amp; (64-bit counter &amp; can also be used as 32-bit counter)...used with latest O.S</a:t>
            </a:r>
            <a:endParaRPr/>
          </a:p>
          <a:p>
            <a:pPr>
              <a:buSzPct val="45000"/>
              <a:buFont typeface="StarSymbol"/>
              <a:buChar char=""/>
            </a:pPr>
            <a:r>
              <a:rPr b="1" lang="en-IN" sz="3200" u="sng">
                <a:latin typeface="Arial"/>
              </a:rPr>
              <a:t>Enhanced Alarm:</a:t>
            </a:r>
            <a:r>
              <a:rPr lang="en-IN" sz="3200">
                <a:latin typeface="Arial"/>
              </a:rPr>
              <a:t>If the RTC is alarming not only based on sec,hr,min but also day,month &amp; year then such an alarm is called as an Enhanced Alarm</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p:spPr>
        <p:txBody>
          <a:bodyPr lIns="0" rIns="0" tIns="0" bIns="0" anchor="ctr"/>
          <a:p>
            <a:pPr algn="ctr"/>
            <a:r>
              <a:rPr lang="en-IN" sz="4400">
                <a:latin typeface="Arial"/>
              </a:rPr>
              <a:t>Terminology</a:t>
            </a:r>
            <a:endParaRPr/>
          </a:p>
        </p:txBody>
      </p:sp>
      <p:sp>
        <p:nvSpPr>
          <p:cNvPr id="48" name="TextShape 2"/>
          <p:cNvSpPr txBox="1"/>
          <p:nvPr/>
        </p:nvSpPr>
        <p:spPr>
          <a:xfrm>
            <a:off x="504000" y="1769040"/>
            <a:ext cx="9071640" cy="4384080"/>
          </a:xfrm>
          <a:prstGeom prst="rect">
            <a:avLst/>
          </a:prstGeom>
        </p:spPr>
        <p:txBody>
          <a:bodyPr lIns="0" rIns="0" tIns="0" bIns="0"/>
          <a:p>
            <a:pPr>
              <a:buSzPct val="45000"/>
              <a:buFont typeface="StarSymbol"/>
              <a:buChar char=""/>
            </a:pPr>
            <a:r>
              <a:rPr b="1" lang="en-IN" sz="3200" u="sng">
                <a:latin typeface="Arial"/>
              </a:rPr>
              <a:t>Oscillator: </a:t>
            </a:r>
            <a:r>
              <a:rPr lang="en-IN" sz="3200">
                <a:latin typeface="Arial"/>
              </a:rPr>
              <a:t>An electronic oscillator is an electronic circuit that produces a periodic, oscillating electronic signal, often a sine wave or a square wave</a:t>
            </a:r>
            <a:endParaRPr/>
          </a:p>
          <a:p>
            <a:pPr>
              <a:buSzPct val="45000"/>
              <a:buFont typeface="StarSymbol"/>
              <a:buChar char=""/>
            </a:pPr>
            <a:r>
              <a:rPr b="1" lang="en-IN" sz="3200" u="sng">
                <a:latin typeface="Arial"/>
              </a:rPr>
              <a:t>Control Registers:</a:t>
            </a:r>
            <a:r>
              <a:rPr lang="en-IN" sz="3200">
                <a:latin typeface="Arial"/>
              </a:rPr>
              <a:t>controls the functionalities of the device i.e; can enable or disable certain functionalities of that particular device</a:t>
            </a:r>
            <a:endParaRPr/>
          </a:p>
          <a:p>
            <a:pPr>
              <a:buSzPct val="45000"/>
              <a:buFont typeface="StarSymbol"/>
              <a:buChar char=""/>
            </a:pPr>
            <a:r>
              <a:rPr b="1" lang="en-IN" sz="3200" u="sng">
                <a:latin typeface="Arial"/>
              </a:rPr>
              <a:t>Flag Registers:</a:t>
            </a:r>
            <a:r>
              <a:rPr lang="en-IN" sz="3200">
                <a:latin typeface="Arial"/>
              </a:rPr>
              <a:t>Shows the status of the device i.e; helps to know whether a particular functionality is enabled or not</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p:spPr>
        <p:txBody>
          <a:bodyPr lIns="0" rIns="0" tIns="0" bIns="0" anchor="ctr"/>
          <a:p>
            <a:pPr algn="ctr"/>
            <a:r>
              <a:rPr lang="en-IN" sz="4400">
                <a:latin typeface="Arial"/>
              </a:rPr>
              <a:t>RTC Internals</a:t>
            </a:r>
            <a:endParaRPr/>
          </a:p>
        </p:txBody>
      </p:sp>
      <p:sp>
        <p:nvSpPr>
          <p:cNvPr id="50" name="CustomShape 2"/>
          <p:cNvSpPr/>
          <p:nvPr/>
        </p:nvSpPr>
        <p:spPr>
          <a:xfrm>
            <a:off x="1008000" y="1897200"/>
            <a:ext cx="7893360" cy="5302800"/>
          </a:xfrm>
          <a:prstGeom prst="rect">
            <a:avLst/>
          </a:prstGeom>
          <a:solidFill>
            <a:srgbClr val="cfe7f5"/>
          </a:solidFill>
          <a:ln>
            <a:solidFill>
              <a:srgbClr val="3465a4"/>
            </a:solidFill>
          </a:ln>
        </p:spPr>
      </p:sp>
      <p:sp>
        <p:nvSpPr>
          <p:cNvPr id="51" name="CustomShape 3"/>
          <p:cNvSpPr/>
          <p:nvPr/>
        </p:nvSpPr>
        <p:spPr>
          <a:xfrm>
            <a:off x="1334160" y="5074920"/>
            <a:ext cx="1446120" cy="1068840"/>
          </a:xfrm>
          <a:prstGeom prst="rect">
            <a:avLst/>
          </a:prstGeom>
          <a:solidFill>
            <a:srgbClr val="cccc99"/>
          </a:solidFill>
          <a:ln>
            <a:solidFill>
              <a:srgbClr val="3465a4"/>
            </a:solidFill>
          </a:ln>
        </p:spPr>
        <p:txBody>
          <a:bodyPr wrap="none" lIns="90000" rIns="90000" tIns="45000" bIns="45000" anchor="ctr"/>
          <a:p>
            <a:pPr algn="ctr"/>
            <a:r>
              <a:rPr lang="en-IN">
                <a:latin typeface="Arial"/>
              </a:rPr>
              <a:t>Power Supply</a:t>
            </a:r>
            <a:endParaRPr/>
          </a:p>
        </p:txBody>
      </p:sp>
      <p:sp>
        <p:nvSpPr>
          <p:cNvPr id="52" name="CustomShape 4"/>
          <p:cNvSpPr/>
          <p:nvPr/>
        </p:nvSpPr>
        <p:spPr>
          <a:xfrm>
            <a:off x="1931400" y="2937240"/>
            <a:ext cx="691920" cy="628920"/>
          </a:xfrm>
          <a:prstGeom prst="rect">
            <a:avLst/>
          </a:prstGeom>
          <a:solidFill>
            <a:srgbClr val="cccc99"/>
          </a:solidFill>
          <a:ln>
            <a:solidFill>
              <a:srgbClr val="3465a4"/>
            </a:solidFill>
          </a:ln>
        </p:spPr>
        <p:txBody>
          <a:bodyPr wrap="none" lIns="90000" rIns="90000" tIns="45000" bIns="45000" anchor="ctr"/>
          <a:p>
            <a:pPr algn="ctr"/>
            <a:r>
              <a:rPr lang="en-IN">
                <a:latin typeface="Arial"/>
              </a:rPr>
              <a:t>OSC</a:t>
            </a:r>
            <a:endParaRPr/>
          </a:p>
        </p:txBody>
      </p:sp>
      <p:sp>
        <p:nvSpPr>
          <p:cNvPr id="53" name="CustomShape 5"/>
          <p:cNvSpPr/>
          <p:nvPr/>
        </p:nvSpPr>
        <p:spPr>
          <a:xfrm>
            <a:off x="5232600" y="2937240"/>
            <a:ext cx="691560" cy="628920"/>
          </a:xfrm>
          <a:prstGeom prst="rect">
            <a:avLst/>
          </a:prstGeom>
          <a:solidFill>
            <a:srgbClr val="cccc99"/>
          </a:solidFill>
          <a:ln>
            <a:solidFill>
              <a:srgbClr val="3465a4"/>
            </a:solidFill>
          </a:ln>
        </p:spPr>
      </p:sp>
      <p:sp>
        <p:nvSpPr>
          <p:cNvPr id="54" name="CustomShape 6"/>
          <p:cNvSpPr/>
          <p:nvPr/>
        </p:nvSpPr>
        <p:spPr>
          <a:xfrm>
            <a:off x="4006800" y="2937240"/>
            <a:ext cx="691200" cy="628920"/>
          </a:xfrm>
          <a:prstGeom prst="rect">
            <a:avLst/>
          </a:prstGeom>
          <a:solidFill>
            <a:srgbClr val="cccc99"/>
          </a:solidFill>
          <a:ln>
            <a:solidFill>
              <a:srgbClr val="3465a4"/>
            </a:solidFill>
          </a:ln>
        </p:spPr>
        <p:txBody>
          <a:bodyPr wrap="none" lIns="90000" rIns="90000" tIns="45000" bIns="45000" anchor="ctr"/>
          <a:p>
            <a:pPr algn="ctr"/>
            <a:r>
              <a:rPr lang="en-IN">
                <a:latin typeface="Arial"/>
              </a:rPr>
              <a:t>/4</a:t>
            </a:r>
            <a:endParaRPr/>
          </a:p>
        </p:txBody>
      </p:sp>
      <p:sp>
        <p:nvSpPr>
          <p:cNvPr id="55" name="CustomShape 7"/>
          <p:cNvSpPr/>
          <p:nvPr/>
        </p:nvSpPr>
        <p:spPr>
          <a:xfrm>
            <a:off x="3000240" y="2937240"/>
            <a:ext cx="691560" cy="628920"/>
          </a:xfrm>
          <a:prstGeom prst="rect">
            <a:avLst/>
          </a:prstGeom>
          <a:solidFill>
            <a:srgbClr val="cccc99"/>
          </a:solidFill>
          <a:ln>
            <a:solidFill>
              <a:srgbClr val="3465a4"/>
            </a:solidFill>
          </a:ln>
        </p:spPr>
        <p:txBody>
          <a:bodyPr wrap="none" lIns="90000" rIns="90000" tIns="45000" bIns="45000" anchor="ctr"/>
          <a:p>
            <a:pPr algn="ctr"/>
            <a:r>
              <a:rPr lang="en-IN">
                <a:latin typeface="Arial"/>
              </a:rPr>
              <a:t>/2</a:t>
            </a:r>
            <a:endParaRPr/>
          </a:p>
        </p:txBody>
      </p:sp>
      <p:sp>
        <p:nvSpPr>
          <p:cNvPr id="56" name="CustomShape 8"/>
          <p:cNvSpPr/>
          <p:nvPr/>
        </p:nvSpPr>
        <p:spPr>
          <a:xfrm>
            <a:off x="3000240" y="3754440"/>
            <a:ext cx="3521880" cy="754560"/>
          </a:xfrm>
          <a:prstGeom prst="rect">
            <a:avLst/>
          </a:prstGeom>
          <a:solidFill>
            <a:srgbClr val="cccc99"/>
          </a:solidFill>
          <a:ln>
            <a:solidFill>
              <a:srgbClr val="3465a4"/>
            </a:solidFill>
          </a:ln>
        </p:spPr>
        <p:txBody>
          <a:bodyPr wrap="none" lIns="90000" rIns="90000" tIns="45000" bIns="45000" anchor="ctr"/>
          <a:p>
            <a:pPr algn="ctr"/>
            <a:r>
              <a:rPr lang="en-IN">
                <a:latin typeface="Arial"/>
              </a:rPr>
              <a:t>16x1 MUX</a:t>
            </a:r>
            <a:endParaRPr/>
          </a:p>
        </p:txBody>
      </p:sp>
      <p:sp>
        <p:nvSpPr>
          <p:cNvPr id="57" name="Line 9"/>
          <p:cNvSpPr/>
          <p:nvPr/>
        </p:nvSpPr>
        <p:spPr>
          <a:xfrm>
            <a:off x="2623320" y="3251520"/>
            <a:ext cx="377280" cy="0"/>
          </a:xfrm>
          <a:prstGeom prst="line">
            <a:avLst/>
          </a:prstGeom>
          <a:ln>
            <a:solidFill>
              <a:srgbClr val="000000"/>
            </a:solidFill>
          </a:ln>
        </p:spPr>
      </p:sp>
      <p:sp>
        <p:nvSpPr>
          <p:cNvPr id="58" name="Line 10"/>
          <p:cNvSpPr/>
          <p:nvPr/>
        </p:nvSpPr>
        <p:spPr>
          <a:xfrm>
            <a:off x="3692160" y="3251520"/>
            <a:ext cx="314280" cy="0"/>
          </a:xfrm>
          <a:prstGeom prst="line">
            <a:avLst/>
          </a:prstGeom>
          <a:ln>
            <a:solidFill>
              <a:srgbClr val="000000"/>
            </a:solidFill>
          </a:ln>
        </p:spPr>
      </p:sp>
      <p:sp>
        <p:nvSpPr>
          <p:cNvPr id="59" name="Line 11"/>
          <p:cNvSpPr/>
          <p:nvPr/>
        </p:nvSpPr>
        <p:spPr>
          <a:xfrm>
            <a:off x="4698000" y="3251520"/>
            <a:ext cx="534600" cy="0"/>
          </a:xfrm>
          <a:prstGeom prst="line">
            <a:avLst/>
          </a:prstGeom>
          <a:ln>
            <a:solidFill>
              <a:srgbClr val="000000"/>
            </a:solidFill>
            <a:custDash>
              <a:ds d="197000" sp="197000"/>
            </a:custDash>
          </a:ln>
        </p:spPr>
      </p:sp>
      <p:sp>
        <p:nvSpPr>
          <p:cNvPr id="60" name="CustomShape 12"/>
          <p:cNvSpPr/>
          <p:nvPr/>
        </p:nvSpPr>
        <p:spPr>
          <a:xfrm>
            <a:off x="4918320" y="3251880"/>
            <a:ext cx="62640" cy="502560"/>
          </a:xfrm>
          <a:prstGeom prst="downArrow">
            <a:avLst>
              <a:gd name="adj1" fmla="val 16200"/>
              <a:gd name="adj2" fmla="val 5400"/>
            </a:avLst>
          </a:prstGeom>
          <a:solidFill>
            <a:srgbClr val="cccc99"/>
          </a:solidFill>
          <a:ln>
            <a:solidFill>
              <a:srgbClr val="3465a4"/>
            </a:solidFill>
          </a:ln>
        </p:spPr>
      </p:sp>
      <p:sp>
        <p:nvSpPr>
          <p:cNvPr id="61" name="CustomShape 13"/>
          <p:cNvSpPr/>
          <p:nvPr/>
        </p:nvSpPr>
        <p:spPr>
          <a:xfrm>
            <a:off x="4383360" y="4509000"/>
            <a:ext cx="440640" cy="188640"/>
          </a:xfrm>
          <a:prstGeom prst="rect">
            <a:avLst/>
          </a:prstGeom>
          <a:solidFill>
            <a:srgbClr val="cccc99"/>
          </a:solidFill>
          <a:ln>
            <a:solidFill>
              <a:srgbClr val="3465a4"/>
            </a:solidFill>
          </a:ln>
        </p:spPr>
      </p:sp>
      <p:sp>
        <p:nvSpPr>
          <p:cNvPr id="62" name="Line 14"/>
          <p:cNvSpPr/>
          <p:nvPr/>
        </p:nvSpPr>
        <p:spPr>
          <a:xfrm>
            <a:off x="4383720" y="4635000"/>
            <a:ext cx="4778640" cy="0"/>
          </a:xfrm>
          <a:prstGeom prst="line">
            <a:avLst/>
          </a:prstGeom>
          <a:ln>
            <a:solidFill>
              <a:srgbClr val="000000"/>
            </a:solidFill>
            <a:tailEnd len="med" type="triangle" w="med"/>
          </a:ln>
        </p:spPr>
      </p:sp>
      <p:sp>
        <p:nvSpPr>
          <p:cNvPr id="63" name="CustomShape 15"/>
          <p:cNvSpPr/>
          <p:nvPr/>
        </p:nvSpPr>
        <p:spPr>
          <a:xfrm rot="16218000">
            <a:off x="1506600" y="4125600"/>
            <a:ext cx="1359000" cy="565200"/>
          </a:xfrm>
          <a:prstGeom prst="leftRightArrow">
            <a:avLst>
              <a:gd name="adj1" fmla="val 4300"/>
              <a:gd name="adj2" fmla="val 5400"/>
            </a:avLst>
          </a:prstGeom>
          <a:solidFill>
            <a:srgbClr val="cccc99"/>
          </a:solidFill>
          <a:ln>
            <a:solidFill>
              <a:srgbClr val="3465a4"/>
            </a:solidFill>
          </a:ln>
        </p:spPr>
      </p:sp>
      <p:sp>
        <p:nvSpPr>
          <p:cNvPr id="64" name="CustomShape 16"/>
          <p:cNvSpPr/>
          <p:nvPr/>
        </p:nvSpPr>
        <p:spPr>
          <a:xfrm flipH="1" rot="16284600">
            <a:off x="5829480" y="3445920"/>
            <a:ext cx="496440" cy="133200"/>
          </a:xfrm>
          <a:prstGeom prst="rect">
            <a:avLst/>
          </a:prstGeom>
          <a:solidFill>
            <a:srgbClr val="cccc99"/>
          </a:solidFill>
          <a:ln>
            <a:solidFill>
              <a:srgbClr val="3465a4"/>
            </a:solidFill>
          </a:ln>
        </p:spPr>
      </p:sp>
      <p:sp>
        <p:nvSpPr>
          <p:cNvPr id="65" name="CustomShape 17"/>
          <p:cNvSpPr/>
          <p:nvPr/>
        </p:nvSpPr>
        <p:spPr>
          <a:xfrm>
            <a:off x="3880440" y="3251880"/>
            <a:ext cx="63000" cy="502560"/>
          </a:xfrm>
          <a:prstGeom prst="downArrow">
            <a:avLst>
              <a:gd name="adj1" fmla="val 16200"/>
              <a:gd name="adj2" fmla="val 5400"/>
            </a:avLst>
          </a:prstGeom>
          <a:solidFill>
            <a:srgbClr val="cccc99"/>
          </a:solidFill>
          <a:ln>
            <a:solidFill>
              <a:srgbClr val="3465a4"/>
            </a:solidFill>
          </a:ln>
        </p:spPr>
      </p:sp>
      <p:sp>
        <p:nvSpPr>
          <p:cNvPr id="66" name="CustomShape 18"/>
          <p:cNvSpPr/>
          <p:nvPr/>
        </p:nvSpPr>
        <p:spPr>
          <a:xfrm rot="16158000">
            <a:off x="4410720" y="1031760"/>
            <a:ext cx="370440" cy="2959560"/>
          </a:xfrm>
          <a:prstGeom prst="rightBrace">
            <a:avLst>
              <a:gd name="adj1" fmla="val 1800"/>
              <a:gd name="adj2" fmla="val 11007"/>
            </a:avLst>
          </a:prstGeom>
          <a:solidFill>
            <a:srgbClr val="000000"/>
          </a:solidFill>
          <a:ln>
            <a:solidFill>
              <a:srgbClr val="3465a4"/>
            </a:solidFill>
          </a:ln>
        </p:spPr>
      </p:sp>
      <p:sp>
        <p:nvSpPr>
          <p:cNvPr id="67" name="TextShape 19"/>
          <p:cNvSpPr txBox="1"/>
          <p:nvPr/>
        </p:nvSpPr>
        <p:spPr>
          <a:xfrm>
            <a:off x="3664080" y="1877760"/>
            <a:ext cx="1943640" cy="602280"/>
          </a:xfrm>
          <a:prstGeom prst="rect">
            <a:avLst/>
          </a:prstGeom>
        </p:spPr>
        <p:txBody>
          <a:bodyPr lIns="90000" rIns="90000" tIns="45000" bIns="45000"/>
          <a:p>
            <a:pPr algn="ctr"/>
            <a:r>
              <a:rPr lang="en-IN">
                <a:latin typeface="Arial"/>
              </a:rPr>
              <a:t>     </a:t>
            </a:r>
            <a:r>
              <a:rPr lang="en-IN">
                <a:latin typeface="Arial"/>
              </a:rPr>
              <a:t>Frequency       Divider</a:t>
            </a:r>
            <a:endParaRPr/>
          </a:p>
        </p:txBody>
      </p:sp>
      <p:sp>
        <p:nvSpPr>
          <p:cNvPr id="68" name="CustomShape 20"/>
          <p:cNvSpPr/>
          <p:nvPr/>
        </p:nvSpPr>
        <p:spPr>
          <a:xfrm>
            <a:off x="3421800" y="5100120"/>
            <a:ext cx="5349240" cy="2022120"/>
          </a:xfrm>
          <a:prstGeom prst="rect">
            <a:avLst/>
          </a:prstGeom>
          <a:solidFill>
            <a:srgbClr val="ffff66"/>
          </a:solidFill>
          <a:ln>
            <a:solidFill>
              <a:srgbClr val="3465a4"/>
            </a:solidFill>
          </a:ln>
        </p:spPr>
      </p:sp>
      <p:sp>
        <p:nvSpPr>
          <p:cNvPr id="69" name="TextShape 21"/>
          <p:cNvSpPr txBox="1"/>
          <p:nvPr/>
        </p:nvSpPr>
        <p:spPr>
          <a:xfrm>
            <a:off x="5387760" y="4721400"/>
            <a:ext cx="1613880" cy="378720"/>
          </a:xfrm>
          <a:prstGeom prst="rect">
            <a:avLst/>
          </a:prstGeom>
        </p:spPr>
        <p:txBody>
          <a:bodyPr lIns="90000" rIns="90000" tIns="45000" bIns="45000"/>
          <a:p>
            <a:r>
              <a:rPr lang="en-IN">
                <a:latin typeface="Arial"/>
              </a:rPr>
              <a:t>REGISTERS</a:t>
            </a:r>
            <a:endParaRPr/>
          </a:p>
        </p:txBody>
      </p:sp>
      <p:sp>
        <p:nvSpPr>
          <p:cNvPr id="70" name="CustomShape 22"/>
          <p:cNvSpPr/>
          <p:nvPr/>
        </p:nvSpPr>
        <p:spPr>
          <a:xfrm>
            <a:off x="3552120" y="5230800"/>
            <a:ext cx="5153400" cy="456480"/>
          </a:xfrm>
          <a:prstGeom prst="rect">
            <a:avLst/>
          </a:prstGeom>
          <a:solidFill>
            <a:srgbClr val="729fcf"/>
          </a:solidFill>
          <a:ln>
            <a:solidFill>
              <a:srgbClr val="0066cc"/>
            </a:solidFill>
            <a:headEnd len="med" type="triangle" w="med"/>
            <a:tailEnd len="med" type="triangle" w="med"/>
          </a:ln>
        </p:spPr>
        <p:txBody>
          <a:bodyPr wrap="none" lIns="90000" rIns="90000" tIns="45000" bIns="45000" anchor="ctr"/>
          <a:p>
            <a:pPr algn="ctr"/>
            <a:r>
              <a:rPr lang="en-IN">
                <a:latin typeface="Arial"/>
              </a:rPr>
              <a:t>Control/status registers</a:t>
            </a:r>
            <a:endParaRPr/>
          </a:p>
        </p:txBody>
      </p:sp>
      <p:sp>
        <p:nvSpPr>
          <p:cNvPr id="71" name="CustomShape 23"/>
          <p:cNvSpPr/>
          <p:nvPr/>
        </p:nvSpPr>
        <p:spPr>
          <a:xfrm>
            <a:off x="3552120" y="5817600"/>
            <a:ext cx="5153400" cy="456480"/>
          </a:xfrm>
          <a:prstGeom prst="rect">
            <a:avLst/>
          </a:prstGeom>
          <a:solidFill>
            <a:srgbClr val="729fcf"/>
          </a:solidFill>
          <a:ln>
            <a:solidFill>
              <a:srgbClr val="660066"/>
            </a:solidFill>
            <a:headEnd len="med" type="triangle" w="med"/>
          </a:ln>
        </p:spPr>
        <p:txBody>
          <a:bodyPr wrap="none" lIns="90000" rIns="90000" tIns="45000" bIns="45000" anchor="ctr"/>
          <a:p>
            <a:pPr algn="ctr"/>
            <a:r>
              <a:rPr lang="en-IN">
                <a:latin typeface="Arial"/>
              </a:rPr>
              <a:t>Clk,calender,alarm &amp; control bytes</a:t>
            </a:r>
            <a:endParaRPr/>
          </a:p>
        </p:txBody>
      </p:sp>
      <p:sp>
        <p:nvSpPr>
          <p:cNvPr id="72" name="CustomShape 24"/>
          <p:cNvSpPr/>
          <p:nvPr/>
        </p:nvSpPr>
        <p:spPr>
          <a:xfrm>
            <a:off x="3552120" y="6469920"/>
            <a:ext cx="5153400" cy="456480"/>
          </a:xfrm>
          <a:prstGeom prst="rect">
            <a:avLst/>
          </a:prstGeom>
          <a:solidFill>
            <a:srgbClr val="729fcf"/>
          </a:solidFill>
          <a:ln>
            <a:solidFill>
              <a:srgbClr val="c5000b"/>
            </a:solidFill>
          </a:ln>
        </p:spPr>
        <p:txBody>
          <a:bodyPr wrap="none" lIns="90000" rIns="90000" tIns="45000" bIns="45000" anchor="ctr"/>
          <a:p>
            <a:pPr algn="ctr"/>
            <a:r>
              <a:rPr lang="en-IN">
                <a:latin typeface="Arial"/>
              </a:rPr>
              <a:t>User buffer registers</a:t>
            </a:r>
            <a:endParaRPr/>
          </a:p>
        </p:txBody>
      </p:sp>
      <p:sp>
        <p:nvSpPr>
          <p:cNvPr id="73" name="TextShape 25"/>
          <p:cNvSpPr txBox="1"/>
          <p:nvPr/>
        </p:nvSpPr>
        <p:spPr>
          <a:xfrm>
            <a:off x="7001640" y="4299480"/>
            <a:ext cx="1499760" cy="346320"/>
          </a:xfrm>
          <a:prstGeom prst="rect">
            <a:avLst/>
          </a:prstGeom>
        </p:spPr>
        <p:txBody>
          <a:bodyPr lIns="90000" rIns="90000" tIns="45000" bIns="45000"/>
          <a:p>
            <a:r>
              <a:rPr lang="en-IN">
                <a:latin typeface="Arial"/>
              </a:rPr>
              <a:t>32 KHZ</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p:spPr>
        <p:txBody>
          <a:bodyPr lIns="0" rIns="0" tIns="0" bIns="0" anchor="ctr"/>
          <a:p>
            <a:pPr algn="ctr"/>
            <a:r>
              <a:rPr lang="en-IN" sz="4400">
                <a:latin typeface="Arial"/>
              </a:rPr>
              <a:t>RTC memory mapping</a:t>
            </a:r>
            <a:endParaRPr/>
          </a:p>
        </p:txBody>
      </p:sp>
      <p:sp>
        <p:nvSpPr>
          <p:cNvPr id="75" name="CustomShape 2"/>
          <p:cNvSpPr/>
          <p:nvPr/>
        </p:nvSpPr>
        <p:spPr>
          <a:xfrm>
            <a:off x="1083600" y="3433680"/>
            <a:ext cx="528480" cy="1053000"/>
          </a:xfrm>
          <a:prstGeom prst="rect">
            <a:avLst/>
          </a:prstGeom>
          <a:solidFill>
            <a:srgbClr val="729fcf"/>
          </a:solidFill>
          <a:ln>
            <a:solidFill>
              <a:srgbClr val="3465a4"/>
            </a:solidFill>
          </a:ln>
        </p:spPr>
      </p:sp>
      <p:sp>
        <p:nvSpPr>
          <p:cNvPr id="76" name="CustomShape 3"/>
          <p:cNvSpPr/>
          <p:nvPr/>
        </p:nvSpPr>
        <p:spPr>
          <a:xfrm>
            <a:off x="1649880" y="3843720"/>
            <a:ext cx="905760" cy="350280"/>
          </a:xfrm>
          <a:prstGeom prst="leftRightArrow">
            <a:avLst>
              <a:gd name="adj1" fmla="val 4300"/>
              <a:gd name="adj2" fmla="val 5400"/>
            </a:avLst>
          </a:prstGeom>
          <a:solidFill>
            <a:srgbClr val="729fcf"/>
          </a:solidFill>
          <a:ln>
            <a:solidFill>
              <a:srgbClr val="3465a4"/>
            </a:solidFill>
          </a:ln>
        </p:spPr>
      </p:sp>
      <p:sp>
        <p:nvSpPr>
          <p:cNvPr id="77" name="CustomShape 4"/>
          <p:cNvSpPr/>
          <p:nvPr/>
        </p:nvSpPr>
        <p:spPr>
          <a:xfrm>
            <a:off x="2593440" y="2205000"/>
            <a:ext cx="1434240" cy="3627000"/>
          </a:xfrm>
          <a:prstGeom prst="rect">
            <a:avLst/>
          </a:prstGeom>
          <a:solidFill>
            <a:srgbClr val="729fcf"/>
          </a:solidFill>
          <a:ln>
            <a:solidFill>
              <a:srgbClr val="3465a4"/>
            </a:solidFill>
          </a:ln>
        </p:spPr>
      </p:sp>
      <p:sp>
        <p:nvSpPr>
          <p:cNvPr id="78" name="Line 5"/>
          <p:cNvSpPr/>
          <p:nvPr/>
        </p:nvSpPr>
        <p:spPr>
          <a:xfrm>
            <a:off x="2593440" y="4018680"/>
            <a:ext cx="1434240" cy="0"/>
          </a:xfrm>
          <a:prstGeom prst="line">
            <a:avLst/>
          </a:prstGeom>
          <a:ln>
            <a:solidFill>
              <a:srgbClr val="000000"/>
            </a:solidFill>
          </a:ln>
        </p:spPr>
      </p:sp>
      <p:sp>
        <p:nvSpPr>
          <p:cNvPr id="79" name="CustomShape 6"/>
          <p:cNvSpPr/>
          <p:nvPr/>
        </p:nvSpPr>
        <p:spPr>
          <a:xfrm>
            <a:off x="4103280" y="2263680"/>
            <a:ext cx="226440" cy="1638000"/>
          </a:xfrm>
          <a:prstGeom prst="rightBrace">
            <a:avLst>
              <a:gd name="adj1" fmla="val 3971"/>
              <a:gd name="adj2" fmla="val 10800"/>
            </a:avLst>
          </a:prstGeom>
          <a:noFill/>
          <a:ln>
            <a:solidFill>
              <a:srgbClr val="3465a4"/>
            </a:solidFill>
          </a:ln>
        </p:spPr>
      </p:sp>
      <p:sp>
        <p:nvSpPr>
          <p:cNvPr id="80" name="CustomShape 7"/>
          <p:cNvSpPr/>
          <p:nvPr/>
        </p:nvSpPr>
        <p:spPr>
          <a:xfrm>
            <a:off x="4103280" y="4135320"/>
            <a:ext cx="226440" cy="1638360"/>
          </a:xfrm>
          <a:prstGeom prst="rightBrace">
            <a:avLst>
              <a:gd name="adj1" fmla="val 3971"/>
              <a:gd name="adj2" fmla="val 10800"/>
            </a:avLst>
          </a:prstGeom>
          <a:noFill/>
          <a:ln>
            <a:solidFill>
              <a:srgbClr val="3465a4"/>
            </a:solidFill>
          </a:ln>
        </p:spPr>
      </p:sp>
      <p:sp>
        <p:nvSpPr>
          <p:cNvPr id="81" name="TextShape 8"/>
          <p:cNvSpPr txBox="1"/>
          <p:nvPr/>
        </p:nvSpPr>
        <p:spPr>
          <a:xfrm>
            <a:off x="4449960" y="2883240"/>
            <a:ext cx="1811160" cy="562320"/>
          </a:xfrm>
          <a:prstGeom prst="rect">
            <a:avLst/>
          </a:prstGeom>
        </p:spPr>
        <p:txBody>
          <a:bodyPr lIns="90000" rIns="90000" tIns="45000" bIns="45000"/>
          <a:p>
            <a:r>
              <a:rPr lang="en-IN">
                <a:latin typeface="Arial"/>
              </a:rPr>
              <a:t>Extended Bank</a:t>
            </a:r>
            <a:endParaRPr/>
          </a:p>
        </p:txBody>
      </p:sp>
      <p:sp>
        <p:nvSpPr>
          <p:cNvPr id="82" name="TextShape 9"/>
          <p:cNvSpPr txBox="1"/>
          <p:nvPr/>
        </p:nvSpPr>
        <p:spPr>
          <a:xfrm>
            <a:off x="4481280" y="4625640"/>
            <a:ext cx="1771560" cy="563040"/>
          </a:xfrm>
          <a:prstGeom prst="rect">
            <a:avLst/>
          </a:prstGeom>
        </p:spPr>
        <p:txBody>
          <a:bodyPr lIns="90000" rIns="90000" tIns="45000" bIns="45000"/>
          <a:p>
            <a:r>
              <a:rPr lang="en-IN">
                <a:latin typeface="Arial"/>
              </a:rPr>
              <a:t>Standard Bank</a:t>
            </a:r>
            <a:endParaRPr/>
          </a:p>
        </p:txBody>
      </p:sp>
      <p:sp>
        <p:nvSpPr>
          <p:cNvPr id="83" name="TextShape 10"/>
          <p:cNvSpPr txBox="1"/>
          <p:nvPr/>
        </p:nvSpPr>
        <p:spPr>
          <a:xfrm>
            <a:off x="2846880" y="1563480"/>
            <a:ext cx="721800" cy="583200"/>
          </a:xfrm>
          <a:prstGeom prst="rect">
            <a:avLst/>
          </a:prstGeom>
        </p:spPr>
        <p:txBody>
          <a:bodyPr lIns="90000" rIns="90000" tIns="45000" bIns="45000"/>
          <a:p>
            <a:r>
              <a:rPr lang="en-IN">
                <a:latin typeface="Arial"/>
              </a:rPr>
              <a:t>RAM</a:t>
            </a:r>
            <a:endParaRPr/>
          </a:p>
        </p:txBody>
      </p:sp>
      <p:sp>
        <p:nvSpPr>
          <p:cNvPr id="84" name="TextShape 11"/>
          <p:cNvSpPr txBox="1"/>
          <p:nvPr/>
        </p:nvSpPr>
        <p:spPr>
          <a:xfrm>
            <a:off x="1008000" y="2847960"/>
            <a:ext cx="676800" cy="563400"/>
          </a:xfrm>
          <a:prstGeom prst="rect">
            <a:avLst/>
          </a:prstGeom>
        </p:spPr>
        <p:txBody>
          <a:bodyPr lIns="90000" rIns="90000" tIns="45000" bIns="45000"/>
          <a:p>
            <a:r>
              <a:rPr lang="en-IN">
                <a:latin typeface="Arial"/>
              </a:rPr>
              <a:t>RTC</a:t>
            </a:r>
            <a:endParaRPr/>
          </a:p>
        </p:txBody>
      </p:sp>
      <p:sp>
        <p:nvSpPr>
          <p:cNvPr id="85" name="Line 12"/>
          <p:cNvSpPr/>
          <p:nvPr/>
        </p:nvSpPr>
        <p:spPr>
          <a:xfrm>
            <a:off x="4027680" y="4018680"/>
            <a:ext cx="4680720" cy="0"/>
          </a:xfrm>
          <a:prstGeom prst="line">
            <a:avLst/>
          </a:prstGeom>
          <a:ln>
            <a:solidFill>
              <a:srgbClr val="000000"/>
            </a:solidFill>
            <a:custDash>
              <a:ds d="51000" sp="127000"/>
              <a:ds d="51000" sp="127000"/>
              <a:ds d="254000" sp="127000"/>
              <a:ds d="254000" sp="127000"/>
              <a:ds d="254000" sp="127000"/>
            </a:custDash>
          </a:ln>
        </p:spPr>
      </p:sp>
      <p:sp>
        <p:nvSpPr>
          <p:cNvPr id="86" name="Line 13"/>
          <p:cNvSpPr/>
          <p:nvPr/>
        </p:nvSpPr>
        <p:spPr>
          <a:xfrm>
            <a:off x="4027680" y="2263680"/>
            <a:ext cx="4680720" cy="0"/>
          </a:xfrm>
          <a:prstGeom prst="line">
            <a:avLst/>
          </a:prstGeom>
          <a:ln>
            <a:solidFill>
              <a:srgbClr val="000000"/>
            </a:solidFill>
            <a:custDash>
              <a:ds d="51000" sp="127000"/>
              <a:ds d="51000" sp="127000"/>
              <a:ds d="254000" sp="127000"/>
              <a:ds d="254000" sp="127000"/>
              <a:ds d="254000" sp="127000"/>
            </a:custDash>
          </a:ln>
        </p:spPr>
      </p:sp>
      <p:sp>
        <p:nvSpPr>
          <p:cNvPr id="87" name="Line 14"/>
          <p:cNvSpPr/>
          <p:nvPr/>
        </p:nvSpPr>
        <p:spPr>
          <a:xfrm>
            <a:off x="4103280" y="5832000"/>
            <a:ext cx="4680720" cy="0"/>
          </a:xfrm>
          <a:prstGeom prst="line">
            <a:avLst/>
          </a:prstGeom>
          <a:ln>
            <a:solidFill>
              <a:srgbClr val="000000"/>
            </a:solidFill>
            <a:custDash>
              <a:ds d="51000" sp="127000"/>
              <a:ds d="51000" sp="127000"/>
              <a:ds d="254000" sp="127000"/>
              <a:ds d="254000" sp="127000"/>
              <a:ds d="254000" sp="127000"/>
            </a:custDash>
          </a:ln>
        </p:spPr>
      </p:sp>
      <p:sp>
        <p:nvSpPr>
          <p:cNvPr id="88" name="CustomShape 15"/>
          <p:cNvSpPr/>
          <p:nvPr/>
        </p:nvSpPr>
        <p:spPr>
          <a:xfrm>
            <a:off x="6745680" y="2263680"/>
            <a:ext cx="150840" cy="1755000"/>
          </a:xfrm>
          <a:prstGeom prst="upDownArrow">
            <a:avLst>
              <a:gd name="adj1" fmla="val 5400"/>
              <a:gd name="adj2" fmla="val 4300"/>
            </a:avLst>
          </a:prstGeom>
          <a:solidFill>
            <a:srgbClr val="729fcf"/>
          </a:solidFill>
          <a:ln>
            <a:solidFill>
              <a:srgbClr val="3465a4"/>
            </a:solidFill>
          </a:ln>
        </p:spPr>
      </p:sp>
      <p:sp>
        <p:nvSpPr>
          <p:cNvPr id="89" name="CustomShape 16"/>
          <p:cNvSpPr/>
          <p:nvPr/>
        </p:nvSpPr>
        <p:spPr>
          <a:xfrm>
            <a:off x="6746040" y="4019760"/>
            <a:ext cx="150840" cy="1754280"/>
          </a:xfrm>
          <a:prstGeom prst="upDownArrow">
            <a:avLst>
              <a:gd name="adj1" fmla="val 5400"/>
              <a:gd name="adj2" fmla="val 4300"/>
            </a:avLst>
          </a:prstGeom>
          <a:solidFill>
            <a:srgbClr val="729fcf"/>
          </a:solidFill>
          <a:ln>
            <a:solidFill>
              <a:srgbClr val="3465a4"/>
            </a:solidFill>
          </a:ln>
        </p:spPr>
      </p:sp>
      <p:sp>
        <p:nvSpPr>
          <p:cNvPr id="90" name="TextShape 17"/>
          <p:cNvSpPr txBox="1"/>
          <p:nvPr/>
        </p:nvSpPr>
        <p:spPr>
          <a:xfrm>
            <a:off x="7123320" y="2965680"/>
            <a:ext cx="1226160" cy="562680"/>
          </a:xfrm>
          <a:prstGeom prst="rect">
            <a:avLst/>
          </a:prstGeom>
        </p:spPr>
        <p:txBody>
          <a:bodyPr lIns="90000" rIns="90000" tIns="45000" bIns="45000"/>
          <a:p>
            <a:r>
              <a:rPr lang="en-IN">
                <a:latin typeface="Arial"/>
              </a:rPr>
              <a:t>128 bytes</a:t>
            </a:r>
            <a:endParaRPr/>
          </a:p>
        </p:txBody>
      </p:sp>
      <p:sp>
        <p:nvSpPr>
          <p:cNvPr id="91" name="TextShape 18"/>
          <p:cNvSpPr txBox="1"/>
          <p:nvPr/>
        </p:nvSpPr>
        <p:spPr>
          <a:xfrm>
            <a:off x="7104600" y="4625640"/>
            <a:ext cx="1226520" cy="563040"/>
          </a:xfrm>
          <a:prstGeom prst="rect">
            <a:avLst/>
          </a:prstGeom>
        </p:spPr>
        <p:txBody>
          <a:bodyPr lIns="90000" rIns="90000" tIns="45000" bIns="45000"/>
          <a:p>
            <a:r>
              <a:rPr lang="en-IN">
                <a:latin typeface="Arial"/>
              </a:rPr>
              <a:t>128 bytes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504000" y="301320"/>
            <a:ext cx="9071640" cy="850680"/>
          </a:xfrm>
          <a:prstGeom prst="rect">
            <a:avLst/>
          </a:prstGeom>
        </p:spPr>
        <p:txBody>
          <a:bodyPr lIns="0" rIns="0" tIns="0" bIns="0" anchor="ctr"/>
          <a:p>
            <a:pPr algn="ctr"/>
            <a:r>
              <a:rPr lang="en-IN" sz="3200">
                <a:latin typeface="Arial"/>
              </a:rPr>
              <a:t>Comparision b/w Registers set &amp; Header File</a:t>
            </a:r>
            <a:endParaRPr/>
          </a:p>
        </p:txBody>
      </p:sp>
      <p:sp>
        <p:nvSpPr>
          <p:cNvPr id="93" name="CustomShape 2"/>
          <p:cNvSpPr/>
          <p:nvPr/>
        </p:nvSpPr>
        <p:spPr>
          <a:xfrm>
            <a:off x="781200" y="1614600"/>
            <a:ext cx="2030040" cy="5783760"/>
          </a:xfrm>
          <a:prstGeom prst="rect">
            <a:avLst/>
          </a:prstGeom>
          <a:solidFill>
            <a:srgbClr val="729fcf"/>
          </a:solidFill>
          <a:ln>
            <a:solidFill>
              <a:srgbClr val="3465a4"/>
            </a:solidFill>
          </a:ln>
        </p:spPr>
      </p:sp>
      <p:sp>
        <p:nvSpPr>
          <p:cNvPr id="94" name="TextShape 3"/>
          <p:cNvSpPr txBox="1"/>
          <p:nvPr/>
        </p:nvSpPr>
        <p:spPr>
          <a:xfrm>
            <a:off x="1282680" y="1224000"/>
            <a:ext cx="776160" cy="390600"/>
          </a:xfrm>
          <a:prstGeom prst="rect">
            <a:avLst/>
          </a:prstGeom>
        </p:spPr>
        <p:txBody>
          <a:bodyPr lIns="90000" rIns="90000" tIns="45000" bIns="45000"/>
          <a:p>
            <a:r>
              <a:rPr lang="en-IN">
                <a:latin typeface="Arial"/>
              </a:rPr>
              <a:t>RAM</a:t>
            </a:r>
            <a:endParaRPr/>
          </a:p>
        </p:txBody>
      </p:sp>
      <p:sp>
        <p:nvSpPr>
          <p:cNvPr id="95" name="Line 4"/>
          <p:cNvSpPr/>
          <p:nvPr/>
        </p:nvSpPr>
        <p:spPr>
          <a:xfrm>
            <a:off x="781200" y="5286600"/>
            <a:ext cx="2030040" cy="0"/>
          </a:xfrm>
          <a:prstGeom prst="line">
            <a:avLst/>
          </a:prstGeom>
          <a:ln>
            <a:solidFill>
              <a:srgbClr val="000000"/>
            </a:solidFill>
          </a:ln>
        </p:spPr>
      </p:sp>
      <p:sp>
        <p:nvSpPr>
          <p:cNvPr id="96" name="Line 5"/>
          <p:cNvSpPr/>
          <p:nvPr/>
        </p:nvSpPr>
        <p:spPr>
          <a:xfrm>
            <a:off x="781200" y="5692680"/>
            <a:ext cx="2030040" cy="0"/>
          </a:xfrm>
          <a:prstGeom prst="line">
            <a:avLst/>
          </a:prstGeom>
          <a:ln>
            <a:solidFill>
              <a:srgbClr val="000000"/>
            </a:solidFill>
          </a:ln>
        </p:spPr>
      </p:sp>
      <p:sp>
        <p:nvSpPr>
          <p:cNvPr id="97" name="Line 6"/>
          <p:cNvSpPr/>
          <p:nvPr/>
        </p:nvSpPr>
        <p:spPr>
          <a:xfrm>
            <a:off x="781200" y="6423480"/>
            <a:ext cx="2030040" cy="0"/>
          </a:xfrm>
          <a:prstGeom prst="line">
            <a:avLst/>
          </a:prstGeom>
          <a:ln>
            <a:solidFill>
              <a:srgbClr val="000000"/>
            </a:solidFill>
          </a:ln>
        </p:spPr>
      </p:sp>
      <p:sp>
        <p:nvSpPr>
          <p:cNvPr id="98" name="Line 7"/>
          <p:cNvSpPr/>
          <p:nvPr/>
        </p:nvSpPr>
        <p:spPr>
          <a:xfrm>
            <a:off x="781200" y="6748560"/>
            <a:ext cx="2030040" cy="0"/>
          </a:xfrm>
          <a:prstGeom prst="line">
            <a:avLst/>
          </a:prstGeom>
          <a:ln>
            <a:solidFill>
              <a:srgbClr val="000000"/>
            </a:solidFill>
          </a:ln>
        </p:spPr>
      </p:sp>
      <p:sp>
        <p:nvSpPr>
          <p:cNvPr id="99" name="Line 8"/>
          <p:cNvSpPr/>
          <p:nvPr/>
        </p:nvSpPr>
        <p:spPr>
          <a:xfrm>
            <a:off x="781200" y="6098760"/>
            <a:ext cx="2030040" cy="0"/>
          </a:xfrm>
          <a:prstGeom prst="line">
            <a:avLst/>
          </a:prstGeom>
          <a:ln>
            <a:solidFill>
              <a:srgbClr val="000000"/>
            </a:solidFill>
          </a:ln>
        </p:spPr>
      </p:sp>
      <p:sp>
        <p:nvSpPr>
          <p:cNvPr id="100" name="Line 9"/>
          <p:cNvSpPr/>
          <p:nvPr/>
        </p:nvSpPr>
        <p:spPr>
          <a:xfrm>
            <a:off x="766800" y="3719880"/>
            <a:ext cx="2030040" cy="0"/>
          </a:xfrm>
          <a:prstGeom prst="line">
            <a:avLst/>
          </a:prstGeom>
          <a:ln>
            <a:solidFill>
              <a:srgbClr val="000000"/>
            </a:solidFill>
          </a:ln>
        </p:spPr>
      </p:sp>
      <p:sp>
        <p:nvSpPr>
          <p:cNvPr id="101" name="Line 10"/>
          <p:cNvSpPr/>
          <p:nvPr/>
        </p:nvSpPr>
        <p:spPr>
          <a:xfrm>
            <a:off x="781200" y="4068720"/>
            <a:ext cx="2030040" cy="0"/>
          </a:xfrm>
          <a:prstGeom prst="line">
            <a:avLst/>
          </a:prstGeom>
          <a:ln>
            <a:solidFill>
              <a:srgbClr val="000000"/>
            </a:solidFill>
          </a:ln>
        </p:spPr>
      </p:sp>
      <p:sp>
        <p:nvSpPr>
          <p:cNvPr id="102" name="Line 11"/>
          <p:cNvSpPr/>
          <p:nvPr/>
        </p:nvSpPr>
        <p:spPr>
          <a:xfrm>
            <a:off x="781200" y="4474800"/>
            <a:ext cx="2030040" cy="0"/>
          </a:xfrm>
          <a:prstGeom prst="line">
            <a:avLst/>
          </a:prstGeom>
          <a:ln>
            <a:solidFill>
              <a:srgbClr val="000000"/>
            </a:solidFill>
          </a:ln>
        </p:spPr>
      </p:sp>
      <p:sp>
        <p:nvSpPr>
          <p:cNvPr id="103" name="Line 12"/>
          <p:cNvSpPr/>
          <p:nvPr/>
        </p:nvSpPr>
        <p:spPr>
          <a:xfrm>
            <a:off x="781200" y="4880880"/>
            <a:ext cx="2030040" cy="0"/>
          </a:xfrm>
          <a:prstGeom prst="line">
            <a:avLst/>
          </a:prstGeom>
          <a:ln>
            <a:solidFill>
              <a:srgbClr val="000000"/>
            </a:solidFill>
          </a:ln>
        </p:spPr>
      </p:sp>
      <p:sp>
        <p:nvSpPr>
          <p:cNvPr id="104" name="Line 13"/>
          <p:cNvSpPr/>
          <p:nvPr/>
        </p:nvSpPr>
        <p:spPr>
          <a:xfrm>
            <a:off x="781200" y="7073280"/>
            <a:ext cx="2030040" cy="0"/>
          </a:xfrm>
          <a:prstGeom prst="line">
            <a:avLst/>
          </a:prstGeom>
          <a:ln>
            <a:solidFill>
              <a:srgbClr val="000000"/>
            </a:solidFill>
          </a:ln>
        </p:spPr>
      </p:sp>
      <p:sp>
        <p:nvSpPr>
          <p:cNvPr id="105" name="TextShape 14"/>
          <p:cNvSpPr txBox="1"/>
          <p:nvPr/>
        </p:nvSpPr>
        <p:spPr>
          <a:xfrm>
            <a:off x="291960" y="7088760"/>
            <a:ext cx="426960" cy="327240"/>
          </a:xfrm>
          <a:prstGeom prst="rect">
            <a:avLst/>
          </a:prstGeom>
        </p:spPr>
        <p:txBody>
          <a:bodyPr lIns="90000" rIns="90000" tIns="45000" bIns="45000"/>
          <a:p>
            <a:r>
              <a:rPr lang="en-IN" sz="1400">
                <a:latin typeface="Arial"/>
              </a:rPr>
              <a:t>00</a:t>
            </a:r>
            <a:endParaRPr/>
          </a:p>
        </p:txBody>
      </p:sp>
      <p:sp>
        <p:nvSpPr>
          <p:cNvPr id="106" name="TextShape 15"/>
          <p:cNvSpPr txBox="1"/>
          <p:nvPr/>
        </p:nvSpPr>
        <p:spPr>
          <a:xfrm rot="21539400">
            <a:off x="272520" y="6748200"/>
            <a:ext cx="426960" cy="327240"/>
          </a:xfrm>
          <a:prstGeom prst="rect">
            <a:avLst/>
          </a:prstGeom>
        </p:spPr>
        <p:txBody>
          <a:bodyPr lIns="90000" rIns="90000" tIns="45000" bIns="45000"/>
          <a:p>
            <a:r>
              <a:rPr lang="en-IN" sz="1400">
                <a:latin typeface="Arial"/>
              </a:rPr>
              <a:t>01</a:t>
            </a:r>
            <a:endParaRPr/>
          </a:p>
        </p:txBody>
      </p:sp>
      <p:sp>
        <p:nvSpPr>
          <p:cNvPr id="107" name="TextShape 16"/>
          <p:cNvSpPr txBox="1"/>
          <p:nvPr/>
        </p:nvSpPr>
        <p:spPr>
          <a:xfrm rot="21539400">
            <a:off x="266760" y="5696640"/>
            <a:ext cx="429840" cy="326880"/>
          </a:xfrm>
          <a:prstGeom prst="rect">
            <a:avLst/>
          </a:prstGeom>
        </p:spPr>
        <p:txBody>
          <a:bodyPr lIns="90000" rIns="90000" tIns="45000" bIns="45000"/>
          <a:p>
            <a:r>
              <a:rPr lang="en-IN" sz="1400">
                <a:latin typeface="Arial"/>
              </a:rPr>
              <a:t>04</a:t>
            </a:r>
            <a:endParaRPr/>
          </a:p>
        </p:txBody>
      </p:sp>
      <p:sp>
        <p:nvSpPr>
          <p:cNvPr id="108" name="TextShape 17"/>
          <p:cNvSpPr txBox="1"/>
          <p:nvPr/>
        </p:nvSpPr>
        <p:spPr>
          <a:xfrm rot="21538200">
            <a:off x="229680" y="5328360"/>
            <a:ext cx="482040" cy="327600"/>
          </a:xfrm>
          <a:prstGeom prst="rect">
            <a:avLst/>
          </a:prstGeom>
        </p:spPr>
        <p:txBody>
          <a:bodyPr lIns="90000" rIns="90000" tIns="45000" bIns="45000"/>
          <a:p>
            <a:r>
              <a:rPr lang="en-IN" sz="1400">
                <a:latin typeface="Arial"/>
              </a:rPr>
              <a:t> </a:t>
            </a:r>
            <a:r>
              <a:rPr lang="en-IN" sz="1400">
                <a:latin typeface="Arial"/>
              </a:rPr>
              <a:t>05</a:t>
            </a:r>
            <a:endParaRPr/>
          </a:p>
        </p:txBody>
      </p:sp>
      <p:sp>
        <p:nvSpPr>
          <p:cNvPr id="109" name="TextShape 18"/>
          <p:cNvSpPr txBox="1"/>
          <p:nvPr/>
        </p:nvSpPr>
        <p:spPr>
          <a:xfrm rot="21539400">
            <a:off x="269640" y="6102360"/>
            <a:ext cx="426960" cy="327600"/>
          </a:xfrm>
          <a:prstGeom prst="rect">
            <a:avLst/>
          </a:prstGeom>
        </p:spPr>
        <p:txBody>
          <a:bodyPr lIns="90000" rIns="90000" tIns="45000" bIns="45000"/>
          <a:p>
            <a:r>
              <a:rPr lang="en-IN" sz="1400">
                <a:latin typeface="Arial"/>
              </a:rPr>
              <a:t>03</a:t>
            </a:r>
            <a:endParaRPr/>
          </a:p>
        </p:txBody>
      </p:sp>
      <p:sp>
        <p:nvSpPr>
          <p:cNvPr id="110" name="TextShape 19"/>
          <p:cNvSpPr txBox="1"/>
          <p:nvPr/>
        </p:nvSpPr>
        <p:spPr>
          <a:xfrm rot="21541800">
            <a:off x="273240" y="6406920"/>
            <a:ext cx="426960" cy="327600"/>
          </a:xfrm>
          <a:prstGeom prst="rect">
            <a:avLst/>
          </a:prstGeom>
        </p:spPr>
        <p:txBody>
          <a:bodyPr lIns="90000" rIns="90000" tIns="45000" bIns="45000"/>
          <a:p>
            <a:r>
              <a:rPr lang="en-IN" sz="1400">
                <a:latin typeface="Arial"/>
              </a:rPr>
              <a:t>02</a:t>
            </a:r>
            <a:endParaRPr/>
          </a:p>
        </p:txBody>
      </p:sp>
      <p:sp>
        <p:nvSpPr>
          <p:cNvPr id="111" name="TextShape 20"/>
          <p:cNvSpPr txBox="1"/>
          <p:nvPr/>
        </p:nvSpPr>
        <p:spPr>
          <a:xfrm rot="21539400">
            <a:off x="279360" y="4936680"/>
            <a:ext cx="427320" cy="331920"/>
          </a:xfrm>
          <a:prstGeom prst="rect">
            <a:avLst/>
          </a:prstGeom>
        </p:spPr>
        <p:txBody>
          <a:bodyPr lIns="90000" rIns="90000" tIns="45000" bIns="45000"/>
          <a:p>
            <a:r>
              <a:rPr lang="en-IN" sz="1400">
                <a:latin typeface="Arial"/>
              </a:rPr>
              <a:t>06</a:t>
            </a:r>
            <a:endParaRPr/>
          </a:p>
        </p:txBody>
      </p:sp>
      <p:sp>
        <p:nvSpPr>
          <p:cNvPr id="112" name="TextShape 21"/>
          <p:cNvSpPr txBox="1"/>
          <p:nvPr/>
        </p:nvSpPr>
        <p:spPr>
          <a:xfrm rot="21538200">
            <a:off x="215640" y="4546800"/>
            <a:ext cx="481680" cy="329040"/>
          </a:xfrm>
          <a:prstGeom prst="rect">
            <a:avLst/>
          </a:prstGeom>
        </p:spPr>
        <p:txBody>
          <a:bodyPr lIns="90000" rIns="90000" tIns="45000" bIns="45000"/>
          <a:p>
            <a:r>
              <a:rPr lang="en-IN" sz="1400">
                <a:latin typeface="Arial"/>
              </a:rPr>
              <a:t> </a:t>
            </a:r>
            <a:r>
              <a:rPr lang="en-IN" sz="1400">
                <a:latin typeface="Arial"/>
              </a:rPr>
              <a:t>07</a:t>
            </a:r>
            <a:endParaRPr/>
          </a:p>
        </p:txBody>
      </p:sp>
      <p:sp>
        <p:nvSpPr>
          <p:cNvPr id="113" name="TextShape 22"/>
          <p:cNvSpPr txBox="1"/>
          <p:nvPr/>
        </p:nvSpPr>
        <p:spPr>
          <a:xfrm rot="21539400">
            <a:off x="270000" y="4136040"/>
            <a:ext cx="426960" cy="334800"/>
          </a:xfrm>
          <a:prstGeom prst="rect">
            <a:avLst/>
          </a:prstGeom>
        </p:spPr>
        <p:txBody>
          <a:bodyPr lIns="90000" rIns="90000" tIns="45000" bIns="45000"/>
          <a:p>
            <a:pPr algn="r"/>
            <a:r>
              <a:rPr lang="en-IN" sz="1400">
                <a:latin typeface="Arial"/>
              </a:rPr>
              <a:t>08</a:t>
            </a:r>
            <a:endParaRPr/>
          </a:p>
        </p:txBody>
      </p:sp>
      <p:sp>
        <p:nvSpPr>
          <p:cNvPr id="114" name="TextShape 23"/>
          <p:cNvSpPr txBox="1"/>
          <p:nvPr/>
        </p:nvSpPr>
        <p:spPr>
          <a:xfrm rot="21536400">
            <a:off x="272880" y="3800880"/>
            <a:ext cx="426960" cy="327240"/>
          </a:xfrm>
          <a:prstGeom prst="rect">
            <a:avLst/>
          </a:prstGeom>
        </p:spPr>
        <p:txBody>
          <a:bodyPr lIns="90000" rIns="90000" tIns="45000" bIns="45000"/>
          <a:p>
            <a:r>
              <a:rPr lang="en-IN" sz="1400">
                <a:latin typeface="Arial"/>
              </a:rPr>
              <a:t>09</a:t>
            </a:r>
            <a:endParaRPr/>
          </a:p>
        </p:txBody>
      </p:sp>
      <p:sp>
        <p:nvSpPr>
          <p:cNvPr id="115" name="Line 24"/>
          <p:cNvSpPr/>
          <p:nvPr/>
        </p:nvSpPr>
        <p:spPr>
          <a:xfrm>
            <a:off x="781200" y="2769480"/>
            <a:ext cx="2030040" cy="0"/>
          </a:xfrm>
          <a:prstGeom prst="line">
            <a:avLst/>
          </a:prstGeom>
          <a:ln>
            <a:solidFill>
              <a:srgbClr val="000000"/>
            </a:solidFill>
          </a:ln>
        </p:spPr>
      </p:sp>
      <p:sp>
        <p:nvSpPr>
          <p:cNvPr id="116" name="Line 25"/>
          <p:cNvSpPr/>
          <p:nvPr/>
        </p:nvSpPr>
        <p:spPr>
          <a:xfrm>
            <a:off x="781200" y="2119680"/>
            <a:ext cx="2030040" cy="0"/>
          </a:xfrm>
          <a:prstGeom prst="line">
            <a:avLst/>
          </a:prstGeom>
          <a:ln>
            <a:solidFill>
              <a:srgbClr val="000000"/>
            </a:solidFill>
          </a:ln>
        </p:spPr>
      </p:sp>
      <p:sp>
        <p:nvSpPr>
          <p:cNvPr id="117" name="Line 26"/>
          <p:cNvSpPr/>
          <p:nvPr/>
        </p:nvSpPr>
        <p:spPr>
          <a:xfrm>
            <a:off x="781200" y="3094200"/>
            <a:ext cx="2030040" cy="0"/>
          </a:xfrm>
          <a:prstGeom prst="line">
            <a:avLst/>
          </a:prstGeom>
          <a:ln>
            <a:solidFill>
              <a:srgbClr val="000000"/>
            </a:solidFill>
          </a:ln>
        </p:spPr>
      </p:sp>
      <p:sp>
        <p:nvSpPr>
          <p:cNvPr id="118" name="Line 27"/>
          <p:cNvSpPr/>
          <p:nvPr/>
        </p:nvSpPr>
        <p:spPr>
          <a:xfrm>
            <a:off x="781200" y="3418920"/>
            <a:ext cx="2030040" cy="0"/>
          </a:xfrm>
          <a:prstGeom prst="line">
            <a:avLst/>
          </a:prstGeom>
          <a:ln>
            <a:solidFill>
              <a:srgbClr val="000000"/>
            </a:solidFill>
          </a:ln>
        </p:spPr>
      </p:sp>
      <p:sp>
        <p:nvSpPr>
          <p:cNvPr id="119" name="Line 28"/>
          <p:cNvSpPr/>
          <p:nvPr/>
        </p:nvSpPr>
        <p:spPr>
          <a:xfrm>
            <a:off x="781200" y="2444400"/>
            <a:ext cx="2030040" cy="0"/>
          </a:xfrm>
          <a:prstGeom prst="line">
            <a:avLst/>
          </a:prstGeom>
          <a:ln>
            <a:solidFill>
              <a:srgbClr val="000000"/>
            </a:solidFill>
          </a:ln>
        </p:spPr>
      </p:sp>
      <p:sp>
        <p:nvSpPr>
          <p:cNvPr id="120" name="TextShape 29"/>
          <p:cNvSpPr txBox="1"/>
          <p:nvPr/>
        </p:nvSpPr>
        <p:spPr>
          <a:xfrm rot="21541800">
            <a:off x="270000" y="3388680"/>
            <a:ext cx="448200" cy="327240"/>
          </a:xfrm>
          <a:prstGeom prst="rect">
            <a:avLst/>
          </a:prstGeom>
        </p:spPr>
        <p:txBody>
          <a:bodyPr lIns="90000" rIns="90000" tIns="45000" bIns="45000"/>
          <a:p>
            <a:r>
              <a:rPr lang="en-IN" sz="1400">
                <a:latin typeface="Arial"/>
              </a:rPr>
              <a:t>0A</a:t>
            </a:r>
            <a:endParaRPr/>
          </a:p>
        </p:txBody>
      </p:sp>
      <p:sp>
        <p:nvSpPr>
          <p:cNvPr id="121" name="TextShape 30"/>
          <p:cNvSpPr txBox="1"/>
          <p:nvPr/>
        </p:nvSpPr>
        <p:spPr>
          <a:xfrm rot="21541800">
            <a:off x="255600" y="3125880"/>
            <a:ext cx="447840" cy="327240"/>
          </a:xfrm>
          <a:prstGeom prst="rect">
            <a:avLst/>
          </a:prstGeom>
        </p:spPr>
        <p:txBody>
          <a:bodyPr lIns="90000" rIns="90000" tIns="45000" bIns="45000"/>
          <a:p>
            <a:r>
              <a:rPr lang="en-IN" sz="1400">
                <a:latin typeface="Arial"/>
              </a:rPr>
              <a:t>0B</a:t>
            </a:r>
            <a:endParaRPr/>
          </a:p>
        </p:txBody>
      </p:sp>
      <p:sp>
        <p:nvSpPr>
          <p:cNvPr id="122" name="TextShape 31"/>
          <p:cNvSpPr txBox="1"/>
          <p:nvPr/>
        </p:nvSpPr>
        <p:spPr>
          <a:xfrm rot="21540600">
            <a:off x="270000" y="2772720"/>
            <a:ext cx="460080" cy="327240"/>
          </a:xfrm>
          <a:prstGeom prst="rect">
            <a:avLst/>
          </a:prstGeom>
        </p:spPr>
        <p:txBody>
          <a:bodyPr lIns="90000" rIns="90000" tIns="45000" bIns="45000"/>
          <a:p>
            <a:r>
              <a:rPr lang="en-IN" sz="1400">
                <a:latin typeface="Arial"/>
              </a:rPr>
              <a:t>0C</a:t>
            </a:r>
            <a:endParaRPr/>
          </a:p>
        </p:txBody>
      </p:sp>
      <p:sp>
        <p:nvSpPr>
          <p:cNvPr id="123" name="TextShape 32"/>
          <p:cNvSpPr txBox="1"/>
          <p:nvPr/>
        </p:nvSpPr>
        <p:spPr>
          <a:xfrm rot="21538200">
            <a:off x="270000" y="2437920"/>
            <a:ext cx="460080" cy="327240"/>
          </a:xfrm>
          <a:prstGeom prst="rect">
            <a:avLst/>
          </a:prstGeom>
        </p:spPr>
        <p:txBody>
          <a:bodyPr lIns="90000" rIns="90000" tIns="45000" bIns="45000"/>
          <a:p>
            <a:r>
              <a:rPr lang="en-IN" sz="1400">
                <a:latin typeface="Arial"/>
              </a:rPr>
              <a:t>0D</a:t>
            </a:r>
            <a:endParaRPr/>
          </a:p>
        </p:txBody>
      </p:sp>
      <p:sp>
        <p:nvSpPr>
          <p:cNvPr id="124" name="TextShape 33"/>
          <p:cNvSpPr txBox="1"/>
          <p:nvPr/>
        </p:nvSpPr>
        <p:spPr>
          <a:xfrm rot="21541800">
            <a:off x="269640" y="2123280"/>
            <a:ext cx="447480" cy="327600"/>
          </a:xfrm>
          <a:prstGeom prst="rect">
            <a:avLst/>
          </a:prstGeom>
        </p:spPr>
        <p:txBody>
          <a:bodyPr lIns="90000" rIns="90000" tIns="45000" bIns="45000"/>
          <a:p>
            <a:r>
              <a:rPr lang="en-IN" sz="1400">
                <a:latin typeface="Arial"/>
              </a:rPr>
              <a:t>0E</a:t>
            </a:r>
            <a:endParaRPr/>
          </a:p>
        </p:txBody>
      </p:sp>
      <p:sp>
        <p:nvSpPr>
          <p:cNvPr id="125" name="TextShape 34"/>
          <p:cNvSpPr txBox="1"/>
          <p:nvPr/>
        </p:nvSpPr>
        <p:spPr>
          <a:xfrm>
            <a:off x="1282680" y="1224000"/>
            <a:ext cx="776160" cy="390600"/>
          </a:xfrm>
          <a:prstGeom prst="rect">
            <a:avLst/>
          </a:prstGeom>
        </p:spPr>
        <p:txBody>
          <a:bodyPr lIns="90000" rIns="90000" tIns="45000" bIns="45000"/>
          <a:p>
            <a:r>
              <a:rPr lang="en-IN">
                <a:latin typeface="Arial"/>
              </a:rPr>
              <a:t>RAM</a:t>
            </a:r>
            <a:endParaRPr/>
          </a:p>
        </p:txBody>
      </p:sp>
      <p:graphicFrame>
        <p:nvGraphicFramePr>
          <p:cNvPr id="126" name="Table 35"/>
          <p:cNvGraphicFramePr/>
          <p:nvPr/>
        </p:nvGraphicFramePr>
        <p:xfrm>
          <a:off x="2926440" y="1559160"/>
          <a:ext cx="6074640" cy="5855040"/>
        </p:xfrm>
        <a:graphic>
          <a:graphicData uri="http://schemas.openxmlformats.org/drawingml/2006/table">
            <a:tbl>
              <a:tblPr/>
              <a:tblGrid>
                <a:gridCol w="1059480"/>
                <a:gridCol w="2507400"/>
                <a:gridCol w="2508120"/>
              </a:tblGrid>
              <a:tr h="471240">
                <a:tc>
                  <a:txBody>
                    <a:bodyPr lIns="90000" rIns="90000" tIns="46800" bIns="46800"/>
                    <a:p>
                      <a:r>
                        <a:rPr lang="en-IN" sz="1400">
                          <a:latin typeface="Arial"/>
                        </a:rPr>
                        <a:t>OFFSET</a:t>
                      </a:r>
                      <a:endParaRPr/>
                    </a:p>
                  </a:txBody>
                  <a:tcPr/>
                </a:tc>
                <a:tc>
                  <a:txBody>
                    <a:bodyPr lIns="90000" rIns="90000" tIns="46800" bIns="46800"/>
                    <a:p>
                      <a:r>
                        <a:rPr lang="en-IN">
                          <a:latin typeface="Arial"/>
                        </a:rPr>
                        <a:t>REGISTER</a:t>
                      </a:r>
                      <a:endParaRPr/>
                    </a:p>
                  </a:txBody>
                  <a:tcPr/>
                </a:tc>
                <a:tc>
                  <a:txBody>
                    <a:bodyPr lIns="90000" rIns="90000" tIns="46800" bIns="46800"/>
                    <a:p>
                      <a:r>
                        <a:rPr lang="en-IN">
                          <a:latin typeface="Arial"/>
                        </a:rPr>
                        <a:t>Programming Name</a:t>
                      </a:r>
                      <a:endParaRPr/>
                    </a:p>
                  </a:txBody>
                  <a:tcPr/>
                </a:tc>
              </a:tr>
              <a:tr h="471240">
                <a:tc>
                  <a:txBody>
                    <a:bodyPr lIns="90000" rIns="90000" tIns="46800" bIns="46800"/>
                    <a:p>
                      <a:r>
                        <a:rPr lang="en-IN">
                          <a:latin typeface="Arial"/>
                        </a:rPr>
                        <a:t>0D</a:t>
                      </a:r>
                      <a:endParaRPr/>
                    </a:p>
                  </a:txBody>
                  <a:tcPr/>
                </a:tc>
                <a:tc>
                  <a:txBody>
                    <a:bodyPr lIns="90000" rIns="90000" tIns="46800" bIns="46800"/>
                    <a:p>
                      <a:r>
                        <a:rPr lang="en-IN">
                          <a:latin typeface="Arial"/>
                        </a:rPr>
                        <a:t>Flag Register</a:t>
                      </a:r>
                      <a:endParaRPr/>
                    </a:p>
                  </a:txBody>
                  <a:tcPr/>
                </a:tc>
                <a:tc>
                  <a:txBody>
                    <a:bodyPr lIns="90000" rIns="90000" tIns="46800" bIns="46800"/>
                    <a:p>
                      <a:r>
                        <a:rPr lang="en-IN" sz="1400">
                          <a:latin typeface="Arial"/>
                        </a:rPr>
                        <a:t>RTC_REG_D</a:t>
                      </a:r>
                      <a:r>
                        <a:rPr lang="en-IN" sz="1400">
                          <a:latin typeface="Arial"/>
                        </a:rPr>
                        <a:t>	</a:t>
                      </a:r>
                      <a:endParaRPr/>
                    </a:p>
                  </a:txBody>
                  <a:tcPr/>
                </a:tc>
              </a:tr>
              <a:tr h="471240">
                <a:tc>
                  <a:txBody>
                    <a:bodyPr lIns="90000" rIns="90000" tIns="46800" bIns="46800"/>
                    <a:p>
                      <a:r>
                        <a:rPr lang="en-IN">
                          <a:latin typeface="Arial"/>
                        </a:rPr>
                        <a:t>0C</a:t>
                      </a:r>
                      <a:endParaRPr/>
                    </a:p>
                  </a:txBody>
                  <a:tcPr/>
                </a:tc>
                <a:tc>
                  <a:txBody>
                    <a:bodyPr lIns="90000" rIns="90000" tIns="46800" bIns="46800"/>
                    <a:p>
                      <a:r>
                        <a:rPr lang="en-IN">
                          <a:latin typeface="Arial"/>
                        </a:rPr>
                        <a:t>Flag Register</a:t>
                      </a:r>
                      <a:endParaRPr/>
                    </a:p>
                  </a:txBody>
                  <a:tcPr/>
                </a:tc>
                <a:tc>
                  <a:txBody>
                    <a:bodyPr lIns="90000" rIns="90000" tIns="46800" bIns="46800"/>
                    <a:p>
                      <a:r>
                        <a:rPr lang="en-IN" sz="1400">
                          <a:latin typeface="Arial"/>
                        </a:rPr>
                        <a:t>RTC_REG_C</a:t>
                      </a:r>
                      <a:r>
                        <a:rPr lang="en-IN" sz="1400">
                          <a:latin typeface="Arial"/>
                        </a:rPr>
                        <a:t>	</a:t>
                      </a:r>
                      <a:endParaRPr/>
                    </a:p>
                  </a:txBody>
                  <a:tcPr/>
                </a:tc>
              </a:tr>
              <a:tr h="471240">
                <a:tc>
                  <a:txBody>
                    <a:bodyPr lIns="90000" rIns="90000" tIns="46800" bIns="46800"/>
                    <a:p>
                      <a:r>
                        <a:rPr lang="en-IN">
                          <a:latin typeface="Arial"/>
                        </a:rPr>
                        <a:t>0B</a:t>
                      </a:r>
                      <a:endParaRPr/>
                    </a:p>
                  </a:txBody>
                  <a:tcPr/>
                </a:tc>
                <a:tc>
                  <a:txBody>
                    <a:bodyPr lIns="90000" rIns="90000" tIns="46800" bIns="46800"/>
                    <a:p>
                      <a:r>
                        <a:rPr lang="en-IN">
                          <a:latin typeface="Arial"/>
                        </a:rPr>
                        <a:t>GeneralConfiguration</a:t>
                      </a:r>
                      <a:endParaRPr/>
                    </a:p>
                  </a:txBody>
                  <a:tcPr/>
                </a:tc>
                <a:tc>
                  <a:txBody>
                    <a:bodyPr lIns="90000" rIns="90000" tIns="46800" bIns="46800"/>
                    <a:p>
                      <a:r>
                        <a:rPr lang="en-IN" sz="1400">
                          <a:latin typeface="Arial"/>
                        </a:rPr>
                        <a:t>RTC_REG_B</a:t>
                      </a:r>
                      <a:r>
                        <a:rPr lang="en-IN" sz="1400">
                          <a:latin typeface="Arial"/>
                        </a:rPr>
                        <a:t>	</a:t>
                      </a:r>
                      <a:endParaRPr/>
                    </a:p>
                  </a:txBody>
                  <a:tcPr/>
                </a:tc>
              </a:tr>
              <a:tr h="471240">
                <a:tc>
                  <a:txBody>
                    <a:bodyPr lIns="90000" rIns="90000" tIns="46800" bIns="46800"/>
                    <a:p>
                      <a:r>
                        <a:rPr lang="en-IN">
                          <a:latin typeface="Arial"/>
                        </a:rPr>
                        <a:t>0A</a:t>
                      </a:r>
                      <a:endParaRPr/>
                    </a:p>
                  </a:txBody>
                  <a:tcPr/>
                </a:tc>
                <a:tc>
                  <a:txBody>
                    <a:bodyPr lIns="90000" rIns="90000" tIns="46800" bIns="46800"/>
                    <a:p>
                      <a:r>
                        <a:rPr lang="en-IN">
                          <a:latin typeface="Arial"/>
                        </a:rPr>
                        <a:t>RTC index register</a:t>
                      </a:r>
                      <a:endParaRPr/>
                    </a:p>
                  </a:txBody>
                  <a:tcPr/>
                </a:tc>
                <a:tc>
                  <a:txBody>
                    <a:bodyPr lIns="90000" rIns="90000" tIns="46800" bIns="46800"/>
                    <a:p>
                      <a:r>
                        <a:rPr lang="en-IN" sz="1400">
                          <a:latin typeface="Arial"/>
                        </a:rPr>
                        <a:t>RTC_REG_A</a:t>
                      </a:r>
                      <a:r>
                        <a:rPr lang="en-IN" sz="1400">
                          <a:latin typeface="Arial"/>
                        </a:rPr>
                        <a:t>	</a:t>
                      </a:r>
                      <a:endParaRPr/>
                    </a:p>
                  </a:txBody>
                  <a:tcPr/>
                </a:tc>
              </a:tr>
              <a:tr h="349920">
                <a:tc>
                  <a:txBody>
                    <a:bodyPr lIns="90000" rIns="90000" tIns="46800" bIns="46800"/>
                    <a:p>
                      <a:r>
                        <a:rPr lang="en-IN">
                          <a:latin typeface="Arial"/>
                        </a:rPr>
                        <a:t>09</a:t>
                      </a:r>
                      <a:endParaRPr/>
                    </a:p>
                  </a:txBody>
                  <a:tcPr/>
                </a:tc>
                <a:tc>
                  <a:txBody>
                    <a:bodyPr lIns="90000" rIns="90000" tIns="46800" bIns="46800"/>
                    <a:p>
                      <a:r>
                        <a:rPr lang="en-IN">
                          <a:latin typeface="Arial"/>
                        </a:rPr>
                        <a:t>year</a:t>
                      </a:r>
                      <a:endParaRPr/>
                    </a:p>
                  </a:txBody>
                  <a:tcPr/>
                </a:tc>
                <a:tc>
                  <a:txBody>
                    <a:bodyPr lIns="90000" rIns="90000" tIns="46800" bIns="46800"/>
                    <a:p>
                      <a:r>
                        <a:rPr lang="en-IN" sz="1400">
                          <a:latin typeface="Arial"/>
                        </a:rPr>
                        <a:t>RTC_YEAR</a:t>
                      </a:r>
                      <a:endParaRPr/>
                    </a:p>
                  </a:txBody>
                  <a:tcPr/>
                </a:tc>
              </a:tr>
              <a:tr h="349920">
                <a:tc>
                  <a:txBody>
                    <a:bodyPr lIns="90000" rIns="90000" tIns="46800" bIns="46800"/>
                    <a:p>
                      <a:r>
                        <a:rPr lang="en-IN">
                          <a:latin typeface="Arial"/>
                        </a:rPr>
                        <a:t>08</a:t>
                      </a:r>
                      <a:endParaRPr/>
                    </a:p>
                  </a:txBody>
                  <a:tcPr/>
                </a:tc>
                <a:tc>
                  <a:txBody>
                    <a:bodyPr lIns="90000" rIns="90000" tIns="46800" bIns="46800"/>
                    <a:p>
                      <a:r>
                        <a:rPr lang="en-IN">
                          <a:latin typeface="Arial"/>
                        </a:rPr>
                        <a:t>month</a:t>
                      </a:r>
                      <a:endParaRPr/>
                    </a:p>
                  </a:txBody>
                  <a:tcPr/>
                </a:tc>
                <a:tc>
                  <a:txBody>
                    <a:bodyPr lIns="90000" rIns="90000" tIns="46800" bIns="46800"/>
                    <a:p>
                      <a:r>
                        <a:rPr lang="en-IN" sz="1400">
                          <a:latin typeface="Arial"/>
                        </a:rPr>
                        <a:t>RTC_MONTH</a:t>
                      </a:r>
                      <a:endParaRPr/>
                    </a:p>
                  </a:txBody>
                  <a:tcPr/>
                </a:tc>
              </a:tr>
              <a:tr h="349920">
                <a:tc>
                  <a:txBody>
                    <a:bodyPr lIns="90000" rIns="90000" tIns="46800" bIns="46800"/>
                    <a:p>
                      <a:r>
                        <a:rPr lang="en-IN">
                          <a:latin typeface="Arial"/>
                        </a:rPr>
                        <a:t>07</a:t>
                      </a:r>
                      <a:endParaRPr/>
                    </a:p>
                  </a:txBody>
                  <a:tcPr/>
                </a:tc>
                <a:tc>
                  <a:txBody>
                    <a:bodyPr lIns="90000" rIns="90000" tIns="46800" bIns="46800"/>
                    <a:p>
                      <a:r>
                        <a:rPr lang="en-IN">
                          <a:latin typeface="Arial"/>
                        </a:rPr>
                        <a:t>Date of month</a:t>
                      </a:r>
                      <a:endParaRPr/>
                    </a:p>
                  </a:txBody>
                  <a:tcPr/>
                </a:tc>
                <a:tc>
                  <a:txBody>
                    <a:bodyPr lIns="90000" rIns="90000" tIns="46800" bIns="46800"/>
                    <a:p>
                      <a:r>
                        <a:rPr lang="en-IN" sz="1400">
                          <a:latin typeface="Arial"/>
                        </a:rPr>
                        <a:t>RTC_DAY_OF_MONTH</a:t>
                      </a:r>
                      <a:endParaRPr/>
                    </a:p>
                  </a:txBody>
                  <a:tcPr/>
                </a:tc>
              </a:tr>
              <a:tr h="349920">
                <a:tc>
                  <a:txBody>
                    <a:bodyPr lIns="90000" rIns="90000" tIns="46800" bIns="46800"/>
                    <a:p>
                      <a:r>
                        <a:rPr lang="en-IN">
                          <a:latin typeface="Arial"/>
                        </a:rPr>
                        <a:t>06</a:t>
                      </a:r>
                      <a:endParaRPr/>
                    </a:p>
                  </a:txBody>
                  <a:tcPr/>
                </a:tc>
                <a:tc>
                  <a:txBody>
                    <a:bodyPr lIns="90000" rIns="90000" tIns="46800" bIns="46800"/>
                    <a:p>
                      <a:r>
                        <a:rPr lang="en-IN">
                          <a:latin typeface="Arial"/>
                        </a:rPr>
                        <a:t>Day of week</a:t>
                      </a:r>
                      <a:endParaRPr/>
                    </a:p>
                  </a:txBody>
                  <a:tcPr/>
                </a:tc>
                <a:tc>
                  <a:txBody>
                    <a:bodyPr lIns="90000" rIns="90000" tIns="46800" bIns="46800"/>
                    <a:p>
                      <a:r>
                        <a:rPr lang="en-IN" sz="1400">
                          <a:latin typeface="Arial"/>
                        </a:rPr>
                        <a:t>RTC_DAY_OF_WEEK</a:t>
                      </a:r>
                      <a:endParaRPr/>
                    </a:p>
                  </a:txBody>
                  <a:tcPr/>
                </a:tc>
              </a:tr>
              <a:tr h="349920">
                <a:tc>
                  <a:txBody>
                    <a:bodyPr lIns="90000" rIns="90000" tIns="46800" bIns="46800"/>
                    <a:p>
                      <a:r>
                        <a:rPr lang="en-IN">
                          <a:latin typeface="Arial"/>
                        </a:rPr>
                        <a:t>05</a:t>
                      </a:r>
                      <a:endParaRPr/>
                    </a:p>
                  </a:txBody>
                  <a:tcPr/>
                </a:tc>
                <a:tc>
                  <a:txBody>
                    <a:bodyPr lIns="90000" rIns="90000" tIns="46800" bIns="46800"/>
                    <a:p>
                      <a:r>
                        <a:rPr lang="en-IN">
                          <a:latin typeface="Arial"/>
                        </a:rPr>
                        <a:t>Hours alarm</a:t>
                      </a:r>
                      <a:endParaRPr/>
                    </a:p>
                  </a:txBody>
                  <a:tcPr/>
                </a:tc>
                <a:tc>
                  <a:txBody>
                    <a:bodyPr lIns="90000" rIns="90000" tIns="46800" bIns="46800"/>
                    <a:p>
                      <a:r>
                        <a:rPr lang="en-IN" sz="1400">
                          <a:latin typeface="Arial"/>
                        </a:rPr>
                        <a:t>RTC_HOURS</a:t>
                      </a:r>
                      <a:endParaRPr/>
                    </a:p>
                  </a:txBody>
                  <a:tcPr/>
                </a:tc>
              </a:tr>
              <a:tr h="349920">
                <a:tc>
                  <a:txBody>
                    <a:bodyPr lIns="90000" rIns="90000" tIns="46800" bIns="46800"/>
                    <a:p>
                      <a:r>
                        <a:rPr lang="en-IN">
                          <a:latin typeface="Arial"/>
                        </a:rPr>
                        <a:t>04</a:t>
                      </a:r>
                      <a:endParaRPr/>
                    </a:p>
                  </a:txBody>
                  <a:tcPr/>
                </a:tc>
                <a:tc>
                  <a:txBody>
                    <a:bodyPr lIns="90000" rIns="90000" tIns="46800" bIns="46800"/>
                    <a:p>
                      <a:r>
                        <a:rPr lang="en-IN">
                          <a:latin typeface="Arial"/>
                        </a:rPr>
                        <a:t>hours</a:t>
                      </a:r>
                      <a:endParaRPr/>
                    </a:p>
                  </a:txBody>
                  <a:tcPr/>
                </a:tc>
                <a:tc>
                  <a:txBody>
                    <a:bodyPr lIns="90000" rIns="90000" tIns="46800" bIns="46800"/>
                    <a:p>
                      <a:r>
                        <a:rPr lang="en-IN" sz="1400">
                          <a:latin typeface="Arial"/>
                        </a:rPr>
                        <a:t>RTC_HOURS</a:t>
                      </a:r>
                      <a:endParaRPr/>
                    </a:p>
                  </a:txBody>
                  <a:tcPr/>
                </a:tc>
              </a:tr>
              <a:tr h="349920">
                <a:tc>
                  <a:txBody>
                    <a:bodyPr lIns="90000" rIns="90000" tIns="46800" bIns="46800"/>
                    <a:p>
                      <a:r>
                        <a:rPr lang="en-IN">
                          <a:latin typeface="Arial"/>
                        </a:rPr>
                        <a:t>03</a:t>
                      </a:r>
                      <a:endParaRPr/>
                    </a:p>
                  </a:txBody>
                  <a:tcPr/>
                </a:tc>
                <a:tc>
                  <a:txBody>
                    <a:bodyPr lIns="90000" rIns="90000" tIns="46800" bIns="46800"/>
                    <a:p>
                      <a:r>
                        <a:rPr lang="en-IN">
                          <a:latin typeface="Arial"/>
                        </a:rPr>
                        <a:t>minutes alarm</a:t>
                      </a:r>
                      <a:endParaRPr/>
                    </a:p>
                  </a:txBody>
                  <a:tcPr/>
                </a:tc>
                <a:tc>
                  <a:txBody>
                    <a:bodyPr lIns="90000" rIns="90000" tIns="46800" bIns="46800"/>
                    <a:p>
                      <a:r>
                        <a:rPr lang="en-IN" sz="1400">
                          <a:latin typeface="Arial"/>
                        </a:rPr>
                        <a:t>RTC_MINUTES_ALARM</a:t>
                      </a:r>
                      <a:endParaRPr/>
                    </a:p>
                  </a:txBody>
                  <a:tcPr/>
                </a:tc>
              </a:tr>
              <a:tr h="349920">
                <a:tc>
                  <a:txBody>
                    <a:bodyPr lIns="90000" rIns="90000" tIns="46800" bIns="46800"/>
                    <a:p>
                      <a:r>
                        <a:rPr lang="en-IN">
                          <a:latin typeface="Arial"/>
                        </a:rPr>
                        <a:t>02</a:t>
                      </a:r>
                      <a:endParaRPr/>
                    </a:p>
                  </a:txBody>
                  <a:tcPr/>
                </a:tc>
                <a:tc>
                  <a:txBody>
                    <a:bodyPr lIns="90000" rIns="90000" tIns="46800" bIns="46800"/>
                    <a:p>
                      <a:r>
                        <a:rPr lang="en-IN">
                          <a:latin typeface="Arial"/>
                        </a:rPr>
                        <a:t>minutes</a:t>
                      </a:r>
                      <a:endParaRPr/>
                    </a:p>
                  </a:txBody>
                  <a:tcPr/>
                </a:tc>
                <a:tc>
                  <a:txBody>
                    <a:bodyPr lIns="90000" rIns="90000" tIns="46800" bIns="46800"/>
                    <a:p>
                      <a:r>
                        <a:rPr lang="en-IN" sz="1400">
                          <a:latin typeface="Arial"/>
                        </a:rPr>
                        <a:t>RTC_MINUTES</a:t>
                      </a:r>
                      <a:endParaRPr/>
                    </a:p>
                  </a:txBody>
                  <a:tcPr/>
                </a:tc>
              </a:tr>
              <a:tr h="349920">
                <a:tc>
                  <a:txBody>
                    <a:bodyPr lIns="90000" rIns="90000" tIns="46800" bIns="46800"/>
                    <a:p>
                      <a:r>
                        <a:rPr lang="en-IN">
                          <a:latin typeface="Arial"/>
                        </a:rPr>
                        <a:t>01</a:t>
                      </a:r>
                      <a:endParaRPr/>
                    </a:p>
                  </a:txBody>
                  <a:tcPr/>
                </a:tc>
                <a:tc>
                  <a:txBody>
                    <a:bodyPr lIns="90000" rIns="90000" tIns="46800" bIns="46800"/>
                    <a:p>
                      <a:r>
                        <a:rPr lang="en-IN">
                          <a:latin typeface="Arial"/>
                        </a:rPr>
                        <a:t>Seconds alarm</a:t>
                      </a:r>
                      <a:endParaRPr/>
                    </a:p>
                  </a:txBody>
                  <a:tcPr/>
                </a:tc>
                <a:tc>
                  <a:txBody>
                    <a:bodyPr lIns="90000" rIns="90000" tIns="46800" bIns="46800"/>
                    <a:p>
                      <a:r>
                        <a:rPr lang="en-IN" sz="1400">
                          <a:latin typeface="Arial"/>
                        </a:rPr>
                        <a:t>RTC_SECONDS_ALARM</a:t>
                      </a:r>
                      <a:endParaRPr/>
                    </a:p>
                  </a:txBody>
                  <a:tcPr/>
                </a:tc>
              </a:tr>
              <a:tr h="349920">
                <a:tc>
                  <a:txBody>
                    <a:bodyPr lIns="90000" rIns="90000" tIns="46800" bIns="46800"/>
                    <a:p>
                      <a:r>
                        <a:rPr lang="en-IN">
                          <a:latin typeface="Arial"/>
                        </a:rPr>
                        <a:t>00</a:t>
                      </a:r>
                      <a:endParaRPr/>
                    </a:p>
                  </a:txBody>
                  <a:tcPr/>
                </a:tc>
                <a:tc>
                  <a:txBody>
                    <a:bodyPr lIns="90000" rIns="90000" tIns="46800" bIns="46800"/>
                    <a:p>
                      <a:r>
                        <a:rPr lang="en-IN">
                          <a:latin typeface="Arial"/>
                        </a:rPr>
                        <a:t>seconds</a:t>
                      </a:r>
                      <a:endParaRPr/>
                    </a:p>
                  </a:txBody>
                  <a:tcPr/>
                </a:tc>
                <a:tc>
                  <a:txBody>
                    <a:bodyPr lIns="90000" rIns="90000" tIns="46800" bIns="46800"/>
                    <a:p>
                      <a:r>
                        <a:rPr lang="en-IN" sz="1400">
                          <a:latin typeface="Arial"/>
                        </a:rPr>
                        <a:t>RTC_SECONDS</a:t>
                      </a:r>
                      <a:endParaRPr/>
                    </a:p>
                  </a:txBody>
                  <a:tcPr/>
                </a:tc>
              </a:tr>
            </a:tbl>
          </a:graphicData>
        </a:graphic>
      </p:graphicFrame>
      <p:sp>
        <p:nvSpPr>
          <p:cNvPr id="127" name="TextShape 36"/>
          <p:cNvSpPr txBox="1"/>
          <p:nvPr/>
        </p:nvSpPr>
        <p:spPr>
          <a:xfrm>
            <a:off x="4320000" y="1152000"/>
            <a:ext cx="2261160" cy="346320"/>
          </a:xfrm>
          <a:prstGeom prst="rect">
            <a:avLst/>
          </a:prstGeom>
        </p:spPr>
        <p:txBody>
          <a:bodyPr lIns="90000" rIns="90000" tIns="45000" bIns="45000"/>
          <a:p>
            <a:r>
              <a:rPr lang="en-IN">
                <a:latin typeface="Arial"/>
              </a:rPr>
              <a:t>RAM Standard Bank</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504000" y="216000"/>
            <a:ext cx="9071640" cy="936000"/>
          </a:xfrm>
          <a:prstGeom prst="rect">
            <a:avLst/>
          </a:prstGeom>
        </p:spPr>
        <p:txBody>
          <a:bodyPr lIns="0" rIns="0" tIns="0" bIns="0" anchor="ctr"/>
          <a:p>
            <a:pPr algn="ctr"/>
            <a:r>
              <a:rPr lang="en-IN" sz="3200">
                <a:latin typeface="Arial"/>
              </a:rPr>
              <a:t>Comparision b/w Registers set &amp; Header File</a:t>
            </a:r>
            <a:r>
              <a:rPr lang="en-IN" sz="3200">
                <a:latin typeface="Arial"/>
              </a:rPr>
              <a:t>
</a:t>
            </a:r>
            <a:r>
              <a:rPr lang="en-IN" sz="3200">
                <a:latin typeface="Arial"/>
              </a:rPr>
              <a:t>REGISTER-A (RTC_FREQ_SELECT)</a:t>
            </a:r>
            <a:endParaRPr/>
          </a:p>
        </p:txBody>
      </p:sp>
      <p:graphicFrame>
        <p:nvGraphicFramePr>
          <p:cNvPr id="129" name="Table 2"/>
          <p:cNvGraphicFramePr/>
          <p:nvPr/>
        </p:nvGraphicFramePr>
        <p:xfrm>
          <a:off x="751320" y="2188800"/>
          <a:ext cx="8927280" cy="699480"/>
        </p:xfrm>
        <a:graphic>
          <a:graphicData uri="http://schemas.openxmlformats.org/drawingml/2006/table">
            <a:tbl>
              <a:tblPr/>
              <a:tblGrid>
                <a:gridCol w="1065600"/>
                <a:gridCol w="1065600"/>
                <a:gridCol w="1065600"/>
                <a:gridCol w="1065600"/>
                <a:gridCol w="1065600"/>
                <a:gridCol w="1065600"/>
                <a:gridCol w="1065600"/>
                <a:gridCol w="1468440"/>
              </a:tblGrid>
              <a:tr h="349920">
                <a:tc>
                  <a:txBody>
                    <a:bodyPr lIns="90000" rIns="90000" tIns="46800" bIns="46800"/>
                    <a:p>
                      <a:r>
                        <a:rPr lang="en-IN">
                          <a:latin typeface="Arial"/>
                        </a:rPr>
                        <a:t>UIP</a:t>
                      </a:r>
                      <a:endParaRPr/>
                    </a:p>
                  </a:txBody>
                  <a:tcPr/>
                </a:tc>
                <a:tc>
                  <a:tcPr/>
                </a:tc>
                <a:tc>
                  <a:tcPr/>
                </a:tc>
                <a:tc>
                  <a:tcPr/>
                </a:tc>
                <a:tc>
                  <a:tcPr/>
                </a:tc>
                <a:tc>
                  <a:tcPr/>
                </a:tc>
                <a:tc>
                  <a:tcPr/>
                </a:tc>
                <a:tc>
                  <a:tcPr/>
                </a:tc>
              </a:tr>
              <a:tr h="349920">
                <a:tc>
                  <a:txBody>
                    <a:bodyPr lIns="90000" rIns="90000" tIns="46800" bIns="46800"/>
                    <a:p>
                      <a:r>
                        <a:rPr lang="en-IN">
                          <a:latin typeface="Arial"/>
                        </a:rPr>
                        <a:t>7</a:t>
                      </a:r>
                      <a:endParaRPr/>
                    </a:p>
                  </a:txBody>
                  <a:tcPr/>
                </a:tc>
                <a:tc>
                  <a:txBody>
                    <a:bodyPr lIns="90000" rIns="90000" tIns="46800" bIns="46800"/>
                    <a:p>
                      <a:r>
                        <a:rPr lang="en-IN">
                          <a:latin typeface="Arial"/>
                        </a:rPr>
                        <a:t>6</a:t>
                      </a:r>
                      <a:endParaRPr/>
                    </a:p>
                  </a:txBody>
                  <a:tcPr/>
                </a:tc>
                <a:tc>
                  <a:txBody>
                    <a:bodyPr lIns="90000" rIns="90000" tIns="46800" bIns="46800"/>
                    <a:p>
                      <a:r>
                        <a:rPr lang="en-IN">
                          <a:latin typeface="Arial"/>
                        </a:rPr>
                        <a:t>5</a:t>
                      </a:r>
                      <a:endParaRPr/>
                    </a:p>
                  </a:txBody>
                  <a:tcPr/>
                </a:tc>
                <a:tc>
                  <a:txBody>
                    <a:bodyPr lIns="90000" rIns="90000" tIns="46800" bIns="46800"/>
                    <a:p>
                      <a:r>
                        <a:rPr lang="en-IN">
                          <a:latin typeface="Arial"/>
                        </a:rPr>
                        <a:t>4</a:t>
                      </a:r>
                      <a:endParaRPr/>
                    </a:p>
                  </a:txBody>
                  <a:tcPr/>
                </a:tc>
                <a:tc>
                  <a:txBody>
                    <a:bodyPr lIns="90000" rIns="90000" tIns="46800" bIns="46800"/>
                    <a:p>
                      <a:r>
                        <a:rPr lang="en-IN">
                          <a:latin typeface="Arial"/>
                        </a:rPr>
                        <a:t>3</a:t>
                      </a:r>
                      <a:endParaRPr/>
                    </a:p>
                  </a:txBody>
                  <a:tcPr/>
                </a:tc>
                <a:tc>
                  <a:txBody>
                    <a:bodyPr lIns="90000" rIns="90000" tIns="46800" bIns="46800"/>
                    <a:p>
                      <a:r>
                        <a:rPr lang="en-IN">
                          <a:latin typeface="Arial"/>
                        </a:rPr>
                        <a:t>2</a:t>
                      </a:r>
                      <a:endParaRPr/>
                    </a:p>
                  </a:txBody>
                  <a:tcPr/>
                </a:tc>
                <a:tc>
                  <a:txBody>
                    <a:bodyPr lIns="90000" rIns="90000" tIns="46800" bIns="46800"/>
                    <a:p>
                      <a:r>
                        <a:rPr lang="en-IN">
                          <a:latin typeface="Arial"/>
                        </a:rPr>
                        <a:t>1</a:t>
                      </a:r>
                      <a:endParaRPr/>
                    </a:p>
                  </a:txBody>
                  <a:tcPr/>
                </a:tc>
                <a:tc>
                  <a:txBody>
                    <a:bodyPr lIns="90000" rIns="90000" tIns="46800" bIns="46800"/>
                    <a:p>
                      <a:r>
                        <a:rPr lang="en-IN">
                          <a:latin typeface="Arial"/>
                        </a:rPr>
                        <a:t>0</a:t>
                      </a:r>
                      <a:endParaRPr/>
                    </a:p>
                  </a:txBody>
                  <a:tcPr/>
                </a:tc>
              </a:tr>
            </a:tbl>
          </a:graphicData>
        </a:graphic>
      </p:graphicFrame>
      <p:sp>
        <p:nvSpPr>
          <p:cNvPr id="130" name="CustomShape 3"/>
          <p:cNvSpPr/>
          <p:nvPr/>
        </p:nvSpPr>
        <p:spPr>
          <a:xfrm rot="16179600">
            <a:off x="3197160" y="392760"/>
            <a:ext cx="340920" cy="3029040"/>
          </a:xfrm>
          <a:prstGeom prst="rightBrace">
            <a:avLst>
              <a:gd name="adj1" fmla="val 1800"/>
              <a:gd name="adj2" fmla="val 11295"/>
            </a:avLst>
          </a:prstGeom>
          <a:noFill/>
          <a:ln>
            <a:solidFill>
              <a:srgbClr val="3465a4"/>
            </a:solidFill>
          </a:ln>
        </p:spPr>
      </p:sp>
      <p:sp>
        <p:nvSpPr>
          <p:cNvPr id="131" name="TextShape 4"/>
          <p:cNvSpPr txBox="1"/>
          <p:nvPr/>
        </p:nvSpPr>
        <p:spPr>
          <a:xfrm>
            <a:off x="2520000" y="1368000"/>
            <a:ext cx="1636200" cy="346320"/>
          </a:xfrm>
          <a:prstGeom prst="rect">
            <a:avLst/>
          </a:prstGeom>
        </p:spPr>
        <p:txBody>
          <a:bodyPr lIns="90000" rIns="90000" tIns="45000" bIns="45000"/>
          <a:p>
            <a:r>
              <a:rPr lang="en-IN">
                <a:latin typeface="Arial"/>
              </a:rPr>
              <a:t>Division Chain</a:t>
            </a:r>
            <a:endParaRPr/>
          </a:p>
        </p:txBody>
      </p:sp>
      <p:sp>
        <p:nvSpPr>
          <p:cNvPr id="132" name="CustomShape 5"/>
          <p:cNvSpPr/>
          <p:nvPr/>
        </p:nvSpPr>
        <p:spPr>
          <a:xfrm rot="16179600">
            <a:off x="7138080" y="-363240"/>
            <a:ext cx="340920" cy="4534920"/>
          </a:xfrm>
          <a:prstGeom prst="rightBrace">
            <a:avLst>
              <a:gd name="adj1" fmla="val 1800"/>
              <a:gd name="adj2" fmla="val 11237"/>
            </a:avLst>
          </a:prstGeom>
          <a:noFill/>
          <a:ln>
            <a:solidFill>
              <a:srgbClr val="3465a4"/>
            </a:solidFill>
          </a:ln>
        </p:spPr>
      </p:sp>
      <p:sp>
        <p:nvSpPr>
          <p:cNvPr id="133" name="TextShape 6"/>
          <p:cNvSpPr txBox="1"/>
          <p:nvPr/>
        </p:nvSpPr>
        <p:spPr>
          <a:xfrm>
            <a:off x="6840000" y="1440000"/>
            <a:ext cx="1360440" cy="346320"/>
          </a:xfrm>
          <a:prstGeom prst="rect">
            <a:avLst/>
          </a:prstGeom>
        </p:spPr>
        <p:txBody>
          <a:bodyPr lIns="90000" rIns="90000" tIns="45000" bIns="45000"/>
          <a:p>
            <a:r>
              <a:rPr lang="en-IN">
                <a:latin typeface="Arial"/>
              </a:rPr>
              <a:t>Rate Select</a:t>
            </a:r>
            <a:endParaRPr/>
          </a:p>
        </p:txBody>
      </p:sp>
      <p:sp>
        <p:nvSpPr>
          <p:cNvPr id="134" name="TextShape 7"/>
          <p:cNvSpPr txBox="1"/>
          <p:nvPr/>
        </p:nvSpPr>
        <p:spPr>
          <a:xfrm>
            <a:off x="420480" y="3024000"/>
            <a:ext cx="9659520" cy="1370160"/>
          </a:xfrm>
          <a:prstGeom prst="rect">
            <a:avLst/>
          </a:prstGeom>
        </p:spPr>
        <p:txBody>
          <a:bodyPr lIns="90000" rIns="90000" tIns="45000" bIns="45000"/>
          <a:p>
            <a:r>
              <a:rPr b="1" lang="en-IN" u="sng">
                <a:latin typeface="Arial"/>
              </a:rPr>
              <a:t>Note: </a:t>
            </a:r>
            <a:r>
              <a:rPr b="1" lang="en-IN">
                <a:latin typeface="Arial"/>
              </a:rPr>
              <a:t>RTC_FREQ_SELECT is the name used in program. refer mc146818rtc.h</a:t>
            </a:r>
            <a:endParaRPr/>
          </a:p>
          <a:p>
            <a:endParaRPr/>
          </a:p>
          <a:p>
            <a:r>
              <a:rPr b="1" lang="en-IN" u="sng">
                <a:latin typeface="Arial"/>
              </a:rPr>
              <a:t>UIP:</a:t>
            </a:r>
            <a:r>
              <a:rPr lang="en-IN">
                <a:latin typeface="Arial"/>
              </a:rPr>
              <a:t>Update In Progress==&gt;Whenever one needs to update all vaues of clock</a:t>
            </a:r>
            <a:endParaRPr/>
          </a:p>
          <a:p>
            <a:r>
              <a:rPr lang="en-IN">
                <a:latin typeface="Arial"/>
              </a:rPr>
              <a:t>Ex:sec,hr,..etc we first need to set the UIP &amp; after updating values need to clear the</a:t>
            </a:r>
            <a:endParaRPr/>
          </a:p>
          <a:p>
            <a:r>
              <a:rPr lang="en-IN">
                <a:latin typeface="Arial"/>
              </a:rPr>
              <a:t>UIP to indicate that update is not in progress now</a:t>
            </a:r>
            <a:endParaRPr/>
          </a:p>
        </p:txBody>
      </p:sp>
      <p:pic>
        <p:nvPicPr>
          <p:cNvPr id="135" name="" descr=""/>
          <p:cNvPicPr/>
          <p:nvPr/>
        </p:nvPicPr>
        <p:blipFill>
          <a:blip r:embed="rId1"/>
          <a:srcRect l="566937" t="739111" r="396750" b="159333"/>
          <a:stretch>
            <a:fillRect/>
          </a:stretch>
        </p:blipFill>
        <p:spPr>
          <a:xfrm>
            <a:off x="1224000" y="4443120"/>
            <a:ext cx="6768000" cy="29008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