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58" r:id="rId3"/>
    <p:sldId id="262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8" y="0"/>
            <a:ext cx="12011891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5418" y="624110"/>
            <a:ext cx="3829194" cy="789054"/>
          </a:xfrm>
        </p:spPr>
        <p:txBody>
          <a:bodyPr/>
          <a:lstStyle/>
          <a:p>
            <a:r>
              <a:rPr lang="en-US" b="1" dirty="0" smtClean="0"/>
              <a:t>NAYAB ANWAR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254836" y="4447309"/>
            <a:ext cx="224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Banglore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69720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1028" y="1332411"/>
            <a:ext cx="7576457" cy="5642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 </a:t>
            </a:r>
            <a:r>
              <a:rPr lang="en-US" sz="5400" b="1" dirty="0" smtClean="0">
                <a:solidFill>
                  <a:srgbClr val="C00000"/>
                </a:solidFill>
              </a:rPr>
              <a:t>AGENDA</a:t>
            </a:r>
          </a:p>
          <a:p>
            <a:r>
              <a:rPr lang="en-US" sz="5400" b="1" dirty="0">
                <a:solidFill>
                  <a:srgbClr val="C00000"/>
                </a:solidFill>
              </a:rPr>
              <a:t> </a:t>
            </a:r>
            <a:r>
              <a:rPr lang="en-US" sz="5400" b="1" dirty="0" smtClean="0">
                <a:solidFill>
                  <a:srgbClr val="C00000"/>
                </a:solidFill>
              </a:rPr>
              <a:t>      </a:t>
            </a:r>
            <a:r>
              <a:rPr lang="en-US" sz="2400" b="1" dirty="0" smtClean="0"/>
              <a:t>Data Gathering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</a:rPr>
              <a:t>                       </a:t>
            </a:r>
            <a:r>
              <a:rPr lang="en-US" sz="2400" b="1" dirty="0" smtClean="0"/>
              <a:t>Understanding Business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                    </a:t>
            </a:r>
            <a:r>
              <a:rPr lang="en-US" sz="2400" b="1" dirty="0" smtClean="0"/>
              <a:t>Exploratory Data Analysis(EDA)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</a:rPr>
              <a:t>                       </a:t>
            </a:r>
            <a:r>
              <a:rPr lang="en-US" sz="2400" b="1" dirty="0" smtClean="0"/>
              <a:t>Power BI Dashboard Creation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</a:rPr>
              <a:t>                       </a:t>
            </a:r>
            <a:r>
              <a:rPr lang="en-US" sz="2400" b="1" dirty="0" smtClean="0"/>
              <a:t>Publishing Dashboard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</a:rPr>
              <a:t>                       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</a:rPr>
              <a:t>                       </a:t>
            </a:r>
            <a:endParaRPr lang="en-US" sz="1600" b="1" dirty="0" smtClean="0"/>
          </a:p>
          <a:p>
            <a:pPr marL="659765" marR="2190750" algn="just">
              <a:lnSpc>
                <a:spcPct val="125000"/>
              </a:lnSpc>
              <a:spcBef>
                <a:spcPts val="3245"/>
              </a:spcBef>
            </a:pPr>
            <a:endParaRPr lang="en-US" sz="2400" b="1" spc="170" dirty="0">
              <a:latin typeface="Trebuchet MS"/>
              <a:cs typeface="Trebuchet MS"/>
            </a:endParaRPr>
          </a:p>
          <a:p>
            <a:pPr marL="659765" marR="5080">
              <a:lnSpc>
                <a:spcPct val="125000"/>
              </a:lnSpc>
            </a:pPr>
            <a:r>
              <a:rPr lang="en-US" sz="1600" spc="-890" dirty="0" smtClean="0">
                <a:latin typeface="Trebuchet MS"/>
                <a:cs typeface="Trebuchet MS"/>
              </a:rPr>
              <a:t> </a:t>
            </a:r>
          </a:p>
          <a:p>
            <a:endParaRPr lang="en-US" sz="1600" b="1" dirty="0" smtClean="0"/>
          </a:p>
          <a:p>
            <a:r>
              <a:rPr lang="en-US" sz="1600" b="1" dirty="0"/>
              <a:t> </a:t>
            </a:r>
            <a:r>
              <a:rPr lang="en-US" sz="1600" b="1" dirty="0" smtClean="0"/>
              <a:t>      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</a:rPr>
              <a:t>           </a:t>
            </a:r>
            <a:endParaRPr lang="en-IN" sz="1600" b="1" dirty="0">
              <a:solidFill>
                <a:srgbClr val="C0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345268" y="2717899"/>
            <a:ext cx="318171" cy="18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4345267" y="3135911"/>
            <a:ext cx="318171" cy="18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4345266" y="3462895"/>
            <a:ext cx="318171" cy="18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4345266" y="3880907"/>
            <a:ext cx="318171" cy="18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4345266" y="4207891"/>
            <a:ext cx="318171" cy="18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54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7257" y="1606730"/>
            <a:ext cx="9117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C00000"/>
                </a:solidFill>
              </a:rPr>
              <a:t>B</a:t>
            </a:r>
            <a:r>
              <a:rPr lang="en-US" sz="3600" b="1" i="1" dirty="0" smtClean="0">
                <a:solidFill>
                  <a:srgbClr val="C00000"/>
                </a:solidFill>
              </a:rPr>
              <a:t>usiness </a:t>
            </a:r>
            <a:r>
              <a:rPr lang="en-US" sz="3600" b="1" i="1" dirty="0">
                <a:solidFill>
                  <a:srgbClr val="C00000"/>
                </a:solidFill>
              </a:rPr>
              <a:t>questions</a:t>
            </a:r>
            <a:r>
              <a:rPr lang="en-US" sz="3600" b="1" i="1" dirty="0" smtClean="0">
                <a:solidFill>
                  <a:srgbClr val="C00000"/>
                </a:solidFill>
              </a:rPr>
              <a:t>:</a:t>
            </a:r>
          </a:p>
          <a:p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Which locations to look for while opening new restaurants?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What factors affect the rating of your restaurants?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Pricing and dishes to go with?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Is an online presence really helpful</a:t>
            </a:r>
            <a:r>
              <a:rPr lang="en-US" sz="2400" b="1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Which Dishes are most popular among </a:t>
            </a:r>
            <a:r>
              <a:rPr lang="en-US" sz="2400" b="1" dirty="0" err="1" smtClean="0"/>
              <a:t>Banglorians</a:t>
            </a:r>
            <a:r>
              <a:rPr lang="en-US" sz="2400" b="1" dirty="0" smtClean="0"/>
              <a:t>.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66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23578" y="1608934"/>
            <a:ext cx="917447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Gathering Dataset(Data </a:t>
            </a:r>
            <a:r>
              <a:rPr lang="en-US" sz="4000" b="1" dirty="0" err="1" smtClean="0">
                <a:solidFill>
                  <a:srgbClr val="C00000"/>
                </a:solidFill>
              </a:rPr>
              <a:t>Scource</a:t>
            </a:r>
            <a:r>
              <a:rPr lang="en-US" sz="4000" b="1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smtClean="0">
                <a:solidFill>
                  <a:srgbClr val="C00000"/>
                </a:solidFill>
              </a:rPr>
              <a:t>       </a:t>
            </a:r>
          </a:p>
          <a:p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smtClean="0">
                <a:solidFill>
                  <a:srgbClr val="C00000"/>
                </a:solidFill>
              </a:rPr>
              <a:t>         </a:t>
            </a:r>
            <a:r>
              <a:rPr lang="en-US" sz="2400" b="1" dirty="0" smtClean="0"/>
              <a:t>This </a:t>
            </a:r>
            <a:r>
              <a:rPr lang="en-US" sz="2400" b="1" dirty="0" smtClean="0"/>
              <a:t>Dataset have been published on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      </a:t>
            </a:r>
            <a:r>
              <a:rPr lang="en-US" sz="2400" b="1" dirty="0" err="1" smtClean="0"/>
              <a:t>Kaggle</a:t>
            </a:r>
            <a:r>
              <a:rPr lang="en-US" sz="2400" b="1" dirty="0" smtClean="0"/>
              <a:t> </a:t>
            </a:r>
            <a:r>
              <a:rPr lang="en-US" sz="2400" b="1" dirty="0"/>
              <a:t>from where I have picked </a:t>
            </a:r>
            <a:r>
              <a:rPr lang="en-US" sz="2400" b="1" dirty="0" smtClean="0"/>
              <a:t>up it.</a:t>
            </a:r>
          </a:p>
          <a:p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smtClean="0">
                <a:solidFill>
                  <a:srgbClr val="C00000"/>
                </a:solidFill>
              </a:rPr>
              <a:t>        </a:t>
            </a:r>
            <a:r>
              <a:rPr lang="en-US" dirty="0" smtClean="0"/>
              <a:t> </a:t>
            </a:r>
            <a:endParaRPr lang="en-IN" dirty="0"/>
          </a:p>
        </p:txBody>
      </p:sp>
      <p:grpSp>
        <p:nvGrpSpPr>
          <p:cNvPr id="4" name="object 7"/>
          <p:cNvGrpSpPr/>
          <p:nvPr/>
        </p:nvGrpSpPr>
        <p:grpSpPr>
          <a:xfrm>
            <a:off x="2283418" y="4408120"/>
            <a:ext cx="7487061" cy="2024325"/>
            <a:chOff x="2061888" y="4038587"/>
            <a:chExt cx="14139544" cy="2896235"/>
          </a:xfrm>
        </p:grpSpPr>
        <p:pic>
          <p:nvPicPr>
            <p:cNvPr id="5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1888" y="4038587"/>
              <a:ext cx="2895622" cy="2895610"/>
            </a:xfrm>
            <a:prstGeom prst="rect">
              <a:avLst/>
            </a:prstGeom>
          </p:spPr>
        </p:pic>
        <p:pic>
          <p:nvPicPr>
            <p:cNvPr id="6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6188" y="4038587"/>
              <a:ext cx="2895622" cy="2895610"/>
            </a:xfrm>
            <a:prstGeom prst="rect">
              <a:avLst/>
            </a:prstGeom>
          </p:spPr>
        </p:pic>
        <p:pic>
          <p:nvPicPr>
            <p:cNvPr id="7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05480" y="4038587"/>
              <a:ext cx="2895622" cy="28956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44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341" y="1540265"/>
            <a:ext cx="903642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b="1" dirty="0">
                <a:solidFill>
                  <a:srgbClr val="C00000"/>
                </a:solidFill>
              </a:rPr>
              <a:t>Exploratory Data Analysis Steps</a:t>
            </a:r>
          </a:p>
          <a:p>
            <a:pPr lvl="0"/>
            <a:r>
              <a:rPr lang="en-US" sz="2800" b="1" dirty="0" smtClean="0">
                <a:solidFill>
                  <a:prstClr val="black"/>
                </a:solidFill>
              </a:rPr>
              <a:t>Data Cleaning</a:t>
            </a:r>
          </a:p>
          <a:p>
            <a:pPr lvl="0"/>
            <a:endParaRPr lang="en-US" sz="2800" b="1" dirty="0" smtClean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prstClr val="black"/>
                </a:solidFill>
              </a:rPr>
              <a:t>Loading </a:t>
            </a:r>
            <a:r>
              <a:rPr lang="en-US" b="1" dirty="0">
                <a:solidFill>
                  <a:prstClr val="black"/>
                </a:solidFill>
              </a:rPr>
              <a:t>the dataset: Load the data and import  libraries.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prstClr val="black"/>
                </a:solidFill>
              </a:rPr>
              <a:t>Redundant columns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prstClr val="black"/>
                </a:solidFill>
              </a:rPr>
              <a:t>Renaming </a:t>
            </a:r>
            <a:r>
              <a:rPr lang="en-US" b="1" dirty="0">
                <a:solidFill>
                  <a:prstClr val="black"/>
                </a:solidFill>
              </a:rPr>
              <a:t>the columns.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prstClr val="black"/>
                </a:solidFill>
              </a:rPr>
              <a:t>Dropping </a:t>
            </a:r>
            <a:r>
              <a:rPr lang="en-US" b="1" dirty="0">
                <a:solidFill>
                  <a:prstClr val="black"/>
                </a:solidFill>
              </a:rPr>
              <a:t>duplicates.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prstClr val="black"/>
                </a:solidFill>
              </a:rPr>
              <a:t>Cleaning </a:t>
            </a:r>
            <a:r>
              <a:rPr lang="en-US" b="1" dirty="0">
                <a:solidFill>
                  <a:prstClr val="black"/>
                </a:solidFill>
              </a:rPr>
              <a:t>individual columns.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prstClr val="black"/>
                </a:solidFill>
              </a:rPr>
              <a:t>Remove </a:t>
            </a:r>
            <a:r>
              <a:rPr lang="en-US" b="1" dirty="0">
                <a:solidFill>
                  <a:prstClr val="black"/>
                </a:solidFill>
              </a:rPr>
              <a:t>the </a:t>
            </a:r>
            <a:r>
              <a:rPr lang="en-US" b="1" dirty="0" err="1">
                <a:solidFill>
                  <a:prstClr val="black"/>
                </a:solidFill>
              </a:rPr>
              <a:t>NaN</a:t>
            </a:r>
            <a:r>
              <a:rPr lang="en-US" b="1" dirty="0">
                <a:solidFill>
                  <a:prstClr val="black"/>
                </a:solidFill>
              </a:rPr>
              <a:t> values from the dataset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prstClr val="black"/>
                </a:solidFill>
              </a:rPr>
              <a:t>Some Transformations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prstClr val="black"/>
                </a:solidFill>
              </a:rPr>
              <a:t>Export  </a:t>
            </a:r>
            <a:r>
              <a:rPr lang="en-US" b="1" dirty="0">
                <a:solidFill>
                  <a:prstClr val="black"/>
                </a:solidFill>
              </a:rPr>
              <a:t>cleaned  data as csv for dashboard creation.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dirty="0">
              <a:solidFill>
                <a:prstClr val="black"/>
              </a:solidFill>
            </a:endParaRPr>
          </a:p>
          <a:p>
            <a:pPr lvl="0"/>
            <a:endParaRPr lang="en-IN" dirty="0"/>
          </a:p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1561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2571" y="796834"/>
            <a:ext cx="893499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Data Visualization: Using plots to find relations between the features</a:t>
            </a:r>
            <a:r>
              <a:rPr lang="en-US" sz="2800" b="1" dirty="0" smtClean="0">
                <a:solidFill>
                  <a:srgbClr val="C00000"/>
                </a:solidFill>
              </a:rPr>
              <a:t>.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Restaurants delivering Online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Restaurants allowing table booking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Table booking Rate vs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Best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Relation </a:t>
            </a:r>
            <a:r>
              <a:rPr lang="en-US" b="1" dirty="0" smtClean="0"/>
              <a:t>between  </a:t>
            </a:r>
            <a:r>
              <a:rPr lang="en-US" b="1" dirty="0"/>
              <a:t>Location and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Restaurant </a:t>
            </a:r>
            <a:r>
              <a:rPr lang="en-US" b="1" dirty="0" smtClean="0"/>
              <a:t> Type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Gaussian Rest type and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Types </a:t>
            </a:r>
            <a:r>
              <a:rPr lang="en-US" b="1" dirty="0" smtClean="0"/>
              <a:t> of  </a:t>
            </a:r>
            <a:r>
              <a:rPr lang="en-US" b="1" dirty="0"/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Relation between Type and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Cost of </a:t>
            </a:r>
            <a:r>
              <a:rPr lang="en-US" b="1" dirty="0" smtClean="0"/>
              <a:t> </a:t>
            </a:r>
            <a:r>
              <a:rPr lang="en-US" b="1" dirty="0" err="1" smtClean="0"/>
              <a:t>Resturant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No. of restaurants </a:t>
            </a:r>
            <a:r>
              <a:rPr lang="en-US" b="1" dirty="0" smtClean="0"/>
              <a:t> in </a:t>
            </a:r>
            <a:r>
              <a:rPr lang="en-US" b="1" dirty="0"/>
              <a:t>a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Restaurant  </a:t>
            </a:r>
            <a:r>
              <a:rPr lang="en-US" b="1" dirty="0"/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Most famous restaurant chains in </a:t>
            </a:r>
            <a:r>
              <a:rPr lang="en-US" b="1" dirty="0" smtClean="0"/>
              <a:t>Bengaluru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840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90799" y="969818"/>
            <a:ext cx="88114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Conclusion</a:t>
            </a:r>
          </a:p>
          <a:p>
            <a:endParaRPr lang="en-US" sz="36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 based our analysis keeping restaurant business in mind. We tried to figure out answers to some of the common queries when opening any new restaurant</a:t>
            </a:r>
            <a:r>
              <a:rPr lang="en-US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 figured BTM, </a:t>
            </a:r>
            <a:r>
              <a:rPr lang="en-US" b="1" dirty="0" err="1"/>
              <a:t>Koramangala</a:t>
            </a:r>
            <a:r>
              <a:rPr lang="en-US" b="1" dirty="0"/>
              <a:t>, HSR are good places to start restaurant. </a:t>
            </a:r>
            <a:r>
              <a:rPr lang="en-US" b="1" dirty="0" err="1"/>
              <a:t>WhiteField</a:t>
            </a:r>
            <a:r>
              <a:rPr lang="en-US" b="1" dirty="0"/>
              <a:t> has most number of unique restaurants and can be cheaper to get </a:t>
            </a:r>
            <a:r>
              <a:rPr lang="en-US" b="1" dirty="0" err="1" smtClean="0"/>
              <a:t>started.Koramangala</a:t>
            </a:r>
            <a:r>
              <a:rPr lang="en-US" b="1" dirty="0"/>
              <a:t>, </a:t>
            </a:r>
            <a:r>
              <a:rPr lang="en-US" b="1" dirty="0" err="1"/>
              <a:t>Indiranagar</a:t>
            </a:r>
            <a:r>
              <a:rPr lang="en-US" b="1" dirty="0"/>
              <a:t>, BTM are most popular locations among </a:t>
            </a:r>
            <a:r>
              <a:rPr lang="en-US" b="1" dirty="0" smtClean="0"/>
              <a:t>foodies.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Large </a:t>
            </a:r>
            <a:r>
              <a:rPr lang="en-US" b="1" dirty="0"/>
              <a:t>number of votes can ensure better rating and </a:t>
            </a:r>
            <a:r>
              <a:rPr lang="en-US" b="1"/>
              <a:t>700-1k </a:t>
            </a:r>
            <a:r>
              <a:rPr lang="en-US" b="1" smtClean="0"/>
              <a:t> for  2  people </a:t>
            </a:r>
            <a:r>
              <a:rPr lang="en-US" b="1" dirty="0"/>
              <a:t>is good to go price</a:t>
            </a:r>
            <a:r>
              <a:rPr lang="en-US" b="1" dirty="0" smtClean="0"/>
              <a:t>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Bangalorian</a:t>
            </a:r>
            <a:r>
              <a:rPr lang="en-US" b="1" dirty="0"/>
              <a:t> love fast food.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Providing online ordering can boast your chances.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3171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900</TotalTime>
  <Words>312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Trebuchet MS</vt:lpstr>
      <vt:lpstr>Wingdings 3</vt:lpstr>
      <vt:lpstr>Wisp</vt:lpstr>
      <vt:lpstr>NAYAB ANWAR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</dc:title>
  <dc:creator>NAYAB ANWAR</dc:creator>
  <cp:lastModifiedBy>NAYAB ANWAR</cp:lastModifiedBy>
  <cp:revision>14</cp:revision>
  <dcterms:created xsi:type="dcterms:W3CDTF">2021-09-29T17:40:24Z</dcterms:created>
  <dcterms:modified xsi:type="dcterms:W3CDTF">2021-09-30T19:25:11Z</dcterms:modified>
</cp:coreProperties>
</file>