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9" r:id="rId2"/>
    <p:sldId id="257" r:id="rId3"/>
    <p:sldId id="259" r:id="rId4"/>
    <p:sldId id="258" r:id="rId5"/>
    <p:sldId id="282" r:id="rId6"/>
    <p:sldId id="283" r:id="rId7"/>
    <p:sldId id="284" r:id="rId8"/>
    <p:sldId id="260" r:id="rId9"/>
    <p:sldId id="261" r:id="rId10"/>
    <p:sldId id="262" r:id="rId11"/>
    <p:sldId id="263"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18" autoAdjust="0"/>
    <p:restoredTop sz="94681"/>
  </p:normalViewPr>
  <p:slideViewPr>
    <p:cSldViewPr snapToGrid="0" snapToObjects="1" showGuides="1">
      <p:cViewPr varScale="1">
        <p:scale>
          <a:sx n="70" d="100"/>
          <a:sy n="70" d="100"/>
        </p:scale>
        <p:origin x="60" y="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0FE6E-C01C-450E-8567-A57403F2A755}" type="datetimeFigureOut">
              <a:rPr lang="en-AE" smtClean="0"/>
              <a:t>20/05/2023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519CE-6FE9-46FE-88CA-323B49B50E8D}" type="slidenum">
              <a:rPr lang="en-AE" smtClean="0"/>
              <a:t>‹#›</a:t>
            </a:fld>
            <a:endParaRPr lang="en-AE"/>
          </a:p>
        </p:txBody>
      </p:sp>
    </p:spTree>
    <p:extLst>
      <p:ext uri="{BB962C8B-B14F-4D97-AF65-F5344CB8AC3E}">
        <p14:creationId xmlns:p14="http://schemas.microsoft.com/office/powerpoint/2010/main" val="81188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Yearwise Profit per Company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City wise Profit per Company</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Gender wise Profit</a:t>
            </a:r>
            <a:endParaRPr dirty="0"/>
          </a:p>
          <a:p>
            <a:r>
              <a:rPr b="0" dirty="0"/>
              <a:t>No alt text provided</a:t>
            </a:r>
            <a:endParaRPr dirty="0"/>
          </a:p>
          <a:p>
            <a:endParaRPr dirty="0"/>
          </a:p>
          <a:p>
            <a:r>
              <a:rPr b="1" dirty="0"/>
              <a:t>Gender wise Customers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Income wise Profit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Class wise Customers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Age Group wise Profit</a:t>
            </a:r>
            <a:endParaRPr dirty="0"/>
          </a:p>
          <a:p>
            <a:r>
              <a:rPr b="0" dirty="0"/>
              <a:t>No alt text provided</a:t>
            </a:r>
            <a:endParaRPr dirty="0"/>
          </a:p>
          <a:p>
            <a:endParaRPr dirty="0"/>
          </a:p>
          <a:p>
            <a:r>
              <a:rPr b="1" dirty="0"/>
              <a:t>Age Group wise no of customers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Average  Users based on City</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Customers Count based on Km Travelled</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5/20/2023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5/20/2023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1c7509d9-f9c6-428b-8ac2-24e9a0707094/?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877711"/>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20-May-2023</a:t>
            </a:r>
          </a:p>
          <a:p>
            <a:r>
              <a:rPr lang="en-US" sz="2500" dirty="0">
                <a:solidFill>
                  <a:srgbClr val="FF6600"/>
                </a:solidFill>
              </a:rPr>
              <a:t>Presenter : Nayab Fatema Aftab </a:t>
            </a:r>
            <a:r>
              <a:rPr lang="en-US" sz="2500" dirty="0" err="1">
                <a:solidFill>
                  <a:srgbClr val="FF6600"/>
                </a:solidFill>
              </a:rPr>
              <a:t>Sulemani</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ustomers Count based on Km Travelled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line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031873"/>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is more popular than Pink Cab in terms of Customers</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Profit: </a:t>
            </a:r>
            <a:r>
              <a:rPr lang="en-US" sz="1600" dirty="0"/>
              <a:t>In terms of Profit, profit of Yellow Cab is a lot higher than compared to Pink Cab</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604789"/>
            <a:ext cx="10515600" cy="4999355"/>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and Cleaning</a:t>
            </a:r>
          </a:p>
          <a:p>
            <a:r>
              <a:rPr lang="en-US" sz="1800" dirty="0"/>
              <a:t>Calculating Price Charged using Regression Models</a:t>
            </a:r>
          </a:p>
          <a:p>
            <a:r>
              <a:rPr lang="en-US" sz="1800" dirty="0"/>
              <a:t>Forecasting profit and number of rides for each cab type </a:t>
            </a:r>
          </a:p>
          <a:p>
            <a:r>
              <a:rPr lang="en-US" sz="1800" dirty="0"/>
              <a:t>Finding the most profitable Cab company &amp; giving recommendations for investment</a:t>
            </a:r>
          </a:p>
          <a:p>
            <a:r>
              <a:rPr lang="en-US" sz="1800" dirty="0"/>
              <a:t>Finding the Cheapest Cab Company</a:t>
            </a:r>
          </a:p>
          <a:p>
            <a:r>
              <a:rPr lang="en-US" sz="1800" dirty="0"/>
              <a:t>Segmenting the Customers and identifying the characteristics for each segment</a:t>
            </a:r>
          </a:p>
          <a:p>
            <a:r>
              <a:rPr lang="en-US" sz="1800" dirty="0"/>
              <a:t>Performing Multiple Hypothesis</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13855" y="1459927"/>
            <a:ext cx="6082145" cy="3970318"/>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12 Features( including 3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r>
              <a:rPr lang="en-US" b="1" dirty="0"/>
              <a:t>Assumptions:</a:t>
            </a:r>
          </a:p>
          <a:p>
            <a:endParaRPr lang="en-US" dirty="0"/>
          </a:p>
          <a:p>
            <a:pPr marL="285750" indent="-285750">
              <a:buFont typeface="Arial" panose="020B0604020202020204" pitchFamily="34" charset="0"/>
              <a:buChar char="•"/>
            </a:pPr>
            <a:r>
              <a:rPr lang="en-US" dirty="0"/>
              <a:t>Profit of rides are calculated keeping other factors constant and only </a:t>
            </a:r>
          </a:p>
          <a:p>
            <a:pPr marL="285750" indent="-285750">
              <a:buFont typeface="Arial" panose="020B0604020202020204" pitchFamily="34" charset="0"/>
              <a:buChar char="•"/>
            </a:pPr>
            <a:r>
              <a:rPr lang="en-US" dirty="0"/>
              <a:t>Price Charged and Cost_of_Trip features used to calculate profit.</a:t>
            </a:r>
          </a:p>
          <a:p>
            <a:pPr marL="285750" indent="-285750">
              <a:buFont typeface="Arial" panose="020B0604020202020204" pitchFamily="34" charset="0"/>
              <a:buChar char="•"/>
            </a:pPr>
            <a:r>
              <a:rPr lang="en-US" dirty="0"/>
              <a:t>Users feature of city dataset is treated as number of cab users in the city.</a:t>
            </a:r>
          </a:p>
          <a:p>
            <a:r>
              <a:rPr lang="en-US" dirty="0"/>
              <a:t>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
        <p:nvSpPr>
          <p:cNvPr id="2" name="Rectangle 1">
            <a:extLst>
              <a:ext uri="{FF2B5EF4-FFF2-40B4-BE49-F238E27FC236}">
                <a16:creationId xmlns:a16="http://schemas.microsoft.com/office/drawing/2014/main" id="{93C53D1E-1233-9B71-BA5C-08E92B2F7675}"/>
              </a:ext>
            </a:extLst>
          </p:cNvPr>
          <p:cNvSpPr/>
          <p:nvPr/>
        </p:nvSpPr>
        <p:spPr>
          <a:xfrm>
            <a:off x="6109855" y="1650922"/>
            <a:ext cx="1697182" cy="1794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Calibri" panose="020F0502020204030204" pitchFamily="34" charset="0"/>
              </a:rPr>
              <a:t>Transaction_ID</a:t>
            </a:r>
            <a:endParaRPr lang="en-US" sz="1800" b="0" i="0" u="none" strike="noStrike" dirty="0">
              <a:solidFill>
                <a:srgbClr val="000000"/>
              </a:solidFill>
              <a:effectLst/>
              <a:latin typeface="Calibri" panose="020F0502020204030204" pitchFamily="34" charset="0"/>
            </a:endParaRPr>
          </a:p>
          <a:p>
            <a:pPr algn="ctr"/>
            <a:endParaRPr lang="en-US" sz="1800" b="0" i="0" u="none" strike="noStrike" dirty="0">
              <a:solidFill>
                <a:srgbClr val="000000"/>
              </a:solidFill>
              <a:effectLst/>
              <a:latin typeface="Calibri" panose="020F0502020204030204" pitchFamily="34" charset="0"/>
            </a:endParaRPr>
          </a:p>
          <a:p>
            <a:pPr algn="ctr"/>
            <a:endParaRPr lang="en-US" sz="1800" b="0" i="0" u="none" strike="noStrike" dirty="0">
              <a:solidFill>
                <a:srgbClr val="000000"/>
              </a:solidFill>
              <a:effectLst/>
              <a:latin typeface="Calibri" panose="020F0502020204030204" pitchFamily="34" charset="0"/>
            </a:endParaRPr>
          </a:p>
          <a:p>
            <a:pPr algn="ctr"/>
            <a:r>
              <a:rPr lang="en-US" sz="1800" b="0" i="0" u="none" strike="noStrike" dirty="0">
                <a:solidFill>
                  <a:srgbClr val="000000"/>
                </a:solidFill>
                <a:effectLst/>
                <a:highlight>
                  <a:srgbClr val="FFFF00"/>
                </a:highlight>
                <a:latin typeface="Calibri" panose="020F0502020204030204" pitchFamily="34" charset="0"/>
              </a:rPr>
              <a:t>Transaction ID</a:t>
            </a:r>
          </a:p>
          <a:p>
            <a:pPr algn="ctr"/>
            <a:r>
              <a:rPr lang="en-US" dirty="0"/>
              <a:t> </a:t>
            </a:r>
            <a:r>
              <a:rPr lang="en-US" sz="1800" b="0" i="0" u="none" strike="noStrike" dirty="0">
                <a:solidFill>
                  <a:srgbClr val="000000"/>
                </a:solidFill>
                <a:effectLst/>
                <a:highlight>
                  <a:srgbClr val="FF00FF"/>
                </a:highlight>
                <a:latin typeface="Calibri" panose="020F0502020204030204" pitchFamily="34" charset="0"/>
              </a:rPr>
              <a:t>Customer ID</a:t>
            </a:r>
            <a:r>
              <a:rPr lang="en-US" dirty="0">
                <a:highlight>
                  <a:srgbClr val="FF00FF"/>
                </a:highlight>
              </a:rPr>
              <a:t> </a:t>
            </a:r>
            <a:r>
              <a:rPr lang="en-US" sz="1800" b="0" i="0" u="none" strike="noStrike" dirty="0" err="1">
                <a:solidFill>
                  <a:srgbClr val="000000"/>
                </a:solidFill>
                <a:effectLst/>
                <a:latin typeface="Calibri" panose="020F0502020204030204" pitchFamily="34" charset="0"/>
              </a:rPr>
              <a:t>Payment_Mode</a:t>
            </a:r>
            <a:r>
              <a:rPr lang="en-US" dirty="0"/>
              <a:t> </a:t>
            </a:r>
            <a:endParaRPr lang="en-AE" dirty="0"/>
          </a:p>
        </p:txBody>
      </p:sp>
      <p:sp>
        <p:nvSpPr>
          <p:cNvPr id="3" name="Rectangle 2">
            <a:extLst>
              <a:ext uri="{FF2B5EF4-FFF2-40B4-BE49-F238E27FC236}">
                <a16:creationId xmlns:a16="http://schemas.microsoft.com/office/drawing/2014/main" id="{10B1C8F4-1D42-3AC1-6CA2-C0A7BE3A5E75}"/>
              </a:ext>
            </a:extLst>
          </p:cNvPr>
          <p:cNvSpPr/>
          <p:nvPr/>
        </p:nvSpPr>
        <p:spPr>
          <a:xfrm>
            <a:off x="9282545" y="1634836"/>
            <a:ext cx="1697182" cy="1794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4" name="Rectangle 13">
            <a:extLst>
              <a:ext uri="{FF2B5EF4-FFF2-40B4-BE49-F238E27FC236}">
                <a16:creationId xmlns:a16="http://schemas.microsoft.com/office/drawing/2014/main" id="{3D180D28-1D92-CA1B-A61F-7B21FCFE662C}"/>
              </a:ext>
            </a:extLst>
          </p:cNvPr>
          <p:cNvSpPr/>
          <p:nvPr/>
        </p:nvSpPr>
        <p:spPr>
          <a:xfrm>
            <a:off x="6248400" y="4225036"/>
            <a:ext cx="1697182" cy="1988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Rectangle 16">
            <a:extLst>
              <a:ext uri="{FF2B5EF4-FFF2-40B4-BE49-F238E27FC236}">
                <a16:creationId xmlns:a16="http://schemas.microsoft.com/office/drawing/2014/main" id="{56ABA3C2-1A5E-5B73-398C-29924E0FA649}"/>
              </a:ext>
            </a:extLst>
          </p:cNvPr>
          <p:cNvSpPr/>
          <p:nvPr/>
        </p:nvSpPr>
        <p:spPr>
          <a:xfrm>
            <a:off x="9209809" y="3930502"/>
            <a:ext cx="2230581"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 name="TextBox 18">
            <a:extLst>
              <a:ext uri="{FF2B5EF4-FFF2-40B4-BE49-F238E27FC236}">
                <a16:creationId xmlns:a16="http://schemas.microsoft.com/office/drawing/2014/main" id="{99A2B69A-DAD7-DBAB-DD6A-FC66B910361B}"/>
              </a:ext>
            </a:extLst>
          </p:cNvPr>
          <p:cNvSpPr txBox="1"/>
          <p:nvPr/>
        </p:nvSpPr>
        <p:spPr>
          <a:xfrm>
            <a:off x="0" y="5175119"/>
            <a:ext cx="6082145" cy="2585323"/>
          </a:xfrm>
          <a:prstGeom prst="rect">
            <a:avLst/>
          </a:prstGeom>
          <a:noFill/>
        </p:spPr>
        <p:txBody>
          <a:bodyPr wrap="square" rtlCol="0">
            <a:spAutoFit/>
          </a:bodyPr>
          <a:lstStyle/>
          <a:p>
            <a:r>
              <a:rPr lang="en-US" b="1" dirty="0"/>
              <a:t>Relationship between the Tables</a:t>
            </a:r>
          </a:p>
          <a:p>
            <a:endParaRPr lang="en-US" b="1" dirty="0"/>
          </a:p>
          <a:p>
            <a:r>
              <a:rPr lang="en-US" dirty="0"/>
              <a:t>Highlighted yellow value indicates the primary Key</a:t>
            </a:r>
          </a:p>
          <a:p>
            <a:r>
              <a:rPr lang="en-US" dirty="0"/>
              <a:t>Highlighted pink value indicates the secondary Key</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p:txBody>
      </p:sp>
      <p:sp>
        <p:nvSpPr>
          <p:cNvPr id="23" name="TextBox 22">
            <a:extLst>
              <a:ext uri="{FF2B5EF4-FFF2-40B4-BE49-F238E27FC236}">
                <a16:creationId xmlns:a16="http://schemas.microsoft.com/office/drawing/2014/main" id="{82639F22-A87E-008E-6989-4BC24B9103ED}"/>
              </a:ext>
            </a:extLst>
          </p:cNvPr>
          <p:cNvSpPr txBox="1"/>
          <p:nvPr/>
        </p:nvSpPr>
        <p:spPr>
          <a:xfrm>
            <a:off x="9296400" y="1654755"/>
            <a:ext cx="1697182" cy="1754326"/>
          </a:xfrm>
          <a:prstGeom prst="rect">
            <a:avLst/>
          </a:prstGeom>
          <a:noFill/>
        </p:spPr>
        <p:txBody>
          <a:bodyPr wrap="square">
            <a:spAutoFit/>
          </a:bodyPr>
          <a:lstStyle/>
          <a:p>
            <a:pPr algn="ctr"/>
            <a:r>
              <a:rPr lang="en-US" sz="1800" b="0" i="0" u="none" strike="noStrike" dirty="0" err="1">
                <a:solidFill>
                  <a:srgbClr val="000000"/>
                </a:solidFill>
                <a:effectLst/>
                <a:latin typeface="Calibri" panose="020F0502020204030204" pitchFamily="34" charset="0"/>
              </a:rPr>
              <a:t>Customer_ID</a:t>
            </a:r>
            <a:endParaRPr lang="en-US" sz="1800" b="0" i="0" u="none" strike="noStrike" dirty="0">
              <a:solidFill>
                <a:srgbClr val="000000"/>
              </a:solidFill>
              <a:effectLst/>
              <a:latin typeface="Calibri" panose="020F0502020204030204" pitchFamily="34" charset="0"/>
            </a:endParaRPr>
          </a:p>
          <a:p>
            <a:pPr algn="ctr"/>
            <a:endParaRPr lang="en-US" dirty="0">
              <a:solidFill>
                <a:srgbClr val="000000"/>
              </a:solidFill>
              <a:latin typeface="Calibri" panose="020F0502020204030204" pitchFamily="34" charset="0"/>
            </a:endParaRPr>
          </a:p>
          <a:p>
            <a:pPr algn="ctr"/>
            <a:r>
              <a:rPr lang="en-US" sz="1800" b="0" i="0" u="none" strike="noStrike" dirty="0">
                <a:solidFill>
                  <a:srgbClr val="000000"/>
                </a:solidFill>
                <a:effectLst/>
                <a:highlight>
                  <a:srgbClr val="FFFF00"/>
                </a:highlight>
                <a:latin typeface="Calibri" panose="020F0502020204030204" pitchFamily="34" charset="0"/>
              </a:rPr>
              <a:t>Customer ID</a:t>
            </a:r>
            <a:r>
              <a:rPr lang="en-US" dirty="0"/>
              <a:t> </a:t>
            </a:r>
            <a:r>
              <a:rPr lang="en-US" sz="1800" b="0" i="0" u="none" strike="noStrike" dirty="0">
                <a:solidFill>
                  <a:srgbClr val="000000"/>
                </a:solidFill>
                <a:effectLst/>
                <a:latin typeface="Calibri" panose="020F0502020204030204" pitchFamily="34" charset="0"/>
              </a:rPr>
              <a:t>Gender</a:t>
            </a:r>
            <a:r>
              <a:rPr lang="en-US" dirty="0"/>
              <a:t> </a:t>
            </a:r>
            <a:r>
              <a:rPr lang="en-US" sz="1800" b="0" i="0" u="none" strike="noStrike" dirty="0">
                <a:solidFill>
                  <a:srgbClr val="000000"/>
                </a:solidFill>
                <a:effectLst/>
                <a:latin typeface="Calibri" panose="020F0502020204030204" pitchFamily="34" charset="0"/>
              </a:rPr>
              <a:t>Age</a:t>
            </a:r>
            <a:r>
              <a:rPr lang="en-US" dirty="0"/>
              <a:t> </a:t>
            </a:r>
            <a:r>
              <a:rPr lang="en-US" sz="1800" b="0" i="0" u="none" strike="noStrike" dirty="0">
                <a:solidFill>
                  <a:srgbClr val="000000"/>
                </a:solidFill>
                <a:effectLst/>
                <a:latin typeface="Calibri" panose="020F0502020204030204" pitchFamily="34" charset="0"/>
              </a:rPr>
              <a:t>Income (USD/Month)</a:t>
            </a:r>
            <a:r>
              <a:rPr lang="en-US" dirty="0"/>
              <a:t> </a:t>
            </a:r>
            <a:endParaRPr lang="en-AE" dirty="0"/>
          </a:p>
        </p:txBody>
      </p:sp>
      <p:sp>
        <p:nvSpPr>
          <p:cNvPr id="24" name="TextBox 23">
            <a:extLst>
              <a:ext uri="{FF2B5EF4-FFF2-40B4-BE49-F238E27FC236}">
                <a16:creationId xmlns:a16="http://schemas.microsoft.com/office/drawing/2014/main" id="{BE90437E-F296-C885-D10B-922F9C675C6E}"/>
              </a:ext>
            </a:extLst>
          </p:cNvPr>
          <p:cNvSpPr txBox="1"/>
          <p:nvPr/>
        </p:nvSpPr>
        <p:spPr>
          <a:xfrm>
            <a:off x="6234545" y="4342236"/>
            <a:ext cx="1697182" cy="1754326"/>
          </a:xfrm>
          <a:prstGeom prst="rect">
            <a:avLst/>
          </a:prstGeom>
          <a:noFill/>
        </p:spPr>
        <p:txBody>
          <a:bodyPr wrap="square">
            <a:spAutoFit/>
          </a:bodyPr>
          <a:lstStyle/>
          <a:p>
            <a:pPr algn="ctr"/>
            <a:r>
              <a:rPr lang="en-US" sz="1800" b="0" i="0" u="none" strike="noStrike" dirty="0">
                <a:solidFill>
                  <a:srgbClr val="000000"/>
                </a:solidFill>
                <a:effectLst/>
                <a:latin typeface="Calibri" panose="020F0502020204030204" pitchFamily="34" charset="0"/>
              </a:rPr>
              <a:t>City</a:t>
            </a:r>
          </a:p>
          <a:p>
            <a:pPr algn="ctr"/>
            <a:endParaRPr lang="en-US" dirty="0">
              <a:solidFill>
                <a:srgbClr val="000000"/>
              </a:solidFill>
              <a:latin typeface="Calibri" panose="020F0502020204030204" pitchFamily="34" charset="0"/>
            </a:endParaRPr>
          </a:p>
          <a:p>
            <a:pPr algn="ctr"/>
            <a:endParaRPr lang="en-US" dirty="0">
              <a:solidFill>
                <a:srgbClr val="000000"/>
              </a:solidFill>
              <a:latin typeface="Calibri" panose="020F0502020204030204" pitchFamily="34" charset="0"/>
            </a:endParaRPr>
          </a:p>
          <a:p>
            <a:pPr algn="ctr"/>
            <a:r>
              <a:rPr lang="en-US" sz="1800" b="0" i="0" u="none" strike="noStrike" dirty="0">
                <a:solidFill>
                  <a:srgbClr val="000000"/>
                </a:solidFill>
                <a:effectLst/>
                <a:highlight>
                  <a:srgbClr val="FFFF00"/>
                </a:highlight>
                <a:latin typeface="Calibri" panose="020F0502020204030204" pitchFamily="34" charset="0"/>
              </a:rPr>
              <a:t>City</a:t>
            </a:r>
            <a:r>
              <a:rPr lang="en-US" dirty="0"/>
              <a:t> </a:t>
            </a:r>
          </a:p>
          <a:p>
            <a:pPr algn="ctr"/>
            <a:r>
              <a:rPr lang="en-US" sz="1800" b="0" i="0" u="none" strike="noStrike" dirty="0">
                <a:solidFill>
                  <a:srgbClr val="000000"/>
                </a:solidFill>
                <a:effectLst/>
                <a:latin typeface="Calibri" panose="020F0502020204030204" pitchFamily="34" charset="0"/>
              </a:rPr>
              <a:t>Population</a:t>
            </a:r>
            <a:r>
              <a:rPr lang="en-US" dirty="0"/>
              <a:t> </a:t>
            </a:r>
            <a:r>
              <a:rPr lang="en-US" sz="1800" b="0" i="0" u="none" strike="noStrike" dirty="0">
                <a:solidFill>
                  <a:srgbClr val="000000"/>
                </a:solidFill>
                <a:effectLst/>
                <a:latin typeface="Calibri" panose="020F0502020204030204" pitchFamily="34" charset="0"/>
              </a:rPr>
              <a:t>Users</a:t>
            </a:r>
            <a:r>
              <a:rPr lang="en-US" dirty="0"/>
              <a:t>  </a:t>
            </a:r>
            <a:endParaRPr lang="en-AE" dirty="0"/>
          </a:p>
        </p:txBody>
      </p:sp>
      <p:cxnSp>
        <p:nvCxnSpPr>
          <p:cNvPr id="26" name="Straight Arrow Connector 25">
            <a:extLst>
              <a:ext uri="{FF2B5EF4-FFF2-40B4-BE49-F238E27FC236}">
                <a16:creationId xmlns:a16="http://schemas.microsoft.com/office/drawing/2014/main" id="{2D6F4A8A-CC15-DC65-DDA1-63E3192A9F3F}"/>
              </a:ext>
            </a:extLst>
          </p:cNvPr>
          <p:cNvCxnSpPr>
            <a:cxnSpLocks/>
            <a:stCxn id="2" idx="3"/>
            <a:endCxn id="23" idx="1"/>
          </p:cNvCxnSpPr>
          <p:nvPr/>
        </p:nvCxnSpPr>
        <p:spPr>
          <a:xfrm flipV="1">
            <a:off x="7807037" y="2531918"/>
            <a:ext cx="1489363" cy="1608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153EF-73DD-32A9-EA82-4F475CCFBE49}"/>
              </a:ext>
            </a:extLst>
          </p:cNvPr>
          <p:cNvCxnSpPr>
            <a:stCxn id="2" idx="2"/>
            <a:endCxn id="24" idx="0"/>
          </p:cNvCxnSpPr>
          <p:nvPr/>
        </p:nvCxnSpPr>
        <p:spPr>
          <a:xfrm>
            <a:off x="6958446" y="3445086"/>
            <a:ext cx="0" cy="8305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E3E4044-E1DF-44CD-7807-6D466E9D500B}"/>
              </a:ext>
            </a:extLst>
          </p:cNvPr>
          <p:cNvSpPr txBox="1"/>
          <p:nvPr/>
        </p:nvSpPr>
        <p:spPr>
          <a:xfrm>
            <a:off x="9282545" y="3950421"/>
            <a:ext cx="2057400" cy="2585323"/>
          </a:xfrm>
          <a:prstGeom prst="rect">
            <a:avLst/>
          </a:prstGeom>
          <a:noFill/>
        </p:spPr>
        <p:txBody>
          <a:bodyPr wrap="square">
            <a:spAutoFit/>
          </a:bodyPr>
          <a:lstStyle/>
          <a:p>
            <a:pPr algn="ctr"/>
            <a:r>
              <a:rPr lang="en-US" sz="1800" b="0" i="0" u="none" strike="noStrike" dirty="0" err="1">
                <a:solidFill>
                  <a:srgbClr val="000000"/>
                </a:solidFill>
                <a:effectLst/>
                <a:latin typeface="Calibri" panose="020F0502020204030204" pitchFamily="34" charset="0"/>
              </a:rPr>
              <a:t>Cab_Data</a:t>
            </a:r>
            <a:endParaRPr lang="en-US" sz="1800" b="0" i="0" u="none" strike="noStrike" dirty="0">
              <a:solidFill>
                <a:srgbClr val="000000"/>
              </a:solidFill>
              <a:effectLst/>
              <a:latin typeface="Calibri" panose="020F0502020204030204" pitchFamily="34" charset="0"/>
            </a:endParaRPr>
          </a:p>
          <a:p>
            <a:pPr algn="ctr"/>
            <a:endParaRPr lang="en-US" dirty="0">
              <a:solidFill>
                <a:srgbClr val="000000"/>
              </a:solidFill>
              <a:latin typeface="Calibri" panose="020F0502020204030204" pitchFamily="34" charset="0"/>
            </a:endParaRPr>
          </a:p>
          <a:p>
            <a:pPr algn="ctr"/>
            <a:r>
              <a:rPr lang="en-US" sz="1800" b="0" i="0" u="none" strike="noStrike" dirty="0">
                <a:solidFill>
                  <a:srgbClr val="000000"/>
                </a:solidFill>
                <a:effectLst/>
                <a:highlight>
                  <a:srgbClr val="FF00FF"/>
                </a:highlight>
                <a:latin typeface="Calibri" panose="020F0502020204030204" pitchFamily="34" charset="0"/>
              </a:rPr>
              <a:t>Transaction ID</a:t>
            </a:r>
            <a:r>
              <a:rPr lang="en-US" dirty="0">
                <a:highlight>
                  <a:srgbClr val="FF00FF"/>
                </a:highlight>
              </a:rPr>
              <a:t> </a:t>
            </a:r>
          </a:p>
          <a:p>
            <a:pPr algn="ctr"/>
            <a:r>
              <a:rPr lang="en-US" sz="1800" b="0" i="0" u="none" strike="noStrike" dirty="0">
                <a:solidFill>
                  <a:srgbClr val="000000"/>
                </a:solidFill>
                <a:effectLst/>
                <a:latin typeface="Calibri" panose="020F0502020204030204" pitchFamily="34" charset="0"/>
              </a:rPr>
              <a:t>Date of Travel</a:t>
            </a:r>
            <a:r>
              <a:rPr lang="en-US" dirty="0"/>
              <a:t> </a:t>
            </a:r>
            <a:r>
              <a:rPr lang="en-US" sz="1800" b="0" i="0" u="none" strike="noStrike" dirty="0">
                <a:solidFill>
                  <a:srgbClr val="000000"/>
                </a:solidFill>
                <a:effectLst/>
                <a:latin typeface="Calibri" panose="020F0502020204030204" pitchFamily="34" charset="0"/>
              </a:rPr>
              <a:t>Company</a:t>
            </a:r>
          </a:p>
          <a:p>
            <a:pPr algn="ctr"/>
            <a:r>
              <a:rPr lang="en-US" dirty="0"/>
              <a:t> </a:t>
            </a:r>
            <a:r>
              <a:rPr lang="en-US" sz="1800" b="0" i="0" u="none" strike="noStrike" dirty="0">
                <a:solidFill>
                  <a:srgbClr val="000000"/>
                </a:solidFill>
                <a:effectLst/>
                <a:highlight>
                  <a:srgbClr val="FF00FF"/>
                </a:highlight>
                <a:latin typeface="Calibri" panose="020F0502020204030204" pitchFamily="34" charset="0"/>
              </a:rPr>
              <a:t>City</a:t>
            </a:r>
          </a:p>
          <a:p>
            <a:pPr algn="ctr"/>
            <a:r>
              <a:rPr lang="en-US" dirty="0"/>
              <a:t> </a:t>
            </a:r>
            <a:r>
              <a:rPr lang="en-US" sz="1800" b="0" i="0" u="none" strike="noStrike" dirty="0">
                <a:solidFill>
                  <a:srgbClr val="000000"/>
                </a:solidFill>
                <a:effectLst/>
                <a:latin typeface="Calibri" panose="020F0502020204030204" pitchFamily="34" charset="0"/>
              </a:rPr>
              <a:t>KM Travelled</a:t>
            </a:r>
            <a:r>
              <a:rPr lang="en-US" dirty="0"/>
              <a:t> </a:t>
            </a:r>
          </a:p>
          <a:p>
            <a:pPr algn="ctr"/>
            <a:r>
              <a:rPr lang="en-US" sz="1800" b="0" i="0" u="none" strike="noStrike" dirty="0">
                <a:solidFill>
                  <a:srgbClr val="000000"/>
                </a:solidFill>
                <a:effectLst/>
                <a:latin typeface="Calibri" panose="020F0502020204030204" pitchFamily="34" charset="0"/>
              </a:rPr>
              <a:t>Price Charged</a:t>
            </a:r>
          </a:p>
          <a:p>
            <a:pPr algn="ctr"/>
            <a:r>
              <a:rPr lang="en-US" sz="1800" b="0" i="0" u="none" strike="noStrike" dirty="0">
                <a:solidFill>
                  <a:srgbClr val="000000"/>
                </a:solidFill>
                <a:effectLst/>
                <a:latin typeface="Calibri" panose="020F0502020204030204" pitchFamily="34" charset="0"/>
              </a:rPr>
              <a:t>Cost of Trip</a:t>
            </a:r>
            <a:r>
              <a:rPr lang="en-US" dirty="0"/>
              <a:t> </a:t>
            </a:r>
            <a:endParaRPr lang="en-US" dirty="0">
              <a:solidFill>
                <a:srgbClr val="000000"/>
              </a:solidFill>
              <a:latin typeface="Calibri" panose="020F0502020204030204" pitchFamily="34" charset="0"/>
            </a:endParaRPr>
          </a:p>
        </p:txBody>
      </p:sp>
      <p:cxnSp>
        <p:nvCxnSpPr>
          <p:cNvPr id="38" name="Straight Arrow Connector 37">
            <a:extLst>
              <a:ext uri="{FF2B5EF4-FFF2-40B4-BE49-F238E27FC236}">
                <a16:creationId xmlns:a16="http://schemas.microsoft.com/office/drawing/2014/main" id="{DA38EAA7-1270-7BFC-3912-5D33BACF87C2}"/>
              </a:ext>
            </a:extLst>
          </p:cNvPr>
          <p:cNvCxnSpPr>
            <a:endCxn id="17" idx="1"/>
          </p:cNvCxnSpPr>
          <p:nvPr/>
        </p:nvCxnSpPr>
        <p:spPr>
          <a:xfrm>
            <a:off x="7931727" y="2531918"/>
            <a:ext cx="1278082" cy="269124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D813919-CBE7-2A44-3251-505D890985BA}"/>
              </a:ext>
            </a:extLst>
          </p:cNvPr>
          <p:cNvCxnSpPr>
            <a:stCxn id="17" idx="1"/>
            <a:endCxn id="24" idx="3"/>
          </p:cNvCxnSpPr>
          <p:nvPr/>
        </p:nvCxnSpPr>
        <p:spPr>
          <a:xfrm flipH="1" flipV="1">
            <a:off x="7931727" y="5219399"/>
            <a:ext cx="1278082" cy="3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graphicFrame>
        <p:nvGraphicFramePr>
          <p:cNvPr id="9" name="Table 9">
            <a:extLst>
              <a:ext uri="{FF2B5EF4-FFF2-40B4-BE49-F238E27FC236}">
                <a16:creationId xmlns:a16="http://schemas.microsoft.com/office/drawing/2014/main" id="{D11B5A61-012F-A226-00A0-FC7129752081}"/>
              </a:ext>
            </a:extLst>
          </p:cNvPr>
          <p:cNvGraphicFramePr>
            <a:graphicFrameLocks noGrp="1"/>
          </p:cNvGraphicFramePr>
          <p:nvPr>
            <p:extLst>
              <p:ext uri="{D42A27DB-BD31-4B8C-83A1-F6EECF244321}">
                <p14:modId xmlns:p14="http://schemas.microsoft.com/office/powerpoint/2010/main" val="341166602"/>
              </p:ext>
            </p:extLst>
          </p:nvPr>
        </p:nvGraphicFramePr>
        <p:xfrm>
          <a:off x="109296" y="2743200"/>
          <a:ext cx="5391390" cy="1371600"/>
        </p:xfrm>
        <a:graphic>
          <a:graphicData uri="http://schemas.openxmlformats.org/drawingml/2006/table">
            <a:tbl>
              <a:tblPr firstRow="1" bandRow="1">
                <a:tableStyleId>{616DA210-FB5B-4158-B5E0-FEB733F419BA}</a:tableStyleId>
              </a:tblPr>
              <a:tblGrid>
                <a:gridCol w="1347848">
                  <a:extLst>
                    <a:ext uri="{9D8B030D-6E8A-4147-A177-3AD203B41FA5}">
                      <a16:colId xmlns:a16="http://schemas.microsoft.com/office/drawing/2014/main" val="2731874076"/>
                    </a:ext>
                  </a:extLst>
                </a:gridCol>
                <a:gridCol w="1332343">
                  <a:extLst>
                    <a:ext uri="{9D8B030D-6E8A-4147-A177-3AD203B41FA5}">
                      <a16:colId xmlns:a16="http://schemas.microsoft.com/office/drawing/2014/main" val="2423004974"/>
                    </a:ext>
                  </a:extLst>
                </a:gridCol>
                <a:gridCol w="1051445">
                  <a:extLst>
                    <a:ext uri="{9D8B030D-6E8A-4147-A177-3AD203B41FA5}">
                      <a16:colId xmlns:a16="http://schemas.microsoft.com/office/drawing/2014/main" val="2734668525"/>
                    </a:ext>
                  </a:extLst>
                </a:gridCol>
                <a:gridCol w="1659754">
                  <a:extLst>
                    <a:ext uri="{9D8B030D-6E8A-4147-A177-3AD203B41FA5}">
                      <a16:colId xmlns:a16="http://schemas.microsoft.com/office/drawing/2014/main" val="1052134864"/>
                    </a:ext>
                  </a:extLst>
                </a:gridCol>
              </a:tblGrid>
              <a:tr h="299928">
                <a:tc>
                  <a:txBody>
                    <a:bodyPr/>
                    <a:lstStyle/>
                    <a:p>
                      <a:r>
                        <a:rPr lang="en-US" dirty="0"/>
                        <a:t>Company</a:t>
                      </a:r>
                      <a:endParaRPr lang="en-AE" dirty="0"/>
                    </a:p>
                  </a:txBody>
                  <a:tcPr/>
                </a:tc>
                <a:tc>
                  <a:txBody>
                    <a:bodyPr/>
                    <a:lstStyle/>
                    <a:p>
                      <a:r>
                        <a:rPr lang="en-US" dirty="0"/>
                        <a:t>Profit in ‘000</a:t>
                      </a:r>
                      <a:endParaRPr lang="en-AE" dirty="0"/>
                    </a:p>
                  </a:txBody>
                  <a:tcPr/>
                </a:tc>
                <a:tc>
                  <a:txBody>
                    <a:bodyPr/>
                    <a:lstStyle/>
                    <a:p>
                      <a:r>
                        <a:rPr lang="en-US" dirty="0"/>
                        <a:t>Total trips</a:t>
                      </a:r>
                      <a:endParaRPr lang="en-AE" dirty="0"/>
                    </a:p>
                  </a:txBody>
                  <a:tcPr/>
                </a:tc>
                <a:tc>
                  <a:txBody>
                    <a:bodyPr/>
                    <a:lstStyle/>
                    <a:p>
                      <a:r>
                        <a:rPr lang="en-US" dirty="0"/>
                        <a:t>Profit per ride</a:t>
                      </a:r>
                      <a:endParaRPr lang="en-AE" dirty="0"/>
                    </a:p>
                  </a:txBody>
                  <a:tcPr/>
                </a:tc>
                <a:extLst>
                  <a:ext uri="{0D108BD9-81ED-4DB2-BD59-A6C34878D82A}">
                    <a16:rowId xmlns:a16="http://schemas.microsoft.com/office/drawing/2014/main" val="381949770"/>
                  </a:ext>
                </a:extLst>
              </a:tr>
              <a:tr h="299928">
                <a:tc>
                  <a:txBody>
                    <a:bodyPr/>
                    <a:lstStyle/>
                    <a:p>
                      <a:r>
                        <a:rPr lang="en-US" dirty="0"/>
                        <a:t>Pink Cab</a:t>
                      </a:r>
                      <a:endParaRPr lang="en-AE" dirty="0"/>
                    </a:p>
                  </a:txBody>
                  <a:tcPr/>
                </a:tc>
                <a:tc>
                  <a:txBody>
                    <a:bodyPr/>
                    <a:lstStyle/>
                    <a:p>
                      <a:r>
                        <a:rPr lang="en-AE" sz="1800" b="0" i="0" kern="1200" dirty="0">
                          <a:solidFill>
                            <a:schemeClr val="tx1"/>
                          </a:solidFill>
                          <a:effectLst/>
                          <a:latin typeface="+mn-lt"/>
                          <a:ea typeface="+mn-ea"/>
                          <a:cs typeface="+mn-cs"/>
                        </a:rPr>
                        <a:t>5313.35</a:t>
                      </a:r>
                      <a:endParaRPr lang="en-AE" dirty="0"/>
                    </a:p>
                  </a:txBody>
                  <a:tcPr/>
                </a:tc>
                <a:tc>
                  <a:txBody>
                    <a:bodyPr/>
                    <a:lstStyle/>
                    <a:p>
                      <a:r>
                        <a:rPr lang="en-AE" sz="1800" b="0" i="0" kern="1200" dirty="0">
                          <a:solidFill>
                            <a:schemeClr val="tx1"/>
                          </a:solidFill>
                          <a:effectLst/>
                          <a:latin typeface="+mn-lt"/>
                          <a:ea typeface="+mn-ea"/>
                          <a:cs typeface="+mn-cs"/>
                        </a:rPr>
                        <a:t>84795</a:t>
                      </a:r>
                      <a:endParaRPr lang="en-AE" dirty="0"/>
                    </a:p>
                  </a:txBody>
                  <a:tcPr/>
                </a:tc>
                <a:tc>
                  <a:txBody>
                    <a:bodyPr/>
                    <a:lstStyle/>
                    <a:p>
                      <a:r>
                        <a:rPr lang="en-AE" sz="1800" b="0" i="0" kern="1200" dirty="0">
                          <a:solidFill>
                            <a:schemeClr val="tx1"/>
                          </a:solidFill>
                          <a:effectLst/>
                          <a:latin typeface="+mn-lt"/>
                          <a:ea typeface="+mn-ea"/>
                          <a:cs typeface="+mn-cs"/>
                        </a:rPr>
                        <a:t>62.66</a:t>
                      </a:r>
                      <a:endParaRPr lang="en-AE" dirty="0"/>
                    </a:p>
                  </a:txBody>
                  <a:tcPr/>
                </a:tc>
                <a:extLst>
                  <a:ext uri="{0D108BD9-81ED-4DB2-BD59-A6C34878D82A}">
                    <a16:rowId xmlns:a16="http://schemas.microsoft.com/office/drawing/2014/main" val="1843974545"/>
                  </a:ext>
                </a:extLst>
              </a:tr>
              <a:tr h="299928">
                <a:tc>
                  <a:txBody>
                    <a:bodyPr/>
                    <a:lstStyle/>
                    <a:p>
                      <a:r>
                        <a:rPr lang="en-US" dirty="0"/>
                        <a:t>Yellow Cab</a:t>
                      </a:r>
                      <a:endParaRPr lang="en-AE" dirty="0"/>
                    </a:p>
                  </a:txBody>
                  <a:tcPr/>
                </a:tc>
                <a:tc>
                  <a:txBody>
                    <a:bodyPr/>
                    <a:lstStyle/>
                    <a:p>
                      <a:r>
                        <a:rPr lang="en-AE" sz="1800" b="0" i="0" kern="1200" dirty="0">
                          <a:solidFill>
                            <a:schemeClr val="tx1"/>
                          </a:solidFill>
                          <a:effectLst/>
                          <a:latin typeface="+mn-lt"/>
                          <a:ea typeface="+mn-ea"/>
                          <a:cs typeface="+mn-cs"/>
                        </a:rPr>
                        <a:t>54228.56</a:t>
                      </a:r>
                      <a:endParaRPr lang="en-AE" dirty="0"/>
                    </a:p>
                  </a:txBody>
                  <a:tcPr/>
                </a:tc>
                <a:tc>
                  <a:txBody>
                    <a:bodyPr/>
                    <a:lstStyle/>
                    <a:p>
                      <a:r>
                        <a:rPr lang="en-AE" sz="1800" b="0" i="0" kern="1200" dirty="0">
                          <a:solidFill>
                            <a:schemeClr val="tx1"/>
                          </a:solidFill>
                          <a:effectLst/>
                          <a:latin typeface="+mn-lt"/>
                          <a:ea typeface="+mn-ea"/>
                          <a:cs typeface="+mn-cs"/>
                        </a:rPr>
                        <a:t>355539</a:t>
                      </a:r>
                      <a:endParaRPr lang="en-AE" dirty="0"/>
                    </a:p>
                  </a:txBody>
                  <a:tcPr/>
                </a:tc>
                <a:tc>
                  <a:txBody>
                    <a:bodyPr/>
                    <a:lstStyle/>
                    <a:p>
                      <a:r>
                        <a:rPr lang="en-AE" sz="1800" b="0" i="0" kern="1200" dirty="0">
                          <a:solidFill>
                            <a:schemeClr val="tx1"/>
                          </a:solidFill>
                          <a:effectLst/>
                          <a:latin typeface="+mn-lt"/>
                          <a:ea typeface="+mn-ea"/>
                          <a:cs typeface="+mn-cs"/>
                        </a:rPr>
                        <a:t>152.52</a:t>
                      </a:r>
                      <a:endParaRPr lang="en-AE" dirty="0"/>
                    </a:p>
                  </a:txBody>
                  <a:tcPr/>
                </a:tc>
                <a:extLst>
                  <a:ext uri="{0D108BD9-81ED-4DB2-BD59-A6C34878D82A}">
                    <a16:rowId xmlns:a16="http://schemas.microsoft.com/office/drawing/2014/main" val="2929642240"/>
                  </a:ext>
                </a:extLst>
              </a:tr>
            </a:tbl>
          </a:graphicData>
        </a:graphic>
      </p:graphicFrame>
      <p:pic>
        <p:nvPicPr>
          <p:cNvPr id="21" name="Picture 20">
            <a:extLst>
              <a:ext uri="{FF2B5EF4-FFF2-40B4-BE49-F238E27FC236}">
                <a16:creationId xmlns:a16="http://schemas.microsoft.com/office/drawing/2014/main" id="{563A1AB4-77F5-BDD4-5CEB-E46E4B45ACBC}"/>
              </a:ext>
            </a:extLst>
          </p:cNvPr>
          <p:cNvPicPr>
            <a:picLocks noChangeAspect="1"/>
          </p:cNvPicPr>
          <p:nvPr/>
        </p:nvPicPr>
        <p:blipFill>
          <a:blip r:embed="rId2"/>
          <a:stretch>
            <a:fillRect/>
          </a:stretch>
        </p:blipFill>
        <p:spPr>
          <a:xfrm>
            <a:off x="5798266" y="1876794"/>
            <a:ext cx="5953125" cy="4695825"/>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Yearwise Profit per Company ,textbox ,City wise Profit per Company ,actionButton ,pi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Gender wise Profit ,Gender wise Customer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ncome wise Profit ,slicer ,Class wise Custom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ge Group wise Profit ,Age Group wise no of customers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verage  Users based on City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2937</TotalTime>
  <Words>630</Words>
  <Application>Microsoft Office PowerPoint</Application>
  <PresentationFormat>Widescreen</PresentationFormat>
  <Paragraphs>167</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Background –G2M(cab industry) case study</vt:lpstr>
      <vt:lpstr>Data Exploration</vt:lpstr>
      <vt:lpstr>Profit Analysis</vt:lpstr>
      <vt:lpstr>Page 1</vt:lpstr>
      <vt:lpstr>Page 2</vt:lpstr>
      <vt:lpstr>Page 3</vt:lpstr>
      <vt:lpstr>Page 4</vt:lpstr>
      <vt:lpstr>Page 5</vt:lpstr>
      <vt:lpstr>Page 6</vt:lpstr>
      <vt:lpstr>Page 7</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NAYAB FATEMA AFTAB SULEMANI</cp:lastModifiedBy>
  <cp:revision>148</cp:revision>
  <cp:lastPrinted>2019-08-24T08:13:50Z</cp:lastPrinted>
  <dcterms:created xsi:type="dcterms:W3CDTF">2019-08-19T15:39:24Z</dcterms:created>
  <dcterms:modified xsi:type="dcterms:W3CDTF">2023-05-20T19:04:39Z</dcterms:modified>
</cp:coreProperties>
</file>