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ato 1 Bold" charset="1" panose="020F0502020204030203"/>
      <p:regular r:id="rId18"/>
    </p:embeddedFont>
    <p:embeddedFont>
      <p:font typeface="Lato 2" charset="1" panose="020F0502020204030203"/>
      <p:regular r:id="rId19"/>
    </p:embeddedFont>
    <p:embeddedFont>
      <p:font typeface="Canva Sans" charset="1" panose="020B0503030501040103"/>
      <p:regular r:id="rId20"/>
    </p:embeddedFont>
    <p:embeddedFont>
      <p:font typeface="Sarabun" charset="1" panose="00000500000000000000"/>
      <p:regular r:id="rId21"/>
    </p:embeddedFont>
    <p:embeddedFont>
      <p:font typeface="Sarabun Bold" charset="1" panose="00000800000000000000"/>
      <p:regular r:id="rId22"/>
    </p:embeddedFont>
    <p:embeddedFont>
      <p:font typeface="Lato 2 Bold" charset="1" panose="020F0502020204030203"/>
      <p:regular r:id="rId23"/>
    </p:embeddedFont>
    <p:embeddedFont>
      <p:font typeface="Lato 1 Heavy" charset="1" panose="020F05020202040302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699" y="1004888"/>
            <a:ext cx="1623060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694" y="9522393"/>
            <a:ext cx="16230611" cy="764607"/>
            <a:chOff x="0" y="0"/>
            <a:chExt cx="5920971" cy="2789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20971" cy="278931"/>
            </a:xfrm>
            <a:custGeom>
              <a:avLst/>
              <a:gdLst/>
              <a:ahLst/>
              <a:cxnLst/>
              <a:rect r="r" b="b" t="t" l="l"/>
              <a:pathLst>
                <a:path h="278931" w="5920971">
                  <a:moveTo>
                    <a:pt x="0" y="0"/>
                  </a:moveTo>
                  <a:lnTo>
                    <a:pt x="5920971" y="0"/>
                  </a:lnTo>
                  <a:lnTo>
                    <a:pt x="5920971" y="278931"/>
                  </a:lnTo>
                  <a:lnTo>
                    <a:pt x="0" y="2789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219199" y="5883091"/>
            <a:ext cx="1623060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19194" y="3973078"/>
            <a:ext cx="13431331" cy="151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 spc="299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SONG DATA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194" y="6241532"/>
            <a:ext cx="1284643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Lato 2"/>
                <a:ea typeface="Lato 2"/>
                <a:cs typeface="Lato 2"/>
                <a:sym typeface="Lato 2"/>
              </a:rPr>
              <a:t>Using Power BI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50019" y="-146598"/>
            <a:ext cx="11101388" cy="1058703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>
            <a:off x="11570715" y="7758071"/>
            <a:ext cx="671728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21975" y="2043048"/>
            <a:ext cx="10157400" cy="5624345"/>
          </a:xfrm>
          <a:custGeom>
            <a:avLst/>
            <a:gdLst/>
            <a:ahLst/>
            <a:cxnLst/>
            <a:rect r="r" b="b" t="t" l="l"/>
            <a:pathLst>
              <a:path h="5624345" w="10157400">
                <a:moveTo>
                  <a:pt x="0" y="0"/>
                </a:moveTo>
                <a:lnTo>
                  <a:pt x="10157400" y="0"/>
                </a:lnTo>
                <a:lnTo>
                  <a:pt x="10157400" y="5624346"/>
                </a:lnTo>
                <a:lnTo>
                  <a:pt x="0" y="562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70715" y="3146449"/>
            <a:ext cx="6074348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Lato 2 Bold"/>
                <a:ea typeface="Lato 2 Bold"/>
                <a:cs typeface="Lato 2 Bold"/>
                <a:sym typeface="Lato 2 Bold"/>
              </a:rPr>
              <a:t>Videos having less duration are more popular when compared to the ones with longer duration.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Lato 2 Bold"/>
                <a:ea typeface="Lato 2 Bold"/>
                <a:cs typeface="Lato 2 Bold"/>
                <a:sym typeface="Lato 2 Bold"/>
              </a:rPr>
              <a:t>Here the duration is diplayed in terms of minutes.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056365" y="509523"/>
            <a:ext cx="710304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Views based on duration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74550" y="2081017"/>
            <a:ext cx="3332638" cy="39534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538589"/>
            <a:ext cx="45083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Lato 2"/>
                <a:ea typeface="Lato 2"/>
                <a:cs typeface="Lato 2"/>
                <a:sym typeface="Lato 2"/>
              </a:rPr>
              <a:t>Correlation betwwen Views and Likes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9119584" y="5521418"/>
            <a:ext cx="590994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3258470" y="5521418"/>
            <a:ext cx="590994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82137" y="1019175"/>
            <a:ext cx="910987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Lato 1 Heavy"/>
                <a:ea typeface="Lato 1 Heavy"/>
                <a:cs typeface="Lato 1 Heavy"/>
                <a:sym typeface="Lato 1 Heavy"/>
              </a:rPr>
              <a:t>Correlation Count Between Views , Likes, Comment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82137" y="1876110"/>
            <a:ext cx="16277163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028700" y="9248775"/>
            <a:ext cx="16277163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511501" y="2549812"/>
            <a:ext cx="3547604" cy="338652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031118" y="6781476"/>
            <a:ext cx="45083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Lato 2"/>
                <a:ea typeface="Lato 2"/>
                <a:cs typeface="Lato 2"/>
                <a:sym typeface="Lato 2"/>
              </a:rPr>
              <a:t>Correlation betwwen Views and Comments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07957" y="6781476"/>
            <a:ext cx="45083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Lato 2"/>
                <a:ea typeface="Lato 2"/>
                <a:cs typeface="Lato 2"/>
                <a:sym typeface="Lato 2"/>
              </a:rPr>
              <a:t>Correlation betwwen Likes and Comments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61277" y="2396155"/>
            <a:ext cx="3319124" cy="38723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7425637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608293"/>
            <a:ext cx="991747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699" y="1004888"/>
            <a:ext cx="1623060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694" y="9522393"/>
            <a:ext cx="16230611" cy="764607"/>
            <a:chOff x="0" y="0"/>
            <a:chExt cx="5920971" cy="2789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20971" cy="278931"/>
            </a:xfrm>
            <a:custGeom>
              <a:avLst/>
              <a:gdLst/>
              <a:ahLst/>
              <a:cxnLst/>
              <a:rect r="r" b="b" t="t" l="l"/>
              <a:pathLst>
                <a:path h="278931" w="5920971">
                  <a:moveTo>
                    <a:pt x="0" y="0"/>
                  </a:moveTo>
                  <a:lnTo>
                    <a:pt x="5920971" y="0"/>
                  </a:lnTo>
                  <a:lnTo>
                    <a:pt x="5920971" y="278931"/>
                  </a:lnTo>
                  <a:lnTo>
                    <a:pt x="0" y="2789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694" y="1432706"/>
            <a:ext cx="1343133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170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ABOUT THE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5182" y="3369254"/>
            <a:ext cx="16327376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key attributes such as video ID, channel title, title, description, tags, published date, 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view count, like count, favorite count, comment count, video duration, video definition, and caption details.</a:t>
            </a:r>
          </a:p>
          <a:p>
            <a:pPr algn="just">
              <a:lnSpc>
                <a:spcPts val="4759"/>
              </a:lnSpc>
            </a:pP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Each row is identified by a unique video_id. Aim is to utilize Power BI to create insightful visualizations of YouTube songs' performance, popularity, and user engagement.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699" y="1004888"/>
            <a:ext cx="1623060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694" y="9522393"/>
            <a:ext cx="16230611" cy="764607"/>
            <a:chOff x="0" y="0"/>
            <a:chExt cx="5920971" cy="2789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20971" cy="278931"/>
            </a:xfrm>
            <a:custGeom>
              <a:avLst/>
              <a:gdLst/>
              <a:ahLst/>
              <a:cxnLst/>
              <a:rect r="r" b="b" t="t" l="l"/>
              <a:pathLst>
                <a:path h="278931" w="5920971">
                  <a:moveTo>
                    <a:pt x="0" y="0"/>
                  </a:moveTo>
                  <a:lnTo>
                    <a:pt x="5920971" y="0"/>
                  </a:lnTo>
                  <a:lnTo>
                    <a:pt x="5920971" y="278931"/>
                  </a:lnTo>
                  <a:lnTo>
                    <a:pt x="0" y="2789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694" y="165100"/>
            <a:ext cx="1343133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170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REPORT 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930" y="1141028"/>
            <a:ext cx="16327376" cy="83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this report, I have created calculated columns, summary tables, and measures to extract meaningful information from the data. The key components are as follows: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Calculated Columns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 Score Calculations: Calculated for likeCount, viewCount, and commentCount to identify outliers.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Days Since Published: Derived from the Published Date column to determine how long a video has been published.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Published Month and Published Time: Extracted from the Published Date column to analyze patterns based on publication time.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Daily Views: Calculated as views divided by days since published, providing insights into the daily view rate.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869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699" y="1004888"/>
            <a:ext cx="1623060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694" y="9522393"/>
            <a:ext cx="16230611" cy="764607"/>
            <a:chOff x="0" y="0"/>
            <a:chExt cx="5920971" cy="2789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20971" cy="278931"/>
            </a:xfrm>
            <a:custGeom>
              <a:avLst/>
              <a:gdLst/>
              <a:ahLst/>
              <a:cxnLst/>
              <a:rect r="r" b="b" t="t" l="l"/>
              <a:pathLst>
                <a:path h="278931" w="5920971">
                  <a:moveTo>
                    <a:pt x="0" y="0"/>
                  </a:moveTo>
                  <a:lnTo>
                    <a:pt x="5920971" y="0"/>
                  </a:lnTo>
                  <a:lnTo>
                    <a:pt x="5920971" y="278931"/>
                  </a:lnTo>
                  <a:lnTo>
                    <a:pt x="0" y="2789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694" y="165100"/>
            <a:ext cx="1343133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170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REPORT SUMMARY (CONT..)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924" y="1519555"/>
            <a:ext cx="16327376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Tags Table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Tag Extraction: Created a separate table where all tags were split by their delimiter and extracted into individual rows.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Summary Table: Aggregated total likes, views, and comments for each tag, providing a comprehensive overview of tag performance.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Measures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Covariance and Correlation: Created measures to calculate the covariance and correlation between various metrics.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Popular Video Since Publish: Identified the most popular video based on views per day.</a:t>
            </a:r>
          </a:p>
          <a:p>
            <a:pPr algn="just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View-Like Percentage: Calculated the percentage of likes relative to views for each video.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77594" y="754924"/>
            <a:ext cx="10287000" cy="9145383"/>
            <a:chOff x="0" y="0"/>
            <a:chExt cx="3752725" cy="3336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2726" cy="3336260"/>
            </a:xfrm>
            <a:custGeom>
              <a:avLst/>
              <a:gdLst/>
              <a:ahLst/>
              <a:cxnLst/>
              <a:rect r="r" b="b" t="t" l="l"/>
              <a:pathLst>
                <a:path h="3336260" w="3752726">
                  <a:moveTo>
                    <a:pt x="0" y="0"/>
                  </a:moveTo>
                  <a:lnTo>
                    <a:pt x="3752726" y="0"/>
                  </a:lnTo>
                  <a:lnTo>
                    <a:pt x="3752726" y="3336260"/>
                  </a:lnTo>
                  <a:lnTo>
                    <a:pt x="0" y="3336260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028700" y="426404"/>
            <a:ext cx="618674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49619" y="184115"/>
            <a:ext cx="8838381" cy="5044237"/>
          </a:xfrm>
          <a:custGeom>
            <a:avLst/>
            <a:gdLst/>
            <a:ahLst/>
            <a:cxnLst/>
            <a:rect r="r" b="b" t="t" l="l"/>
            <a:pathLst>
              <a:path h="5044237" w="8838381">
                <a:moveTo>
                  <a:pt x="0" y="0"/>
                </a:moveTo>
                <a:lnTo>
                  <a:pt x="8838381" y="0"/>
                </a:lnTo>
                <a:lnTo>
                  <a:pt x="8838381" y="5044237"/>
                </a:lnTo>
                <a:lnTo>
                  <a:pt x="0" y="5044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2949" y="5327615"/>
            <a:ext cx="8431721" cy="4527719"/>
          </a:xfrm>
          <a:custGeom>
            <a:avLst/>
            <a:gdLst/>
            <a:ahLst/>
            <a:cxnLst/>
            <a:rect r="r" b="b" t="t" l="l"/>
            <a:pathLst>
              <a:path h="4527719" w="8431721">
                <a:moveTo>
                  <a:pt x="0" y="0"/>
                </a:moveTo>
                <a:lnTo>
                  <a:pt x="8431721" y="0"/>
                </a:lnTo>
                <a:lnTo>
                  <a:pt x="8431721" y="4527719"/>
                </a:lnTo>
                <a:lnTo>
                  <a:pt x="0" y="4527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80245"/>
            <a:ext cx="6908422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Outliers and Missing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1305" y="2842420"/>
            <a:ext cx="8452695" cy="740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Handling Missing Values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Description and Tags Columns: The dataset contains missing values in the Description and Tags columns.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Detecting and Handling Outliers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Like Count, View Count, and Comment Count Columns: Outliers in the Like Count, View Count, and Comment Count columns were identified and treated using the following steps: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Z-Score Method: The Z-score was used to detect outliers. Data points with a Z-score greater than 3 or less than -3 were considered outliers.</a:t>
            </a:r>
          </a:p>
          <a:p>
            <a:pPr algn="just" marL="949962" indent="-316654" lvl="2">
              <a:lnSpc>
                <a:spcPts val="3080"/>
              </a:lnSpc>
              <a:buFont typeface="Arial"/>
              <a:buChar char="⚬"/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Capping and Flooring: </a:t>
            </a:r>
          </a:p>
          <a:p>
            <a:pPr algn="just" marL="1424943" indent="-356236" lvl="3">
              <a:lnSpc>
                <a:spcPts val="3080"/>
              </a:lnSpc>
              <a:buFont typeface="Arial"/>
              <a:buChar char="￭"/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Capping: Values above the 98th percentile were capped at the 98th percentile.</a:t>
            </a:r>
          </a:p>
          <a:p>
            <a:pPr algn="just" marL="1424943" indent="-356236" lvl="3">
              <a:lnSpc>
                <a:spcPts val="3080"/>
              </a:lnSpc>
              <a:buFont typeface="Arial"/>
              <a:buChar char="￭"/>
            </a:pPr>
            <a:r>
              <a:rPr lang="en-US" sz="2200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rPr>
              <a:t>Flooring: Values below the 5th percentile were floored at the 5th percentile.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114498" y="1113498"/>
            <a:ext cx="10287000" cy="8060005"/>
            <a:chOff x="0" y="0"/>
            <a:chExt cx="4652298" cy="3645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52298" cy="3645139"/>
            </a:xfrm>
            <a:custGeom>
              <a:avLst/>
              <a:gdLst/>
              <a:ahLst/>
              <a:cxnLst/>
              <a:rect r="r" b="b" t="t" l="l"/>
              <a:pathLst>
                <a:path h="3645139" w="4652298">
                  <a:moveTo>
                    <a:pt x="0" y="0"/>
                  </a:moveTo>
                  <a:lnTo>
                    <a:pt x="4652298" y="0"/>
                  </a:lnTo>
                  <a:lnTo>
                    <a:pt x="4652298" y="3645139"/>
                  </a:lnTo>
                  <a:lnTo>
                    <a:pt x="0" y="3645139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4599648" y="-4599648"/>
            <a:ext cx="1028700" cy="10227995"/>
            <a:chOff x="0" y="0"/>
            <a:chExt cx="718900" cy="7147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900" cy="7147767"/>
            </a:xfrm>
            <a:custGeom>
              <a:avLst/>
              <a:gdLst/>
              <a:ahLst/>
              <a:cxnLst/>
              <a:rect r="r" b="b" t="t" l="l"/>
              <a:pathLst>
                <a:path h="7147767" w="718900">
                  <a:moveTo>
                    <a:pt x="0" y="0"/>
                  </a:moveTo>
                  <a:lnTo>
                    <a:pt x="718900" y="0"/>
                  </a:lnTo>
                  <a:lnTo>
                    <a:pt x="718900" y="7147767"/>
                  </a:lnTo>
                  <a:lnTo>
                    <a:pt x="0" y="7147767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519457" y="9258300"/>
            <a:ext cx="8708538" cy="9525"/>
          </a:xfrm>
          <a:prstGeom prst="line">
            <a:avLst/>
          </a:prstGeom>
          <a:ln cap="rnd" w="19050">
            <a:solidFill>
              <a:srgbClr val="58699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04392" y="2869122"/>
            <a:ext cx="10108704" cy="4641947"/>
          </a:xfrm>
          <a:custGeom>
            <a:avLst/>
            <a:gdLst/>
            <a:ahLst/>
            <a:cxnLst/>
            <a:rect r="r" b="b" t="t" l="l"/>
            <a:pathLst>
              <a:path h="4641947" w="10108704">
                <a:moveTo>
                  <a:pt x="0" y="0"/>
                </a:moveTo>
                <a:lnTo>
                  <a:pt x="10108704" y="0"/>
                </a:lnTo>
                <a:lnTo>
                  <a:pt x="10108704" y="4641947"/>
                </a:lnTo>
                <a:lnTo>
                  <a:pt x="0" y="4641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56562" y="2986750"/>
            <a:ext cx="6802872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graph displays the View-Like Percentage, highlighting that the song "Tre Vaaste" has the highest view-like percentage. This percentage represents the ratio of likes to views for each video. For example, if a video has 10 likes and 100 views, its view-like percentage is 10%.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56562" y="600075"/>
            <a:ext cx="690842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Lato 1 Bold"/>
                <a:ea typeface="Lato 1 Bold"/>
                <a:cs typeface="Lato 1 Bold"/>
                <a:sym typeface="Lato 1 Bold"/>
              </a:rPr>
              <a:t>Popularity Trends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5584" y="9879834"/>
            <a:ext cx="7602416" cy="672968"/>
            <a:chOff x="0" y="0"/>
            <a:chExt cx="3752725" cy="3321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2726" cy="332192"/>
            </a:xfrm>
            <a:custGeom>
              <a:avLst/>
              <a:gdLst/>
              <a:ahLst/>
              <a:cxnLst/>
              <a:rect r="r" b="b" t="t" l="l"/>
              <a:pathLst>
                <a:path h="332192" w="3752726">
                  <a:moveTo>
                    <a:pt x="0" y="0"/>
                  </a:moveTo>
                  <a:lnTo>
                    <a:pt x="3752726" y="0"/>
                  </a:lnTo>
                  <a:lnTo>
                    <a:pt x="3752726" y="332192"/>
                  </a:lnTo>
                  <a:lnTo>
                    <a:pt x="0" y="332192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47042" y="813639"/>
            <a:ext cx="13075973" cy="6790418"/>
          </a:xfrm>
          <a:custGeom>
            <a:avLst/>
            <a:gdLst/>
            <a:ahLst/>
            <a:cxnLst/>
            <a:rect r="r" b="b" t="t" l="l"/>
            <a:pathLst>
              <a:path h="6790418" w="13075973">
                <a:moveTo>
                  <a:pt x="0" y="0"/>
                </a:moveTo>
                <a:lnTo>
                  <a:pt x="13075973" y="0"/>
                </a:lnTo>
                <a:lnTo>
                  <a:pt x="13075973" y="6790419"/>
                </a:lnTo>
                <a:lnTo>
                  <a:pt x="0" y="6790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77987" y="8117818"/>
            <a:ext cx="1513202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Lato 2"/>
                <a:ea typeface="Lato 2"/>
                <a:cs typeface="Lato 2"/>
                <a:sym typeface="Lato 2"/>
              </a:rPr>
              <a:t>As the number of Views increases the number of likes and comments also increase.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7602416" cy="520568"/>
            <a:chOff x="0" y="0"/>
            <a:chExt cx="3752725" cy="2569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52726" cy="256964"/>
            </a:xfrm>
            <a:custGeom>
              <a:avLst/>
              <a:gdLst/>
              <a:ahLst/>
              <a:cxnLst/>
              <a:rect r="r" b="b" t="t" l="l"/>
              <a:pathLst>
                <a:path h="256964" w="3752726">
                  <a:moveTo>
                    <a:pt x="0" y="0"/>
                  </a:moveTo>
                  <a:lnTo>
                    <a:pt x="3752726" y="0"/>
                  </a:lnTo>
                  <a:lnTo>
                    <a:pt x="3752726" y="256964"/>
                  </a:lnTo>
                  <a:lnTo>
                    <a:pt x="0" y="256964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114498" y="1113498"/>
            <a:ext cx="10287000" cy="8060005"/>
            <a:chOff x="0" y="0"/>
            <a:chExt cx="4652298" cy="3645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52298" cy="3645139"/>
            </a:xfrm>
            <a:custGeom>
              <a:avLst/>
              <a:gdLst/>
              <a:ahLst/>
              <a:cxnLst/>
              <a:rect r="r" b="b" t="t" l="l"/>
              <a:pathLst>
                <a:path h="3645139" w="4652298">
                  <a:moveTo>
                    <a:pt x="0" y="0"/>
                  </a:moveTo>
                  <a:lnTo>
                    <a:pt x="4652298" y="0"/>
                  </a:lnTo>
                  <a:lnTo>
                    <a:pt x="4652298" y="3645139"/>
                  </a:lnTo>
                  <a:lnTo>
                    <a:pt x="0" y="3645139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519457" y="9258300"/>
            <a:ext cx="8708538" cy="9525"/>
          </a:xfrm>
          <a:prstGeom prst="line">
            <a:avLst/>
          </a:prstGeom>
          <a:ln cap="rnd" w="19050">
            <a:solidFill>
              <a:srgbClr val="58699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771" y="2138020"/>
            <a:ext cx="10182225" cy="5444373"/>
          </a:xfrm>
          <a:custGeom>
            <a:avLst/>
            <a:gdLst/>
            <a:ahLst/>
            <a:cxnLst/>
            <a:rect r="r" b="b" t="t" l="l"/>
            <a:pathLst>
              <a:path h="5444373" w="10182225">
                <a:moveTo>
                  <a:pt x="0" y="0"/>
                </a:moveTo>
                <a:lnTo>
                  <a:pt x="10182224" y="0"/>
                </a:lnTo>
                <a:lnTo>
                  <a:pt x="10182224" y="5444374"/>
                </a:lnTo>
                <a:lnTo>
                  <a:pt x="0" y="5444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56562" y="2436412"/>
            <a:ext cx="6802872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graph displays the number of songs published monthwise. May has the highest number of publishings, followed by April and July.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i.e Mid year has the highest songs published.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83203" y="9879834"/>
            <a:ext cx="4599695" cy="407166"/>
            <a:chOff x="0" y="0"/>
            <a:chExt cx="3752725" cy="3321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2726" cy="332192"/>
            </a:xfrm>
            <a:custGeom>
              <a:avLst/>
              <a:gdLst/>
              <a:ahLst/>
              <a:cxnLst/>
              <a:rect r="r" b="b" t="t" l="l"/>
              <a:pathLst>
                <a:path h="332192" w="3752726">
                  <a:moveTo>
                    <a:pt x="0" y="0"/>
                  </a:moveTo>
                  <a:lnTo>
                    <a:pt x="3752726" y="0"/>
                  </a:lnTo>
                  <a:lnTo>
                    <a:pt x="3752726" y="332192"/>
                  </a:lnTo>
                  <a:lnTo>
                    <a:pt x="0" y="332192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275570" y="1045466"/>
            <a:ext cx="9595909" cy="8072827"/>
            <a:chOff x="0" y="0"/>
            <a:chExt cx="4339752" cy="36509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39752" cy="3650937"/>
            </a:xfrm>
            <a:custGeom>
              <a:avLst/>
              <a:gdLst/>
              <a:ahLst/>
              <a:cxnLst/>
              <a:rect r="r" b="b" t="t" l="l"/>
              <a:pathLst>
                <a:path h="3650937" w="4339752">
                  <a:moveTo>
                    <a:pt x="0" y="0"/>
                  </a:moveTo>
                  <a:lnTo>
                    <a:pt x="4339752" y="0"/>
                  </a:lnTo>
                  <a:lnTo>
                    <a:pt x="4339752" y="3650937"/>
                  </a:lnTo>
                  <a:lnTo>
                    <a:pt x="0" y="3650937"/>
                  </a:lnTo>
                  <a:close/>
                </a:path>
              </a:pathLst>
            </a:custGeom>
            <a:solidFill>
              <a:srgbClr val="58699F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667698" y="1028700"/>
          <a:ext cx="7315200" cy="7610475"/>
        </p:xfrm>
        <a:graphic>
          <a:graphicData uri="http://schemas.openxmlformats.org/drawingml/2006/table">
            <a:tbl>
              <a:tblPr/>
              <a:tblGrid>
                <a:gridCol w="1778366"/>
                <a:gridCol w="1980102"/>
                <a:gridCol w="1638025"/>
                <a:gridCol w="1918707"/>
              </a:tblGrid>
              <a:tr h="15220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 Bold"/>
                          <a:ea typeface="Sarabun Bold"/>
                          <a:cs typeface="Sarabun Bold"/>
                          <a:sym typeface="Sarabun Bold"/>
                        </a:rPr>
                        <a:t>tags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 Bold"/>
                          <a:ea typeface="Sarabun Bold"/>
                          <a:cs typeface="Sarabun Bold"/>
                          <a:sym typeface="Sarabun Bold"/>
                        </a:rPr>
                        <a:t>Total Views in 100K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 Bold"/>
                          <a:ea typeface="Sarabun Bold"/>
                          <a:cs typeface="Sarabun Bold"/>
                          <a:sym typeface="Sarabun Bold"/>
                        </a:rPr>
                        <a:t> Total Likes in 100K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 Bold"/>
                          <a:ea typeface="Sarabun Bold"/>
                          <a:cs typeface="Sarabun Bold"/>
                          <a:sym typeface="Sarabun Bold"/>
                        </a:rPr>
                        <a:t> Total Comments in 100K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0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 'tseries'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1,122,711.74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8,759.67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    273.29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0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'bollywood songs'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1,074,694.22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 7,977.36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                              233.50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0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'hindi songs'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1,035,478.58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 6,898.37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    207.85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0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'Songs'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929,731.88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 6,101.00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                             175.75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1303100"/>
            <a:ext cx="7119909" cy="394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>
                <a:solidFill>
                  <a:srgbClr val="FFFFFF"/>
                </a:solidFill>
                <a:latin typeface="Lato 2"/>
                <a:ea typeface="Lato 2"/>
                <a:cs typeface="Lato 2"/>
                <a:sym typeface="Lato 2"/>
              </a:rPr>
              <a:t>Most Popular Tags and its View , Like and Comments Counts                     </a:t>
            </a: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  <a:r>
              <a:rPr lang="en-US" sz="3699">
                <a:solidFill>
                  <a:srgbClr val="FFFFFF"/>
                </a:solidFill>
                <a:latin typeface="Lato 2"/>
                <a:ea typeface="Lato 2"/>
                <a:cs typeface="Lato 2"/>
                <a:sym typeface="Lato 2"/>
              </a:rPr>
              <a:t>Most Commonly used tag as per the given dataset are T-series, hindi songs, bollywood songs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DAGKD4rJA1g</dc:identifier>
  <dcterms:modified xsi:type="dcterms:W3CDTF">2011-08-01T06:04:30Z</dcterms:modified>
  <cp:revision>1</cp:revision>
  <dc:title>Simple Presentation Template Financial Reports</dc:title>
</cp:coreProperties>
</file>