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CAB7-3771-4541-A487-E84C86CCA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BCDCB-3AD2-4ADC-B106-FBE39B6E9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E8F16-D665-4145-B67E-191F74F2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6B46-97D6-48C5-B935-297090C56D3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7BC81-CA3B-4BA4-B8BD-03B05E6F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006DE-DFCF-418C-B9A7-0044488A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BABF-C373-42D7-8593-40E52384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C779-B72D-43C5-A51E-499DDDAA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C228C-76A7-4BD7-B8A6-36FA1EF47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2A9E9-EAB1-4582-B02E-89291554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6B46-97D6-48C5-B935-297090C56D3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331BD-54A4-4123-926F-2035BB4C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F127-78F2-4D8D-A284-F3316EB2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BABF-C373-42D7-8593-40E52384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7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59285-3103-4600-BC1A-875D43481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848C9-06AC-44D1-A3D8-961A9012D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A78B8-F2BE-40EB-80DA-AAF9ABAB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6B46-97D6-48C5-B935-297090C56D3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D1C86-B11E-44BC-9CD7-4BE0ECF9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3E9C0-E511-4061-81F7-D4B25583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BABF-C373-42D7-8593-40E52384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4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2094-E4AB-4877-B316-8F563728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7900-C550-47EA-8ADB-E7679BFDD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54E89-4840-47A4-92A8-A4CA9FBC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6B46-97D6-48C5-B935-297090C56D3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63E2A-20F5-48B1-8F56-ACDD6E15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72214-DD3B-497F-918A-998AA907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BABF-C373-42D7-8593-40E52384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8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427A-A7A7-4FFB-B9DC-2BE024DD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351F-B3CC-4868-A985-0A65D8602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C960D-5784-4312-B359-8BC87B40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6B46-97D6-48C5-B935-297090C56D3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C87D8-3248-499E-AE3E-AE4E6C7B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D1208-1D81-4C58-8E8F-9A08914F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BABF-C373-42D7-8593-40E52384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6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54DF-19A6-4680-863C-0CEEDF53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A426-B700-45D0-9ED6-7A4D3A342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9956E-7F26-4673-A886-43291C785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346D3-3891-46C3-8CA4-21834589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6B46-97D6-48C5-B935-297090C56D3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DDA35-A5CB-4C51-821A-29DD7432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4279F-FCBC-4478-AD1D-84C0695D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BABF-C373-42D7-8593-40E52384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4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A069-AF71-4568-96C5-19B7A52C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496F-B108-4FC6-A5C6-8EE4A5C81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9AE64-2C4C-4632-BFAB-890755293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C9765-AD6A-47CC-BB1F-FEB3A695C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0BC1C-51F7-465D-A8C1-E96FDE18B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1A9F4-3C42-411A-9F8F-6FE10F8D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6B46-97D6-48C5-B935-297090C56D3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A2735-A7AE-44D0-ACD7-C55E1D03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D632A-9A76-43B9-BA33-A0CEC797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BABF-C373-42D7-8593-40E52384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A4DD-B016-46AD-B9C8-29F7AA73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9CCB3-EC1A-4F63-9ED1-3E97AEE0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6B46-97D6-48C5-B935-297090C56D3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65A7-C21A-4AE6-AC4C-3CD07E6A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05CF7-CF56-4A1D-8A28-9872BF70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BABF-C373-42D7-8593-40E52384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8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3518D-384C-4E85-91AF-9F424224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6B46-97D6-48C5-B935-297090C56D3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7D7CB-83D6-4C39-AFAB-537750E5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93A9-D11A-4B43-828D-D36021D8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BABF-C373-42D7-8593-40E52384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8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61A6-1B91-4F74-8D22-5BE6FE39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1824-174E-4158-AA8C-230981AA0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D3574-6931-44DC-A89D-7B1AA6CED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71305-1461-4F63-9A42-F70FA53E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6B46-97D6-48C5-B935-297090C56D3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6CC27-1037-4F82-9F6D-102B586E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0B1AE-8578-4289-906C-56812C3D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BABF-C373-42D7-8593-40E52384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2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3190-ED25-4F52-B8C6-51F5BC47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07538-8742-4738-AA44-98B399407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C41C3-0E26-4F3C-ACBF-ACBCB74B5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D8276-FF02-476D-A630-D8716F2C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6B46-97D6-48C5-B935-297090C56D3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C88EE-8BB4-432D-90BE-9D7361E8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E268D-42FC-4BB0-AEC6-8DE29DE5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BABF-C373-42D7-8593-40E52384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3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6176B-76C8-4B64-84EC-DFD19CA3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07533-9D00-4FDD-9339-121EE4CAF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BE7C9-6C6B-48AD-B0E0-D37C02A70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6B46-97D6-48C5-B935-297090C56D3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A6390-228F-40C5-B709-D1794CF0D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6CCBC-4E13-4E6B-B79F-B5A146042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BABF-C373-42D7-8593-40E52384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7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b.mx/cur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imss.gob.mx/tramites/imss0200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at.gob.mx/tramites/28753/obten-tu-rfc-con-la-clave-unica-de-registro-de-poblacion-(curp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244C3-C61E-4529-AAF1-214988C1D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176" y="2258530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  <a:latin typeface="Arial Black" panose="020B0A04020102020204" pitchFamily="34" charset="0"/>
              </a:rPr>
              <a:t>PAPEWORK</a:t>
            </a:r>
          </a:p>
        </p:txBody>
      </p:sp>
      <p:sp>
        <p:nvSpPr>
          <p:cNvPr id="18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729D09-3246-4B0A-BE48-74BBFB2D4E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r="-1" b="-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8A0A1A8-D5D2-427F-BAE6-643B93425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CURP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RFC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NSS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1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32AA-2C54-440C-8A67-6F0FCFA4C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12" y="549765"/>
            <a:ext cx="5739882" cy="1169502"/>
          </a:xfrm>
        </p:spPr>
        <p:txBody>
          <a:bodyPr/>
          <a:lstStyle/>
          <a:p>
            <a:pPr marL="0" indent="0">
              <a:buNone/>
            </a:pPr>
            <a:r>
              <a:rPr lang="es-MX" sz="1600" dirty="0" err="1"/>
              <a:t>Everytime</a:t>
            </a:r>
            <a:r>
              <a:rPr lang="es-MX" sz="1600" dirty="0"/>
              <a:t> </a:t>
            </a:r>
            <a:r>
              <a:rPr lang="es-MX" sz="1600" dirty="0" err="1"/>
              <a:t>you</a:t>
            </a:r>
            <a:r>
              <a:rPr lang="es-MX" sz="1600" dirty="0"/>
              <a:t> complete </a:t>
            </a:r>
            <a:r>
              <a:rPr lang="es-MX" sz="1600" dirty="0" err="1"/>
              <a:t>your</a:t>
            </a:r>
            <a:r>
              <a:rPr lang="es-MX" sz="1600" dirty="0"/>
              <a:t> </a:t>
            </a:r>
            <a:r>
              <a:rPr lang="es-MX" sz="1600" dirty="0" err="1"/>
              <a:t>information</a:t>
            </a:r>
            <a:r>
              <a:rPr lang="es-MX" sz="1600" dirty="0"/>
              <a:t> </a:t>
            </a:r>
            <a:r>
              <a:rPr lang="es-MX" sz="1600" dirty="0" err="1"/>
              <a:t>select</a:t>
            </a:r>
            <a:r>
              <a:rPr lang="es-MX" sz="1600" dirty="0"/>
              <a:t> ¨Continuar¨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D9925-B6C8-490C-A28C-AF65FDBE3E21}"/>
              </a:ext>
            </a:extLst>
          </p:cNvPr>
          <p:cNvSpPr txBox="1"/>
          <p:nvPr/>
        </p:nvSpPr>
        <p:spPr>
          <a:xfrm>
            <a:off x="391886" y="296316"/>
            <a:ext cx="1018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92D050"/>
                </a:solidFill>
                <a:latin typeface="Arial Black" panose="020B0A04020102020204" pitchFamily="34" charset="0"/>
              </a:rPr>
              <a:t>5.</a:t>
            </a:r>
            <a:endParaRPr lang="en-US" sz="44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0260C-A41D-41C5-8CA0-EEB6A5EEA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841" y="296316"/>
            <a:ext cx="3562350" cy="167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ED4987-596C-4419-B476-35666C677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118" y="798091"/>
            <a:ext cx="1272073" cy="5353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9D5337-BEA4-46D1-9337-EFDEA867E648}"/>
              </a:ext>
            </a:extLst>
          </p:cNvPr>
          <p:cNvSpPr txBox="1"/>
          <p:nvPr/>
        </p:nvSpPr>
        <p:spPr>
          <a:xfrm>
            <a:off x="391886" y="2501452"/>
            <a:ext cx="1018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92D050"/>
                </a:solidFill>
                <a:latin typeface="Arial Black" panose="020B0A04020102020204" pitchFamily="34" charset="0"/>
              </a:rPr>
              <a:t>6.</a:t>
            </a:r>
            <a:endParaRPr lang="en-US" sz="44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82C967-F247-470A-A280-0D5AB69479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2" t="8017" r="2895"/>
          <a:stretch/>
        </p:blipFill>
        <p:spPr>
          <a:xfrm>
            <a:off x="3947431" y="2221042"/>
            <a:ext cx="5523723" cy="42389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2C3122-4F13-4448-8D5B-2CC030F27985}"/>
              </a:ext>
            </a:extLst>
          </p:cNvPr>
          <p:cNvSpPr txBox="1">
            <a:spLocks/>
          </p:cNvSpPr>
          <p:nvPr/>
        </p:nvSpPr>
        <p:spPr>
          <a:xfrm>
            <a:off x="1024812" y="2836583"/>
            <a:ext cx="2125825" cy="1169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600" dirty="0" err="1"/>
              <a:t>Save</a:t>
            </a:r>
            <a:r>
              <a:rPr lang="es-MX" sz="1600" dirty="0"/>
              <a:t> </a:t>
            </a:r>
            <a:r>
              <a:rPr lang="es-MX" sz="1600" dirty="0" err="1"/>
              <a:t>this</a:t>
            </a:r>
            <a:r>
              <a:rPr lang="es-MX" sz="1600" dirty="0"/>
              <a:t> </a:t>
            </a:r>
            <a:r>
              <a:rPr lang="es-MX" sz="1600" dirty="0" err="1"/>
              <a:t>document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933B69-060C-4916-B85E-5C594A424E58}"/>
              </a:ext>
            </a:extLst>
          </p:cNvPr>
          <p:cNvSpPr/>
          <p:nvPr/>
        </p:nvSpPr>
        <p:spPr>
          <a:xfrm>
            <a:off x="5439747" y="4161453"/>
            <a:ext cx="1007706" cy="2985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2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10DE9A-18FC-4B16-8701-044375E0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705" y="2546030"/>
            <a:ext cx="4977976" cy="1454051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000000"/>
                </a:solidFill>
                <a:latin typeface="Arial Black" panose="020B0A04020102020204" pitchFamily="34" charset="0"/>
              </a:rPr>
              <a:t>FINAL STEPS 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ABCEB-24D7-4F1C-B3F9-904824E638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r="-1" b="-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1416A-DC4D-4922-ADC2-C23779D07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PRINT OUT YOUR DOCUEMENTS </a:t>
            </a:r>
          </a:p>
          <a:p>
            <a:r>
              <a:rPr lang="en-US" sz="2000">
                <a:solidFill>
                  <a:srgbClr val="000000"/>
                </a:solidFill>
              </a:rPr>
              <a:t>CONTACT MELANNY.MONSIVAIS FOR FURTHER QUESTIONS </a:t>
            </a:r>
          </a:p>
        </p:txBody>
      </p:sp>
    </p:spTree>
    <p:extLst>
      <p:ext uri="{BB962C8B-B14F-4D97-AF65-F5344CB8AC3E}">
        <p14:creationId xmlns:p14="http://schemas.microsoft.com/office/powerpoint/2010/main" val="194978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E09615D-24FD-4086-87D4-3BC6FF438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D1987F-8813-4F4A-BE57-BB00FB4F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93F54B4-286A-41EA-8225-C75B13E0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267" y="802955"/>
            <a:ext cx="4333814" cy="1454051"/>
          </a:xfrm>
        </p:spPr>
        <p:txBody>
          <a:bodyPr>
            <a:normAutofit/>
          </a:bodyPr>
          <a:lstStyle/>
          <a:p>
            <a:r>
              <a:rPr lang="es-MX" sz="3600" dirty="0">
                <a:solidFill>
                  <a:srgbClr val="000000"/>
                </a:solidFill>
                <a:latin typeface="Arial Black" panose="020B0A04020102020204" pitchFamily="34" charset="0"/>
              </a:rPr>
              <a:t>WHAT IS….?</a:t>
            </a:r>
            <a:endParaRPr lang="en-US" sz="36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Freeform 67">
            <a:extLst>
              <a:ext uri="{FF2B5EF4-FFF2-40B4-BE49-F238E27FC236}">
                <a16:creationId xmlns:a16="http://schemas.microsoft.com/office/drawing/2014/main" id="{68C00EAE-4816-44D0-8DA9-3F070179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3036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391212-5277-4C05-9E96-E724C961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65">
            <a:extLst>
              <a:ext uri="{FF2B5EF4-FFF2-40B4-BE49-F238E27FC236}">
                <a16:creationId xmlns:a16="http://schemas.microsoft.com/office/drawing/2014/main" id="{0B331F10-0144-4133-AB48-EDEFB3546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DC7316-8E3B-4386-9B8F-3C3D2E8BB9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6" r="-1" b="-1"/>
          <a:stretch/>
        </p:blipFill>
        <p:spPr>
          <a:xfrm>
            <a:off x="20" y="4310923"/>
            <a:ext cx="3083422" cy="2547077"/>
          </a:xfrm>
          <a:custGeom>
            <a:avLst/>
            <a:gdLst>
              <a:gd name="connsiteX0" fmla="*/ 1464476 w 3083442"/>
              <a:gd name="connsiteY0" fmla="*/ 0 h 2547077"/>
              <a:gd name="connsiteX1" fmla="*/ 3083442 w 3083442"/>
              <a:gd name="connsiteY1" fmla="*/ 1618966 h 2547077"/>
              <a:gd name="connsiteX2" fmla="*/ 2806948 w 3083442"/>
              <a:gd name="connsiteY2" fmla="*/ 2524145 h 2547077"/>
              <a:gd name="connsiteX3" fmla="*/ 2789800 w 3083442"/>
              <a:gd name="connsiteY3" fmla="*/ 2547077 h 2547077"/>
              <a:gd name="connsiteX4" fmla="*/ 139152 w 3083442"/>
              <a:gd name="connsiteY4" fmla="*/ 2547077 h 2547077"/>
              <a:gd name="connsiteX5" fmla="*/ 122004 w 3083442"/>
              <a:gd name="connsiteY5" fmla="*/ 2524145 h 2547077"/>
              <a:gd name="connsiteX6" fmla="*/ 40911 w 3083442"/>
              <a:gd name="connsiteY6" fmla="*/ 2390661 h 2547077"/>
              <a:gd name="connsiteX7" fmla="*/ 0 w 3083442"/>
              <a:gd name="connsiteY7" fmla="*/ 2305737 h 2547077"/>
              <a:gd name="connsiteX8" fmla="*/ 0 w 3083442"/>
              <a:gd name="connsiteY8" fmla="*/ 932195 h 2547077"/>
              <a:gd name="connsiteX9" fmla="*/ 40911 w 3083442"/>
              <a:gd name="connsiteY9" fmla="*/ 847271 h 2547077"/>
              <a:gd name="connsiteX10" fmla="*/ 1464476 w 3083442"/>
              <a:gd name="connsiteY10" fmla="*/ 0 h 2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9D7604-04D3-493B-AFE6-03D9231225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7"/>
          <a:stretch/>
        </p:blipFill>
        <p:spPr>
          <a:xfrm>
            <a:off x="3532736" y="2984162"/>
            <a:ext cx="2555402" cy="2555402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9222E9-226E-4F2D-9308-3D5F080F95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7" r="2" b="2"/>
          <a:stretch/>
        </p:blipFill>
        <p:spPr>
          <a:xfrm>
            <a:off x="1" y="-1"/>
            <a:ext cx="3943111" cy="3318096"/>
          </a:xfrm>
          <a:custGeom>
            <a:avLst/>
            <a:gdLst>
              <a:gd name="connsiteX0" fmla="*/ 73119 w 3943111"/>
              <a:gd name="connsiteY0" fmla="*/ 0 h 3318096"/>
              <a:gd name="connsiteX1" fmla="*/ 3572026 w 3943111"/>
              <a:gd name="connsiteY1" fmla="*/ 0 h 3318096"/>
              <a:gd name="connsiteX2" fmla="*/ 3580957 w 3943111"/>
              <a:gd name="connsiteY2" fmla="*/ 11944 h 3318096"/>
              <a:gd name="connsiteX3" fmla="*/ 3943111 w 3943111"/>
              <a:gd name="connsiteY3" fmla="*/ 1197557 h 3318096"/>
              <a:gd name="connsiteX4" fmla="*/ 1822572 w 3943111"/>
              <a:gd name="connsiteY4" fmla="*/ 3318096 h 3318096"/>
              <a:gd name="connsiteX5" fmla="*/ 64188 w 3943111"/>
              <a:gd name="connsiteY5" fmla="*/ 2383171 h 3318096"/>
              <a:gd name="connsiteX6" fmla="*/ 0 w 3943111"/>
              <a:gd name="connsiteY6" fmla="*/ 2277515 h 3318096"/>
              <a:gd name="connsiteX7" fmla="*/ 0 w 3943111"/>
              <a:gd name="connsiteY7" fmla="*/ 117600 h 3318096"/>
              <a:gd name="connsiteX8" fmla="*/ 64188 w 3943111"/>
              <a:gd name="connsiteY8" fmla="*/ 11944 h 331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8450-E5D1-412F-AF53-9BCA6C1D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83" y="1791478"/>
            <a:ext cx="4928581" cy="4269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CURP</a:t>
            </a: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the abbreviation for Clave </a:t>
            </a:r>
            <a:r>
              <a:rPr lang="en-US" sz="13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Única</a:t>
            </a: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3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</a:t>
            </a: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Población (translated into English as Unique Population Registry Code or else as Personal ID Code Number). It is a unique identity code for both citizens and residents of </a:t>
            </a:r>
            <a:r>
              <a:rPr lang="en-US" sz="13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Mexico</a:t>
            </a: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MX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RFC</a:t>
            </a: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your Tax Identification Number, needed if you are selling or providing services that create revenues. It is issued by SAT, Secretary of Hacienda and Public Credit</a:t>
            </a:r>
          </a:p>
          <a:p>
            <a:pPr marL="0" indent="0">
              <a:buNone/>
            </a:pPr>
            <a:endParaRPr lang="en-US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NSS</a:t>
            </a: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Social Security Number (</a:t>
            </a:r>
            <a:r>
              <a:rPr lang="en-US" sz="13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NSS</a:t>
            </a: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3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3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Social) 11-digit number for identification purposes before the </a:t>
            </a:r>
            <a:r>
              <a:rPr lang="en-US" sz="13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Mexican</a:t>
            </a: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Social Security Institute and, accordingly, is used to access the service provided by the Institute</a:t>
            </a:r>
            <a:endParaRPr lang="es-MX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59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0A55-0B55-4793-8A03-1562959E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08" y="197017"/>
            <a:ext cx="10515600" cy="1325563"/>
          </a:xfrm>
        </p:spPr>
        <p:txBody>
          <a:bodyPr/>
          <a:lstStyle/>
          <a:p>
            <a:r>
              <a:rPr lang="es-MX" dirty="0">
                <a:latin typeface="Arial Black" panose="020B0A04020102020204" pitchFamily="34" charset="0"/>
              </a:rPr>
              <a:t>HOW TO GET YOUR CURP?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83289-672E-4D8F-ABB7-95EB1C8E6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78" y="1806946"/>
            <a:ext cx="6029129" cy="814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dirty="0" err="1"/>
              <a:t>Go</a:t>
            </a:r>
            <a:r>
              <a:rPr lang="es-MX" sz="1600" dirty="0"/>
              <a:t> </a:t>
            </a:r>
            <a:r>
              <a:rPr lang="es-MX" sz="1600" dirty="0" err="1"/>
              <a:t>to</a:t>
            </a:r>
            <a:r>
              <a:rPr lang="es-MX" sz="1600" dirty="0"/>
              <a:t> </a:t>
            </a:r>
            <a:r>
              <a:rPr lang="en-US" sz="1600" dirty="0">
                <a:hlinkClick r:id="rId2"/>
              </a:rPr>
              <a:t>https://www.gob.mx/curp/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92DC8-3EB3-4219-84FB-BB5E1D6CAA63}"/>
              </a:ext>
            </a:extLst>
          </p:cNvPr>
          <p:cNvSpPr txBox="1"/>
          <p:nvPr/>
        </p:nvSpPr>
        <p:spPr>
          <a:xfrm>
            <a:off x="762778" y="2244332"/>
            <a:ext cx="5878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/>
              <a:t>Click</a:t>
            </a:r>
            <a:r>
              <a:rPr lang="es-MX" sz="1600" dirty="0"/>
              <a:t> </a:t>
            </a:r>
            <a:r>
              <a:rPr lang="es-MX" sz="1600" dirty="0" err="1"/>
              <a:t>on</a:t>
            </a:r>
            <a:r>
              <a:rPr lang="es-MX" sz="1600" dirty="0"/>
              <a:t> No conoces tu CURP? </a:t>
            </a:r>
          </a:p>
          <a:p>
            <a:r>
              <a:rPr lang="es-MX" sz="1600" dirty="0" err="1">
                <a:solidFill>
                  <a:schemeClr val="bg1">
                    <a:lumMod val="65000"/>
                  </a:schemeClr>
                </a:solidFill>
              </a:rPr>
              <a:t>It</a:t>
            </a:r>
            <a:r>
              <a:rPr lang="es-MX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bg1">
                    <a:lumMod val="65000"/>
                  </a:schemeClr>
                </a:solidFill>
              </a:rPr>
              <a:t>means</a:t>
            </a:r>
            <a:r>
              <a:rPr lang="es-MX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bg1">
                    <a:lumMod val="65000"/>
                  </a:schemeClr>
                </a:solidFill>
              </a:rPr>
              <a:t>Don’t</a:t>
            </a:r>
            <a:r>
              <a:rPr lang="es-MX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bg1">
                    <a:lumMod val="65000"/>
                  </a:schemeClr>
                </a:solidFill>
              </a:rPr>
              <a:t>you</a:t>
            </a:r>
            <a:r>
              <a:rPr lang="es-MX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bg1">
                    <a:lumMod val="65000"/>
                  </a:schemeClr>
                </a:solidFill>
              </a:rPr>
              <a:t>know</a:t>
            </a:r>
            <a:r>
              <a:rPr lang="es-MX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bg1">
                    <a:lumMod val="65000"/>
                  </a:schemeClr>
                </a:solidFill>
              </a:rPr>
              <a:t>your</a:t>
            </a:r>
            <a:r>
              <a:rPr lang="es-MX" sz="1600" dirty="0">
                <a:solidFill>
                  <a:schemeClr val="bg1">
                    <a:lumMod val="65000"/>
                  </a:schemeClr>
                </a:solidFill>
              </a:rPr>
              <a:t> CURP?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5FD17-C027-478C-A12C-D95AE635D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4" y="2829107"/>
            <a:ext cx="4913848" cy="29309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6EE397-7F66-470C-90C6-457FE3064359}"/>
              </a:ext>
            </a:extLst>
          </p:cNvPr>
          <p:cNvSpPr txBox="1"/>
          <p:nvPr/>
        </p:nvSpPr>
        <p:spPr>
          <a:xfrm>
            <a:off x="5929129" y="1687371"/>
            <a:ext cx="338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Fill</a:t>
            </a:r>
            <a:r>
              <a:rPr lang="es-MX" dirty="0"/>
              <a:t> </a:t>
            </a:r>
            <a:r>
              <a:rPr lang="es-MX" dirty="0" err="1"/>
              <a:t>out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information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96E821-B8A4-41EE-87F8-E822DAFCD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820" y="2148762"/>
            <a:ext cx="6145426" cy="37439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D4A4E90-9992-48A1-AA7D-59B246124ABF}"/>
              </a:ext>
            </a:extLst>
          </p:cNvPr>
          <p:cNvSpPr/>
          <p:nvPr/>
        </p:nvSpPr>
        <p:spPr>
          <a:xfrm>
            <a:off x="9067801" y="3891976"/>
            <a:ext cx="1559766" cy="138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EF526-A2E0-4007-AA71-63EC5EFB4DB3}"/>
              </a:ext>
            </a:extLst>
          </p:cNvPr>
          <p:cNvSpPr txBox="1"/>
          <p:nvPr/>
        </p:nvSpPr>
        <p:spPr>
          <a:xfrm>
            <a:off x="9086462" y="3776734"/>
            <a:ext cx="184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DAY OF BIRTH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72D2B-FE14-4322-B152-BE8D7DB91AAC}"/>
              </a:ext>
            </a:extLst>
          </p:cNvPr>
          <p:cNvSpPr/>
          <p:nvPr/>
        </p:nvSpPr>
        <p:spPr>
          <a:xfrm>
            <a:off x="9086462" y="4548230"/>
            <a:ext cx="1559766" cy="138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50B1E-B082-4EF0-BFD9-37FCD1AAC66E}"/>
              </a:ext>
            </a:extLst>
          </p:cNvPr>
          <p:cNvSpPr/>
          <p:nvPr/>
        </p:nvSpPr>
        <p:spPr>
          <a:xfrm>
            <a:off x="6228183" y="4548230"/>
            <a:ext cx="1559766" cy="138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00527A-9372-4008-9689-997B02522246}"/>
              </a:ext>
            </a:extLst>
          </p:cNvPr>
          <p:cNvSpPr/>
          <p:nvPr/>
        </p:nvSpPr>
        <p:spPr>
          <a:xfrm>
            <a:off x="6262394" y="5220397"/>
            <a:ext cx="1559766" cy="138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9AEF5E-F6DB-439B-9C86-A83319598AFF}"/>
              </a:ext>
            </a:extLst>
          </p:cNvPr>
          <p:cNvSpPr txBox="1"/>
          <p:nvPr/>
        </p:nvSpPr>
        <p:spPr>
          <a:xfrm>
            <a:off x="6262394" y="4454546"/>
            <a:ext cx="184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MONTH OF BIRTH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C76BF3-A8C3-42DE-8F51-F03106693301}"/>
              </a:ext>
            </a:extLst>
          </p:cNvPr>
          <p:cNvSpPr txBox="1"/>
          <p:nvPr/>
        </p:nvSpPr>
        <p:spPr>
          <a:xfrm>
            <a:off x="9067801" y="4442064"/>
            <a:ext cx="184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YEAR OF BIRTH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91EB41-C030-45D7-BD65-BA575820CC28}"/>
              </a:ext>
            </a:extLst>
          </p:cNvPr>
          <p:cNvSpPr txBox="1"/>
          <p:nvPr/>
        </p:nvSpPr>
        <p:spPr>
          <a:xfrm>
            <a:off x="6288414" y="5110373"/>
            <a:ext cx="18474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GENDER </a:t>
            </a: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MUJER/FEMALE</a:t>
            </a: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HOMBRE /MALE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D892A000-184A-45CE-BE1D-47A3D39CBEA0}"/>
              </a:ext>
            </a:extLst>
          </p:cNvPr>
          <p:cNvSpPr/>
          <p:nvPr/>
        </p:nvSpPr>
        <p:spPr>
          <a:xfrm>
            <a:off x="10758196" y="4282751"/>
            <a:ext cx="1207050" cy="755780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1200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12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1200" dirty="0" err="1">
                <a:solidFill>
                  <a:schemeClr val="bg1">
                    <a:lumMod val="50000"/>
                  </a:schemeClr>
                </a:solidFill>
              </a:rPr>
              <a:t>last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1200" dirty="0" err="1">
                <a:solidFill>
                  <a:schemeClr val="bg1">
                    <a:lumMod val="50000"/>
                  </a:schemeClr>
                </a:solidFill>
              </a:rPr>
              <a:t>option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MX" sz="1200" dirty="0" err="1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1200" dirty="0" err="1">
                <a:solidFill>
                  <a:schemeClr val="bg1">
                    <a:lumMod val="50000"/>
                  </a:schemeClr>
                </a:solidFill>
              </a:rPr>
              <a:t>means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1200" dirty="0" err="1">
                <a:solidFill>
                  <a:schemeClr val="bg1">
                    <a:lumMod val="50000"/>
                  </a:schemeClr>
                </a:solidFill>
              </a:rPr>
              <a:t>born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es-MX" sz="1200" dirty="0" err="1">
                <a:solidFill>
                  <a:schemeClr val="bg1">
                    <a:lumMod val="50000"/>
                  </a:schemeClr>
                </a:solidFill>
              </a:rPr>
              <a:t>other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1200" dirty="0" err="1">
                <a:solidFill>
                  <a:schemeClr val="bg1">
                    <a:lumMod val="50000"/>
                  </a:schemeClr>
                </a:solidFill>
              </a:rPr>
              <a:t>contry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FC8619-6DF4-4A3B-9E79-8ACA44448BAF}"/>
              </a:ext>
            </a:extLst>
          </p:cNvPr>
          <p:cNvSpPr txBox="1"/>
          <p:nvPr/>
        </p:nvSpPr>
        <p:spPr>
          <a:xfrm>
            <a:off x="8892533" y="5779965"/>
            <a:ext cx="4282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/>
              <a:t>Click</a:t>
            </a:r>
            <a:r>
              <a:rPr lang="es-MX" sz="1600" dirty="0"/>
              <a:t> </a:t>
            </a:r>
            <a:r>
              <a:rPr lang="es-MX" sz="1600" dirty="0" err="1"/>
              <a:t>here</a:t>
            </a:r>
            <a:endParaRPr lang="en-US" sz="1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672FB6-BFEB-440E-88CB-2C9F99333B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26" t="13357" r="9041"/>
          <a:stretch/>
        </p:blipFill>
        <p:spPr>
          <a:xfrm>
            <a:off x="10211158" y="5774038"/>
            <a:ext cx="1445530" cy="9521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00FF1A10-F9D2-47C7-A0BF-392333AE7E64}"/>
              </a:ext>
            </a:extLst>
          </p:cNvPr>
          <p:cNvSpPr/>
          <p:nvPr/>
        </p:nvSpPr>
        <p:spPr>
          <a:xfrm rot="5400000">
            <a:off x="11593661" y="6451634"/>
            <a:ext cx="193190" cy="24142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B3C1F31-89EA-40F3-91A5-9BAA8402FFCD}"/>
              </a:ext>
            </a:extLst>
          </p:cNvPr>
          <p:cNvSpPr/>
          <p:nvPr/>
        </p:nvSpPr>
        <p:spPr>
          <a:xfrm rot="5400000">
            <a:off x="10428922" y="5868553"/>
            <a:ext cx="193190" cy="24142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F2283F-B7C4-4144-ADD4-3F41A832D389}"/>
              </a:ext>
            </a:extLst>
          </p:cNvPr>
          <p:cNvSpPr txBox="1"/>
          <p:nvPr/>
        </p:nvSpPr>
        <p:spPr>
          <a:xfrm>
            <a:off x="95845" y="1496458"/>
            <a:ext cx="1018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92D050"/>
                </a:solidFill>
                <a:latin typeface="Arial Black" panose="020B0A04020102020204" pitchFamily="34" charset="0"/>
              </a:rPr>
              <a:t>1.</a:t>
            </a:r>
            <a:endParaRPr lang="en-US" sz="44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57AC3D-0F72-41FA-9E4B-DC95FDD604B4}"/>
              </a:ext>
            </a:extLst>
          </p:cNvPr>
          <p:cNvSpPr txBox="1"/>
          <p:nvPr/>
        </p:nvSpPr>
        <p:spPr>
          <a:xfrm>
            <a:off x="137379" y="2163922"/>
            <a:ext cx="1018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92D050"/>
                </a:solidFill>
                <a:latin typeface="Arial Black" panose="020B0A04020102020204" pitchFamily="34" charset="0"/>
              </a:rPr>
              <a:t>2.</a:t>
            </a:r>
            <a:endParaRPr lang="en-US" sz="44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E2FE2B-5EE9-472B-B5AA-D4B72BC4E623}"/>
              </a:ext>
            </a:extLst>
          </p:cNvPr>
          <p:cNvSpPr txBox="1"/>
          <p:nvPr/>
        </p:nvSpPr>
        <p:spPr>
          <a:xfrm>
            <a:off x="5346778" y="1404519"/>
            <a:ext cx="1018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92D050"/>
                </a:solidFill>
                <a:latin typeface="Arial Black" panose="020B0A04020102020204" pitchFamily="34" charset="0"/>
              </a:rPr>
              <a:t>3.</a:t>
            </a:r>
            <a:endParaRPr lang="en-US" sz="44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DDAE92-FB9B-4B78-819D-E1E817B2CCE1}"/>
              </a:ext>
            </a:extLst>
          </p:cNvPr>
          <p:cNvSpPr txBox="1"/>
          <p:nvPr/>
        </p:nvSpPr>
        <p:spPr>
          <a:xfrm>
            <a:off x="8293272" y="5464316"/>
            <a:ext cx="1018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92D050"/>
                </a:solidFill>
                <a:latin typeface="Arial Black" panose="020B0A04020102020204" pitchFamily="34" charset="0"/>
              </a:rPr>
              <a:t>4.</a:t>
            </a:r>
            <a:endParaRPr lang="en-US" sz="44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2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7DDB7-D88B-4C6F-BBD6-4D84FC415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97"/>
          <a:stretch/>
        </p:blipFill>
        <p:spPr>
          <a:xfrm>
            <a:off x="343545" y="819386"/>
            <a:ext cx="7432774" cy="4687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DA96E0-6805-4BD6-8DE6-642214EC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3304" y="1265549"/>
            <a:ext cx="2669406" cy="1781175"/>
          </a:xfrm>
        </p:spPr>
        <p:txBody>
          <a:bodyPr>
            <a:normAutofit/>
          </a:bodyPr>
          <a:lstStyle/>
          <a:p>
            <a:pPr algn="ctr"/>
            <a:r>
              <a:rPr lang="es-MX" sz="4800" dirty="0">
                <a:latin typeface="Arial Black" panose="020B0A04020102020204" pitchFamily="34" charset="0"/>
              </a:rPr>
              <a:t>CURP</a:t>
            </a:r>
            <a:r>
              <a:rPr lang="es-MX" sz="3200" dirty="0"/>
              <a:t>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6A0A4-AC64-48AA-BA5D-56145F2C8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992" y="2423862"/>
            <a:ext cx="3342509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Save this file, you may use it later for Mexican process.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71CAA-1F16-482F-8F4E-56753AA6C275}"/>
              </a:ext>
            </a:extLst>
          </p:cNvPr>
          <p:cNvSpPr/>
          <p:nvPr/>
        </p:nvSpPr>
        <p:spPr>
          <a:xfrm>
            <a:off x="2301655" y="2694503"/>
            <a:ext cx="2266950" cy="167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THIS IS THE CURP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2C713-50DA-41A5-B26B-57429D32D997}"/>
              </a:ext>
            </a:extLst>
          </p:cNvPr>
          <p:cNvSpPr/>
          <p:nvPr/>
        </p:nvSpPr>
        <p:spPr>
          <a:xfrm>
            <a:off x="2301655" y="3246822"/>
            <a:ext cx="2266950" cy="31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XXXX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A7533-8B9B-4225-AE29-889C1D5D42E4}"/>
              </a:ext>
            </a:extLst>
          </p:cNvPr>
          <p:cNvSpPr txBox="1"/>
          <p:nvPr/>
        </p:nvSpPr>
        <p:spPr>
          <a:xfrm>
            <a:off x="978109" y="2492702"/>
            <a:ext cx="814873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PHOTO</a:t>
            </a:r>
          </a:p>
          <a:p>
            <a:pPr algn="r"/>
            <a:endParaRPr lang="es-MX" sz="1400" dirty="0"/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38D5D0-46B9-4BC5-AD3E-73923B2F1306}"/>
              </a:ext>
            </a:extLst>
          </p:cNvPr>
          <p:cNvSpPr txBox="1"/>
          <p:nvPr/>
        </p:nvSpPr>
        <p:spPr>
          <a:xfrm>
            <a:off x="7679803" y="2356811"/>
            <a:ext cx="1018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92D050"/>
                </a:solidFill>
                <a:latin typeface="Arial Black" panose="020B0A04020102020204" pitchFamily="34" charset="0"/>
              </a:rPr>
              <a:t>5.</a:t>
            </a:r>
            <a:endParaRPr lang="en-US" sz="44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83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F60C-57B1-42AA-99A7-0F36FE0C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 Black" panose="020B0A04020102020204" pitchFamily="34" charset="0"/>
              </a:rPr>
              <a:t>HOW TO GET YOUR NSS?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FC85-2B67-4734-8164-5D21416C6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6151" cy="507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dirty="0" err="1"/>
              <a:t>Go</a:t>
            </a:r>
            <a:r>
              <a:rPr lang="es-MX" sz="1600" dirty="0"/>
              <a:t> </a:t>
            </a:r>
            <a:r>
              <a:rPr lang="es-MX" sz="1600" dirty="0" err="1"/>
              <a:t>to</a:t>
            </a:r>
            <a:r>
              <a:rPr lang="es-MX" sz="1600" dirty="0"/>
              <a:t> </a:t>
            </a:r>
            <a:r>
              <a:rPr lang="en-US" sz="1600" dirty="0">
                <a:hlinkClick r:id="rId2"/>
              </a:rPr>
              <a:t>http://www.imss.gob.mx/tramites/imss02008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7D745-1131-4025-B2C4-AA41942FC042}"/>
              </a:ext>
            </a:extLst>
          </p:cNvPr>
          <p:cNvSpPr txBox="1"/>
          <p:nvPr/>
        </p:nvSpPr>
        <p:spPr>
          <a:xfrm>
            <a:off x="807258" y="2453261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</a:t>
            </a:r>
            <a:r>
              <a:rPr lang="en-US" dirty="0" err="1"/>
              <a:t>Inicia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. It means </a:t>
            </a:r>
            <a:r>
              <a:rPr lang="en-US" dirty="0" err="1"/>
              <a:t>iniciate</a:t>
            </a:r>
            <a:r>
              <a:rPr lang="en-US" dirty="0"/>
              <a:t> your </a:t>
            </a:r>
            <a:r>
              <a:rPr lang="en-US" dirty="0" err="1"/>
              <a:t>Papework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B1279-A53F-4B02-9946-A7228D9D9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8" y="3345294"/>
            <a:ext cx="4928674" cy="1535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EDDBAC-514F-461C-AA0E-1361F4A8B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927" y="4345510"/>
            <a:ext cx="1272073" cy="535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863252-DAD3-46CF-AEAB-DC64BE9F5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849" y="2459148"/>
            <a:ext cx="5743950" cy="429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4A4267-3F60-4283-AAB3-A150EFB66CAE}"/>
              </a:ext>
            </a:extLst>
          </p:cNvPr>
          <p:cNvSpPr txBox="1"/>
          <p:nvPr/>
        </p:nvSpPr>
        <p:spPr>
          <a:xfrm>
            <a:off x="6096000" y="1893712"/>
            <a:ext cx="5120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Complete</a:t>
            </a:r>
            <a:r>
              <a:rPr lang="es-MX" sz="1600" dirty="0"/>
              <a:t> </a:t>
            </a:r>
            <a:r>
              <a:rPr lang="es-MX" sz="1600" dirty="0" err="1"/>
              <a:t>your</a:t>
            </a:r>
            <a:r>
              <a:rPr lang="es-MX" sz="1600" dirty="0"/>
              <a:t> </a:t>
            </a:r>
            <a:r>
              <a:rPr lang="es-MX" sz="1600" dirty="0" err="1"/>
              <a:t>information</a:t>
            </a:r>
            <a:r>
              <a:rPr lang="es-MX" sz="1600" dirty="0"/>
              <a:t> as </a:t>
            </a:r>
            <a:r>
              <a:rPr lang="en-US" sz="1600" dirty="0"/>
              <a:t>below</a:t>
            </a:r>
            <a:r>
              <a:rPr lang="es-MX" sz="1600" dirty="0"/>
              <a:t>: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9C250-2108-48CA-95B6-5C7F03DAD3D2}"/>
              </a:ext>
            </a:extLst>
          </p:cNvPr>
          <p:cNvSpPr txBox="1"/>
          <p:nvPr/>
        </p:nvSpPr>
        <p:spPr>
          <a:xfrm>
            <a:off x="6484776" y="5682343"/>
            <a:ext cx="23139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Write the show images or numbers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6EDA2F-253E-4599-A1B4-251361586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682" y="6163600"/>
            <a:ext cx="1272073" cy="5353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793F75-3119-4661-9DCD-73AB9D0FFF8A}"/>
              </a:ext>
            </a:extLst>
          </p:cNvPr>
          <p:cNvSpPr txBox="1"/>
          <p:nvPr/>
        </p:nvSpPr>
        <p:spPr>
          <a:xfrm>
            <a:off x="150262" y="1462825"/>
            <a:ext cx="1018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92D050"/>
                </a:solidFill>
                <a:latin typeface="Arial Black" panose="020B0A04020102020204" pitchFamily="34" charset="0"/>
              </a:rPr>
              <a:t>1.</a:t>
            </a:r>
            <a:endParaRPr lang="en-US" sz="44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BAF27B-C511-4A34-91C2-C4FA08844D6D}"/>
              </a:ext>
            </a:extLst>
          </p:cNvPr>
          <p:cNvSpPr txBox="1"/>
          <p:nvPr/>
        </p:nvSpPr>
        <p:spPr>
          <a:xfrm>
            <a:off x="215201" y="2418995"/>
            <a:ext cx="1018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92D050"/>
                </a:solidFill>
                <a:latin typeface="Arial Black" panose="020B0A04020102020204" pitchFamily="34" charset="0"/>
              </a:rPr>
              <a:t>2.</a:t>
            </a:r>
            <a:endParaRPr lang="en-US" sz="44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59965-DBD2-4AF2-9EB6-9044E4EF039A}"/>
              </a:ext>
            </a:extLst>
          </p:cNvPr>
          <p:cNvSpPr txBox="1"/>
          <p:nvPr/>
        </p:nvSpPr>
        <p:spPr>
          <a:xfrm>
            <a:off x="5486510" y="1574320"/>
            <a:ext cx="1018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92D050"/>
                </a:solidFill>
                <a:latin typeface="Arial Black" panose="020B0A04020102020204" pitchFamily="34" charset="0"/>
              </a:rPr>
              <a:t>3.</a:t>
            </a:r>
            <a:endParaRPr lang="en-US" sz="44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AA8DE-D6F0-453A-9571-8A21A7E996E6}"/>
              </a:ext>
            </a:extLst>
          </p:cNvPr>
          <p:cNvSpPr txBox="1"/>
          <p:nvPr/>
        </p:nvSpPr>
        <p:spPr>
          <a:xfrm>
            <a:off x="8703462" y="6046544"/>
            <a:ext cx="1018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92D050"/>
                </a:solidFill>
                <a:latin typeface="Arial Black" panose="020B0A04020102020204" pitchFamily="34" charset="0"/>
              </a:rPr>
              <a:t>4.</a:t>
            </a:r>
            <a:endParaRPr lang="en-US" sz="44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1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1B5C-D3C8-419D-B976-8661AE9A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2564"/>
            <a:ext cx="3117980" cy="569189"/>
          </a:xfrm>
        </p:spPr>
        <p:txBody>
          <a:bodyPr/>
          <a:lstStyle/>
          <a:p>
            <a:pPr marL="0" indent="0">
              <a:buNone/>
            </a:pPr>
            <a:r>
              <a:rPr lang="es-MX" dirty="0" err="1"/>
              <a:t>Address</a:t>
            </a:r>
            <a:r>
              <a:rPr lang="es-MX" dirty="0"/>
              <a:t> </a:t>
            </a:r>
            <a:r>
              <a:rPr lang="es-MX" dirty="0" err="1"/>
              <a:t>translation</a:t>
            </a:r>
            <a:r>
              <a:rPr lang="es-MX" dirty="0"/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83271-4CF1-4120-B969-4E23024BF8AD}"/>
              </a:ext>
            </a:extLst>
          </p:cNvPr>
          <p:cNvSpPr txBox="1"/>
          <p:nvPr/>
        </p:nvSpPr>
        <p:spPr>
          <a:xfrm>
            <a:off x="249927" y="692312"/>
            <a:ext cx="1018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92D050"/>
                </a:solidFill>
                <a:latin typeface="Arial Black" panose="020B0A04020102020204" pitchFamily="34" charset="0"/>
              </a:rPr>
              <a:t>4.</a:t>
            </a:r>
            <a:endParaRPr lang="en-US" sz="44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55B634-907A-464A-91F2-0A14906B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670118"/>
              </p:ext>
            </p:extLst>
          </p:nvPr>
        </p:nvGraphicFramePr>
        <p:xfrm>
          <a:off x="436603" y="1395860"/>
          <a:ext cx="3743650" cy="3291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37624">
                  <a:extLst>
                    <a:ext uri="{9D8B030D-6E8A-4147-A177-3AD203B41FA5}">
                      <a16:colId xmlns:a16="http://schemas.microsoft.com/office/drawing/2014/main" val="686870495"/>
                    </a:ext>
                  </a:extLst>
                </a:gridCol>
                <a:gridCol w="1606026">
                  <a:extLst>
                    <a:ext uri="{9D8B030D-6E8A-4147-A177-3AD203B41FA5}">
                      <a16:colId xmlns:a16="http://schemas.microsoft.com/office/drawing/2014/main" val="431997125"/>
                    </a:ext>
                  </a:extLst>
                </a:gridCol>
              </a:tblGrid>
              <a:tr h="228449">
                <a:tc>
                  <a:txBody>
                    <a:bodyPr/>
                    <a:lstStyle/>
                    <a:p>
                      <a:r>
                        <a:rPr lang="es-MX" dirty="0"/>
                        <a:t>SPANISH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ENGLISH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872223"/>
                  </a:ext>
                </a:extLst>
              </a:tr>
              <a:tr h="228449">
                <a:tc>
                  <a:txBody>
                    <a:bodyPr/>
                    <a:lstStyle/>
                    <a:p>
                      <a:r>
                        <a:rPr lang="es-MX" dirty="0"/>
                        <a:t>Calle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Street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28923"/>
                  </a:ext>
                </a:extLst>
              </a:tr>
              <a:tr h="228449">
                <a:tc>
                  <a:txBody>
                    <a:bodyPr/>
                    <a:lstStyle/>
                    <a:p>
                      <a:r>
                        <a:rPr lang="es-MX" dirty="0"/>
                        <a:t>Colonia/Delegación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Neighborhood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5273"/>
                  </a:ext>
                </a:extLst>
              </a:tr>
              <a:tr h="228449">
                <a:tc>
                  <a:txBody>
                    <a:bodyPr/>
                    <a:lstStyle/>
                    <a:p>
                      <a:r>
                        <a:rPr lang="es-MX" dirty="0"/>
                        <a:t>Numero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17183"/>
                  </a:ext>
                </a:extLst>
              </a:tr>
              <a:tr h="228449">
                <a:tc>
                  <a:txBody>
                    <a:bodyPr/>
                    <a:lstStyle/>
                    <a:p>
                      <a:r>
                        <a:rPr lang="es-MX" dirty="0"/>
                        <a:t>Estado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3897"/>
                  </a:ext>
                </a:extLst>
              </a:tr>
              <a:tr h="228449">
                <a:tc>
                  <a:txBody>
                    <a:bodyPr/>
                    <a:lstStyle/>
                    <a:p>
                      <a:r>
                        <a:rPr lang="es-MX" dirty="0"/>
                        <a:t>Municipio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695712"/>
                  </a:ext>
                </a:extLst>
              </a:tr>
              <a:tr h="228449">
                <a:tc>
                  <a:txBody>
                    <a:bodyPr/>
                    <a:lstStyle/>
                    <a:p>
                      <a:r>
                        <a:rPr lang="es-MX" dirty="0"/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Zip </a:t>
                      </a:r>
                      <a:r>
                        <a:rPr lang="es-MX" dirty="0" err="1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38326"/>
                  </a:ext>
                </a:extLst>
              </a:tr>
              <a:tr h="228449">
                <a:tc>
                  <a:txBody>
                    <a:bodyPr/>
                    <a:lstStyle/>
                    <a:p>
                      <a:r>
                        <a:rPr lang="es-MX" dirty="0"/>
                        <a:t>Entre Calle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Cross Street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957378"/>
                  </a:ext>
                </a:extLst>
              </a:tr>
              <a:tr h="228449">
                <a:tc>
                  <a:txBody>
                    <a:bodyPr/>
                    <a:lstStyle/>
                    <a:p>
                      <a:r>
                        <a:rPr lang="es-MX" dirty="0"/>
                        <a:t>Tipo de Calle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Type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of</a:t>
                      </a:r>
                      <a:r>
                        <a:rPr lang="es-MX" dirty="0"/>
                        <a:t> Street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65626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5519BE-9FE5-43C9-B71F-668CE260134B}"/>
              </a:ext>
            </a:extLst>
          </p:cNvPr>
          <p:cNvSpPr txBox="1">
            <a:spLocks/>
          </p:cNvSpPr>
          <p:nvPr/>
        </p:nvSpPr>
        <p:spPr>
          <a:xfrm>
            <a:off x="5350055" y="1630858"/>
            <a:ext cx="3117980" cy="56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/>
              <a:t>Example</a:t>
            </a:r>
            <a:r>
              <a:rPr lang="es-MX" dirty="0"/>
              <a:t>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1040B-8868-429A-A708-7C381920A696}"/>
              </a:ext>
            </a:extLst>
          </p:cNvPr>
          <p:cNvSpPr txBox="1"/>
          <p:nvPr/>
        </p:nvSpPr>
        <p:spPr>
          <a:xfrm>
            <a:off x="4768526" y="1430606"/>
            <a:ext cx="1018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92D050"/>
                </a:solidFill>
                <a:latin typeface="Arial Black" panose="020B0A04020102020204" pitchFamily="34" charset="0"/>
              </a:rPr>
              <a:t>5.</a:t>
            </a:r>
            <a:endParaRPr lang="en-US" sz="44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1BA7E3C8-CFFD-41ED-AB44-3B0E265492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13"/>
          <a:stretch/>
        </p:blipFill>
        <p:spPr bwMode="auto">
          <a:xfrm>
            <a:off x="5566358" y="3380857"/>
            <a:ext cx="5573713" cy="258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288E48-2CD0-4619-A1C7-B9AEAC04FB1C}"/>
              </a:ext>
            </a:extLst>
          </p:cNvPr>
          <p:cNvSpPr/>
          <p:nvPr/>
        </p:nvSpPr>
        <p:spPr>
          <a:xfrm>
            <a:off x="5803641" y="4142792"/>
            <a:ext cx="2948473" cy="75578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050" dirty="0">
                <a:solidFill>
                  <a:schemeClr val="tx1"/>
                </a:solidFill>
              </a:rPr>
              <a:t>CLIENT XXXXX    XXXX   </a:t>
            </a:r>
            <a:r>
              <a:rPr lang="es-MX" sz="1050" dirty="0" err="1">
                <a:solidFill>
                  <a:schemeClr val="tx1"/>
                </a:solidFill>
              </a:rPr>
              <a:t>XXXX</a:t>
            </a:r>
            <a:endParaRPr lang="es-MX" sz="1050" dirty="0">
              <a:solidFill>
                <a:schemeClr val="tx1"/>
              </a:solidFill>
            </a:endParaRPr>
          </a:p>
          <a:p>
            <a:r>
              <a:rPr lang="es-MX" sz="1050" dirty="0">
                <a:solidFill>
                  <a:schemeClr val="tx1"/>
                </a:solidFill>
              </a:rPr>
              <a:t>Av. Paseo de la Luz #456</a:t>
            </a:r>
          </a:p>
          <a:p>
            <a:r>
              <a:rPr lang="es-MX" sz="1050" dirty="0">
                <a:solidFill>
                  <a:schemeClr val="tx1"/>
                </a:solidFill>
              </a:rPr>
              <a:t>Vicente Guerrero y Morelos C.P. 38729</a:t>
            </a:r>
          </a:p>
          <a:p>
            <a:r>
              <a:rPr lang="es-MX" sz="1050" dirty="0">
                <a:solidFill>
                  <a:schemeClr val="tx1"/>
                </a:solidFill>
              </a:rPr>
              <a:t>Monterrey, Nuevo Leon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D8ABE71E-8F0C-4400-9F93-310261A88A23}"/>
              </a:ext>
            </a:extLst>
          </p:cNvPr>
          <p:cNvSpPr/>
          <p:nvPr/>
        </p:nvSpPr>
        <p:spPr>
          <a:xfrm>
            <a:off x="7922987" y="2873829"/>
            <a:ext cx="1428881" cy="335902"/>
          </a:xfrm>
          <a:prstGeom prst="borderCallout1">
            <a:avLst>
              <a:gd name="adj1" fmla="val 18750"/>
              <a:gd name="adj2" fmla="val -8333"/>
              <a:gd name="adj3" fmla="val 448611"/>
              <a:gd name="adj4" fmla="val -1238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Street</a:t>
            </a:r>
            <a:endParaRPr lang="en-US" dirty="0"/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FE333F4C-5B3F-4265-B0E4-7FF0BDAEC44F}"/>
              </a:ext>
            </a:extLst>
          </p:cNvPr>
          <p:cNvSpPr/>
          <p:nvPr/>
        </p:nvSpPr>
        <p:spPr>
          <a:xfrm>
            <a:off x="7922987" y="3614123"/>
            <a:ext cx="1428881" cy="335902"/>
          </a:xfrm>
          <a:prstGeom prst="borderCallout1">
            <a:avLst>
              <a:gd name="adj1" fmla="val 107639"/>
              <a:gd name="adj2" fmla="val -2456"/>
              <a:gd name="adj3" fmla="val 245832"/>
              <a:gd name="adj4" fmla="val -5008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Number</a:t>
            </a:r>
            <a:endParaRPr lang="en-US" dirty="0"/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1CB1C795-2589-4903-9A67-CBC2318EDDB8}"/>
              </a:ext>
            </a:extLst>
          </p:cNvPr>
          <p:cNvSpPr/>
          <p:nvPr/>
        </p:nvSpPr>
        <p:spPr>
          <a:xfrm>
            <a:off x="4851917" y="2640563"/>
            <a:ext cx="1428881" cy="335902"/>
          </a:xfrm>
          <a:prstGeom prst="borderCallout1">
            <a:avLst>
              <a:gd name="adj1" fmla="val 96528"/>
              <a:gd name="adj2" fmla="val 12563"/>
              <a:gd name="adj3" fmla="val 573612"/>
              <a:gd name="adj4" fmla="val 7006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Cross Street</a:t>
            </a:r>
            <a:endParaRPr lang="en-US" dirty="0"/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0D93D80F-DF65-4CAA-938E-B63BBB4814D6}"/>
              </a:ext>
            </a:extLst>
          </p:cNvPr>
          <p:cNvSpPr/>
          <p:nvPr/>
        </p:nvSpPr>
        <p:spPr>
          <a:xfrm>
            <a:off x="3956180" y="5154097"/>
            <a:ext cx="1428881" cy="335902"/>
          </a:xfrm>
          <a:prstGeom prst="borderCallout1">
            <a:avLst>
              <a:gd name="adj1" fmla="val 38195"/>
              <a:gd name="adj2" fmla="val 102677"/>
              <a:gd name="adj3" fmla="val -115277"/>
              <a:gd name="adj4" fmla="val 13275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City</a:t>
            </a:r>
            <a:endParaRPr lang="en-US" dirty="0"/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9F5E2291-E221-4B2E-9448-EE9DED78707F}"/>
              </a:ext>
            </a:extLst>
          </p:cNvPr>
          <p:cNvSpPr/>
          <p:nvPr/>
        </p:nvSpPr>
        <p:spPr>
          <a:xfrm>
            <a:off x="6563436" y="6111747"/>
            <a:ext cx="1428881" cy="335902"/>
          </a:xfrm>
          <a:prstGeom prst="borderCallout1">
            <a:avLst>
              <a:gd name="adj1" fmla="val -20138"/>
              <a:gd name="adj2" fmla="val 41948"/>
              <a:gd name="adj3" fmla="val -365277"/>
              <a:gd name="adj4" fmla="val 4263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State</a:t>
            </a:r>
            <a:endParaRPr lang="en-US" dirty="0"/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7D88813A-15CE-487F-80D6-080F7986C579}"/>
              </a:ext>
            </a:extLst>
          </p:cNvPr>
          <p:cNvSpPr/>
          <p:nvPr/>
        </p:nvSpPr>
        <p:spPr>
          <a:xfrm>
            <a:off x="9782889" y="3775723"/>
            <a:ext cx="1428881" cy="335902"/>
          </a:xfrm>
          <a:prstGeom prst="borderCallout1">
            <a:avLst>
              <a:gd name="adj1" fmla="val 107639"/>
              <a:gd name="adj2" fmla="val -2456"/>
              <a:gd name="adj3" fmla="val 251388"/>
              <a:gd name="adj4" fmla="val -11538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Zip </a:t>
            </a:r>
            <a:r>
              <a:rPr lang="es-MX" dirty="0" err="1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3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55DE5-0D8C-48D2-9F04-FE9E800E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326" y="751066"/>
            <a:ext cx="3584510" cy="553681"/>
          </a:xfrm>
        </p:spPr>
        <p:txBody>
          <a:bodyPr/>
          <a:lstStyle/>
          <a:p>
            <a:pPr marL="0" indent="0">
              <a:buNone/>
            </a:pPr>
            <a:r>
              <a:rPr lang="es-MX" dirty="0" err="1"/>
              <a:t>Save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document</a:t>
            </a:r>
            <a:r>
              <a:rPr lang="es-MX" dirty="0"/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9CF98B-7715-42CC-BB90-6477857939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03016"/>
            <a:ext cx="94394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92D050"/>
                </a:solidFill>
                <a:latin typeface="Arial Black" panose="020B0A04020102020204" pitchFamily="34" charset="0"/>
              </a:rPr>
              <a:t>5.</a:t>
            </a:r>
            <a:endParaRPr lang="en-US" sz="44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 descr="Resultado de imagen para NSS">
            <a:extLst>
              <a:ext uri="{FF2B5EF4-FFF2-40B4-BE49-F238E27FC236}">
                <a16:creationId xmlns:a16="http://schemas.microsoft.com/office/drawing/2014/main" id="{49BF7F04-A98B-4F9A-85EC-6381AB29B5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3" b="13644"/>
          <a:stretch/>
        </p:blipFill>
        <p:spPr bwMode="auto">
          <a:xfrm>
            <a:off x="2687314" y="1491253"/>
            <a:ext cx="6568654" cy="412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464EC4-862E-4E7D-8D75-CDA958D5AFFA}"/>
              </a:ext>
            </a:extLst>
          </p:cNvPr>
          <p:cNvSpPr/>
          <p:nvPr/>
        </p:nvSpPr>
        <p:spPr>
          <a:xfrm>
            <a:off x="6727371" y="3788229"/>
            <a:ext cx="2295331" cy="39188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85FA-4B81-4DB0-8AA5-3DFD099E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91256"/>
            <a:ext cx="7809012" cy="1676603"/>
          </a:xfrm>
        </p:spPr>
        <p:txBody>
          <a:bodyPr>
            <a:normAutofit/>
          </a:bodyPr>
          <a:lstStyle/>
          <a:p>
            <a:r>
              <a:rPr lang="es-MX" sz="3700" b="1" dirty="0">
                <a:latin typeface="Arial Black" panose="020B0A04020102020204" pitchFamily="34" charset="0"/>
              </a:rPr>
              <a:t>HOW TO GET YOUR RFC ?</a:t>
            </a:r>
            <a:endParaRPr lang="en-US" sz="37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82CD-715B-4436-A443-926ED36E3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63" y="1460950"/>
            <a:ext cx="3667037" cy="1196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 err="1"/>
              <a:t>Go</a:t>
            </a:r>
            <a:r>
              <a:rPr lang="es-MX" sz="1800" dirty="0"/>
              <a:t> </a:t>
            </a:r>
            <a:r>
              <a:rPr lang="es-MX" sz="1800" dirty="0" err="1"/>
              <a:t>to</a:t>
            </a:r>
            <a:r>
              <a:rPr lang="es-MX" sz="1800" dirty="0"/>
              <a:t> </a:t>
            </a:r>
            <a:r>
              <a:rPr lang="en-US" sz="1800" dirty="0">
                <a:hlinkClick r:id="rId2"/>
              </a:rPr>
              <a:t>https://www.sat.gob.mx/tramites/28753/obten-tu-rfc-con-la-clave-unica-de-registro-de-poblacion-(curp)</a:t>
            </a:r>
            <a:endParaRPr lang="en-US" sz="1800" dirty="0"/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FD828-A362-4061-A3FE-B948925F4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3"/>
          <a:stretch/>
        </p:blipFill>
        <p:spPr>
          <a:xfrm>
            <a:off x="715863" y="2857356"/>
            <a:ext cx="4313337" cy="3478593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45FC2F-4736-49CD-97CF-EF75A7864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288" y="2314524"/>
            <a:ext cx="5722849" cy="2775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FA8C0-C513-4AF4-BAAA-D672D3161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5940054"/>
            <a:ext cx="629136" cy="26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AE963-0DF9-4A01-B244-B6FC51133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458" y="4596652"/>
            <a:ext cx="642753" cy="270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33C5B-D7BF-43D5-A4BD-276AF9CD4868}"/>
              </a:ext>
            </a:extLst>
          </p:cNvPr>
          <p:cNvSpPr txBox="1"/>
          <p:nvPr/>
        </p:nvSpPr>
        <p:spPr>
          <a:xfrm>
            <a:off x="139828" y="1158446"/>
            <a:ext cx="1018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92D050"/>
                </a:solidFill>
                <a:latin typeface="Arial Black" panose="020B0A04020102020204" pitchFamily="34" charset="0"/>
              </a:rPr>
              <a:t>1.</a:t>
            </a:r>
            <a:endParaRPr lang="en-US" sz="44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222DE-E56B-41A9-AE2C-D0D9482B0C4C}"/>
              </a:ext>
            </a:extLst>
          </p:cNvPr>
          <p:cNvSpPr txBox="1"/>
          <p:nvPr/>
        </p:nvSpPr>
        <p:spPr>
          <a:xfrm>
            <a:off x="0" y="2528140"/>
            <a:ext cx="1018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92D050"/>
                </a:solidFill>
                <a:latin typeface="Arial Black" panose="020B0A04020102020204" pitchFamily="34" charset="0"/>
              </a:rPr>
              <a:t>2.</a:t>
            </a:r>
            <a:endParaRPr lang="en-US" sz="44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55D55-0D82-4F1B-98D7-B12CABB8A902}"/>
              </a:ext>
            </a:extLst>
          </p:cNvPr>
          <p:cNvSpPr txBox="1"/>
          <p:nvPr/>
        </p:nvSpPr>
        <p:spPr>
          <a:xfrm>
            <a:off x="5699025" y="1767934"/>
            <a:ext cx="1018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92D050"/>
                </a:solidFill>
                <a:latin typeface="Arial Black" panose="020B0A04020102020204" pitchFamily="34" charset="0"/>
              </a:rPr>
              <a:t>3.</a:t>
            </a:r>
            <a:endParaRPr lang="en-US" sz="44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5EB7E-7704-4019-A654-FD8DDA85E757}"/>
              </a:ext>
            </a:extLst>
          </p:cNvPr>
          <p:cNvSpPr txBox="1"/>
          <p:nvPr/>
        </p:nvSpPr>
        <p:spPr>
          <a:xfrm>
            <a:off x="6512767" y="1847461"/>
            <a:ext cx="4786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Paste </a:t>
            </a:r>
            <a:r>
              <a:rPr lang="es-MX" dirty="0" err="1"/>
              <a:t>the</a:t>
            </a:r>
            <a:r>
              <a:rPr lang="es-MX" dirty="0"/>
              <a:t> CURP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got</a:t>
            </a:r>
            <a:r>
              <a:rPr lang="es-MX" dirty="0"/>
              <a:t> </a:t>
            </a:r>
            <a:r>
              <a:rPr lang="es-MX" dirty="0" err="1"/>
              <a:t>before</a:t>
            </a:r>
            <a:r>
              <a:rPr lang="es-MX" dirty="0"/>
              <a:t>, </a:t>
            </a:r>
            <a:r>
              <a:rPr lang="es-MX" dirty="0" err="1"/>
              <a:t>enter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left</a:t>
            </a:r>
            <a:r>
              <a:rPr lang="es-MX" dirty="0"/>
              <a:t> and </a:t>
            </a:r>
            <a:r>
              <a:rPr lang="es-MX" dirty="0" err="1"/>
              <a:t>click</a:t>
            </a:r>
            <a:r>
              <a:rPr lang="es-MX" dirty="0"/>
              <a:t> ¨Continuar¨.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0FE657-B206-4294-8341-2F6F4EDA84D4}"/>
              </a:ext>
            </a:extLst>
          </p:cNvPr>
          <p:cNvSpPr/>
          <p:nvPr/>
        </p:nvSpPr>
        <p:spPr>
          <a:xfrm>
            <a:off x="6345325" y="3806890"/>
            <a:ext cx="1884275" cy="41987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982F05-BCB9-40A2-A78E-E525351921ED}"/>
              </a:ext>
            </a:extLst>
          </p:cNvPr>
          <p:cNvSpPr/>
          <p:nvPr/>
        </p:nvSpPr>
        <p:spPr>
          <a:xfrm>
            <a:off x="8256574" y="4226767"/>
            <a:ext cx="1884275" cy="41987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29ECF8-2E4E-45F8-87D4-C19653F2F560}"/>
              </a:ext>
            </a:extLst>
          </p:cNvPr>
          <p:cNvCxnSpPr/>
          <p:nvPr/>
        </p:nvCxnSpPr>
        <p:spPr>
          <a:xfrm>
            <a:off x="7287462" y="4436705"/>
            <a:ext cx="867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35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D63A-2557-42BF-8538-27EF603A1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750"/>
            <a:ext cx="2567473" cy="423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Complete your information.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E072A-668D-4DB2-9C5A-8038BCF9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6" y="855273"/>
            <a:ext cx="7900503" cy="3153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1355C1-DB0E-40C4-BA69-0F4B54EA426E}"/>
              </a:ext>
            </a:extLst>
          </p:cNvPr>
          <p:cNvSpPr txBox="1"/>
          <p:nvPr/>
        </p:nvSpPr>
        <p:spPr>
          <a:xfrm>
            <a:off x="284485" y="294130"/>
            <a:ext cx="1018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92D050"/>
                </a:solidFill>
                <a:latin typeface="Arial Black" panose="020B0A04020102020204" pitchFamily="34" charset="0"/>
              </a:rPr>
              <a:t>4.</a:t>
            </a:r>
            <a:endParaRPr lang="en-US" sz="44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FEFF1-5245-4635-82C9-DBF21E07B8F3}"/>
              </a:ext>
            </a:extLst>
          </p:cNvPr>
          <p:cNvSpPr txBox="1"/>
          <p:nvPr/>
        </p:nvSpPr>
        <p:spPr>
          <a:xfrm>
            <a:off x="1251275" y="3189352"/>
            <a:ext cx="22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NAME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0D9DE-95D6-463E-8569-A30FF4F62A9F}"/>
              </a:ext>
            </a:extLst>
          </p:cNvPr>
          <p:cNvSpPr txBox="1"/>
          <p:nvPr/>
        </p:nvSpPr>
        <p:spPr>
          <a:xfrm>
            <a:off x="3735065" y="3189352"/>
            <a:ext cx="22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LAST NAME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66AEE5-2B21-4B0E-8066-A08187FF076E}"/>
              </a:ext>
            </a:extLst>
          </p:cNvPr>
          <p:cNvSpPr txBox="1"/>
          <p:nvPr/>
        </p:nvSpPr>
        <p:spPr>
          <a:xfrm>
            <a:off x="1097612" y="3639915"/>
            <a:ext cx="22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GENDER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95383E-B000-4C1D-9695-2ACE6BBCF48C}"/>
              </a:ext>
            </a:extLst>
          </p:cNvPr>
          <p:cNvSpPr txBox="1"/>
          <p:nvPr/>
        </p:nvSpPr>
        <p:spPr>
          <a:xfrm>
            <a:off x="3616877" y="3637598"/>
            <a:ext cx="22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DAY OF BIRTH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DBACC9-8CDC-44B9-B182-735E8B2BE1C7}"/>
              </a:ext>
            </a:extLst>
          </p:cNvPr>
          <p:cNvSpPr txBox="1"/>
          <p:nvPr/>
        </p:nvSpPr>
        <p:spPr>
          <a:xfrm>
            <a:off x="6269882" y="3637598"/>
            <a:ext cx="22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NATIONALITY</a:t>
            </a:r>
            <a:endParaRPr lang="en-US" dirty="0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09CD99AF-D601-4599-B044-C9DCDDF647E6}"/>
              </a:ext>
            </a:extLst>
          </p:cNvPr>
          <p:cNvSpPr/>
          <p:nvPr/>
        </p:nvSpPr>
        <p:spPr>
          <a:xfrm>
            <a:off x="9153331" y="3189352"/>
            <a:ext cx="1623526" cy="448246"/>
          </a:xfrm>
          <a:prstGeom prst="borderCallout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SELECT ¨ZONA NEUTRAL¨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8718B0-FE28-429D-9DE4-7E7B6D31A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62"/>
          <a:stretch/>
        </p:blipFill>
        <p:spPr>
          <a:xfrm>
            <a:off x="3960067" y="4324770"/>
            <a:ext cx="7099615" cy="236230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250D615-21E9-4AA6-A8DA-7676155FA706}"/>
              </a:ext>
            </a:extLst>
          </p:cNvPr>
          <p:cNvSpPr txBox="1">
            <a:spLocks/>
          </p:cNvSpPr>
          <p:nvPr/>
        </p:nvSpPr>
        <p:spPr>
          <a:xfrm>
            <a:off x="1251275" y="4545692"/>
            <a:ext cx="2567473" cy="423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To complete address information use Slide 6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4C4B5A-8372-4406-A7C0-9B8F86315861}"/>
              </a:ext>
            </a:extLst>
          </p:cNvPr>
          <p:cNvSpPr txBox="1"/>
          <p:nvPr/>
        </p:nvSpPr>
        <p:spPr>
          <a:xfrm>
            <a:off x="588510" y="4372497"/>
            <a:ext cx="1018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92D050"/>
                </a:solidFill>
                <a:latin typeface="Arial Black" panose="020B0A04020102020204" pitchFamily="34" charset="0"/>
              </a:rPr>
              <a:t>5.</a:t>
            </a:r>
            <a:endParaRPr lang="en-US" sz="44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88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4210</TotalTime>
  <Words>338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PAPEWORK</vt:lpstr>
      <vt:lpstr>WHAT IS….?</vt:lpstr>
      <vt:lpstr>HOW TO GET YOUR CURP?</vt:lpstr>
      <vt:lpstr>CURP </vt:lpstr>
      <vt:lpstr>HOW TO GET YOUR NSS?</vt:lpstr>
      <vt:lpstr>PowerPoint Presentation</vt:lpstr>
      <vt:lpstr>5.</vt:lpstr>
      <vt:lpstr>HOW TO GET YOUR RFC ?</vt:lpstr>
      <vt:lpstr>PowerPoint Presentation</vt:lpstr>
      <vt:lpstr>PowerPoint Presentation</vt:lpstr>
      <vt:lpstr>FINAL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PAPEWORK</dc:title>
  <dc:creator>Monsivais, Melanny</dc:creator>
  <cp:lastModifiedBy>Monsivais, Melanny</cp:lastModifiedBy>
  <cp:revision>1</cp:revision>
  <dcterms:created xsi:type="dcterms:W3CDTF">2019-05-10T16:08:36Z</dcterms:created>
  <dcterms:modified xsi:type="dcterms:W3CDTF">2019-05-13T14:19:32Z</dcterms:modified>
</cp:coreProperties>
</file>