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p:cViewPr varScale="1">
        <p:scale>
          <a:sx n="85" d="100"/>
          <a:sy n="85" d="100"/>
        </p:scale>
        <p:origin x="-828" y="-8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11/25/2020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11/25/2020</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3" name="Rectangle 2"/>
          <p:cNvSpPr>
            <a:spLocks noGrp="1"/>
          </p:cNvSpPr>
          <p:nvPr>
            <p:ph type="dt" sz="half" idx="10"/>
          </p:nvPr>
        </p:nvSpPr>
        <p:spPr/>
        <p:txBody>
          <a:bodyPr/>
          <a:lstStyle>
            <a:extLst/>
          </a:lstStyle>
          <a:p>
            <a:fld id="{E4606EA6-EFEA-4C30-9264-4F9291A5780D}" type="datetime1">
              <a:rPr lang="en-US" smtClean="0"/>
              <a:pPr/>
              <a:t>11/25/2020</a:t>
            </a:fld>
            <a:endParaRPr lang="en-US"/>
          </a:p>
        </p:txBody>
      </p:sp>
      <p:sp>
        <p:nvSpPr>
          <p:cNvPr id="4" name="Rectangle 3"/>
          <p:cNvSpPr>
            <a:spLocks noGrp="1"/>
          </p:cNvSpPr>
          <p:nvPr>
            <p:ph type="ftr" sz="quarter" idx="11"/>
          </p:nvPr>
        </p:nvSpPr>
        <p:spPr/>
        <p:txBody>
          <a:bodyPr/>
          <a:lstStyle>
            <a:extLst/>
          </a:lstStyle>
          <a:p>
            <a:endParaRPr lang="en-US"/>
          </a:p>
        </p:txBody>
      </p:sp>
      <p:sp>
        <p:nvSpPr>
          <p:cNvPr id="5" name="Rectangle 4"/>
          <p:cNvSpPr>
            <a:spLocks noGrp="1"/>
          </p:cNvSpPr>
          <p:nvPr>
            <p:ph type="sldNum" sz="quarter" idx="12"/>
          </p:nvPr>
        </p:nvSpPr>
        <p:spPr/>
        <p:txBody>
          <a:bodyPr/>
          <a:lstStyle>
            <a:extLst/>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extLst/>
          </a:lstStyle>
          <a:p>
            <a:fld id="{6FCF9F07-3BC7-4570-B054-79111B0A380C}" type="datetime1">
              <a:rPr lang="en-US" smtClean="0"/>
              <a:pPr/>
              <a:t>11/25/2020</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extLst/>
          </a:lstStyle>
          <a:p>
            <a:fld id="{E4606EA6-EFEA-4C30-9264-4F9291A5780D}" type="datetime1">
              <a:rPr lang="en-US" smtClean="0"/>
              <a:pPr/>
              <a:t>11/25/2020</a:t>
            </a:fld>
            <a:endParaRPr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extLst/>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extLst/>
          </a:lstStyle>
          <a:p>
            <a:fld id="{E4606EA6-EFEA-4C30-9264-4F9291A5780D}" type="datetime1">
              <a:rPr lang="en-US" smtClean="0"/>
              <a:pPr/>
              <a:t>11/25/2020</a:t>
            </a:fld>
            <a:endParaRPr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extLst/>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6DFADB5D-B7A0-47E3-AD2D-B1A6F8614213}" type="datetime1">
              <a:rPr lang="en-US" smtClean="0"/>
              <a:pPr/>
              <a:t>11/25/2020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lang="en-US" smtClean="0"/>
              <a:pPr/>
              <a:t>11/25/2020</a:t>
            </a:fld>
            <a:endParaRPr lang="en-US"/>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extLst/>
          </a:lstStyle>
          <a:p>
            <a:fld id="{F49A8198-4617-485E-9585-4840B69DBBA6}" type="datetime1">
              <a:rPr lang="en-US" smtClean="0"/>
              <a:pPr/>
              <a:t>11/25/2020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lang="en-US" smtClean="0"/>
              <a:pPr/>
              <a:t>11/25/2020</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11/25/2020</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cocl.us/Geospatial_data"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normAutofit fontScale="90000"/>
          </a:bodyPr>
          <a:lstStyle>
            <a:extLst/>
          </a:lstStyle>
          <a:p>
            <a:r>
              <a:rPr lang="en-US" dirty="0" smtClean="0"/>
              <a:t>Peer-graded Assignment: Capstone Project - The Battle of Neighborhoods (Week 2)</a:t>
            </a:r>
            <a:endParaRPr lang="en-US" dirty="0"/>
          </a:p>
        </p:txBody>
      </p:sp>
      <p:sp>
        <p:nvSpPr>
          <p:cNvPr id="5" name="Rectangle 4"/>
          <p:cNvSpPr>
            <a:spLocks noGrp="1"/>
          </p:cNvSpPr>
          <p:nvPr>
            <p:ph type="subTitle" idx="1"/>
          </p:nvPr>
        </p:nvSpPr>
        <p:spPr/>
        <p:txBody>
          <a:bodyPr>
            <a:normAutofit lnSpcReduction="10000"/>
          </a:bodyPr>
          <a:lstStyle>
            <a:extLst/>
          </a:lstStyle>
          <a:p>
            <a:r>
              <a:rPr lang="en-US" dirty="0" smtClean="0"/>
              <a:t>By Ramesh Rajamoni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txBox="1">
            <a:spLocks/>
          </p:cNvSpPr>
          <p:nvPr/>
        </p:nvSpPr>
        <p:spPr>
          <a:xfrm>
            <a:off x="228600" y="118110"/>
            <a:ext cx="8915400" cy="624840"/>
          </a:xfrm>
          <a:prstGeom prst="rect">
            <a:avLst/>
          </a:prstGeom>
        </p:spPr>
        <p:txBody>
          <a:bodyPr vert="horz" anchor="b">
            <a:noAutofit/>
          </a:bodyPr>
          <a:lstStyle>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smtClean="0">
                <a:ln>
                  <a:noFill/>
                </a:ln>
                <a:solidFill>
                  <a:schemeClr val="tx2"/>
                </a:solidFill>
                <a:effectLst/>
                <a:uLnTx/>
                <a:uFillTx/>
                <a:latin typeface="+mj-lt"/>
                <a:ea typeface="+mj-ea"/>
                <a:cs typeface="+mj-cs"/>
              </a:rPr>
              <a:t>Capstone Project - The Battle of Neighborhoods</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a:off x="2743200" y="742950"/>
            <a:ext cx="2653290" cy="369332"/>
          </a:xfrm>
          <a:prstGeom prst="rect">
            <a:avLst/>
          </a:prstGeom>
        </p:spPr>
        <p:txBody>
          <a:bodyPr wrap="none">
            <a:spAutoFit/>
          </a:bodyPr>
          <a:lstStyle/>
          <a:p>
            <a:r>
              <a:rPr lang="en-US" dirty="0" smtClean="0"/>
              <a:t>Locate ideal neighborhood</a:t>
            </a:r>
            <a:endParaRPr lang="en-US" dirty="0"/>
          </a:p>
        </p:txBody>
      </p:sp>
      <p:pic>
        <p:nvPicPr>
          <p:cNvPr id="8" name="Picture 7"/>
          <p:cNvPicPr/>
          <p:nvPr/>
        </p:nvPicPr>
        <p:blipFill>
          <a:blip r:embed="rId2" cstate="print"/>
          <a:srcRect/>
          <a:stretch>
            <a:fillRect/>
          </a:stretch>
        </p:blipFill>
        <p:spPr bwMode="auto">
          <a:xfrm>
            <a:off x="3429000" y="1657350"/>
            <a:ext cx="5105400" cy="3114675"/>
          </a:xfrm>
          <a:prstGeom prst="rect">
            <a:avLst/>
          </a:prstGeom>
          <a:noFill/>
          <a:ln w="9525">
            <a:noFill/>
            <a:miter lim="800000"/>
            <a:headEnd/>
            <a:tailEnd/>
          </a:ln>
        </p:spPr>
      </p:pic>
      <p:sp>
        <p:nvSpPr>
          <p:cNvPr id="9" name="Rectangle 8"/>
          <p:cNvSpPr/>
          <p:nvPr/>
        </p:nvSpPr>
        <p:spPr>
          <a:xfrm>
            <a:off x="228600" y="1733550"/>
            <a:ext cx="2488374" cy="707886"/>
          </a:xfrm>
          <a:prstGeom prst="rect">
            <a:avLst/>
          </a:prstGeom>
        </p:spPr>
        <p:txBody>
          <a:bodyPr wrap="none">
            <a:spAutoFit/>
          </a:bodyPr>
          <a:lstStyle/>
          <a:p>
            <a:r>
              <a:rPr lang="en-US" sz="2000" dirty="0" smtClean="0">
                <a:solidFill>
                  <a:srgbClr val="212121"/>
                </a:solidFill>
                <a:latin typeface="Arial" pitchFamily="34" charset="0"/>
                <a:ea typeface="Times New Roman" pitchFamily="18" charset="0"/>
                <a:cs typeface="Arial" pitchFamily="34" charset="0"/>
              </a:rPr>
              <a:t>Visualize the output </a:t>
            </a:r>
          </a:p>
          <a:p>
            <a:r>
              <a:rPr lang="en-US" sz="2000" dirty="0" smtClean="0">
                <a:solidFill>
                  <a:srgbClr val="212121"/>
                </a:solidFill>
                <a:latin typeface="Arial" pitchFamily="34" charset="0"/>
                <a:ea typeface="Times New Roman" pitchFamily="18" charset="0"/>
                <a:cs typeface="Arial" pitchFamily="34" charset="0"/>
              </a:rPr>
              <a:t>using a histogram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txBox="1">
            <a:spLocks/>
          </p:cNvSpPr>
          <p:nvPr/>
        </p:nvSpPr>
        <p:spPr>
          <a:xfrm>
            <a:off x="228600" y="118110"/>
            <a:ext cx="8915400" cy="624840"/>
          </a:xfrm>
          <a:prstGeom prst="rect">
            <a:avLst/>
          </a:prstGeom>
        </p:spPr>
        <p:txBody>
          <a:bodyPr vert="horz" anchor="b">
            <a:noAutofit/>
          </a:bodyPr>
          <a:lstStyle>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smtClean="0">
                <a:ln>
                  <a:noFill/>
                </a:ln>
                <a:solidFill>
                  <a:schemeClr val="tx2"/>
                </a:solidFill>
                <a:effectLst/>
                <a:uLnTx/>
                <a:uFillTx/>
                <a:latin typeface="+mj-lt"/>
                <a:ea typeface="+mj-ea"/>
                <a:cs typeface="+mj-cs"/>
              </a:rPr>
              <a:t>Capstone Project - The Battle of Neighborhoods</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a:off x="2743200" y="742950"/>
            <a:ext cx="2653290" cy="369332"/>
          </a:xfrm>
          <a:prstGeom prst="rect">
            <a:avLst/>
          </a:prstGeom>
        </p:spPr>
        <p:txBody>
          <a:bodyPr wrap="none">
            <a:spAutoFit/>
          </a:bodyPr>
          <a:lstStyle/>
          <a:p>
            <a:r>
              <a:rPr lang="en-US" dirty="0" smtClean="0"/>
              <a:t>Locate ideal neighborhood</a:t>
            </a:r>
            <a:endParaRPr lang="en-US" dirty="0"/>
          </a:p>
        </p:txBody>
      </p:sp>
      <p:sp>
        <p:nvSpPr>
          <p:cNvPr id="9" name="Rectangle 8"/>
          <p:cNvSpPr/>
          <p:nvPr/>
        </p:nvSpPr>
        <p:spPr>
          <a:xfrm>
            <a:off x="228600" y="1733550"/>
            <a:ext cx="7924800" cy="2400657"/>
          </a:xfrm>
          <a:prstGeom prst="rect">
            <a:avLst/>
          </a:prstGeom>
        </p:spPr>
        <p:txBody>
          <a:bodyPr wrap="square">
            <a:spAutoFit/>
          </a:bodyPr>
          <a:lstStyle/>
          <a:p>
            <a:r>
              <a:rPr lang="en-US" sz="2000" dirty="0" smtClean="0">
                <a:solidFill>
                  <a:srgbClr val="212121"/>
                </a:solidFill>
                <a:latin typeface="Arial" pitchFamily="34" charset="0"/>
                <a:ea typeface="Times New Roman" pitchFamily="18" charset="0"/>
                <a:cs typeface="Arial" pitchFamily="34" charset="0"/>
              </a:rPr>
              <a:t>Conclusion</a:t>
            </a:r>
          </a:p>
          <a:p>
            <a:endParaRPr lang="en-US" sz="2000" dirty="0" smtClean="0">
              <a:solidFill>
                <a:srgbClr val="212121"/>
              </a:solidFill>
              <a:latin typeface="Arial" pitchFamily="34" charset="0"/>
              <a:ea typeface="Times New Roman" pitchFamily="18" charset="0"/>
              <a:cs typeface="Arial" pitchFamily="34" charset="0"/>
            </a:endParaRPr>
          </a:p>
          <a:p>
            <a:r>
              <a:rPr lang="en-US" sz="1400" dirty="0" smtClean="0">
                <a:solidFill>
                  <a:srgbClr val="212121"/>
                </a:solidFill>
                <a:latin typeface="Arial" pitchFamily="34" charset="0"/>
                <a:ea typeface="Times New Roman" pitchFamily="18" charset="0"/>
                <a:cs typeface="Arial" pitchFamily="34" charset="0"/>
              </a:rPr>
              <a:t>Finally, by leveraging the Foursquare API and K-Means clustering, </a:t>
            </a:r>
          </a:p>
          <a:p>
            <a:endParaRPr lang="en-US" sz="1400" dirty="0" smtClean="0">
              <a:solidFill>
                <a:srgbClr val="212121"/>
              </a:solidFill>
              <a:latin typeface="Arial" pitchFamily="34" charset="0"/>
              <a:ea typeface="Times New Roman" pitchFamily="18" charset="0"/>
              <a:cs typeface="Arial" pitchFamily="34" charset="0"/>
            </a:endParaRPr>
          </a:p>
          <a:p>
            <a:r>
              <a:rPr lang="en-US" sz="1400" dirty="0" smtClean="0">
                <a:solidFill>
                  <a:srgbClr val="212121"/>
                </a:solidFill>
                <a:latin typeface="Arial" pitchFamily="34" charset="0"/>
                <a:ea typeface="Times New Roman" pitchFamily="18" charset="0"/>
                <a:cs typeface="Arial" pitchFamily="34" charset="0"/>
              </a:rPr>
              <a:t>we </a:t>
            </a:r>
            <a:r>
              <a:rPr lang="en-US" sz="1400" dirty="0" smtClean="0">
                <a:solidFill>
                  <a:srgbClr val="212121"/>
                </a:solidFill>
                <a:latin typeface="Arial" pitchFamily="34" charset="0"/>
                <a:ea typeface="Times New Roman" pitchFamily="18" charset="0"/>
                <a:cs typeface="Arial" pitchFamily="34" charset="0"/>
              </a:rPr>
              <a:t>are able to pick a neighborhood which can be recommended </a:t>
            </a:r>
          </a:p>
          <a:p>
            <a:endParaRPr lang="en-US" sz="1400" dirty="0" smtClean="0">
              <a:solidFill>
                <a:srgbClr val="212121"/>
              </a:solidFill>
              <a:latin typeface="Arial" pitchFamily="34" charset="0"/>
              <a:ea typeface="Times New Roman" pitchFamily="18" charset="0"/>
              <a:cs typeface="Arial" pitchFamily="34" charset="0"/>
            </a:endParaRPr>
          </a:p>
          <a:p>
            <a:r>
              <a:rPr lang="en-US" sz="1400" dirty="0" smtClean="0">
                <a:solidFill>
                  <a:srgbClr val="212121"/>
                </a:solidFill>
                <a:latin typeface="Arial" pitchFamily="34" charset="0"/>
                <a:ea typeface="Times New Roman" pitchFamily="18" charset="0"/>
                <a:cs typeface="Arial" pitchFamily="34" charset="0"/>
              </a:rPr>
              <a:t>for </a:t>
            </a:r>
            <a:r>
              <a:rPr lang="en-US" sz="1400" dirty="0" smtClean="0">
                <a:solidFill>
                  <a:srgbClr val="212121"/>
                </a:solidFill>
                <a:latin typeface="Arial" pitchFamily="34" charset="0"/>
                <a:ea typeface="Times New Roman" pitchFamily="18" charset="0"/>
                <a:cs typeface="Arial" pitchFamily="34" charset="0"/>
              </a:rPr>
              <a:t>Indian Immigrants to Toronto – solution to our business problem!</a:t>
            </a:r>
            <a:endParaRPr lang="en-US" sz="1400" dirty="0" smtClean="0">
              <a:solidFill>
                <a:srgbClr val="212121"/>
              </a:solidFill>
              <a:latin typeface="Arial" pitchFamily="34" charset="0"/>
              <a:ea typeface="Times New Roman" pitchFamily="18" charset="0"/>
              <a:cs typeface="Arial" pitchFamily="34" charset="0"/>
            </a:endParaRPr>
          </a:p>
          <a:p>
            <a:endParaRPr lang="en-US" sz="2000" dirty="0" smtClean="0"/>
          </a:p>
          <a:p>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28600" y="118110"/>
            <a:ext cx="8915400" cy="624840"/>
          </a:xfrm>
        </p:spPr>
        <p:txBody>
          <a:bodyPr>
            <a:noAutofit/>
          </a:bodyPr>
          <a:lstStyle>
            <a:extLst/>
          </a:lstStyle>
          <a:p>
            <a:r>
              <a:rPr lang="en-US" sz="3600" dirty="0" smtClean="0"/>
              <a:t>Capstone Project - The Battle of Neighborhoods</a:t>
            </a:r>
            <a:endParaRPr lang="en-US" sz="3600" dirty="0"/>
          </a:p>
        </p:txBody>
      </p:sp>
      <p:sp>
        <p:nvSpPr>
          <p:cNvPr id="12" name="Rectangle 11"/>
          <p:cNvSpPr/>
          <p:nvPr/>
        </p:nvSpPr>
        <p:spPr>
          <a:xfrm>
            <a:off x="2743200" y="742950"/>
            <a:ext cx="2653290" cy="369332"/>
          </a:xfrm>
          <a:prstGeom prst="rect">
            <a:avLst/>
          </a:prstGeom>
        </p:spPr>
        <p:txBody>
          <a:bodyPr wrap="none">
            <a:spAutoFit/>
          </a:bodyPr>
          <a:lstStyle/>
          <a:p>
            <a:r>
              <a:rPr lang="en-US" dirty="0" smtClean="0"/>
              <a:t>Locate ideal neighborhood</a:t>
            </a:r>
            <a:endParaRPr lang="en-US" dirty="0"/>
          </a:p>
        </p:txBody>
      </p:sp>
      <p:sp>
        <p:nvSpPr>
          <p:cNvPr id="14337" name="Rectangle 1"/>
          <p:cNvSpPr>
            <a:spLocks noChangeArrowheads="1"/>
          </p:cNvSpPr>
          <p:nvPr/>
        </p:nvSpPr>
        <p:spPr bwMode="auto">
          <a:xfrm>
            <a:off x="304800" y="1402016"/>
            <a:ext cx="8534400" cy="3262383"/>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12121"/>
                </a:solidFill>
                <a:effectLst/>
                <a:latin typeface="Arial" pitchFamily="34" charset="0"/>
                <a:ea typeface="Times New Roman" pitchFamily="18" charset="0"/>
                <a:cs typeface="Arial" pitchFamily="34" charset="0"/>
              </a:rPr>
              <a:t>Business Problem</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12121"/>
                </a:solidFill>
                <a:effectLst/>
                <a:latin typeface="Arial" pitchFamily="34" charset="0"/>
                <a:ea typeface="Times New Roman" pitchFamily="18" charset="0"/>
                <a:cs typeface="Arial" pitchFamily="34" charset="0"/>
              </a:rPr>
              <a:t>In this modern age, Canada is a very popular immigration destination. Lots of people are migrating to various states of Canada and needed lots of information on good housing prices and reputed schools for their children.</a:t>
            </a:r>
            <a:endPar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21212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12121"/>
                </a:solidFill>
                <a:effectLst/>
                <a:latin typeface="Arial" pitchFamily="34" charset="0"/>
                <a:ea typeface="Times New Roman" pitchFamily="18" charset="0"/>
                <a:cs typeface="Arial" pitchFamily="34" charset="0"/>
              </a:rPr>
              <a:t>This scope of this Project is to help Indians migrating to Toronto to identify a best neighborhood as a comparative analysis between neighborhoods.</a:t>
            </a:r>
            <a:endPar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21212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12121"/>
                </a:solidFill>
                <a:effectLst/>
                <a:latin typeface="Arial" pitchFamily="34" charset="0"/>
                <a:ea typeface="Times New Roman" pitchFamily="18" charset="0"/>
                <a:cs typeface="Arial" pitchFamily="34" charset="0"/>
              </a:rPr>
              <a:t>The features used in analysis will be to identify neighborhoods where following facilities are mostly available nearby like school, shops, transport facilities, Indian restaurants, medical facilities etc</a:t>
            </a:r>
            <a:endPar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21212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12121"/>
                </a:solidFill>
                <a:effectLst/>
                <a:latin typeface="Arial" pitchFamily="34" charset="0"/>
                <a:ea typeface="Times New Roman" pitchFamily="18" charset="0"/>
                <a:cs typeface="Arial" pitchFamily="34" charset="0"/>
              </a:rPr>
              <a:t>Thus our business problem to solve is, which neighborhood is ideal to move in for a Indian immigrant.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28600" y="118110"/>
            <a:ext cx="8915400" cy="624840"/>
          </a:xfrm>
        </p:spPr>
        <p:txBody>
          <a:bodyPr>
            <a:noAutofit/>
          </a:bodyPr>
          <a:lstStyle>
            <a:extLst/>
          </a:lstStyle>
          <a:p>
            <a:r>
              <a:rPr lang="en-US" sz="3600" dirty="0" smtClean="0"/>
              <a:t>Capstone Project - The Battle of Neighborhoods</a:t>
            </a:r>
            <a:endParaRPr lang="en-US" sz="3600" dirty="0"/>
          </a:p>
        </p:txBody>
      </p:sp>
      <p:sp>
        <p:nvSpPr>
          <p:cNvPr id="12" name="Rectangle 11"/>
          <p:cNvSpPr/>
          <p:nvPr/>
        </p:nvSpPr>
        <p:spPr>
          <a:xfrm>
            <a:off x="2743200" y="742950"/>
            <a:ext cx="2653290" cy="369332"/>
          </a:xfrm>
          <a:prstGeom prst="rect">
            <a:avLst/>
          </a:prstGeom>
        </p:spPr>
        <p:txBody>
          <a:bodyPr wrap="none">
            <a:spAutoFit/>
          </a:bodyPr>
          <a:lstStyle/>
          <a:p>
            <a:r>
              <a:rPr lang="en-US" dirty="0" smtClean="0"/>
              <a:t>Locate ideal neighborhood</a:t>
            </a:r>
            <a:endParaRPr lang="en-US" dirty="0"/>
          </a:p>
        </p:txBody>
      </p:sp>
      <p:sp>
        <p:nvSpPr>
          <p:cNvPr id="14337" name="Rectangle 1"/>
          <p:cNvSpPr>
            <a:spLocks noChangeArrowheads="1"/>
          </p:cNvSpPr>
          <p:nvPr/>
        </p:nvSpPr>
        <p:spPr bwMode="auto">
          <a:xfrm>
            <a:off x="304800" y="1617463"/>
            <a:ext cx="8534400" cy="2831496"/>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fontAlgn="base">
              <a:spcBef>
                <a:spcPct val="0"/>
              </a:spcBef>
              <a:spcAft>
                <a:spcPct val="0"/>
              </a:spcAft>
            </a:pPr>
            <a:r>
              <a:rPr lang="en-US" sz="2000" dirty="0" smtClean="0">
                <a:solidFill>
                  <a:srgbClr val="212121"/>
                </a:solidFill>
                <a:latin typeface="Arial" pitchFamily="34" charset="0"/>
                <a:ea typeface="Times New Roman" pitchFamily="18" charset="0"/>
                <a:cs typeface="Arial" pitchFamily="34" charset="0"/>
              </a:rPr>
              <a:t>Approach</a:t>
            </a:r>
          </a:p>
          <a:p>
            <a:endParaRPr lang="en-US" sz="3600" b="1" dirty="0" smtClean="0"/>
          </a:p>
          <a:p>
            <a:r>
              <a:rPr lang="en-US" sz="1400" dirty="0" smtClean="0">
                <a:solidFill>
                  <a:srgbClr val="212121"/>
                </a:solidFill>
                <a:latin typeface="Arial" pitchFamily="34" charset="0"/>
                <a:ea typeface="Times New Roman" pitchFamily="18" charset="0"/>
                <a:cs typeface="Arial" pitchFamily="34" charset="0"/>
              </a:rPr>
              <a:t>This project will utilize publicly available data from Wikipedia and Foursquare.</a:t>
            </a:r>
          </a:p>
          <a:p>
            <a:r>
              <a:rPr lang="en-US" sz="1400" dirty="0" smtClean="0">
                <a:solidFill>
                  <a:srgbClr val="212121"/>
                </a:solidFill>
                <a:latin typeface="Arial" pitchFamily="34" charset="0"/>
                <a:ea typeface="Times New Roman" pitchFamily="18" charset="0"/>
                <a:cs typeface="Arial" pitchFamily="34" charset="0"/>
              </a:rPr>
              <a:t>Specifically, all Toronto neighborhood details along with their postal codes are available here: </a:t>
            </a:r>
            <a:r>
              <a:rPr lang="en-US" sz="1400" dirty="0" smtClean="0">
                <a:solidFill>
                  <a:srgbClr val="212121"/>
                </a:solidFill>
                <a:latin typeface="Arial" pitchFamily="34" charset="0"/>
                <a:ea typeface="Times New Roman" pitchFamily="18" charset="0"/>
                <a:cs typeface="Arial" pitchFamily="34" charset="0"/>
                <a:hlinkClick r:id="rId3"/>
              </a:rPr>
              <a:t>https://en.wikipedia.org/wiki/List_of_postal_codes_of_Canada:_M</a:t>
            </a:r>
            <a:endParaRPr lang="en-US" sz="1400" dirty="0" smtClean="0">
              <a:solidFill>
                <a:srgbClr val="212121"/>
              </a:solidFill>
              <a:latin typeface="Arial" pitchFamily="34" charset="0"/>
              <a:ea typeface="Times New Roman" pitchFamily="18" charset="0"/>
              <a:cs typeface="Arial" pitchFamily="34" charset="0"/>
            </a:endParaRPr>
          </a:p>
          <a:p>
            <a:endParaRPr lang="en-US" sz="1400" dirty="0" smtClean="0">
              <a:solidFill>
                <a:srgbClr val="212121"/>
              </a:solidFill>
              <a:latin typeface="Arial" pitchFamily="34" charset="0"/>
              <a:ea typeface="Times New Roman" pitchFamily="18" charset="0"/>
              <a:cs typeface="Arial" pitchFamily="34" charset="0"/>
            </a:endParaRPr>
          </a:p>
          <a:p>
            <a:r>
              <a:rPr lang="en-US" sz="1400" dirty="0" smtClean="0">
                <a:solidFill>
                  <a:srgbClr val="212121"/>
                </a:solidFill>
                <a:latin typeface="Arial" pitchFamily="34" charset="0"/>
                <a:ea typeface="Times New Roman" pitchFamily="18" charset="0"/>
                <a:cs typeface="Arial" pitchFamily="34" charset="0"/>
              </a:rPr>
              <a:t>The focus of this project will be to acquire data by using web scraping method of python and then clean the data, populate the data then use foursquare API to collect the data of the all the neighborhood places then use k-means clustering method to find the best fit.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28600" y="118110"/>
            <a:ext cx="8915400" cy="624840"/>
          </a:xfrm>
        </p:spPr>
        <p:txBody>
          <a:bodyPr>
            <a:noAutofit/>
          </a:bodyPr>
          <a:lstStyle>
            <a:extLst/>
          </a:lstStyle>
          <a:p>
            <a:r>
              <a:rPr lang="en-US" sz="3600" dirty="0" smtClean="0"/>
              <a:t>Capstone Project - The Battle of Neighborhoods</a:t>
            </a:r>
            <a:endParaRPr lang="en-US" sz="3600" dirty="0"/>
          </a:p>
        </p:txBody>
      </p:sp>
      <p:sp>
        <p:nvSpPr>
          <p:cNvPr id="12" name="Rectangle 11"/>
          <p:cNvSpPr/>
          <p:nvPr/>
        </p:nvSpPr>
        <p:spPr>
          <a:xfrm>
            <a:off x="2743200" y="742950"/>
            <a:ext cx="2653290" cy="369332"/>
          </a:xfrm>
          <a:prstGeom prst="rect">
            <a:avLst/>
          </a:prstGeom>
        </p:spPr>
        <p:txBody>
          <a:bodyPr wrap="none">
            <a:spAutoFit/>
          </a:bodyPr>
          <a:lstStyle/>
          <a:p>
            <a:r>
              <a:rPr lang="en-US" dirty="0" smtClean="0"/>
              <a:t>Locate ideal neighborhood</a:t>
            </a:r>
            <a:endParaRPr lang="en-US" dirty="0"/>
          </a:p>
        </p:txBody>
      </p:sp>
      <p:sp>
        <p:nvSpPr>
          <p:cNvPr id="14337" name="Rectangle 1"/>
          <p:cNvSpPr>
            <a:spLocks noChangeArrowheads="1"/>
          </p:cNvSpPr>
          <p:nvPr/>
        </p:nvSpPr>
        <p:spPr bwMode="auto">
          <a:xfrm>
            <a:off x="304800" y="1415383"/>
            <a:ext cx="8534400" cy="3570160"/>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r>
              <a:rPr lang="en-US" sz="2000" dirty="0" smtClean="0"/>
              <a:t>Data and </a:t>
            </a:r>
            <a:r>
              <a:rPr lang="en-US" sz="2000" dirty="0" smtClean="0"/>
              <a:t>EDA</a:t>
            </a:r>
          </a:p>
          <a:p>
            <a:endParaRPr lang="en-US" sz="2000" b="1" dirty="0" smtClean="0"/>
          </a:p>
          <a:p>
            <a:r>
              <a:rPr lang="en-US" sz="1400" dirty="0" smtClean="0">
                <a:solidFill>
                  <a:srgbClr val="212121"/>
                </a:solidFill>
                <a:latin typeface="Arial" pitchFamily="34" charset="0"/>
                <a:ea typeface="Times New Roman" pitchFamily="18" charset="0"/>
                <a:cs typeface="Arial" pitchFamily="34" charset="0"/>
              </a:rPr>
              <a:t>Get the data from wiki portal - </a:t>
            </a:r>
            <a:r>
              <a:rPr lang="en-US" sz="1400" dirty="0" smtClean="0">
                <a:solidFill>
                  <a:srgbClr val="212121"/>
                </a:solidFill>
                <a:latin typeface="Arial" pitchFamily="34" charset="0"/>
                <a:ea typeface="Times New Roman" pitchFamily="18" charset="0"/>
                <a:cs typeface="Arial" pitchFamily="34" charset="0"/>
                <a:hlinkClick r:id="rId3"/>
              </a:rPr>
              <a:t>https://en.wikipedia.org/wiki/List_of_postal_codes_of_Canada:_M</a:t>
            </a:r>
            <a:r>
              <a:rPr lang="en-US" sz="1400" dirty="0" smtClean="0">
                <a:solidFill>
                  <a:srgbClr val="212121"/>
                </a:solidFill>
                <a:latin typeface="Arial" pitchFamily="34" charset="0"/>
                <a:ea typeface="Times New Roman" pitchFamily="18" charset="0"/>
                <a:cs typeface="Arial" pitchFamily="34" charset="0"/>
              </a:rPr>
              <a:t> and prepare it.</a:t>
            </a:r>
          </a:p>
          <a:p>
            <a:r>
              <a:rPr lang="en-US" sz="1400" dirty="0" smtClean="0">
                <a:solidFill>
                  <a:srgbClr val="212121"/>
                </a:solidFill>
                <a:latin typeface="Arial" pitchFamily="34" charset="0"/>
                <a:ea typeface="Times New Roman" pitchFamily="18" charset="0"/>
                <a:cs typeface="Arial" pitchFamily="34" charset="0"/>
              </a:rPr>
              <a:t>Get the location coordinates from - </a:t>
            </a:r>
            <a:r>
              <a:rPr lang="en-US" sz="1400" dirty="0" smtClean="0">
                <a:solidFill>
                  <a:srgbClr val="212121"/>
                </a:solidFill>
                <a:latin typeface="Arial" pitchFamily="34" charset="0"/>
                <a:ea typeface="Times New Roman" pitchFamily="18" charset="0"/>
                <a:cs typeface="Arial" pitchFamily="34" charset="0"/>
                <a:hlinkClick r:id="rId4"/>
              </a:rPr>
              <a:t>https://cocl.us/Geospatial_data</a:t>
            </a:r>
            <a:endParaRPr lang="en-US" sz="1400" dirty="0" smtClean="0">
              <a:solidFill>
                <a:srgbClr val="212121"/>
              </a:solidFill>
              <a:latin typeface="Arial" pitchFamily="34" charset="0"/>
              <a:ea typeface="Times New Roman" pitchFamily="18" charset="0"/>
              <a:cs typeface="Arial" pitchFamily="34" charset="0"/>
            </a:endParaRPr>
          </a:p>
          <a:p>
            <a:r>
              <a:rPr lang="en-US" sz="1400" dirty="0" smtClean="0">
                <a:solidFill>
                  <a:srgbClr val="212121"/>
                </a:solidFill>
                <a:latin typeface="Arial" pitchFamily="34" charset="0"/>
                <a:ea typeface="Times New Roman" pitchFamily="18" charset="0"/>
                <a:cs typeface="Arial" pitchFamily="34" charset="0"/>
              </a:rPr>
              <a:t>Merge both the data to arrive at our source of data.</a:t>
            </a:r>
          </a:p>
          <a:p>
            <a:r>
              <a:rPr lang="en-US" sz="1400" dirty="0" smtClean="0">
                <a:solidFill>
                  <a:srgbClr val="212121"/>
                </a:solidFill>
                <a:latin typeface="Arial" pitchFamily="34" charset="0"/>
                <a:ea typeface="Times New Roman" pitchFamily="18" charset="0"/>
                <a:cs typeface="Arial" pitchFamily="34" charset="0"/>
              </a:rPr>
              <a:t>Following data sources will be needed to extract/generate the required information:</a:t>
            </a:r>
          </a:p>
          <a:p>
            <a:pPr lvl="0"/>
            <a:r>
              <a:rPr lang="en-US" sz="1400" dirty="0" smtClean="0">
                <a:solidFill>
                  <a:srgbClr val="212121"/>
                </a:solidFill>
                <a:latin typeface="Arial" pitchFamily="34" charset="0"/>
                <a:ea typeface="Times New Roman" pitchFamily="18" charset="0"/>
                <a:cs typeface="Arial" pitchFamily="34" charset="0"/>
              </a:rPr>
              <a:t>Group the neighborhoods based on postal code and use K-means clustering to analyze and visualize the data.</a:t>
            </a:r>
          </a:p>
          <a:p>
            <a:pPr lvl="0"/>
            <a:r>
              <a:rPr lang="en-US" sz="1400" dirty="0" smtClean="0">
                <a:solidFill>
                  <a:srgbClr val="212121"/>
                </a:solidFill>
                <a:latin typeface="Arial" pitchFamily="34" charset="0"/>
                <a:ea typeface="Times New Roman" pitchFamily="18" charset="0"/>
                <a:cs typeface="Arial" pitchFamily="34" charset="0"/>
              </a:rPr>
              <a:t>Location details like latitude and longitude details are fetched from remote location, alternatively they can also be retrieved from Google Maps API.</a:t>
            </a:r>
          </a:p>
          <a:p>
            <a:pPr lvl="0"/>
            <a:r>
              <a:rPr lang="en-US" sz="1400" dirty="0" smtClean="0">
                <a:solidFill>
                  <a:srgbClr val="212121"/>
                </a:solidFill>
                <a:latin typeface="Arial" pitchFamily="34" charset="0"/>
                <a:ea typeface="Times New Roman" pitchFamily="18" charset="0"/>
                <a:cs typeface="Arial" pitchFamily="34" charset="0"/>
              </a:rPr>
              <a:t>Fetch the facilities like Restaurants, Bus Stations, Schools, Coffee shops, Grocery Shops etc in every neighborhood using Foursquare API</a:t>
            </a:r>
          </a:p>
          <a:p>
            <a:pPr lvl="0"/>
            <a:r>
              <a:rPr lang="en-US" sz="1400" dirty="0" smtClean="0">
                <a:solidFill>
                  <a:srgbClr val="212121"/>
                </a:solidFill>
                <a:latin typeface="Arial" pitchFamily="34" charset="0"/>
                <a:ea typeface="Times New Roman" pitchFamily="18" charset="0"/>
                <a:cs typeface="Arial" pitchFamily="34" charset="0"/>
              </a:rPr>
              <a:t>Identify the neighborhood which matches our requirement - having most of preferred facilities, and recommend it to the customer</a:t>
            </a:r>
            <a:r>
              <a:rPr lang="en-US" sz="1400" dirty="0" smtClean="0">
                <a:solidFill>
                  <a:srgbClr val="212121"/>
                </a:solidFill>
                <a:latin typeface="Arial" pitchFamily="34" charset="0"/>
                <a:ea typeface="Times New Roman" pitchFamily="18" charset="0"/>
                <a:cs typeface="Arial" pitchFamily="34"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28600" y="118110"/>
            <a:ext cx="8915400" cy="624840"/>
          </a:xfrm>
        </p:spPr>
        <p:txBody>
          <a:bodyPr>
            <a:noAutofit/>
          </a:bodyPr>
          <a:lstStyle>
            <a:extLst/>
          </a:lstStyle>
          <a:p>
            <a:r>
              <a:rPr lang="en-US" sz="3600" dirty="0" smtClean="0"/>
              <a:t>Capstone Project - The Battle of Neighborhoods</a:t>
            </a:r>
            <a:endParaRPr lang="en-US" sz="3600" dirty="0"/>
          </a:p>
        </p:txBody>
      </p:sp>
      <p:sp>
        <p:nvSpPr>
          <p:cNvPr id="12" name="Rectangle 11"/>
          <p:cNvSpPr/>
          <p:nvPr/>
        </p:nvSpPr>
        <p:spPr>
          <a:xfrm>
            <a:off x="2743200" y="742950"/>
            <a:ext cx="2653290" cy="369332"/>
          </a:xfrm>
          <a:prstGeom prst="rect">
            <a:avLst/>
          </a:prstGeom>
        </p:spPr>
        <p:txBody>
          <a:bodyPr wrap="none">
            <a:spAutoFit/>
          </a:bodyPr>
          <a:lstStyle/>
          <a:p>
            <a:r>
              <a:rPr lang="en-US" dirty="0" smtClean="0"/>
              <a:t>Locate ideal neighborhood</a:t>
            </a:r>
            <a:endParaRPr lang="en-US" dirty="0"/>
          </a:p>
        </p:txBody>
      </p:sp>
      <p:sp>
        <p:nvSpPr>
          <p:cNvPr id="14337" name="Rectangle 1"/>
          <p:cNvSpPr>
            <a:spLocks noChangeArrowheads="1"/>
          </p:cNvSpPr>
          <p:nvPr/>
        </p:nvSpPr>
        <p:spPr bwMode="auto">
          <a:xfrm>
            <a:off x="304800" y="1294295"/>
            <a:ext cx="8534400" cy="3477827"/>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12121"/>
                </a:solidFill>
                <a:effectLst/>
                <a:latin typeface="Arial" pitchFamily="34" charset="0"/>
                <a:ea typeface="Times New Roman" pitchFamily="18" charset="0"/>
                <a:cs typeface="Arial" pitchFamily="34" charset="0"/>
              </a:rPr>
              <a:t>Clean Up</a:t>
            </a:r>
          </a:p>
          <a:p>
            <a:pPr marL="0" marR="0" lvl="0" indent="0" algn="l" defTabSz="914400" rtl="0" eaLnBrk="1" fontAlgn="base" latinLnBrk="0" hangingPunct="1">
              <a:lnSpc>
                <a:spcPct val="100000"/>
              </a:lnSpc>
              <a:spcBef>
                <a:spcPct val="0"/>
              </a:spcBef>
              <a:spcAft>
                <a:spcPct val="0"/>
              </a:spcAft>
              <a:buClrTx/>
              <a:buSzTx/>
              <a:buFontTx/>
              <a:buNone/>
              <a:tabLst/>
            </a:pPr>
            <a:endParaRPr lang="en-US" sz="1400" dirty="0" smtClean="0">
              <a:solidFill>
                <a:srgbClr val="212121"/>
              </a:solidFill>
              <a:latin typeface="Arial" pitchFamily="34" charset="0"/>
              <a:ea typeface="Times New Roman" pitchFamily="18" charset="0"/>
              <a:cs typeface="Arial" pitchFamily="34" charset="0"/>
            </a:endParaRPr>
          </a:p>
          <a:p>
            <a:pPr>
              <a:buFont typeface="Wingdings" pitchFamily="2" charset="2"/>
              <a:buChar char="v"/>
            </a:pPr>
            <a:r>
              <a:rPr lang="en-US" sz="1400" dirty="0" smtClean="0">
                <a:solidFill>
                  <a:srgbClr val="212121"/>
                </a:solidFill>
                <a:latin typeface="Arial" pitchFamily="34" charset="0"/>
                <a:ea typeface="Times New Roman" pitchFamily="18" charset="0"/>
                <a:cs typeface="Arial" pitchFamily="34" charset="0"/>
              </a:rPr>
              <a:t>     Set </a:t>
            </a:r>
            <a:r>
              <a:rPr lang="en-US" sz="1400" dirty="0" smtClean="0">
                <a:solidFill>
                  <a:srgbClr val="212121"/>
                </a:solidFill>
                <a:latin typeface="Arial" pitchFamily="34" charset="0"/>
                <a:ea typeface="Times New Roman" pitchFamily="18" charset="0"/>
                <a:cs typeface="Arial" pitchFamily="34" charset="0"/>
              </a:rPr>
              <a:t>all ‘Not Assigned’ valued neighborhoods with same value as Boroughs field, to standardize the data. </a:t>
            </a:r>
          </a:p>
          <a:p>
            <a:pPr>
              <a:buFont typeface="Wingdings" pitchFamily="2" charset="2"/>
              <a:buChar char="v"/>
            </a:pPr>
            <a:r>
              <a:rPr lang="en-US" sz="1400" dirty="0" smtClean="0">
                <a:solidFill>
                  <a:srgbClr val="212121"/>
                </a:solidFill>
                <a:latin typeface="Arial" pitchFamily="34" charset="0"/>
                <a:ea typeface="Times New Roman" pitchFamily="18" charset="0"/>
                <a:cs typeface="Arial" pitchFamily="34" charset="0"/>
              </a:rPr>
              <a:t>     Use </a:t>
            </a:r>
            <a:r>
              <a:rPr lang="en-US" sz="1400" dirty="0" smtClean="0">
                <a:solidFill>
                  <a:srgbClr val="212121"/>
                </a:solidFill>
                <a:latin typeface="Arial" pitchFamily="34" charset="0"/>
                <a:ea typeface="Times New Roman" pitchFamily="18" charset="0"/>
                <a:cs typeface="Arial" pitchFamily="34" charset="0"/>
              </a:rPr>
              <a:t>the </a:t>
            </a:r>
            <a:r>
              <a:rPr lang="en-US" sz="1400" dirty="0" err="1" smtClean="0">
                <a:solidFill>
                  <a:srgbClr val="212121"/>
                </a:solidFill>
                <a:latin typeface="Arial" pitchFamily="34" charset="0"/>
                <a:ea typeface="Times New Roman" pitchFamily="18" charset="0"/>
                <a:cs typeface="Arial" pitchFamily="34" charset="0"/>
              </a:rPr>
              <a:t>IsNan</a:t>
            </a:r>
            <a:r>
              <a:rPr lang="en-US" sz="1400" dirty="0" smtClean="0">
                <a:solidFill>
                  <a:srgbClr val="212121"/>
                </a:solidFill>
                <a:latin typeface="Arial" pitchFamily="34" charset="0"/>
                <a:ea typeface="Times New Roman" pitchFamily="18" charset="0"/>
                <a:cs typeface="Arial" pitchFamily="34" charset="0"/>
              </a:rPr>
              <a:t>() to find and clean up empty data.</a:t>
            </a:r>
          </a:p>
          <a:p>
            <a:pPr>
              <a:buFont typeface="Wingdings" pitchFamily="2" charset="2"/>
              <a:buChar char="v"/>
            </a:pPr>
            <a:endParaRPr lang="en-US" sz="1400" dirty="0" smtClean="0">
              <a:solidFill>
                <a:srgbClr val="212121"/>
              </a:solidFill>
              <a:latin typeface="Arial" pitchFamily="34" charset="0"/>
              <a:ea typeface="Times New Roman" pitchFamily="18" charset="0"/>
              <a:cs typeface="Arial" pitchFamily="34" charset="0"/>
            </a:endParaRPr>
          </a:p>
          <a:p>
            <a:pPr>
              <a:buFont typeface="Wingdings" pitchFamily="2" charset="2"/>
              <a:buChar char="v"/>
            </a:pPr>
            <a:r>
              <a:rPr lang="en-US" sz="1400" dirty="0" smtClean="0">
                <a:solidFill>
                  <a:srgbClr val="212121"/>
                </a:solidFill>
                <a:latin typeface="Arial" pitchFamily="34" charset="0"/>
                <a:ea typeface="Times New Roman" pitchFamily="18" charset="0"/>
                <a:cs typeface="Arial" pitchFamily="34" charset="0"/>
              </a:rPr>
              <a:t> </a:t>
            </a:r>
            <a:r>
              <a:rPr lang="en-US" sz="1400" dirty="0" smtClean="0">
                <a:solidFill>
                  <a:srgbClr val="212121"/>
                </a:solidFill>
                <a:latin typeface="Arial" pitchFamily="34" charset="0"/>
                <a:ea typeface="Times New Roman" pitchFamily="18" charset="0"/>
                <a:cs typeface="Arial" pitchFamily="34" charset="0"/>
              </a:rPr>
              <a:t>    Sorted </a:t>
            </a:r>
            <a:r>
              <a:rPr lang="en-US" sz="1400" dirty="0" smtClean="0">
                <a:solidFill>
                  <a:srgbClr val="212121"/>
                </a:solidFill>
                <a:latin typeface="Arial" pitchFamily="34" charset="0"/>
                <a:ea typeface="Times New Roman" pitchFamily="18" charset="0"/>
                <a:cs typeface="Arial" pitchFamily="34" charset="0"/>
              </a:rPr>
              <a:t>and indexed the data, for using with FourSquare APIs.</a:t>
            </a:r>
            <a:endParaRPr lang="en-US" sz="1400" dirty="0" smtClean="0">
              <a:solidFill>
                <a:srgbClr val="212121"/>
              </a:solidFill>
              <a:latin typeface="Arial" pitchFamily="34" charset="0"/>
              <a:ea typeface="Times New Roman" pitchFamily="18" charset="0"/>
              <a:cs typeface="Arial" pitchFamily="34" charset="0"/>
            </a:endParaRPr>
          </a:p>
          <a:p>
            <a:pPr>
              <a:buFont typeface="Wingdings" pitchFamily="2" charset="2"/>
              <a:buChar char="v"/>
            </a:pPr>
            <a:endParaRPr lang="en-US" sz="1400" dirty="0" smtClean="0">
              <a:solidFill>
                <a:srgbClr val="212121"/>
              </a:solidFill>
              <a:latin typeface="Arial" pitchFamily="34" charset="0"/>
              <a:ea typeface="Times New Roman" pitchFamily="18" charset="0"/>
              <a:cs typeface="Arial" pitchFamily="34" charset="0"/>
            </a:endParaRPr>
          </a:p>
          <a:p>
            <a:pPr>
              <a:buFont typeface="Wingdings" pitchFamily="2" charset="2"/>
              <a:buChar char="v"/>
            </a:pPr>
            <a:r>
              <a:rPr lang="en-US" sz="1400" dirty="0" smtClean="0">
                <a:solidFill>
                  <a:srgbClr val="212121"/>
                </a:solidFill>
                <a:latin typeface="Arial" pitchFamily="34" charset="0"/>
                <a:ea typeface="Times New Roman" pitchFamily="18" charset="0"/>
                <a:cs typeface="Arial" pitchFamily="34" charset="0"/>
              </a:rPr>
              <a:t>     Have </a:t>
            </a:r>
            <a:r>
              <a:rPr lang="en-US" sz="1400" dirty="0" smtClean="0">
                <a:solidFill>
                  <a:srgbClr val="212121"/>
                </a:solidFill>
                <a:latin typeface="Arial" pitchFamily="34" charset="0"/>
                <a:ea typeface="Times New Roman" pitchFamily="18" charset="0"/>
                <a:cs typeface="Arial" pitchFamily="34" charset="0"/>
              </a:rPr>
              <a:t>encoding for the Venue Categories to process the data. </a:t>
            </a:r>
            <a:endParaRPr lang="en-US" sz="1400" dirty="0" smtClean="0">
              <a:solidFill>
                <a:srgbClr val="212121"/>
              </a:solidFill>
              <a:latin typeface="Arial" pitchFamily="34" charset="0"/>
              <a:ea typeface="Times New Roman" pitchFamily="18" charset="0"/>
              <a:cs typeface="Arial" pitchFamily="34" charset="0"/>
            </a:endParaRPr>
          </a:p>
          <a:p>
            <a:endParaRPr lang="en-US" sz="1400" dirty="0" smtClean="0">
              <a:solidFill>
                <a:srgbClr val="212121"/>
              </a:solidFill>
              <a:latin typeface="Arial" pitchFamily="34" charset="0"/>
              <a:ea typeface="Times New Roman" pitchFamily="18" charset="0"/>
              <a:cs typeface="Arial" pitchFamily="34" charset="0"/>
            </a:endParaRPr>
          </a:p>
          <a:p>
            <a:pPr>
              <a:buFont typeface="Wingdings" pitchFamily="2" charset="2"/>
              <a:buChar char="v"/>
            </a:pPr>
            <a:r>
              <a:rPr lang="en-US" sz="1400" dirty="0" smtClean="0">
                <a:solidFill>
                  <a:srgbClr val="212121"/>
                </a:solidFill>
                <a:latin typeface="Arial" pitchFamily="34" charset="0"/>
                <a:ea typeface="Times New Roman" pitchFamily="18" charset="0"/>
                <a:cs typeface="Arial" pitchFamily="34" charset="0"/>
              </a:rPr>
              <a:t>     The </a:t>
            </a:r>
            <a:r>
              <a:rPr lang="en-US" sz="1400" dirty="0" smtClean="0">
                <a:solidFill>
                  <a:srgbClr val="212121"/>
                </a:solidFill>
                <a:latin typeface="Arial" pitchFamily="34" charset="0"/>
                <a:ea typeface="Times New Roman" pitchFamily="18" charset="0"/>
                <a:cs typeface="Arial" pitchFamily="34" charset="0"/>
              </a:rPr>
              <a:t>neighborhood details data was merged with the geospatial data and a consolidated file was created for further use.</a:t>
            </a:r>
            <a:endParaRPr lang="en-US" sz="1400" dirty="0" smtClean="0">
              <a:solidFill>
                <a:srgbClr val="212121"/>
              </a:solidFill>
              <a:latin typeface="Arial" pitchFamily="34" charset="0"/>
              <a:ea typeface="Times New Roman" pitchFamily="18" charset="0"/>
              <a:cs typeface="Arial" pitchFamily="34" charset="0"/>
            </a:endParaRPr>
          </a:p>
          <a:p>
            <a:pPr>
              <a:buFont typeface="Wingdings" pitchFamily="2" charset="2"/>
              <a:buChar char="v"/>
            </a:pPr>
            <a:endParaRPr lang="en-US" sz="1400" dirty="0" smtClean="0">
              <a:solidFill>
                <a:srgbClr val="212121"/>
              </a:solidFill>
              <a:latin typeface="Arial" pitchFamily="34" charset="0"/>
              <a:ea typeface="Times New Roman" pitchFamily="18" charset="0"/>
              <a:cs typeface="Arial" pitchFamily="34" charset="0"/>
            </a:endParaRPr>
          </a:p>
          <a:p>
            <a:pPr>
              <a:buFont typeface="Wingdings" pitchFamily="2" charset="2"/>
              <a:buChar char="v"/>
            </a:pPr>
            <a:r>
              <a:rPr lang="en-US" sz="1400" dirty="0" smtClean="0">
                <a:solidFill>
                  <a:srgbClr val="212121"/>
                </a:solidFill>
                <a:latin typeface="Arial" pitchFamily="34" charset="0"/>
                <a:ea typeface="Times New Roman" pitchFamily="18" charset="0"/>
                <a:cs typeface="Arial" pitchFamily="34" charset="0"/>
              </a:rPr>
              <a:t>      Folio </a:t>
            </a:r>
            <a:r>
              <a:rPr lang="en-US" sz="1400" dirty="0" smtClean="0">
                <a:solidFill>
                  <a:srgbClr val="212121"/>
                </a:solidFill>
                <a:latin typeface="Arial" pitchFamily="34" charset="0"/>
                <a:ea typeface="Times New Roman" pitchFamily="18" charset="0"/>
                <a:cs typeface="Arial" pitchFamily="34" charset="0"/>
              </a:rPr>
              <a:t>Map was used to visualize the data.</a:t>
            </a:r>
            <a:endParaRPr lang="en-US" sz="1400" dirty="0" smtClean="0">
              <a:solidFill>
                <a:srgbClr val="212121"/>
              </a:solidFill>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12121"/>
                </a:solidFill>
                <a:effectLst/>
                <a:latin typeface="Arial" pitchFamily="34" charset="0"/>
                <a:ea typeface="Times New Roman" pitchFamily="18" charset="0"/>
                <a:cs typeface="Arial" pitchFamily="34"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28600" y="118110"/>
            <a:ext cx="8915400" cy="624840"/>
          </a:xfrm>
        </p:spPr>
        <p:txBody>
          <a:bodyPr>
            <a:noAutofit/>
          </a:bodyPr>
          <a:lstStyle>
            <a:extLst/>
          </a:lstStyle>
          <a:p>
            <a:r>
              <a:rPr lang="en-US" sz="3600" dirty="0" smtClean="0"/>
              <a:t>Capstone Project - The Battle of Neighborhoods</a:t>
            </a:r>
            <a:endParaRPr lang="en-US" sz="3600" dirty="0"/>
          </a:p>
        </p:txBody>
      </p:sp>
      <p:sp>
        <p:nvSpPr>
          <p:cNvPr id="12" name="Rectangle 11"/>
          <p:cNvSpPr/>
          <p:nvPr/>
        </p:nvSpPr>
        <p:spPr>
          <a:xfrm>
            <a:off x="2743200" y="742950"/>
            <a:ext cx="2653290" cy="369332"/>
          </a:xfrm>
          <a:prstGeom prst="rect">
            <a:avLst/>
          </a:prstGeom>
        </p:spPr>
        <p:txBody>
          <a:bodyPr wrap="none">
            <a:spAutoFit/>
          </a:bodyPr>
          <a:lstStyle/>
          <a:p>
            <a:r>
              <a:rPr lang="en-US" dirty="0" smtClean="0"/>
              <a:t>Locate ideal neighborhood</a:t>
            </a:r>
            <a:endParaRPr lang="en-US" dirty="0"/>
          </a:p>
        </p:txBody>
      </p:sp>
      <p:sp>
        <p:nvSpPr>
          <p:cNvPr id="14337" name="Rectangle 1"/>
          <p:cNvSpPr>
            <a:spLocks noChangeArrowheads="1"/>
          </p:cNvSpPr>
          <p:nvPr/>
        </p:nvSpPr>
        <p:spPr bwMode="auto">
          <a:xfrm>
            <a:off x="304800" y="1309265"/>
            <a:ext cx="8534400" cy="1077170"/>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solidFill>
                  <a:srgbClr val="212121"/>
                </a:solidFill>
                <a:latin typeface="Arial" pitchFamily="34" charset="0"/>
                <a:ea typeface="Times New Roman" pitchFamily="18" charset="0"/>
                <a:cs typeface="Arial" pitchFamily="34" charset="0"/>
              </a:rPr>
              <a:t> </a:t>
            </a:r>
            <a:r>
              <a:rPr lang="en-US" sz="2000" dirty="0" smtClean="0">
                <a:solidFill>
                  <a:srgbClr val="212121"/>
                </a:solidFill>
                <a:latin typeface="Arial" pitchFamily="34" charset="0"/>
                <a:ea typeface="Times New Roman" pitchFamily="18" charset="0"/>
                <a:cs typeface="Arial" pitchFamily="34" charset="0"/>
              </a:rPr>
              <a:t>Data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21212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212121"/>
              </a:solidFill>
              <a:effectLst/>
              <a:latin typeface="Arial" pitchFamily="34" charset="0"/>
              <a:ea typeface="Times New Roman" pitchFamily="18" charset="0"/>
              <a:cs typeface="Arial" pitchFamily="34" charset="0"/>
            </a:endParaRPr>
          </a:p>
        </p:txBody>
      </p:sp>
      <p:pic>
        <p:nvPicPr>
          <p:cNvPr id="5" name="Picture 4"/>
          <p:cNvPicPr/>
          <p:nvPr/>
        </p:nvPicPr>
        <p:blipFill>
          <a:blip r:embed="rId3" cstate="print"/>
          <a:srcRect/>
          <a:stretch>
            <a:fillRect/>
          </a:stretch>
        </p:blipFill>
        <p:spPr bwMode="auto">
          <a:xfrm>
            <a:off x="457200" y="1809750"/>
            <a:ext cx="3905250" cy="1495425"/>
          </a:xfrm>
          <a:prstGeom prst="rect">
            <a:avLst/>
          </a:prstGeom>
          <a:noFill/>
          <a:ln w="9525">
            <a:noFill/>
            <a:miter lim="800000"/>
            <a:headEnd/>
            <a:tailEnd/>
          </a:ln>
        </p:spPr>
      </p:pic>
      <p:pic>
        <p:nvPicPr>
          <p:cNvPr id="6" name="Picture 5"/>
          <p:cNvPicPr/>
          <p:nvPr/>
        </p:nvPicPr>
        <p:blipFill>
          <a:blip r:embed="rId4" cstate="print"/>
          <a:srcRect/>
          <a:stretch>
            <a:fillRect/>
          </a:stretch>
        </p:blipFill>
        <p:spPr bwMode="auto">
          <a:xfrm>
            <a:off x="5105400" y="1733550"/>
            <a:ext cx="3019425" cy="1771650"/>
          </a:xfrm>
          <a:prstGeom prst="rect">
            <a:avLst/>
          </a:prstGeom>
          <a:noFill/>
          <a:ln w="9525">
            <a:noFill/>
            <a:miter lim="800000"/>
            <a:headEnd/>
            <a:tailEnd/>
          </a:ln>
        </p:spPr>
      </p:pic>
      <p:pic>
        <p:nvPicPr>
          <p:cNvPr id="7" name="Picture 6"/>
          <p:cNvPicPr/>
          <p:nvPr/>
        </p:nvPicPr>
        <p:blipFill>
          <a:blip r:embed="rId5" cstate="print"/>
          <a:srcRect/>
          <a:stretch>
            <a:fillRect/>
          </a:stretch>
        </p:blipFill>
        <p:spPr bwMode="auto">
          <a:xfrm>
            <a:off x="1447800" y="3686175"/>
            <a:ext cx="5934075" cy="1457325"/>
          </a:xfrm>
          <a:prstGeom prst="rect">
            <a:avLst/>
          </a:prstGeom>
          <a:noFill/>
          <a:ln w="9525">
            <a:noFill/>
            <a:miter lim="800000"/>
            <a:headEnd/>
            <a:tailEnd/>
          </a:ln>
        </p:spPr>
      </p:pic>
      <p:sp>
        <p:nvSpPr>
          <p:cNvPr id="8" name="Down Arrow 7"/>
          <p:cNvSpPr/>
          <p:nvPr/>
        </p:nvSpPr>
        <p:spPr>
          <a:xfrm>
            <a:off x="4038600" y="3409950"/>
            <a:ext cx="4572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28600" y="118110"/>
            <a:ext cx="8915400" cy="624840"/>
          </a:xfrm>
        </p:spPr>
        <p:txBody>
          <a:bodyPr>
            <a:noAutofit/>
          </a:bodyPr>
          <a:lstStyle>
            <a:extLst/>
          </a:lstStyle>
          <a:p>
            <a:r>
              <a:rPr lang="en-US" sz="3600" dirty="0" smtClean="0"/>
              <a:t>Capstone Project - The Battle of Neighborhoods</a:t>
            </a:r>
            <a:endParaRPr lang="en-US" sz="3600" dirty="0"/>
          </a:p>
        </p:txBody>
      </p:sp>
      <p:sp>
        <p:nvSpPr>
          <p:cNvPr id="12" name="Rectangle 11"/>
          <p:cNvSpPr/>
          <p:nvPr/>
        </p:nvSpPr>
        <p:spPr>
          <a:xfrm>
            <a:off x="2743200" y="742950"/>
            <a:ext cx="2653290" cy="369332"/>
          </a:xfrm>
          <a:prstGeom prst="rect">
            <a:avLst/>
          </a:prstGeom>
        </p:spPr>
        <p:txBody>
          <a:bodyPr wrap="none">
            <a:spAutoFit/>
          </a:bodyPr>
          <a:lstStyle/>
          <a:p>
            <a:r>
              <a:rPr lang="en-US" dirty="0" smtClean="0"/>
              <a:t>Locate ideal neighborhood</a:t>
            </a:r>
            <a:endParaRPr lang="en-US" dirty="0"/>
          </a:p>
        </p:txBody>
      </p:sp>
      <p:pic>
        <p:nvPicPr>
          <p:cNvPr id="9" name="Picture 8"/>
          <p:cNvPicPr/>
          <p:nvPr/>
        </p:nvPicPr>
        <p:blipFill>
          <a:blip r:embed="rId3" cstate="print"/>
          <a:srcRect/>
          <a:stretch>
            <a:fillRect/>
          </a:stretch>
        </p:blipFill>
        <p:spPr bwMode="auto">
          <a:xfrm>
            <a:off x="1828800" y="1962150"/>
            <a:ext cx="5943600" cy="2828925"/>
          </a:xfrm>
          <a:prstGeom prst="rect">
            <a:avLst/>
          </a:prstGeom>
          <a:noFill/>
          <a:ln w="9525">
            <a:noFill/>
            <a:miter lim="800000"/>
            <a:headEnd/>
            <a:tailEnd/>
          </a:ln>
        </p:spPr>
      </p:pic>
      <p:sp>
        <p:nvSpPr>
          <p:cNvPr id="10" name="Rectangle 9"/>
          <p:cNvSpPr/>
          <p:nvPr/>
        </p:nvSpPr>
        <p:spPr>
          <a:xfrm>
            <a:off x="457200" y="1428750"/>
            <a:ext cx="4572000" cy="646331"/>
          </a:xfrm>
          <a:prstGeom prst="rect">
            <a:avLst/>
          </a:prstGeom>
        </p:spPr>
        <p:txBody>
          <a:bodyPr>
            <a:spAutoFit/>
          </a:bodyPr>
          <a:lstStyle/>
          <a:p>
            <a:r>
              <a:rPr lang="en-US" dirty="0" smtClean="0"/>
              <a:t>Folium mapping feature was used to plot the maps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txBox="1">
            <a:spLocks/>
          </p:cNvSpPr>
          <p:nvPr/>
        </p:nvSpPr>
        <p:spPr>
          <a:xfrm>
            <a:off x="228600" y="118110"/>
            <a:ext cx="8915400" cy="624840"/>
          </a:xfrm>
          <a:prstGeom prst="rect">
            <a:avLst/>
          </a:prstGeom>
        </p:spPr>
        <p:txBody>
          <a:bodyPr vert="horz" anchor="b">
            <a:noAutofit/>
          </a:bodyPr>
          <a:lstStyle>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smtClean="0">
                <a:ln>
                  <a:noFill/>
                </a:ln>
                <a:solidFill>
                  <a:schemeClr val="tx2"/>
                </a:solidFill>
                <a:effectLst/>
                <a:uLnTx/>
                <a:uFillTx/>
                <a:latin typeface="+mj-lt"/>
                <a:ea typeface="+mj-ea"/>
                <a:cs typeface="+mj-cs"/>
              </a:rPr>
              <a:t>Capstone Project - The Battle of Neighborhoods</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a:off x="2743200" y="742950"/>
            <a:ext cx="2653290" cy="369332"/>
          </a:xfrm>
          <a:prstGeom prst="rect">
            <a:avLst/>
          </a:prstGeom>
        </p:spPr>
        <p:txBody>
          <a:bodyPr wrap="none">
            <a:spAutoFit/>
          </a:bodyPr>
          <a:lstStyle/>
          <a:p>
            <a:r>
              <a:rPr lang="en-US" dirty="0" smtClean="0"/>
              <a:t>Locate ideal neighborhood</a:t>
            </a:r>
            <a:endParaRPr lang="en-US" dirty="0"/>
          </a:p>
        </p:txBody>
      </p:sp>
      <p:sp>
        <p:nvSpPr>
          <p:cNvPr id="8" name="Rectangle 1"/>
          <p:cNvSpPr>
            <a:spLocks noChangeArrowheads="1"/>
          </p:cNvSpPr>
          <p:nvPr/>
        </p:nvSpPr>
        <p:spPr bwMode="auto">
          <a:xfrm>
            <a:off x="304800" y="1518106"/>
            <a:ext cx="8534400" cy="3046940"/>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fontAlgn="base">
              <a:spcBef>
                <a:spcPct val="0"/>
              </a:spcBef>
              <a:spcAft>
                <a:spcPct val="0"/>
              </a:spcAft>
            </a:pPr>
            <a:r>
              <a:rPr lang="en-US" sz="2000" dirty="0" smtClean="0">
                <a:solidFill>
                  <a:srgbClr val="212121"/>
                </a:solidFill>
                <a:latin typeface="Arial" pitchFamily="34" charset="0"/>
                <a:ea typeface="Times New Roman" pitchFamily="18" charset="0"/>
                <a:cs typeface="Arial" pitchFamily="34" charset="0"/>
              </a:rPr>
              <a:t>Solution</a:t>
            </a:r>
          </a:p>
          <a:p>
            <a:endParaRPr kumimoji="0" lang="en-US" sz="1400" b="0" i="0" u="none" strike="noStrike" cap="none" normalizeH="0" baseline="0" dirty="0" smtClean="0">
              <a:ln>
                <a:noFill/>
              </a:ln>
              <a:solidFill>
                <a:srgbClr val="212121"/>
              </a:solidFill>
              <a:effectLst/>
              <a:latin typeface="Arial" pitchFamily="34" charset="0"/>
              <a:ea typeface="Times New Roman" pitchFamily="18" charset="0"/>
              <a:cs typeface="Arial" pitchFamily="34" charset="0"/>
            </a:endParaRPr>
          </a:p>
          <a:p>
            <a:r>
              <a:rPr kumimoji="0" lang="en-US" sz="1400" b="0" i="0" u="none" strike="noStrike" cap="none" normalizeH="0" baseline="0" dirty="0" smtClean="0">
                <a:ln>
                  <a:noFill/>
                </a:ln>
                <a:solidFill>
                  <a:srgbClr val="212121"/>
                </a:solidFill>
                <a:effectLst/>
                <a:latin typeface="Arial" pitchFamily="34" charset="0"/>
                <a:ea typeface="Times New Roman" pitchFamily="18" charset="0"/>
                <a:cs typeface="Arial" pitchFamily="34" charset="0"/>
              </a:rPr>
              <a:t>To Analyze </a:t>
            </a:r>
            <a:r>
              <a:rPr lang="en-US" sz="1400" dirty="0" smtClean="0">
                <a:solidFill>
                  <a:srgbClr val="212121"/>
                </a:solidFill>
                <a:latin typeface="Arial" pitchFamily="34" charset="0"/>
                <a:ea typeface="Times New Roman" pitchFamily="18" charset="0"/>
                <a:cs typeface="Arial" pitchFamily="34" charset="0"/>
              </a:rPr>
              <a:t>the data, pick identify the features and work on those column data, like grouping and sorting them, and joining the similar fields. </a:t>
            </a:r>
            <a:endParaRPr lang="en-US" sz="1400" dirty="0" smtClean="0">
              <a:solidFill>
                <a:srgbClr val="212121"/>
              </a:solidFill>
              <a:latin typeface="Arial" pitchFamily="34" charset="0"/>
              <a:ea typeface="Times New Roman" pitchFamily="18" charset="0"/>
              <a:cs typeface="Arial" pitchFamily="34" charset="0"/>
            </a:endParaRPr>
          </a:p>
          <a:p>
            <a:endParaRPr lang="en-US" sz="1400" dirty="0" smtClean="0">
              <a:solidFill>
                <a:srgbClr val="212121"/>
              </a:solidFill>
              <a:latin typeface="Arial" pitchFamily="34" charset="0"/>
              <a:ea typeface="Times New Roman" pitchFamily="18" charset="0"/>
              <a:cs typeface="Arial" pitchFamily="34" charset="0"/>
            </a:endParaRPr>
          </a:p>
          <a:p>
            <a:r>
              <a:rPr lang="en-US" sz="1400" dirty="0" smtClean="0">
                <a:solidFill>
                  <a:srgbClr val="212121"/>
                </a:solidFill>
                <a:latin typeface="Arial" pitchFamily="34" charset="0"/>
                <a:ea typeface="Times New Roman" pitchFamily="18" charset="0"/>
                <a:cs typeface="Arial" pitchFamily="34" charset="0"/>
              </a:rPr>
              <a:t>Then I use the Folium’s mapping methods to plot the data on to a map for visualization</a:t>
            </a:r>
            <a:r>
              <a:rPr lang="en-US" sz="1400" dirty="0" smtClean="0">
                <a:solidFill>
                  <a:srgbClr val="212121"/>
                </a:solidFill>
                <a:latin typeface="Arial" pitchFamily="34" charset="0"/>
                <a:ea typeface="Times New Roman" pitchFamily="18" charset="0"/>
                <a:cs typeface="Arial" pitchFamily="34" charset="0"/>
              </a:rPr>
              <a:t>.</a:t>
            </a:r>
          </a:p>
          <a:p>
            <a:endParaRPr lang="en-US" sz="1400" dirty="0" smtClean="0">
              <a:solidFill>
                <a:srgbClr val="212121"/>
              </a:solidFill>
              <a:latin typeface="Arial" pitchFamily="34" charset="0"/>
              <a:ea typeface="Times New Roman" pitchFamily="18" charset="0"/>
              <a:cs typeface="Arial" pitchFamily="34" charset="0"/>
            </a:endParaRPr>
          </a:p>
          <a:p>
            <a:r>
              <a:rPr lang="en-US" sz="1400" dirty="0" smtClean="0">
                <a:solidFill>
                  <a:srgbClr val="212121"/>
                </a:solidFill>
                <a:latin typeface="Arial" pitchFamily="34" charset="0"/>
                <a:ea typeface="Times New Roman" pitchFamily="18" charset="0"/>
                <a:cs typeface="Arial" pitchFamily="34" charset="0"/>
              </a:rPr>
              <a:t>K-means clustering is employed to arrive at the required result of identifying the neighborhood which matches to the customers requirement – that is a neighborhood which has the most number of facilities in a set of expected/required facilities</a:t>
            </a:r>
            <a:r>
              <a:rPr lang="en-US" sz="1400" dirty="0" smtClean="0">
                <a:solidFill>
                  <a:srgbClr val="212121"/>
                </a:solidFill>
                <a:latin typeface="Arial" pitchFamily="34" charset="0"/>
                <a:ea typeface="Times New Roman" pitchFamily="18" charset="0"/>
                <a:cs typeface="Arial" pitchFamily="34" charset="0"/>
              </a:rPr>
              <a:t>.</a:t>
            </a:r>
          </a:p>
          <a:p>
            <a:endParaRPr lang="en-US" sz="1400" dirty="0" smtClean="0">
              <a:solidFill>
                <a:srgbClr val="212121"/>
              </a:solidFill>
              <a:latin typeface="Arial" pitchFamily="34" charset="0"/>
              <a:ea typeface="Times New Roman" pitchFamily="18" charset="0"/>
              <a:cs typeface="Arial" pitchFamily="34" charset="0"/>
            </a:endParaRPr>
          </a:p>
          <a:p>
            <a:r>
              <a:rPr lang="en-US" sz="1400" dirty="0" smtClean="0">
                <a:solidFill>
                  <a:srgbClr val="212121"/>
                </a:solidFill>
                <a:latin typeface="Arial" pitchFamily="34" charset="0"/>
                <a:ea typeface="Times New Roman" pitchFamily="18" charset="0"/>
                <a:cs typeface="Arial" pitchFamily="34" charset="0"/>
              </a:rPr>
              <a:t>These facilities (venue details) are fetched for each postal code (location) using Four Square APIs.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12121"/>
                </a:solidFill>
                <a:effectLst/>
                <a:latin typeface="Arial" pitchFamily="34" charset="0"/>
                <a:ea typeface="Times New Roman" pitchFamily="18" charset="0"/>
                <a:cs typeface="Arial" pitchFamily="34"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txBox="1">
            <a:spLocks/>
          </p:cNvSpPr>
          <p:nvPr/>
        </p:nvSpPr>
        <p:spPr>
          <a:xfrm>
            <a:off x="228600" y="118110"/>
            <a:ext cx="8915400" cy="624840"/>
          </a:xfrm>
          <a:prstGeom prst="rect">
            <a:avLst/>
          </a:prstGeom>
        </p:spPr>
        <p:txBody>
          <a:bodyPr vert="horz" anchor="b">
            <a:noAutofit/>
          </a:bodyPr>
          <a:lstStyle>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smtClean="0">
                <a:ln>
                  <a:noFill/>
                </a:ln>
                <a:solidFill>
                  <a:schemeClr val="tx2"/>
                </a:solidFill>
                <a:effectLst/>
                <a:uLnTx/>
                <a:uFillTx/>
                <a:latin typeface="+mj-lt"/>
                <a:ea typeface="+mj-ea"/>
                <a:cs typeface="+mj-cs"/>
              </a:rPr>
              <a:t>Capstone Project - The Battle of Neighborhoods</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a:off x="2743200" y="742950"/>
            <a:ext cx="2653290" cy="369332"/>
          </a:xfrm>
          <a:prstGeom prst="rect">
            <a:avLst/>
          </a:prstGeom>
        </p:spPr>
        <p:txBody>
          <a:bodyPr wrap="none">
            <a:spAutoFit/>
          </a:bodyPr>
          <a:lstStyle/>
          <a:p>
            <a:r>
              <a:rPr lang="en-US" dirty="0" smtClean="0"/>
              <a:t>Locate ideal neighborhood</a:t>
            </a:r>
            <a:endParaRPr lang="en-US" dirty="0"/>
          </a:p>
        </p:txBody>
      </p:sp>
      <p:sp>
        <p:nvSpPr>
          <p:cNvPr id="4" name="Rectangle 3"/>
          <p:cNvSpPr/>
          <p:nvPr/>
        </p:nvSpPr>
        <p:spPr>
          <a:xfrm>
            <a:off x="533400" y="1581150"/>
            <a:ext cx="8458200" cy="2246769"/>
          </a:xfrm>
          <a:prstGeom prst="rect">
            <a:avLst/>
          </a:prstGeom>
        </p:spPr>
        <p:txBody>
          <a:bodyPr wrap="square">
            <a:spAutoFit/>
          </a:bodyPr>
          <a:lstStyle/>
          <a:p>
            <a:pPr fontAlgn="base">
              <a:spcBef>
                <a:spcPct val="0"/>
              </a:spcBef>
              <a:spcAft>
                <a:spcPct val="0"/>
              </a:spcAft>
            </a:pPr>
            <a:r>
              <a:rPr lang="en-US" sz="2000" dirty="0" smtClean="0">
                <a:solidFill>
                  <a:srgbClr val="212121"/>
                </a:solidFill>
                <a:latin typeface="Arial" pitchFamily="34" charset="0"/>
                <a:ea typeface="Times New Roman" pitchFamily="18" charset="0"/>
                <a:cs typeface="Arial" pitchFamily="34" charset="0"/>
              </a:rPr>
              <a:t>FourSquare APIs </a:t>
            </a:r>
            <a:endParaRPr lang="en-US" dirty="0" smtClean="0">
              <a:solidFill>
                <a:srgbClr val="212121"/>
              </a:solidFill>
              <a:latin typeface="Arial" pitchFamily="34" charset="0"/>
              <a:ea typeface="Times New Roman" pitchFamily="18" charset="0"/>
              <a:cs typeface="Arial" pitchFamily="34" charset="0"/>
            </a:endParaRPr>
          </a:p>
          <a:p>
            <a:endParaRPr lang="en-US" sz="1400" dirty="0" smtClean="0">
              <a:solidFill>
                <a:srgbClr val="212121"/>
              </a:solidFill>
              <a:latin typeface="Arial" pitchFamily="34" charset="0"/>
              <a:ea typeface="Times New Roman" pitchFamily="18" charset="0"/>
              <a:cs typeface="Arial" pitchFamily="34" charset="0"/>
            </a:endParaRPr>
          </a:p>
          <a:p>
            <a:r>
              <a:rPr lang="en-US" sz="1400" dirty="0" smtClean="0">
                <a:solidFill>
                  <a:srgbClr val="212121"/>
                </a:solidFill>
                <a:latin typeface="Arial" pitchFamily="34" charset="0"/>
                <a:ea typeface="Times New Roman" pitchFamily="18" charset="0"/>
                <a:cs typeface="Arial" pitchFamily="34" charset="0"/>
              </a:rPr>
              <a:t>An FourSquare account and use it to register and consume the api.</a:t>
            </a:r>
            <a:endParaRPr lang="en-US" sz="1400" dirty="0" smtClean="0">
              <a:solidFill>
                <a:srgbClr val="212121"/>
              </a:solidFill>
              <a:latin typeface="Arial" pitchFamily="34" charset="0"/>
              <a:ea typeface="Times New Roman" pitchFamily="18" charset="0"/>
              <a:cs typeface="Arial" pitchFamily="34" charset="0"/>
            </a:endParaRPr>
          </a:p>
          <a:p>
            <a:endParaRPr lang="en-US" sz="1400" dirty="0" smtClean="0">
              <a:solidFill>
                <a:srgbClr val="212121"/>
              </a:solidFill>
              <a:latin typeface="Arial" pitchFamily="34" charset="0"/>
              <a:ea typeface="Times New Roman" pitchFamily="18" charset="0"/>
              <a:cs typeface="Arial" pitchFamily="34" charset="0"/>
            </a:endParaRPr>
          </a:p>
          <a:p>
            <a:r>
              <a:rPr lang="en-US" sz="1400" dirty="0" smtClean="0">
                <a:solidFill>
                  <a:srgbClr val="212121"/>
                </a:solidFill>
                <a:latin typeface="Arial" pitchFamily="34" charset="0"/>
                <a:ea typeface="Times New Roman" pitchFamily="18" charset="0"/>
                <a:cs typeface="Arial" pitchFamily="34" charset="0"/>
              </a:rPr>
              <a:t>A typical call to the API will look like</a:t>
            </a:r>
          </a:p>
          <a:p>
            <a:r>
              <a:rPr lang="en-US" sz="1400" dirty="0" smtClean="0">
                <a:solidFill>
                  <a:srgbClr val="212121"/>
                </a:solidFill>
                <a:latin typeface="Arial" pitchFamily="34" charset="0"/>
                <a:ea typeface="Times New Roman" pitchFamily="18" charset="0"/>
                <a:cs typeface="Arial" pitchFamily="34" charset="0"/>
              </a:rPr>
              <a:t> 'https://api.foursquare.com/v2/venues/explore?&amp;client_id={}&amp;cli..’</a:t>
            </a:r>
          </a:p>
          <a:p>
            <a:endParaRPr lang="en-US" sz="1400" dirty="0" smtClean="0">
              <a:solidFill>
                <a:srgbClr val="212121"/>
              </a:solidFill>
              <a:latin typeface="Arial" pitchFamily="34" charset="0"/>
              <a:ea typeface="Times New Roman" pitchFamily="18" charset="0"/>
              <a:cs typeface="Arial" pitchFamily="34" charset="0"/>
            </a:endParaRPr>
          </a:p>
          <a:p>
            <a:r>
              <a:rPr lang="en-US" sz="1400" dirty="0" smtClean="0">
                <a:solidFill>
                  <a:srgbClr val="212121"/>
                </a:solidFill>
                <a:latin typeface="Arial" pitchFamily="34" charset="0"/>
                <a:ea typeface="Times New Roman" pitchFamily="18" charset="0"/>
                <a:cs typeface="Arial" pitchFamily="34" charset="0"/>
              </a:rPr>
              <a:t>Sample result from the API</a:t>
            </a:r>
          </a:p>
          <a:p>
            <a:endParaRPr lang="en-US" dirty="0" smtClean="0">
              <a:solidFill>
                <a:srgbClr val="212121"/>
              </a:solidFill>
              <a:latin typeface="Arial" pitchFamily="34" charset="0"/>
              <a:ea typeface="Times New Roman" pitchFamily="18" charset="0"/>
              <a:cs typeface="Arial" pitchFamily="34" charset="0"/>
            </a:endParaRPr>
          </a:p>
        </p:txBody>
      </p:sp>
      <p:pic>
        <p:nvPicPr>
          <p:cNvPr id="7" name="Picture 6"/>
          <p:cNvPicPr/>
          <p:nvPr/>
        </p:nvPicPr>
        <p:blipFill>
          <a:blip r:embed="rId2" cstate="print"/>
          <a:srcRect/>
          <a:stretch>
            <a:fillRect/>
          </a:stretch>
        </p:blipFill>
        <p:spPr bwMode="auto">
          <a:xfrm>
            <a:off x="1447800" y="3486150"/>
            <a:ext cx="5943600" cy="146685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554</Words>
  <Application>Microsoft Office PowerPoint</Application>
  <PresentationFormat>On-screen Show (16:9)</PresentationFormat>
  <Paragraphs>96</Paragraphs>
  <Slides>11</Slides>
  <Notes>7</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WidescreenPresentation</vt:lpstr>
      <vt:lpstr>Peer-graded Assignment: Capstone Project - The Battle of Neighborhoods (Week 2)</vt:lpstr>
      <vt:lpstr>Capstone Project - The Battle of Neighborhoods</vt:lpstr>
      <vt:lpstr>Capstone Project - The Battle of Neighborhoods</vt:lpstr>
      <vt:lpstr>Capstone Project - The Battle of Neighborhoods</vt:lpstr>
      <vt:lpstr>Capstone Project - The Battle of Neighborhoods</vt:lpstr>
      <vt:lpstr>Capstone Project - The Battle of Neighborhoods</vt:lpstr>
      <vt:lpstr>Capstone Project - The Battle of Neighborhoods</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2020-11-25T09:38:18Z</dcterms:created>
  <dcterms:modified xsi:type="dcterms:W3CDTF">2020-11-25T10:01:06Z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