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526" r:id="rId2"/>
    <p:sldId id="423" r:id="rId3"/>
    <p:sldId id="486" r:id="rId4"/>
    <p:sldId id="671" r:id="rId5"/>
    <p:sldId id="672" r:id="rId6"/>
    <p:sldId id="673" r:id="rId7"/>
    <p:sldId id="674" r:id="rId8"/>
    <p:sldId id="675" r:id="rId9"/>
    <p:sldId id="676" r:id="rId10"/>
    <p:sldId id="677" r:id="rId11"/>
    <p:sldId id="678" r:id="rId12"/>
    <p:sldId id="679" r:id="rId13"/>
    <p:sldId id="680" r:id="rId14"/>
    <p:sldId id="681" r:id="rId15"/>
    <p:sldId id="682" r:id="rId16"/>
    <p:sldId id="683" r:id="rId17"/>
    <p:sldId id="684" r:id="rId18"/>
    <p:sldId id="685" r:id="rId19"/>
    <p:sldId id="686" r:id="rId20"/>
    <p:sldId id="687" r:id="rId21"/>
    <p:sldId id="688" r:id="rId22"/>
    <p:sldId id="689" r:id="rId23"/>
    <p:sldId id="690" r:id="rId24"/>
    <p:sldId id="691" r:id="rId25"/>
    <p:sldId id="692" r:id="rId26"/>
    <p:sldId id="693" r:id="rId27"/>
    <p:sldId id="694" r:id="rId28"/>
    <p:sldId id="695" r:id="rId29"/>
    <p:sldId id="696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33CC"/>
    <a:srgbClr val="CCFFFF"/>
    <a:srgbClr val="FFFFCC"/>
    <a:srgbClr val="E9E9FF"/>
    <a:srgbClr val="F4F4F4"/>
    <a:srgbClr val="FF6600"/>
    <a:srgbClr val="FFCC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4" autoAdjust="0"/>
    <p:restoredTop sz="95118" autoAdjust="0"/>
  </p:normalViewPr>
  <p:slideViewPr>
    <p:cSldViewPr snapToGrid="0">
      <p:cViewPr>
        <p:scale>
          <a:sx n="66" d="100"/>
          <a:sy n="66" d="100"/>
        </p:scale>
        <p:origin x="-1406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9" d="100"/>
        <a:sy n="129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73D25097-CB05-494A-B5A0-FE8E80A3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t" anchorCtr="0" compatLnSpc="1">
            <a:prstTxWarp prst="textNoShape">
              <a:avLst/>
            </a:prstTxWarp>
          </a:bodyPr>
          <a:lstStyle>
            <a:lvl1pPr algn="r" defTabSz="97313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b" anchorCtr="0" compatLnSpc="1">
            <a:prstTxWarp prst="textNoShape">
              <a:avLst/>
            </a:prstTxWarp>
          </a:bodyPr>
          <a:lstStyle>
            <a:lvl1pPr defTabSz="97313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b" anchorCtr="0" compatLnSpc="1">
            <a:prstTxWarp prst="textNoShape">
              <a:avLst/>
            </a:prstTxWarp>
          </a:bodyPr>
          <a:lstStyle>
            <a:lvl1pPr algn="r" defTabSz="97313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11D48E1-0FD9-4BED-B6AD-86D6908ED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29FC4C2-669C-4754-A1A1-9267DF567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152400"/>
            <a:ext cx="2001837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54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52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144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09600" y="7620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 userDrawn="1"/>
        </p:nvSpPr>
        <p:spPr bwMode="auto">
          <a:xfrm>
            <a:off x="576263" y="6583363"/>
            <a:ext cx="18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200"/>
          </a:p>
        </p:txBody>
      </p:sp>
      <p:sp>
        <p:nvSpPr>
          <p:cNvPr id="12314" name="Rectangle 26"/>
          <p:cNvSpPr>
            <a:spLocks noChangeArrowheads="1"/>
          </p:cNvSpPr>
          <p:nvPr userDrawn="1"/>
        </p:nvSpPr>
        <p:spPr bwMode="auto">
          <a:xfrm>
            <a:off x="0" y="6534150"/>
            <a:ext cx="2987675" cy="307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1400" dirty="0">
                <a:latin typeface="Times New Roman" pitchFamily="18" charset="0"/>
              </a:rPr>
              <a:t>Copyright ©2002-2013 Norman Sadeh</a:t>
            </a:r>
          </a:p>
        </p:txBody>
      </p:sp>
      <p:sp>
        <p:nvSpPr>
          <p:cNvPr id="12315" name="Rectangle 27"/>
          <p:cNvSpPr>
            <a:spLocks noChangeArrowheads="1"/>
          </p:cNvSpPr>
          <p:nvPr userDrawn="1"/>
        </p:nvSpPr>
        <p:spPr bwMode="auto">
          <a:xfrm>
            <a:off x="4970463" y="6581775"/>
            <a:ext cx="4173537" cy="276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i="1" dirty="0"/>
              <a:t>Information Security &amp; Privacy – Lect. </a:t>
            </a:r>
            <a:r>
              <a:rPr lang="en-US" sz="1200" i="1" dirty="0" smtClean="0"/>
              <a:t>6 </a:t>
            </a:r>
            <a:r>
              <a:rPr lang="en-US" sz="1200" i="1" dirty="0"/>
              <a:t>- Slide </a:t>
            </a:r>
            <a:fld id="{33FC2AFE-77EC-4116-90D3-F7175BEAEA39}" type="slidenum">
              <a:rPr lang="en-US" sz="1200" i="1"/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harborlink.net/images/pcmcia%20card.jpg&amp;imgrefurl=http://www.harborlink.net/home_field.html&amp;h=268&amp;w=268&amp;prev=/images?q=PCMCIA+card&amp;svnum=10&amp;hl=en&amp;lr=&amp;ie=UTF-8&amp;oe=UTF-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images.google.com/imgres?imgurl=www.wibu.com/images/securikey2.jpg&amp;imgrefurl=http://www.wibu.com/us/securikey.htm&amp;h=236&amp;w=234&amp;prev=/images?q=USB+Token&amp;svnum=10&amp;hl=en&amp;lr=&amp;ie=UTF-8&amp;oe=UTF-8" TargetMode="Externa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kofamerica.com/privacy/sitekey/" TargetMode="External"/><Relationship Id="rId2" Type="http://schemas.openxmlformats.org/officeDocument/2006/relationships/hyperlink" Target="http://blog.washingtonpost.com/securityfix/2006/07/citibank_phish_spoofs_2factor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seas.harvard.edu/~rachna/papers/emperor-security-indicators-bank-sitekey-phishing-study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70776" y="786757"/>
            <a:ext cx="8943975" cy="1371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3333CC"/>
                </a:solidFill>
              </a:rPr>
              <a:t>Authentication: Part II</a:t>
            </a:r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2085975" y="3613150"/>
            <a:ext cx="4864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400"/>
              <a:t>Norman M. Sadeh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400"/>
              <a:t>School of Computer Science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400"/>
              <a:t>Carnegie Mellon University</a:t>
            </a:r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527050" y="555625"/>
            <a:ext cx="895191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sz="2800" i="1">
                <a:solidFill>
                  <a:schemeClr val="accent2"/>
                </a:solidFill>
              </a:rPr>
              <a:t/>
            </a:r>
            <a:br>
              <a:rPr lang="en-US" sz="2800" i="1">
                <a:solidFill>
                  <a:schemeClr val="accent2"/>
                </a:solidFill>
              </a:rPr>
            </a:br>
            <a:r>
              <a:rPr lang="en-US" sz="3200" i="1">
                <a:solidFill>
                  <a:schemeClr val="accent2"/>
                </a:solidFill>
              </a:rPr>
              <a:t/>
            </a:r>
            <a:br>
              <a:rPr lang="en-US" sz="3200" i="1">
                <a:solidFill>
                  <a:schemeClr val="accent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 b="1" i="1"/>
              <a:t>Information Security &amp; Privacy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93775" y="246063"/>
            <a:ext cx="7523163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itchFamily="18" charset="0"/>
              </a:rPr>
              <a:t>15-421/08-731 and 08-761/46-861 --  Fall 2013 – Lecture </a:t>
            </a:r>
            <a:r>
              <a:rPr lang="en-US" sz="2400" dirty="0" smtClean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Sign-On (SSO)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once and gain access to a diverse set of systems/services, possibly subject to additional access control policies</a:t>
            </a:r>
          </a:p>
          <a:p>
            <a:pPr lvl="1"/>
            <a:r>
              <a:rPr lang="en-US" dirty="0" smtClean="0"/>
              <a:t>e.g. Role-Based Access Control (RBAC)</a:t>
            </a:r>
          </a:p>
          <a:p>
            <a:r>
              <a:rPr lang="en-US" dirty="0" smtClean="0"/>
              <a:t>Enhances usability</a:t>
            </a:r>
          </a:p>
          <a:p>
            <a:r>
              <a:rPr lang="en-US" dirty="0" smtClean="0"/>
              <a:t>…but authentication servers become a possible target of attacks (e.g. DOS)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Directory Federation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Generalized SSO to </a:t>
            </a:r>
            <a:r>
              <a:rPr lang="en-US" sz="2400" b="1" dirty="0" smtClean="0"/>
              <a:t>federated security domains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e.g. multiple organizations across a supply chain</a:t>
            </a:r>
          </a:p>
          <a:p>
            <a:r>
              <a:rPr lang="en-US" sz="2400" b="1" dirty="0" smtClean="0"/>
              <a:t>Federation Server </a:t>
            </a:r>
            <a:r>
              <a:rPr lang="en-US" sz="2400" dirty="0" smtClean="0"/>
              <a:t>in home domain authenticates user: user receives a </a:t>
            </a:r>
            <a:r>
              <a:rPr lang="en-US" sz="2400" b="1" dirty="0" smtClean="0"/>
              <a:t>token</a:t>
            </a:r>
            <a:r>
              <a:rPr lang="en-US" sz="2400" dirty="0" smtClean="0"/>
              <a:t> with a </a:t>
            </a:r>
            <a:r>
              <a:rPr lang="en-US" sz="2400" b="1" dirty="0" smtClean="0"/>
              <a:t>collection of claims, incl. identity</a:t>
            </a:r>
          </a:p>
          <a:p>
            <a:r>
              <a:rPr lang="en-US" sz="2400" dirty="0" smtClean="0"/>
              <a:t>When user </a:t>
            </a:r>
            <a:r>
              <a:rPr lang="en-US" sz="2400" b="1" dirty="0" smtClean="0"/>
              <a:t>crosses to another domain</a:t>
            </a:r>
            <a:r>
              <a:rPr lang="en-US" sz="2400" dirty="0" smtClean="0"/>
              <a:t>, that domain’s Federation Server examines the user’s token and issues a </a:t>
            </a:r>
            <a:r>
              <a:rPr lang="en-US" sz="2400" b="1" dirty="0" smtClean="0"/>
              <a:t>local token </a:t>
            </a:r>
            <a:r>
              <a:rPr lang="en-US" sz="2400" dirty="0" smtClean="0"/>
              <a:t>for access to local servers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152400"/>
            <a:ext cx="8360981" cy="609600"/>
          </a:xfrm>
        </p:spPr>
        <p:txBody>
          <a:bodyPr/>
          <a:lstStyle/>
          <a:p>
            <a:r>
              <a:rPr lang="en-US" sz="2800" dirty="0" smtClean="0"/>
              <a:t>Security Assertion Markup Language (SAML)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XML-based </a:t>
            </a:r>
            <a:r>
              <a:rPr lang="en-US" sz="2400" b="1" dirty="0" smtClean="0"/>
              <a:t>assertion</a:t>
            </a:r>
            <a:r>
              <a:rPr lang="en-US" sz="2400" dirty="0" smtClean="0"/>
              <a:t> and </a:t>
            </a:r>
            <a:r>
              <a:rPr lang="en-US" sz="2400" b="1" dirty="0" smtClean="0"/>
              <a:t>authorization</a:t>
            </a:r>
            <a:r>
              <a:rPr lang="en-US" sz="2400" dirty="0" smtClean="0"/>
              <a:t> language (OASIS)</a:t>
            </a:r>
          </a:p>
          <a:p>
            <a:pPr lvl="1"/>
            <a:r>
              <a:rPr lang="en-US" sz="2400" dirty="0" smtClean="0"/>
              <a:t>Communication between an </a:t>
            </a:r>
            <a:r>
              <a:rPr lang="en-US" sz="2400" b="1" dirty="0" smtClean="0"/>
              <a:t>identity provider</a:t>
            </a:r>
            <a:r>
              <a:rPr lang="en-US" sz="2400" dirty="0" smtClean="0"/>
              <a:t> in one security domain and a </a:t>
            </a:r>
            <a:r>
              <a:rPr lang="en-US" sz="2400" b="1" dirty="0" smtClean="0"/>
              <a:t>service provider </a:t>
            </a:r>
            <a:r>
              <a:rPr lang="en-US" sz="2400" dirty="0" smtClean="0"/>
              <a:t>in another</a:t>
            </a:r>
          </a:p>
          <a:p>
            <a:r>
              <a:rPr lang="en-US" sz="2400" dirty="0" smtClean="0"/>
              <a:t>When a user attempts to access a Web service in another domain</a:t>
            </a:r>
          </a:p>
          <a:p>
            <a:pPr lvl="1"/>
            <a:r>
              <a:rPr lang="en-US" sz="2400" dirty="0" smtClean="0"/>
              <a:t>His home domain’s </a:t>
            </a:r>
            <a:r>
              <a:rPr lang="en-US" sz="2400" b="1" dirty="0" smtClean="0"/>
              <a:t>identity provider passes an assertion to the service provider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/>
              <a:t>service provider makes an access control decision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Authentication Statements</a:t>
            </a:r>
          </a:p>
          <a:p>
            <a:pPr lvl="1"/>
            <a:r>
              <a:rPr lang="en-US" sz="2400" dirty="0" smtClean="0"/>
              <a:t>Asserts that the principal did authenticate with the identity provider at a particular time</a:t>
            </a:r>
          </a:p>
          <a:p>
            <a:r>
              <a:rPr lang="en-US" sz="2400" b="1" dirty="0" smtClean="0"/>
              <a:t>Attribute Statements</a:t>
            </a:r>
            <a:r>
              <a:rPr lang="en-US" sz="2400" dirty="0" smtClean="0"/>
              <a:t>: Asserts that certain attributes are associated with a subject (e.g. </a:t>
            </a:r>
            <a:r>
              <a:rPr lang="en-US" sz="2400" i="1" dirty="0" smtClean="0">
                <a:solidFill>
                  <a:srgbClr val="3333CC"/>
                </a:solidFill>
              </a:rPr>
              <a:t>employee of accounting dept</a:t>
            </a:r>
            <a:r>
              <a:rPr lang="en-US" sz="2400" dirty="0" smtClean="0"/>
              <a:t>.) – used for access control decisions</a:t>
            </a:r>
          </a:p>
          <a:p>
            <a:r>
              <a:rPr lang="en-US" sz="2400" b="1" dirty="0" smtClean="0"/>
              <a:t>Authorization Decision Statements</a:t>
            </a:r>
          </a:p>
          <a:p>
            <a:pPr lvl="1"/>
            <a:r>
              <a:rPr lang="en-US" sz="2400" dirty="0" smtClean="0"/>
              <a:t>A subject is permitted </a:t>
            </a:r>
            <a:r>
              <a:rPr lang="en-US" sz="2400" i="1" dirty="0" smtClean="0"/>
              <a:t>to perform an action A on a resource R given evidence E</a:t>
            </a:r>
          </a:p>
          <a:p>
            <a:pPr lvl="1"/>
            <a:r>
              <a:rPr lang="en-US" sz="2400" dirty="0" smtClean="0"/>
              <a:t>Complemented by </a:t>
            </a:r>
            <a:r>
              <a:rPr lang="en-US" sz="2400" b="1" dirty="0" smtClean="0"/>
              <a:t>XACML language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105400"/>
          </a:xfrm>
        </p:spPr>
        <p:txBody>
          <a:bodyPr/>
          <a:lstStyle/>
          <a:p>
            <a:r>
              <a:rPr lang="en-US" sz="2300" b="1" dirty="0" smtClean="0"/>
              <a:t>Open ID </a:t>
            </a:r>
            <a:r>
              <a:rPr lang="en-US" sz="2300" dirty="0" smtClean="0"/>
              <a:t>(e.g. PayPal, Google</a:t>
            </a:r>
            <a:r>
              <a:rPr lang="en-US" sz="2300" dirty="0" smtClean="0"/>
              <a:t>, </a:t>
            </a:r>
            <a:r>
              <a:rPr lang="en-US" sz="2300" dirty="0" err="1" smtClean="0"/>
              <a:t>Paypal</a:t>
            </a:r>
            <a:r>
              <a:rPr lang="en-US" sz="2300" dirty="0" smtClean="0"/>
              <a:t>, </a:t>
            </a:r>
            <a:r>
              <a:rPr lang="en-US" sz="2300" dirty="0" smtClean="0"/>
              <a:t>etc.)</a:t>
            </a:r>
          </a:p>
          <a:p>
            <a:pPr lvl="1"/>
            <a:r>
              <a:rPr lang="en-US" sz="2200" b="1" dirty="0" smtClean="0"/>
              <a:t>Register an </a:t>
            </a:r>
            <a:r>
              <a:rPr lang="en-US" sz="2200" b="1" dirty="0" err="1" smtClean="0"/>
              <a:t>OpenID</a:t>
            </a:r>
            <a:r>
              <a:rPr lang="en-US" sz="2200" b="1" dirty="0" smtClean="0"/>
              <a:t> with an </a:t>
            </a:r>
            <a:r>
              <a:rPr lang="en-US" sz="2200" b="1" dirty="0" err="1" smtClean="0"/>
              <a:t>OpenID</a:t>
            </a:r>
            <a:r>
              <a:rPr lang="en-US" sz="2200" b="1" dirty="0" smtClean="0"/>
              <a:t> provider</a:t>
            </a:r>
          </a:p>
          <a:p>
            <a:pPr lvl="1"/>
            <a:r>
              <a:rPr lang="en-US" sz="2200" dirty="0" smtClean="0"/>
              <a:t>“Relying party” (i.e. service provider) does </a:t>
            </a:r>
            <a:r>
              <a:rPr lang="en-US" sz="2200" b="1" dirty="0" smtClean="0"/>
              <a:t>service discovery </a:t>
            </a:r>
            <a:r>
              <a:rPr lang="en-US" sz="2200" dirty="0" smtClean="0"/>
              <a:t>to identify relevant </a:t>
            </a:r>
            <a:r>
              <a:rPr lang="en-US" sz="2200" dirty="0" err="1" smtClean="0"/>
              <a:t>OpenID</a:t>
            </a:r>
            <a:r>
              <a:rPr lang="en-US" sz="2200" dirty="0" smtClean="0"/>
              <a:t> provider and authenticate users</a:t>
            </a:r>
          </a:p>
          <a:p>
            <a:r>
              <a:rPr lang="en-US" sz="2300" b="1" dirty="0" err="1" smtClean="0"/>
              <a:t>Oauth</a:t>
            </a:r>
            <a:r>
              <a:rPr lang="en-US" sz="2300" b="1" dirty="0" smtClean="0"/>
              <a:t> </a:t>
            </a:r>
            <a:r>
              <a:rPr lang="en-US" sz="2300" dirty="0" smtClean="0"/>
              <a:t>(e.g. </a:t>
            </a:r>
            <a:r>
              <a:rPr lang="en-US" sz="2300" dirty="0" err="1" smtClean="0"/>
              <a:t>Facebook</a:t>
            </a:r>
            <a:r>
              <a:rPr lang="en-US" sz="2300" dirty="0" smtClean="0"/>
              <a:t>, Google, Microsoft)</a:t>
            </a:r>
            <a:endParaRPr lang="en-US" sz="2300" dirty="0" smtClean="0"/>
          </a:p>
          <a:p>
            <a:pPr lvl="1"/>
            <a:r>
              <a:rPr lang="en-US" sz="2200" b="1" dirty="0" smtClean="0"/>
              <a:t>Complements Open ID</a:t>
            </a:r>
          </a:p>
          <a:p>
            <a:pPr lvl="1"/>
            <a:r>
              <a:rPr lang="en-US" sz="2200" dirty="0" smtClean="0"/>
              <a:t>Allows </a:t>
            </a:r>
            <a:r>
              <a:rPr lang="en-US" sz="2200" u="sng" dirty="0" smtClean="0"/>
              <a:t>users</a:t>
            </a:r>
            <a:r>
              <a:rPr lang="en-US" sz="2200" dirty="0" smtClean="0"/>
              <a:t> to </a:t>
            </a:r>
            <a:r>
              <a:rPr lang="en-US" sz="2200" b="1" dirty="0" smtClean="0"/>
              <a:t>hand out tokens </a:t>
            </a:r>
            <a:r>
              <a:rPr lang="en-US" sz="2200" dirty="0" smtClean="0"/>
              <a:t>instead of credentials to their </a:t>
            </a:r>
            <a:r>
              <a:rPr lang="en-US" sz="2200" b="1" dirty="0" smtClean="0"/>
              <a:t>data hosted by a service provider </a:t>
            </a:r>
            <a:r>
              <a:rPr lang="en-US" sz="2200" dirty="0" smtClean="0"/>
              <a:t>(e.g. a specific video or picture for 2 hours) – tokens </a:t>
            </a:r>
            <a:r>
              <a:rPr lang="en-US" sz="2200" b="1" dirty="0" smtClean="0"/>
              <a:t>granted to 3</a:t>
            </a:r>
            <a:r>
              <a:rPr lang="en-US" sz="2200" b="1" baseline="30000" dirty="0" smtClean="0"/>
              <a:t>rd</a:t>
            </a:r>
            <a:r>
              <a:rPr lang="en-US" sz="2200" b="1" dirty="0" smtClean="0"/>
              <a:t> </a:t>
            </a:r>
            <a:r>
              <a:rPr lang="en-US" sz="2200" b="1" dirty="0" smtClean="0"/>
              <a:t>parties</a:t>
            </a:r>
          </a:p>
          <a:p>
            <a:pPr lvl="1"/>
            <a:r>
              <a:rPr lang="en-US" sz="2300" b="1" dirty="0" smtClean="0"/>
              <a:t>Potential abuse </a:t>
            </a:r>
            <a:r>
              <a:rPr lang="en-US" sz="2000" dirty="0" smtClean="0"/>
              <a:t>– downloading large amounts of data for mining – used to circumvent API call limits</a:t>
            </a:r>
            <a:endParaRPr lang="en-US" sz="2000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Personal Tokens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User demonstrates </a:t>
            </a:r>
            <a:r>
              <a:rPr lang="en-US" smtClean="0">
                <a:solidFill>
                  <a:srgbClr val="3333CC"/>
                </a:solidFill>
              </a:rPr>
              <a:t>possession of a small hardware device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Typically used in combination with a PIN (or password)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Attacker would not only have to know the PIN but also have the token in his/her possession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Personal Tokens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3333CC"/>
                </a:solidFill>
              </a:rPr>
              <a:t>Storage Token</a:t>
            </a:r>
            <a:r>
              <a:rPr lang="en-US" sz="2400" smtClean="0"/>
              <a:t>: Secret value (e.g. private key) is stored on the token and unlocked with a PIN for use in an authentication protocol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3333CC"/>
                </a:solidFill>
              </a:rPr>
              <a:t>Challenge Response Token</a:t>
            </a:r>
            <a:r>
              <a:rPr lang="en-US" sz="2400" smtClean="0"/>
              <a:t>: Includes </a:t>
            </a:r>
            <a:r>
              <a:rPr lang="en-US" sz="2400" smtClean="0">
                <a:solidFill>
                  <a:srgbClr val="3333CC"/>
                </a:solidFill>
              </a:rPr>
              <a:t>required logic</a:t>
            </a:r>
            <a:r>
              <a:rPr lang="en-US" sz="2400" smtClean="0"/>
              <a:t>. Token operates client-end of a challenge-response protocol using secret key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smtClean="0"/>
              <a:t>e.g. </a:t>
            </a:r>
            <a:r>
              <a:rPr lang="en-US" sz="2200" smtClean="0">
                <a:solidFill>
                  <a:srgbClr val="3333CC"/>
                </a:solidFill>
              </a:rPr>
              <a:t>SIM based authentication on GSM phones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3333CC"/>
                </a:solidFill>
              </a:rPr>
              <a:t>Digital Signature Token:</a:t>
            </a:r>
            <a:r>
              <a:rPr lang="en-US" sz="2400" smtClean="0"/>
              <a:t> Token  holds private key along </a:t>
            </a:r>
            <a:r>
              <a:rPr lang="en-US" sz="2400" smtClean="0">
                <a:solidFill>
                  <a:srgbClr val="3333CC"/>
                </a:solidFill>
              </a:rPr>
              <a:t>with the logic</a:t>
            </a:r>
            <a:r>
              <a:rPr lang="en-US" sz="2400" smtClean="0"/>
              <a:t> to generate a digital 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-36195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GSM SIM-Based Authentication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44950" y="1387475"/>
            <a:ext cx="1100138" cy="1903413"/>
            <a:chOff x="2976" y="0"/>
            <a:chExt cx="693" cy="11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flipH="1">
              <a:off x="3456" y="336"/>
              <a:ext cx="213" cy="863"/>
              <a:chOff x="1635" y="1833"/>
              <a:chExt cx="92" cy="24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636" y="1918"/>
                <a:ext cx="91" cy="161"/>
                <a:chOff x="1636" y="1918"/>
                <a:chExt cx="91" cy="161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1636" y="1922"/>
                  <a:ext cx="59" cy="156"/>
                  <a:chOff x="1636" y="1922"/>
                  <a:chExt cx="59" cy="156"/>
                </a:xfrm>
              </p:grpSpPr>
              <p:sp>
                <p:nvSpPr>
                  <p:cNvPr id="111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1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4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3" y="1923"/>
                    <a:ext cx="27" cy="3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1956"/>
                    <a:ext cx="37" cy="7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6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6" y="2024"/>
                    <a:ext cx="53" cy="5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644" y="2025"/>
                    <a:ext cx="51" cy="5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8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3" y="1956"/>
                    <a:ext cx="41" cy="6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4" cy="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0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693" y="2014"/>
                  <a:ext cx="22" cy="6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Line 15"/>
                <p:cNvSpPr>
                  <a:spLocks noChangeShapeType="1"/>
                </p:cNvSpPr>
                <p:nvPr/>
              </p:nvSpPr>
              <p:spPr bwMode="auto">
                <a:xfrm>
                  <a:off x="1685" y="1957"/>
                  <a:ext cx="30" cy="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685" y="1918"/>
                  <a:ext cx="7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682" y="1918"/>
                  <a:ext cx="12" cy="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0" name="Line 18"/>
                <p:cNvSpPr>
                  <a:spLocks noChangeShapeType="1"/>
                </p:cNvSpPr>
                <p:nvPr/>
              </p:nvSpPr>
              <p:spPr bwMode="auto">
                <a:xfrm>
                  <a:off x="1682" y="1922"/>
                  <a:ext cx="19" cy="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691" y="1951"/>
                  <a:ext cx="8" cy="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2" name="Line 20"/>
                <p:cNvSpPr>
                  <a:spLocks noChangeShapeType="1"/>
                </p:cNvSpPr>
                <p:nvPr/>
              </p:nvSpPr>
              <p:spPr bwMode="auto">
                <a:xfrm>
                  <a:off x="1691" y="2024"/>
                  <a:ext cx="36" cy="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1635" y="1841"/>
                <a:ext cx="90" cy="236"/>
                <a:chOff x="1635" y="1841"/>
                <a:chExt cx="90" cy="236"/>
              </a:xfrm>
            </p:grpSpPr>
            <p:sp>
              <p:nvSpPr>
                <p:cNvPr id="110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635" y="1841"/>
                  <a:ext cx="35" cy="2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Line 23"/>
                <p:cNvSpPr>
                  <a:spLocks noChangeShapeType="1"/>
                </p:cNvSpPr>
                <p:nvPr/>
              </p:nvSpPr>
              <p:spPr bwMode="auto">
                <a:xfrm>
                  <a:off x="1671" y="1847"/>
                  <a:ext cx="22" cy="2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94" y="2057"/>
                  <a:ext cx="31" cy="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Line 25"/>
                <p:cNvSpPr>
                  <a:spLocks noChangeShapeType="1"/>
                </p:cNvSpPr>
                <p:nvPr/>
              </p:nvSpPr>
              <p:spPr bwMode="auto">
                <a:xfrm>
                  <a:off x="1676" y="1846"/>
                  <a:ext cx="48" cy="2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Line 26"/>
                <p:cNvSpPr>
                  <a:spLocks noChangeShapeType="1"/>
                </p:cNvSpPr>
                <p:nvPr/>
              </p:nvSpPr>
              <p:spPr bwMode="auto">
                <a:xfrm>
                  <a:off x="1636" y="2075"/>
                  <a:ext cx="5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99" name="Oval 27"/>
              <p:cNvSpPr>
                <a:spLocks noChangeArrowheads="1"/>
              </p:cNvSpPr>
              <p:nvPr/>
            </p:nvSpPr>
            <p:spPr bwMode="auto">
              <a:xfrm>
                <a:off x="1662" y="1833"/>
                <a:ext cx="25" cy="2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flipH="1">
              <a:off x="2976" y="0"/>
              <a:ext cx="560" cy="768"/>
              <a:chOff x="1697" y="1685"/>
              <a:chExt cx="364" cy="349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1884" y="1685"/>
                <a:ext cx="177" cy="349"/>
                <a:chOff x="1884" y="1685"/>
                <a:chExt cx="177" cy="349"/>
              </a:xfrm>
            </p:grpSpPr>
            <p:sp>
              <p:nvSpPr>
                <p:cNvPr id="1094" name="Arc 30"/>
                <p:cNvSpPr>
                  <a:spLocks/>
                </p:cNvSpPr>
                <p:nvPr/>
              </p:nvSpPr>
              <p:spPr bwMode="auto">
                <a:xfrm>
                  <a:off x="1952" y="1685"/>
                  <a:ext cx="109" cy="349"/>
                </a:xfrm>
                <a:custGeom>
                  <a:avLst/>
                  <a:gdLst>
                    <a:gd name="T0" fmla="*/ 22 w 21600"/>
                    <a:gd name="T1" fmla="*/ 0 h 41996"/>
                    <a:gd name="T2" fmla="*/ 29 w 21600"/>
                    <a:gd name="T3" fmla="*/ 349 h 41996"/>
                    <a:gd name="T4" fmla="*/ 0 w 21600"/>
                    <a:gd name="T5" fmla="*/ 176 h 419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996"/>
                    <a:gd name="T11" fmla="*/ 21600 w 21600"/>
                    <a:gd name="T12" fmla="*/ 41996 h 419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996" fill="none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</a:path>
                    <a:path w="21600" h="41996" stroke="0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  <a:lnTo>
                        <a:pt x="0" y="21166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5" name="Arc 31"/>
                <p:cNvSpPr>
                  <a:spLocks/>
                </p:cNvSpPr>
                <p:nvPr/>
              </p:nvSpPr>
              <p:spPr bwMode="auto">
                <a:xfrm>
                  <a:off x="1921" y="1708"/>
                  <a:ext cx="94" cy="300"/>
                </a:xfrm>
                <a:custGeom>
                  <a:avLst/>
                  <a:gdLst>
                    <a:gd name="T0" fmla="*/ 19 w 21600"/>
                    <a:gd name="T1" fmla="*/ 0 h 41987"/>
                    <a:gd name="T2" fmla="*/ 25 w 21600"/>
                    <a:gd name="T3" fmla="*/ 300 h 41987"/>
                    <a:gd name="T4" fmla="*/ 0 w 21600"/>
                    <a:gd name="T5" fmla="*/ 151 h 4198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987"/>
                    <a:gd name="T11" fmla="*/ 21600 w 21600"/>
                    <a:gd name="T12" fmla="*/ 41987 h 4198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987" fill="none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</a:path>
                    <a:path w="21600" h="41987" stroke="0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  <a:lnTo>
                        <a:pt x="0" y="21164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Arc 32"/>
                <p:cNvSpPr>
                  <a:spLocks/>
                </p:cNvSpPr>
                <p:nvPr/>
              </p:nvSpPr>
              <p:spPr bwMode="auto">
                <a:xfrm>
                  <a:off x="1884" y="1733"/>
                  <a:ext cx="88" cy="253"/>
                </a:xfrm>
                <a:custGeom>
                  <a:avLst/>
                  <a:gdLst>
                    <a:gd name="T0" fmla="*/ 17 w 21600"/>
                    <a:gd name="T1" fmla="*/ 0 h 42045"/>
                    <a:gd name="T2" fmla="*/ 23 w 21600"/>
                    <a:gd name="T3" fmla="*/ 253 h 42045"/>
                    <a:gd name="T4" fmla="*/ 0 w 21600"/>
                    <a:gd name="T5" fmla="*/ 128 h 4204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045"/>
                    <a:gd name="T11" fmla="*/ 21600 w 21600"/>
                    <a:gd name="T12" fmla="*/ 42045 h 420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045" fill="none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</a:path>
                    <a:path w="21600" h="42045" stroke="0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  <a:lnTo>
                        <a:pt x="0" y="21198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1782" y="1750"/>
                <a:ext cx="150" cy="232"/>
                <a:chOff x="1782" y="1750"/>
                <a:chExt cx="150" cy="232"/>
              </a:xfrm>
            </p:grpSpPr>
            <p:sp>
              <p:nvSpPr>
                <p:cNvPr id="1091" name="Arc 34"/>
                <p:cNvSpPr>
                  <a:spLocks/>
                </p:cNvSpPr>
                <p:nvPr/>
              </p:nvSpPr>
              <p:spPr bwMode="auto">
                <a:xfrm>
                  <a:off x="1840" y="1750"/>
                  <a:ext cx="92" cy="232"/>
                </a:xfrm>
                <a:custGeom>
                  <a:avLst/>
                  <a:gdLst>
                    <a:gd name="T0" fmla="*/ 18 w 21600"/>
                    <a:gd name="T1" fmla="*/ 0 h 42051"/>
                    <a:gd name="T2" fmla="*/ 24 w 21600"/>
                    <a:gd name="T3" fmla="*/ 232 h 42051"/>
                    <a:gd name="T4" fmla="*/ 0 w 21600"/>
                    <a:gd name="T5" fmla="*/ 117 h 4205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051"/>
                    <a:gd name="T11" fmla="*/ 21600 w 21600"/>
                    <a:gd name="T12" fmla="*/ 42051 h 420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051" fill="none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</a:path>
                    <a:path w="21600" h="42051" stroke="0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  <a:lnTo>
                        <a:pt x="0" y="2118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2" name="Arc 35"/>
                <p:cNvSpPr>
                  <a:spLocks/>
                </p:cNvSpPr>
                <p:nvPr/>
              </p:nvSpPr>
              <p:spPr bwMode="auto">
                <a:xfrm>
                  <a:off x="1814" y="1766"/>
                  <a:ext cx="79" cy="199"/>
                </a:xfrm>
                <a:custGeom>
                  <a:avLst/>
                  <a:gdLst>
                    <a:gd name="T0" fmla="*/ 15 w 21600"/>
                    <a:gd name="T1" fmla="*/ 0 h 42128"/>
                    <a:gd name="T2" fmla="*/ 20 w 21600"/>
                    <a:gd name="T3" fmla="*/ 199 h 42128"/>
                    <a:gd name="T4" fmla="*/ 0 w 21600"/>
                    <a:gd name="T5" fmla="*/ 100 h 4212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128"/>
                    <a:gd name="T11" fmla="*/ 21600 w 21600"/>
                    <a:gd name="T12" fmla="*/ 42128 h 421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128" fill="none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</a:path>
                    <a:path w="21600" h="42128" stroke="0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  <a:lnTo>
                        <a:pt x="0" y="21214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Arc 36"/>
                <p:cNvSpPr>
                  <a:spLocks/>
                </p:cNvSpPr>
                <p:nvPr/>
              </p:nvSpPr>
              <p:spPr bwMode="auto">
                <a:xfrm>
                  <a:off x="1782" y="1783"/>
                  <a:ext cx="74" cy="168"/>
                </a:xfrm>
                <a:custGeom>
                  <a:avLst/>
                  <a:gdLst>
                    <a:gd name="T0" fmla="*/ 15 w 21600"/>
                    <a:gd name="T1" fmla="*/ 0 h 41974"/>
                    <a:gd name="T2" fmla="*/ 20 w 21600"/>
                    <a:gd name="T3" fmla="*/ 168 h 41974"/>
                    <a:gd name="T4" fmla="*/ 0 w 21600"/>
                    <a:gd name="T5" fmla="*/ 85 h 4197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974"/>
                    <a:gd name="T11" fmla="*/ 21600 w 21600"/>
                    <a:gd name="T12" fmla="*/ 41974 h 419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974" fill="none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</a:path>
                    <a:path w="21600" h="41974" stroke="0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  <a:lnTo>
                        <a:pt x="0" y="2116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87" name="Arc 37"/>
              <p:cNvSpPr>
                <a:spLocks/>
              </p:cNvSpPr>
              <p:nvPr/>
            </p:nvSpPr>
            <p:spPr bwMode="auto">
              <a:xfrm>
                <a:off x="1757" y="1797"/>
                <a:ext cx="67" cy="147"/>
              </a:xfrm>
              <a:custGeom>
                <a:avLst/>
                <a:gdLst>
                  <a:gd name="T0" fmla="*/ 12 w 21600"/>
                  <a:gd name="T1" fmla="*/ 0 h 42217"/>
                  <a:gd name="T2" fmla="*/ 16 w 21600"/>
                  <a:gd name="T3" fmla="*/ 147 h 42217"/>
                  <a:gd name="T4" fmla="*/ 0 w 21600"/>
                  <a:gd name="T5" fmla="*/ 74 h 422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217"/>
                  <a:gd name="T11" fmla="*/ 21600 w 21600"/>
                  <a:gd name="T12" fmla="*/ 42217 h 42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217" fill="none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</a:path>
                  <a:path w="21600" h="42217" stroke="0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  <a:lnTo>
                      <a:pt x="0" y="2124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Arc 38"/>
              <p:cNvSpPr>
                <a:spLocks/>
              </p:cNvSpPr>
              <p:nvPr/>
            </p:nvSpPr>
            <p:spPr bwMode="auto">
              <a:xfrm>
                <a:off x="1729" y="1808"/>
                <a:ext cx="58" cy="126"/>
              </a:xfrm>
              <a:custGeom>
                <a:avLst/>
                <a:gdLst>
                  <a:gd name="T0" fmla="*/ 11 w 21600"/>
                  <a:gd name="T1" fmla="*/ 0 h 42160"/>
                  <a:gd name="T2" fmla="*/ 14 w 21600"/>
                  <a:gd name="T3" fmla="*/ 126 h 42160"/>
                  <a:gd name="T4" fmla="*/ 0 w 21600"/>
                  <a:gd name="T5" fmla="*/ 63 h 4216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60"/>
                  <a:gd name="T11" fmla="*/ 21600 w 21600"/>
                  <a:gd name="T12" fmla="*/ 42160 h 42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60" fill="none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</a:path>
                  <a:path w="21600" h="42160" stroke="0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  <a:lnTo>
                      <a:pt x="0" y="21221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Arc 39"/>
              <p:cNvSpPr>
                <a:spLocks/>
              </p:cNvSpPr>
              <p:nvPr/>
            </p:nvSpPr>
            <p:spPr bwMode="auto">
              <a:xfrm>
                <a:off x="1706" y="1824"/>
                <a:ext cx="50" cy="98"/>
              </a:xfrm>
              <a:custGeom>
                <a:avLst/>
                <a:gdLst>
                  <a:gd name="T0" fmla="*/ 10 w 21600"/>
                  <a:gd name="T1" fmla="*/ 0 h 42030"/>
                  <a:gd name="T2" fmla="*/ 13 w 21600"/>
                  <a:gd name="T3" fmla="*/ 98 h 42030"/>
                  <a:gd name="T4" fmla="*/ 0 w 21600"/>
                  <a:gd name="T5" fmla="*/ 49 h 420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030"/>
                  <a:gd name="T11" fmla="*/ 21600 w 21600"/>
                  <a:gd name="T12" fmla="*/ 42030 h 4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030" fill="none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</a:path>
                  <a:path w="21600" h="42030" stroke="0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  <a:lnTo>
                      <a:pt x="0" y="2118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Arc 40"/>
              <p:cNvSpPr>
                <a:spLocks/>
              </p:cNvSpPr>
              <p:nvPr/>
            </p:nvSpPr>
            <p:spPr bwMode="auto">
              <a:xfrm>
                <a:off x="1697" y="1839"/>
                <a:ext cx="30" cy="74"/>
              </a:xfrm>
              <a:custGeom>
                <a:avLst/>
                <a:gdLst>
                  <a:gd name="T0" fmla="*/ 5 w 21600"/>
                  <a:gd name="T1" fmla="*/ 0 h 42282"/>
                  <a:gd name="T2" fmla="*/ 7 w 21600"/>
                  <a:gd name="T3" fmla="*/ 74 h 42282"/>
                  <a:gd name="T4" fmla="*/ 0 w 21600"/>
                  <a:gd name="T5" fmla="*/ 37 h 422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282"/>
                  <a:gd name="T11" fmla="*/ 21600 w 21600"/>
                  <a:gd name="T12" fmla="*/ 42282 h 422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282" fill="none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</a:path>
                  <a:path w="21600" h="42282" stroke="0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  <a:lnTo>
                      <a:pt x="0" y="21296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701675" y="1566863"/>
            <a:ext cx="2624138" cy="1349375"/>
            <a:chOff x="442" y="1042"/>
            <a:chExt cx="1653" cy="850"/>
          </a:xfrm>
        </p:grpSpPr>
        <p:pic>
          <p:nvPicPr>
            <p:cNvPr id="1063" name="Picture 4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" y="1570"/>
              <a:ext cx="382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064" name="Line 44"/>
            <p:cNvSpPr>
              <a:spLocks noChangeShapeType="1"/>
            </p:cNvSpPr>
            <p:nvPr/>
          </p:nvSpPr>
          <p:spPr bwMode="auto">
            <a:xfrm flipV="1">
              <a:off x="826" y="142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Line 45"/>
            <p:cNvSpPr>
              <a:spLocks noChangeShapeType="1"/>
            </p:cNvSpPr>
            <p:nvPr/>
          </p:nvSpPr>
          <p:spPr bwMode="auto">
            <a:xfrm>
              <a:off x="730" y="1762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1162" y="1042"/>
              <a:ext cx="245" cy="850"/>
              <a:chOff x="883" y="1117"/>
              <a:chExt cx="270" cy="663"/>
            </a:xfrm>
          </p:grpSpPr>
          <p:pic>
            <p:nvPicPr>
              <p:cNvPr id="1069" name="Picture 4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83" y="1203"/>
                <a:ext cx="238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" name="Group 48"/>
              <p:cNvGrpSpPr>
                <a:grpSpLocks/>
              </p:cNvGrpSpPr>
              <p:nvPr/>
            </p:nvGrpSpPr>
            <p:grpSpPr bwMode="auto">
              <a:xfrm rot="-5400000">
                <a:off x="961" y="1117"/>
                <a:ext cx="192" cy="192"/>
                <a:chOff x="1697" y="1685"/>
                <a:chExt cx="364" cy="349"/>
              </a:xfrm>
            </p:grpSpPr>
            <p:grpSp>
              <p:nvGrpSpPr>
                <p:cNvPr id="13" name="Group 49"/>
                <p:cNvGrpSpPr>
                  <a:grpSpLocks/>
                </p:cNvGrpSpPr>
                <p:nvPr/>
              </p:nvGrpSpPr>
              <p:grpSpPr bwMode="auto">
                <a:xfrm>
                  <a:off x="1884" y="1685"/>
                  <a:ext cx="177" cy="349"/>
                  <a:chOff x="1884" y="1685"/>
                  <a:chExt cx="177" cy="349"/>
                </a:xfrm>
              </p:grpSpPr>
              <p:sp>
                <p:nvSpPr>
                  <p:cNvPr id="1080" name="Arc 50"/>
                  <p:cNvSpPr>
                    <a:spLocks/>
                  </p:cNvSpPr>
                  <p:nvPr/>
                </p:nvSpPr>
                <p:spPr bwMode="auto">
                  <a:xfrm>
                    <a:off x="1952" y="1685"/>
                    <a:ext cx="109" cy="349"/>
                  </a:xfrm>
                  <a:custGeom>
                    <a:avLst/>
                    <a:gdLst>
                      <a:gd name="T0" fmla="*/ 22 w 21600"/>
                      <a:gd name="T1" fmla="*/ 0 h 41996"/>
                      <a:gd name="T2" fmla="*/ 29 w 21600"/>
                      <a:gd name="T3" fmla="*/ 349 h 41996"/>
                      <a:gd name="T4" fmla="*/ 0 w 21600"/>
                      <a:gd name="T5" fmla="*/ 176 h 4199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996"/>
                      <a:gd name="T11" fmla="*/ 21600 w 21600"/>
                      <a:gd name="T12" fmla="*/ 41996 h 419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996" fill="none" extrusionOk="0">
                        <a:moveTo>
                          <a:pt x="4308" y="-1"/>
                        </a:moveTo>
                        <a:cubicBezTo>
                          <a:pt x="14370" y="2048"/>
                          <a:pt x="21600" y="10897"/>
                          <a:pt x="21600" y="21166"/>
                        </a:cubicBezTo>
                        <a:cubicBezTo>
                          <a:pt x="21600" y="30893"/>
                          <a:pt x="15097" y="39421"/>
                          <a:pt x="5716" y="41995"/>
                        </a:cubicBezTo>
                      </a:path>
                      <a:path w="21600" h="41996" stroke="0" extrusionOk="0">
                        <a:moveTo>
                          <a:pt x="4308" y="-1"/>
                        </a:moveTo>
                        <a:cubicBezTo>
                          <a:pt x="14370" y="2048"/>
                          <a:pt x="21600" y="10897"/>
                          <a:pt x="21600" y="21166"/>
                        </a:cubicBezTo>
                        <a:cubicBezTo>
                          <a:pt x="21600" y="30893"/>
                          <a:pt x="15097" y="39421"/>
                          <a:pt x="5716" y="41995"/>
                        </a:cubicBezTo>
                        <a:lnTo>
                          <a:pt x="0" y="21166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1" name="Arc 51"/>
                  <p:cNvSpPr>
                    <a:spLocks/>
                  </p:cNvSpPr>
                  <p:nvPr/>
                </p:nvSpPr>
                <p:spPr bwMode="auto">
                  <a:xfrm>
                    <a:off x="1921" y="1708"/>
                    <a:ext cx="94" cy="300"/>
                  </a:xfrm>
                  <a:custGeom>
                    <a:avLst/>
                    <a:gdLst>
                      <a:gd name="T0" fmla="*/ 19 w 21600"/>
                      <a:gd name="T1" fmla="*/ 0 h 41987"/>
                      <a:gd name="T2" fmla="*/ 25 w 21600"/>
                      <a:gd name="T3" fmla="*/ 300 h 41987"/>
                      <a:gd name="T4" fmla="*/ 0 w 21600"/>
                      <a:gd name="T5" fmla="*/ 151 h 41987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987"/>
                      <a:gd name="T11" fmla="*/ 21600 w 21600"/>
                      <a:gd name="T12" fmla="*/ 41987 h 4198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987" fill="none" extrusionOk="0">
                        <a:moveTo>
                          <a:pt x="4319" y="0"/>
                        </a:moveTo>
                        <a:cubicBezTo>
                          <a:pt x="14376" y="2053"/>
                          <a:pt x="21600" y="10899"/>
                          <a:pt x="21600" y="21164"/>
                        </a:cubicBezTo>
                        <a:cubicBezTo>
                          <a:pt x="21600" y="30881"/>
                          <a:pt x="15110" y="39403"/>
                          <a:pt x="5741" y="41986"/>
                        </a:cubicBezTo>
                      </a:path>
                      <a:path w="21600" h="41987" stroke="0" extrusionOk="0">
                        <a:moveTo>
                          <a:pt x="4319" y="0"/>
                        </a:moveTo>
                        <a:cubicBezTo>
                          <a:pt x="14376" y="2053"/>
                          <a:pt x="21600" y="10899"/>
                          <a:pt x="21600" y="21164"/>
                        </a:cubicBezTo>
                        <a:cubicBezTo>
                          <a:pt x="21600" y="30881"/>
                          <a:pt x="15110" y="39403"/>
                          <a:pt x="5741" y="41986"/>
                        </a:cubicBezTo>
                        <a:lnTo>
                          <a:pt x="0" y="21164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2" name="Arc 52"/>
                  <p:cNvSpPr>
                    <a:spLocks/>
                  </p:cNvSpPr>
                  <p:nvPr/>
                </p:nvSpPr>
                <p:spPr bwMode="auto">
                  <a:xfrm>
                    <a:off x="1884" y="1733"/>
                    <a:ext cx="88" cy="253"/>
                  </a:xfrm>
                  <a:custGeom>
                    <a:avLst/>
                    <a:gdLst>
                      <a:gd name="T0" fmla="*/ 17 w 21600"/>
                      <a:gd name="T1" fmla="*/ 0 h 42045"/>
                      <a:gd name="T2" fmla="*/ 23 w 21600"/>
                      <a:gd name="T3" fmla="*/ 253 h 42045"/>
                      <a:gd name="T4" fmla="*/ 0 w 21600"/>
                      <a:gd name="T5" fmla="*/ 128 h 42045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2045"/>
                      <a:gd name="T11" fmla="*/ 21600 w 21600"/>
                      <a:gd name="T12" fmla="*/ 42045 h 4204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2045" fill="none" extrusionOk="0">
                        <a:moveTo>
                          <a:pt x="4149" y="0"/>
                        </a:moveTo>
                        <a:cubicBezTo>
                          <a:pt x="14286" y="1984"/>
                          <a:pt x="21600" y="10868"/>
                          <a:pt x="21600" y="21198"/>
                        </a:cubicBezTo>
                        <a:cubicBezTo>
                          <a:pt x="21600" y="30949"/>
                          <a:pt x="15065" y="39492"/>
                          <a:pt x="5653" y="42044"/>
                        </a:cubicBezTo>
                      </a:path>
                      <a:path w="21600" h="42045" stroke="0" extrusionOk="0">
                        <a:moveTo>
                          <a:pt x="4149" y="0"/>
                        </a:moveTo>
                        <a:cubicBezTo>
                          <a:pt x="14286" y="1984"/>
                          <a:pt x="21600" y="10868"/>
                          <a:pt x="21600" y="21198"/>
                        </a:cubicBezTo>
                        <a:cubicBezTo>
                          <a:pt x="21600" y="30949"/>
                          <a:pt x="15065" y="39492"/>
                          <a:pt x="5653" y="42044"/>
                        </a:cubicBezTo>
                        <a:lnTo>
                          <a:pt x="0" y="2119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53"/>
                <p:cNvGrpSpPr>
                  <a:grpSpLocks/>
                </p:cNvGrpSpPr>
                <p:nvPr/>
              </p:nvGrpSpPr>
              <p:grpSpPr bwMode="auto">
                <a:xfrm>
                  <a:off x="1782" y="1750"/>
                  <a:ext cx="150" cy="232"/>
                  <a:chOff x="1782" y="1750"/>
                  <a:chExt cx="150" cy="232"/>
                </a:xfrm>
              </p:grpSpPr>
              <p:sp>
                <p:nvSpPr>
                  <p:cNvPr id="1077" name="Arc 54"/>
                  <p:cNvSpPr>
                    <a:spLocks/>
                  </p:cNvSpPr>
                  <p:nvPr/>
                </p:nvSpPr>
                <p:spPr bwMode="auto">
                  <a:xfrm>
                    <a:off x="1840" y="1750"/>
                    <a:ext cx="92" cy="232"/>
                  </a:xfrm>
                  <a:custGeom>
                    <a:avLst/>
                    <a:gdLst>
                      <a:gd name="T0" fmla="*/ 18 w 21600"/>
                      <a:gd name="T1" fmla="*/ 0 h 42051"/>
                      <a:gd name="T2" fmla="*/ 24 w 21600"/>
                      <a:gd name="T3" fmla="*/ 232 h 42051"/>
                      <a:gd name="T4" fmla="*/ 0 w 21600"/>
                      <a:gd name="T5" fmla="*/ 117 h 4205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2051"/>
                      <a:gd name="T11" fmla="*/ 21600 w 21600"/>
                      <a:gd name="T12" fmla="*/ 42051 h 420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2051" fill="none" extrusionOk="0">
                        <a:moveTo>
                          <a:pt x="4215" y="0"/>
                        </a:moveTo>
                        <a:cubicBezTo>
                          <a:pt x="14321" y="2011"/>
                          <a:pt x="21600" y="10880"/>
                          <a:pt x="21600" y="21185"/>
                        </a:cubicBezTo>
                        <a:cubicBezTo>
                          <a:pt x="21600" y="30963"/>
                          <a:pt x="15030" y="39522"/>
                          <a:pt x="5583" y="42050"/>
                        </a:cubicBezTo>
                      </a:path>
                      <a:path w="21600" h="42051" stroke="0" extrusionOk="0">
                        <a:moveTo>
                          <a:pt x="4215" y="0"/>
                        </a:moveTo>
                        <a:cubicBezTo>
                          <a:pt x="14321" y="2011"/>
                          <a:pt x="21600" y="10880"/>
                          <a:pt x="21600" y="21185"/>
                        </a:cubicBezTo>
                        <a:cubicBezTo>
                          <a:pt x="21600" y="30963"/>
                          <a:pt x="15030" y="39522"/>
                          <a:pt x="5583" y="42050"/>
                        </a:cubicBezTo>
                        <a:lnTo>
                          <a:pt x="0" y="2118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8" name="Arc 55"/>
                  <p:cNvSpPr>
                    <a:spLocks/>
                  </p:cNvSpPr>
                  <p:nvPr/>
                </p:nvSpPr>
                <p:spPr bwMode="auto">
                  <a:xfrm>
                    <a:off x="1814" y="1766"/>
                    <a:ext cx="79" cy="199"/>
                  </a:xfrm>
                  <a:custGeom>
                    <a:avLst/>
                    <a:gdLst>
                      <a:gd name="T0" fmla="*/ 15 w 21600"/>
                      <a:gd name="T1" fmla="*/ 0 h 42128"/>
                      <a:gd name="T2" fmla="*/ 20 w 21600"/>
                      <a:gd name="T3" fmla="*/ 199 h 42128"/>
                      <a:gd name="T4" fmla="*/ 0 w 21600"/>
                      <a:gd name="T5" fmla="*/ 100 h 4212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2128"/>
                      <a:gd name="T11" fmla="*/ 21600 w 21600"/>
                      <a:gd name="T12" fmla="*/ 42128 h 421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2128" fill="none" extrusionOk="0">
                        <a:moveTo>
                          <a:pt x="4067" y="0"/>
                        </a:moveTo>
                        <a:cubicBezTo>
                          <a:pt x="14243" y="1951"/>
                          <a:pt x="21600" y="10853"/>
                          <a:pt x="21600" y="21214"/>
                        </a:cubicBezTo>
                        <a:cubicBezTo>
                          <a:pt x="21600" y="31063"/>
                          <a:pt x="14937" y="39665"/>
                          <a:pt x="5400" y="42127"/>
                        </a:cubicBezTo>
                      </a:path>
                      <a:path w="21600" h="42128" stroke="0" extrusionOk="0">
                        <a:moveTo>
                          <a:pt x="4067" y="0"/>
                        </a:moveTo>
                        <a:cubicBezTo>
                          <a:pt x="14243" y="1951"/>
                          <a:pt x="21600" y="10853"/>
                          <a:pt x="21600" y="21214"/>
                        </a:cubicBezTo>
                        <a:cubicBezTo>
                          <a:pt x="21600" y="31063"/>
                          <a:pt x="14937" y="39665"/>
                          <a:pt x="5400" y="42127"/>
                        </a:cubicBezTo>
                        <a:lnTo>
                          <a:pt x="0" y="21214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9" name="Arc 56"/>
                  <p:cNvSpPr>
                    <a:spLocks/>
                  </p:cNvSpPr>
                  <p:nvPr/>
                </p:nvSpPr>
                <p:spPr bwMode="auto">
                  <a:xfrm>
                    <a:off x="1782" y="1783"/>
                    <a:ext cx="74" cy="168"/>
                  </a:xfrm>
                  <a:custGeom>
                    <a:avLst/>
                    <a:gdLst>
                      <a:gd name="T0" fmla="*/ 15 w 21600"/>
                      <a:gd name="T1" fmla="*/ 0 h 41974"/>
                      <a:gd name="T2" fmla="*/ 20 w 21600"/>
                      <a:gd name="T3" fmla="*/ 168 h 41974"/>
                      <a:gd name="T4" fmla="*/ 0 w 21600"/>
                      <a:gd name="T5" fmla="*/ 85 h 4197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974"/>
                      <a:gd name="T11" fmla="*/ 21600 w 21600"/>
                      <a:gd name="T12" fmla="*/ 41974 h 419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974" fill="none" extrusionOk="0">
                        <a:moveTo>
                          <a:pt x="4314" y="0"/>
                        </a:moveTo>
                        <a:cubicBezTo>
                          <a:pt x="14374" y="2051"/>
                          <a:pt x="21600" y="10898"/>
                          <a:pt x="21600" y="21165"/>
                        </a:cubicBezTo>
                        <a:cubicBezTo>
                          <a:pt x="21600" y="30864"/>
                          <a:pt x="15135" y="39373"/>
                          <a:pt x="5791" y="41974"/>
                        </a:cubicBezTo>
                      </a:path>
                      <a:path w="21600" h="41974" stroke="0" extrusionOk="0">
                        <a:moveTo>
                          <a:pt x="4314" y="0"/>
                        </a:moveTo>
                        <a:cubicBezTo>
                          <a:pt x="14374" y="2051"/>
                          <a:pt x="21600" y="10898"/>
                          <a:pt x="21600" y="21165"/>
                        </a:cubicBezTo>
                        <a:cubicBezTo>
                          <a:pt x="21600" y="30864"/>
                          <a:pt x="15135" y="39373"/>
                          <a:pt x="5791" y="41974"/>
                        </a:cubicBezTo>
                        <a:lnTo>
                          <a:pt x="0" y="2116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73" name="Arc 57"/>
                <p:cNvSpPr>
                  <a:spLocks/>
                </p:cNvSpPr>
                <p:nvPr/>
              </p:nvSpPr>
              <p:spPr bwMode="auto">
                <a:xfrm>
                  <a:off x="1757" y="1797"/>
                  <a:ext cx="67" cy="147"/>
                </a:xfrm>
                <a:custGeom>
                  <a:avLst/>
                  <a:gdLst>
                    <a:gd name="T0" fmla="*/ 12 w 21600"/>
                    <a:gd name="T1" fmla="*/ 0 h 42217"/>
                    <a:gd name="T2" fmla="*/ 16 w 21600"/>
                    <a:gd name="T3" fmla="*/ 147 h 42217"/>
                    <a:gd name="T4" fmla="*/ 0 w 21600"/>
                    <a:gd name="T5" fmla="*/ 74 h 4221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217"/>
                    <a:gd name="T11" fmla="*/ 21600 w 21600"/>
                    <a:gd name="T12" fmla="*/ 42217 h 422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217" fill="none" extrusionOk="0">
                      <a:moveTo>
                        <a:pt x="3885" y="0"/>
                      </a:moveTo>
                      <a:cubicBezTo>
                        <a:pt x="14146" y="1876"/>
                        <a:pt x="21600" y="10817"/>
                        <a:pt x="21600" y="21248"/>
                      </a:cubicBezTo>
                      <a:cubicBezTo>
                        <a:pt x="21600" y="31180"/>
                        <a:pt x="14825" y="39833"/>
                        <a:pt x="5182" y="42216"/>
                      </a:cubicBezTo>
                    </a:path>
                    <a:path w="21600" h="42217" stroke="0" extrusionOk="0">
                      <a:moveTo>
                        <a:pt x="3885" y="0"/>
                      </a:moveTo>
                      <a:cubicBezTo>
                        <a:pt x="14146" y="1876"/>
                        <a:pt x="21600" y="10817"/>
                        <a:pt x="21600" y="21248"/>
                      </a:cubicBezTo>
                      <a:cubicBezTo>
                        <a:pt x="21600" y="31180"/>
                        <a:pt x="14825" y="39833"/>
                        <a:pt x="5182" y="42216"/>
                      </a:cubicBezTo>
                      <a:lnTo>
                        <a:pt x="0" y="21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" name="Arc 58"/>
                <p:cNvSpPr>
                  <a:spLocks/>
                </p:cNvSpPr>
                <p:nvPr/>
              </p:nvSpPr>
              <p:spPr bwMode="auto">
                <a:xfrm>
                  <a:off x="1729" y="1808"/>
                  <a:ext cx="58" cy="126"/>
                </a:xfrm>
                <a:custGeom>
                  <a:avLst/>
                  <a:gdLst>
                    <a:gd name="T0" fmla="*/ 11 w 21600"/>
                    <a:gd name="T1" fmla="*/ 0 h 42160"/>
                    <a:gd name="T2" fmla="*/ 14 w 21600"/>
                    <a:gd name="T3" fmla="*/ 126 h 42160"/>
                    <a:gd name="T4" fmla="*/ 0 w 21600"/>
                    <a:gd name="T5" fmla="*/ 63 h 421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160"/>
                    <a:gd name="T11" fmla="*/ 21600 w 21600"/>
                    <a:gd name="T12" fmla="*/ 42160 h 421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160" fill="none" extrusionOk="0">
                      <a:moveTo>
                        <a:pt x="4028" y="-1"/>
                      </a:moveTo>
                      <a:cubicBezTo>
                        <a:pt x="14222" y="1934"/>
                        <a:pt x="21600" y="10844"/>
                        <a:pt x="21600" y="21221"/>
                      </a:cubicBezTo>
                      <a:cubicBezTo>
                        <a:pt x="21600" y="31107"/>
                        <a:pt x="14887" y="39732"/>
                        <a:pt x="5303" y="42159"/>
                      </a:cubicBezTo>
                    </a:path>
                    <a:path w="21600" h="42160" stroke="0" extrusionOk="0">
                      <a:moveTo>
                        <a:pt x="4028" y="-1"/>
                      </a:moveTo>
                      <a:cubicBezTo>
                        <a:pt x="14222" y="1934"/>
                        <a:pt x="21600" y="10844"/>
                        <a:pt x="21600" y="21221"/>
                      </a:cubicBezTo>
                      <a:cubicBezTo>
                        <a:pt x="21600" y="31107"/>
                        <a:pt x="14887" y="39732"/>
                        <a:pt x="5303" y="42159"/>
                      </a:cubicBezTo>
                      <a:lnTo>
                        <a:pt x="0" y="2122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Arc 59"/>
                <p:cNvSpPr>
                  <a:spLocks/>
                </p:cNvSpPr>
                <p:nvPr/>
              </p:nvSpPr>
              <p:spPr bwMode="auto">
                <a:xfrm>
                  <a:off x="1706" y="1824"/>
                  <a:ext cx="50" cy="98"/>
                </a:xfrm>
                <a:custGeom>
                  <a:avLst/>
                  <a:gdLst>
                    <a:gd name="T0" fmla="*/ 10 w 21600"/>
                    <a:gd name="T1" fmla="*/ 0 h 42030"/>
                    <a:gd name="T2" fmla="*/ 13 w 21600"/>
                    <a:gd name="T3" fmla="*/ 98 h 42030"/>
                    <a:gd name="T4" fmla="*/ 0 w 21600"/>
                    <a:gd name="T5" fmla="*/ 49 h 4203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030"/>
                    <a:gd name="T11" fmla="*/ 21600 w 21600"/>
                    <a:gd name="T12" fmla="*/ 42030 h 4203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030" fill="none" extrusionOk="0">
                      <a:moveTo>
                        <a:pt x="4237" y="-1"/>
                      </a:moveTo>
                      <a:cubicBezTo>
                        <a:pt x="14332" y="2019"/>
                        <a:pt x="21600" y="10884"/>
                        <a:pt x="21600" y="21180"/>
                      </a:cubicBezTo>
                      <a:cubicBezTo>
                        <a:pt x="21600" y="30936"/>
                        <a:pt x="15060" y="39481"/>
                        <a:pt x="5642" y="42029"/>
                      </a:cubicBezTo>
                    </a:path>
                    <a:path w="21600" h="42030" stroke="0" extrusionOk="0">
                      <a:moveTo>
                        <a:pt x="4237" y="-1"/>
                      </a:moveTo>
                      <a:cubicBezTo>
                        <a:pt x="14332" y="2019"/>
                        <a:pt x="21600" y="10884"/>
                        <a:pt x="21600" y="21180"/>
                      </a:cubicBezTo>
                      <a:cubicBezTo>
                        <a:pt x="21600" y="30936"/>
                        <a:pt x="15060" y="39481"/>
                        <a:pt x="5642" y="42029"/>
                      </a:cubicBezTo>
                      <a:lnTo>
                        <a:pt x="0" y="2118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Arc 60"/>
                <p:cNvSpPr>
                  <a:spLocks/>
                </p:cNvSpPr>
                <p:nvPr/>
              </p:nvSpPr>
              <p:spPr bwMode="auto">
                <a:xfrm>
                  <a:off x="1697" y="1839"/>
                  <a:ext cx="30" cy="74"/>
                </a:xfrm>
                <a:custGeom>
                  <a:avLst/>
                  <a:gdLst>
                    <a:gd name="T0" fmla="*/ 5 w 21600"/>
                    <a:gd name="T1" fmla="*/ 0 h 42282"/>
                    <a:gd name="T2" fmla="*/ 7 w 21600"/>
                    <a:gd name="T3" fmla="*/ 74 h 42282"/>
                    <a:gd name="T4" fmla="*/ 0 w 21600"/>
                    <a:gd name="T5" fmla="*/ 37 h 422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282"/>
                    <a:gd name="T11" fmla="*/ 21600 w 21600"/>
                    <a:gd name="T12" fmla="*/ 42282 h 422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282" fill="none" extrusionOk="0">
                      <a:moveTo>
                        <a:pt x="3610" y="-1"/>
                      </a:moveTo>
                      <a:cubicBezTo>
                        <a:pt x="13998" y="1760"/>
                        <a:pt x="21600" y="10759"/>
                        <a:pt x="21600" y="21296"/>
                      </a:cubicBezTo>
                      <a:cubicBezTo>
                        <a:pt x="21600" y="31255"/>
                        <a:pt x="14790" y="39923"/>
                        <a:pt x="5113" y="42281"/>
                      </a:cubicBezTo>
                    </a:path>
                    <a:path w="21600" h="42282" stroke="0" extrusionOk="0">
                      <a:moveTo>
                        <a:pt x="3610" y="-1"/>
                      </a:moveTo>
                      <a:cubicBezTo>
                        <a:pt x="13998" y="1760"/>
                        <a:pt x="21600" y="10759"/>
                        <a:pt x="21600" y="21296"/>
                      </a:cubicBezTo>
                      <a:cubicBezTo>
                        <a:pt x="21600" y="31255"/>
                        <a:pt x="14790" y="39923"/>
                        <a:pt x="5113" y="42281"/>
                      </a:cubicBezTo>
                      <a:lnTo>
                        <a:pt x="0" y="21296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67" name="Text Box 61"/>
            <p:cNvSpPr txBox="1">
              <a:spLocks noChangeArrowheads="1"/>
            </p:cNvSpPr>
            <p:nvPr/>
          </p:nvSpPr>
          <p:spPr bwMode="auto">
            <a:xfrm>
              <a:off x="442" y="1126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b="1">
                  <a:latin typeface="Times New Roman" pitchFamily="18" charset="0"/>
                </a:rPr>
                <a:t>SIM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b="1">
                  <a:latin typeface="Times New Roman" pitchFamily="18" charset="0"/>
                </a:rPr>
                <a:t>Card</a:t>
              </a:r>
            </a:p>
          </p:txBody>
        </p:sp>
        <p:sp>
          <p:nvSpPr>
            <p:cNvPr id="1068" name="Text Box 62"/>
            <p:cNvSpPr txBox="1">
              <a:spLocks noChangeArrowheads="1"/>
            </p:cNvSpPr>
            <p:nvPr/>
          </p:nvSpPr>
          <p:spPr bwMode="auto">
            <a:xfrm>
              <a:off x="1491" y="1512"/>
              <a:ext cx="6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b="1">
                  <a:latin typeface="Times New Roman" pitchFamily="18" charset="0"/>
                </a:rPr>
                <a:t>Mobile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b="1">
                  <a:latin typeface="Times New Roman" pitchFamily="18" charset="0"/>
                </a:rPr>
                <a:t>Station</a:t>
              </a:r>
            </a:p>
          </p:txBody>
        </p:sp>
      </p:grpSp>
      <p:sp>
        <p:nvSpPr>
          <p:cNvPr id="1031" name="Text Box 63"/>
          <p:cNvSpPr txBox="1">
            <a:spLocks noChangeArrowheads="1"/>
          </p:cNvSpPr>
          <p:nvPr/>
        </p:nvSpPr>
        <p:spPr bwMode="auto">
          <a:xfrm>
            <a:off x="3729038" y="2613025"/>
            <a:ext cx="1006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>
                <a:latin typeface="Times New Roman" pitchFamily="18" charset="0"/>
              </a:rPr>
              <a:t>Base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>
                <a:latin typeface="Times New Roman" pitchFamily="18" charset="0"/>
              </a:rPr>
              <a:t>Station</a:t>
            </a:r>
          </a:p>
        </p:txBody>
      </p:sp>
      <p:sp>
        <p:nvSpPr>
          <p:cNvPr id="1032" name="AutoShape 64"/>
          <p:cNvSpPr>
            <a:spLocks noChangeArrowheads="1"/>
          </p:cNvSpPr>
          <p:nvPr/>
        </p:nvSpPr>
        <p:spPr bwMode="auto">
          <a:xfrm>
            <a:off x="3352800" y="5246688"/>
            <a:ext cx="2362200" cy="114300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/>
          <a:p>
            <a:pPr algn="ctr">
              <a:spcBef>
                <a:spcPct val="0"/>
              </a:spcBef>
            </a:pPr>
            <a:r>
              <a:rPr lang="en-US" sz="1600" b="1">
                <a:solidFill>
                  <a:srgbClr val="3333CC"/>
                </a:solidFill>
                <a:latin typeface="Times New Roman" pitchFamily="18" charset="0"/>
              </a:rPr>
              <a:t>Mobile Switching Center</a:t>
            </a:r>
          </a:p>
        </p:txBody>
      </p:sp>
      <p:sp>
        <p:nvSpPr>
          <p:cNvPr id="846913" name="Cloud"/>
          <p:cNvSpPr>
            <a:spLocks noChangeAspect="1" noEditPoints="1" noChangeArrowheads="1"/>
          </p:cNvSpPr>
          <p:nvPr/>
        </p:nvSpPr>
        <p:spPr bwMode="auto">
          <a:xfrm>
            <a:off x="5410200" y="1112838"/>
            <a:ext cx="3733800" cy="18938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6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1400">
                <a:latin typeface="Times New Roman" pitchFamily="18" charset="0"/>
              </a:rPr>
              <a:t>           </a:t>
            </a:r>
          </a:p>
        </p:txBody>
      </p:sp>
      <p:sp>
        <p:nvSpPr>
          <p:cNvPr id="1034" name="Oval 66"/>
          <p:cNvSpPr>
            <a:spLocks noChangeArrowheads="1"/>
          </p:cNvSpPr>
          <p:nvPr/>
        </p:nvSpPr>
        <p:spPr bwMode="auto">
          <a:xfrm>
            <a:off x="6019800" y="2217738"/>
            <a:ext cx="1524000" cy="5508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Authentication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Center</a:t>
            </a:r>
          </a:p>
        </p:txBody>
      </p:sp>
      <p:sp>
        <p:nvSpPr>
          <p:cNvPr id="1035" name="AutoShape 67"/>
          <p:cNvSpPr>
            <a:spLocks noChangeArrowheads="1"/>
          </p:cNvSpPr>
          <p:nvPr/>
        </p:nvSpPr>
        <p:spPr bwMode="auto">
          <a:xfrm>
            <a:off x="7848600" y="1484313"/>
            <a:ext cx="1143000" cy="673100"/>
          </a:xfrm>
          <a:prstGeom prst="can">
            <a:avLst>
              <a:gd name="adj" fmla="val 15106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Home 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Location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Register</a:t>
            </a:r>
          </a:p>
        </p:txBody>
      </p:sp>
      <p:sp>
        <p:nvSpPr>
          <p:cNvPr id="1036" name="Line 68"/>
          <p:cNvSpPr>
            <a:spLocks noChangeShapeType="1"/>
          </p:cNvSpPr>
          <p:nvPr/>
        </p:nvSpPr>
        <p:spPr bwMode="auto">
          <a:xfrm flipV="1">
            <a:off x="7543800" y="2157413"/>
            <a:ext cx="685800" cy="244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7" name="Oval 69"/>
          <p:cNvSpPr>
            <a:spLocks noChangeArrowheads="1"/>
          </p:cNvSpPr>
          <p:nvPr/>
        </p:nvSpPr>
        <p:spPr bwMode="auto">
          <a:xfrm>
            <a:off x="6019800" y="1484313"/>
            <a:ext cx="1524000" cy="5508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Mobile 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Switching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Center</a:t>
            </a:r>
          </a:p>
        </p:txBody>
      </p:sp>
      <p:sp>
        <p:nvSpPr>
          <p:cNvPr id="1038" name="Line 70"/>
          <p:cNvSpPr>
            <a:spLocks noChangeShapeType="1"/>
          </p:cNvSpPr>
          <p:nvPr/>
        </p:nvSpPr>
        <p:spPr bwMode="auto">
          <a:xfrm>
            <a:off x="7543800" y="1728788"/>
            <a:ext cx="304800" cy="122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Line 71"/>
          <p:cNvSpPr>
            <a:spLocks noChangeShapeType="1"/>
          </p:cNvSpPr>
          <p:nvPr/>
        </p:nvSpPr>
        <p:spPr bwMode="auto">
          <a:xfrm>
            <a:off x="6781800" y="20351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" name="AutoShape 72"/>
          <p:cNvSpPr>
            <a:spLocks noChangeArrowheads="1"/>
          </p:cNvSpPr>
          <p:nvPr/>
        </p:nvSpPr>
        <p:spPr bwMode="auto">
          <a:xfrm>
            <a:off x="304800" y="3113088"/>
            <a:ext cx="2514600" cy="327660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/>
          <a:p>
            <a:pPr algn="ctr">
              <a:spcBef>
                <a:spcPct val="0"/>
              </a:spcBef>
            </a:pPr>
            <a:r>
              <a:rPr lang="en-US" sz="1800" b="1">
                <a:solidFill>
                  <a:srgbClr val="3333CC"/>
                </a:solidFill>
                <a:latin typeface="Times New Roman" pitchFamily="18" charset="0"/>
              </a:rPr>
              <a:t>SIM Card</a:t>
            </a:r>
          </a:p>
        </p:txBody>
      </p:sp>
      <p:graphicFrame>
        <p:nvGraphicFramePr>
          <p:cNvPr id="1026" name="Object 73"/>
          <p:cNvGraphicFramePr>
            <a:graphicFrameLocks noChangeAspect="1"/>
          </p:cNvGraphicFramePr>
          <p:nvPr/>
        </p:nvGraphicFramePr>
        <p:xfrm>
          <a:off x="533400" y="3951288"/>
          <a:ext cx="788988" cy="838200"/>
        </p:xfrm>
        <a:graphic>
          <a:graphicData uri="http://schemas.openxmlformats.org/presentationml/2006/ole">
            <p:oleObj spid="_x0000_s125954" name="Clip" r:id="rId5" imgW="952129" imgH="952129" progId="">
              <p:embed/>
            </p:oleObj>
          </a:graphicData>
        </a:graphic>
      </p:graphicFrame>
      <p:sp>
        <p:nvSpPr>
          <p:cNvPr id="1041" name="Line 74"/>
          <p:cNvSpPr>
            <a:spLocks noChangeShapeType="1"/>
          </p:cNvSpPr>
          <p:nvPr/>
        </p:nvSpPr>
        <p:spPr bwMode="auto">
          <a:xfrm>
            <a:off x="914400" y="4637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2" name="Text Box 75"/>
          <p:cNvSpPr txBox="1">
            <a:spLocks noChangeArrowheads="1"/>
          </p:cNvSpPr>
          <p:nvPr/>
        </p:nvSpPr>
        <p:spPr bwMode="auto">
          <a:xfrm>
            <a:off x="1527175" y="4230688"/>
            <a:ext cx="1054100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sz="1600" b="1">
                <a:solidFill>
                  <a:srgbClr val="FFFF00"/>
                </a:solidFill>
                <a:latin typeface="Times New Roman" pitchFamily="18" charset="0"/>
              </a:rPr>
              <a:t>Challenge</a:t>
            </a:r>
          </a:p>
        </p:txBody>
      </p:sp>
      <p:sp>
        <p:nvSpPr>
          <p:cNvPr id="1043" name="Line 76"/>
          <p:cNvSpPr>
            <a:spLocks noChangeShapeType="1"/>
          </p:cNvSpPr>
          <p:nvPr/>
        </p:nvSpPr>
        <p:spPr bwMode="auto">
          <a:xfrm>
            <a:off x="2057400" y="4637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" name="Rectangle 77"/>
          <p:cNvSpPr>
            <a:spLocks noChangeArrowheads="1"/>
          </p:cNvSpPr>
          <p:nvPr/>
        </p:nvSpPr>
        <p:spPr bwMode="auto">
          <a:xfrm>
            <a:off x="609600" y="4941888"/>
            <a:ext cx="1828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600" b="1">
                <a:solidFill>
                  <a:schemeClr val="hlink"/>
                </a:solidFill>
                <a:latin typeface="Times New Roman" pitchFamily="18" charset="0"/>
              </a:rPr>
              <a:t>Authentication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600" b="1">
                <a:solidFill>
                  <a:schemeClr val="hlink"/>
                </a:solidFill>
                <a:latin typeface="Times New Roman" pitchFamily="18" charset="0"/>
              </a:rPr>
              <a:t>Algorithm (A3)</a:t>
            </a:r>
          </a:p>
        </p:txBody>
      </p:sp>
      <p:sp>
        <p:nvSpPr>
          <p:cNvPr id="1045" name="Text Box 78"/>
          <p:cNvSpPr txBox="1">
            <a:spLocks noChangeArrowheads="1"/>
          </p:cNvSpPr>
          <p:nvPr/>
        </p:nvSpPr>
        <p:spPr bwMode="auto">
          <a:xfrm>
            <a:off x="228600" y="3503613"/>
            <a:ext cx="14843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600" b="1">
                <a:latin typeface="Times New Roman" pitchFamily="18" charset="0"/>
              </a:rPr>
              <a:t>User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600" b="1">
                <a:latin typeface="Times New Roman" pitchFamily="18" charset="0"/>
              </a:rPr>
              <a:t>Authentication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600" b="1">
                <a:latin typeface="Times New Roman" pitchFamily="18" charset="0"/>
              </a:rPr>
              <a:t>Key</a:t>
            </a:r>
          </a:p>
        </p:txBody>
      </p:sp>
      <p:sp>
        <p:nvSpPr>
          <p:cNvPr id="1046" name="Line 79"/>
          <p:cNvSpPr>
            <a:spLocks noChangeShapeType="1"/>
          </p:cNvSpPr>
          <p:nvPr/>
        </p:nvSpPr>
        <p:spPr bwMode="auto">
          <a:xfrm>
            <a:off x="1447800" y="5399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7" name="Text Box 80"/>
          <p:cNvSpPr txBox="1">
            <a:spLocks noChangeArrowheads="1"/>
          </p:cNvSpPr>
          <p:nvPr/>
        </p:nvSpPr>
        <p:spPr bwMode="auto">
          <a:xfrm>
            <a:off x="685800" y="5703888"/>
            <a:ext cx="1635125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>
                <a:solidFill>
                  <a:srgbClr val="FFFF00"/>
                </a:solidFill>
                <a:latin typeface="Times New Roman" pitchFamily="18" charset="0"/>
              </a:rPr>
              <a:t>Signed Response</a:t>
            </a:r>
          </a:p>
        </p:txBody>
      </p:sp>
      <p:sp>
        <p:nvSpPr>
          <p:cNvPr id="1048" name="AutoShape 81"/>
          <p:cNvSpPr>
            <a:spLocks noChangeArrowheads="1"/>
          </p:cNvSpPr>
          <p:nvPr/>
        </p:nvSpPr>
        <p:spPr bwMode="auto">
          <a:xfrm>
            <a:off x="6324600" y="3113088"/>
            <a:ext cx="2514600" cy="327660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/>
          <a:p>
            <a:pPr algn="ctr">
              <a:spcBef>
                <a:spcPct val="0"/>
              </a:spcBef>
            </a:pPr>
            <a:r>
              <a:rPr lang="en-US" sz="1800" b="1">
                <a:solidFill>
                  <a:srgbClr val="3333CC"/>
                </a:solidFill>
                <a:latin typeface="Times New Roman" pitchFamily="18" charset="0"/>
              </a:rPr>
              <a:t>Authentication Center</a:t>
            </a:r>
          </a:p>
        </p:txBody>
      </p:sp>
      <p:graphicFrame>
        <p:nvGraphicFramePr>
          <p:cNvPr id="1027" name="Object 82"/>
          <p:cNvGraphicFramePr>
            <a:graphicFrameLocks noChangeAspect="1"/>
          </p:cNvGraphicFramePr>
          <p:nvPr/>
        </p:nvGraphicFramePr>
        <p:xfrm>
          <a:off x="7696200" y="3951288"/>
          <a:ext cx="788988" cy="838200"/>
        </p:xfrm>
        <a:graphic>
          <a:graphicData uri="http://schemas.openxmlformats.org/presentationml/2006/ole">
            <p:oleObj spid="_x0000_s125955" name="Clip" r:id="rId6" imgW="952129" imgH="952129" progId="">
              <p:embed/>
            </p:oleObj>
          </a:graphicData>
        </a:graphic>
      </p:graphicFrame>
      <p:sp>
        <p:nvSpPr>
          <p:cNvPr id="1049" name="Line 83"/>
          <p:cNvSpPr>
            <a:spLocks noChangeShapeType="1"/>
          </p:cNvSpPr>
          <p:nvPr/>
        </p:nvSpPr>
        <p:spPr bwMode="auto">
          <a:xfrm>
            <a:off x="6934200" y="4637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0" name="Text Box 84"/>
          <p:cNvSpPr txBox="1">
            <a:spLocks noChangeArrowheads="1"/>
          </p:cNvSpPr>
          <p:nvPr/>
        </p:nvSpPr>
        <p:spPr bwMode="auto">
          <a:xfrm>
            <a:off x="6477000" y="4027488"/>
            <a:ext cx="1100138" cy="6778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600" b="1">
                <a:solidFill>
                  <a:srgbClr val="FFFF00"/>
                </a:solidFill>
                <a:latin typeface="Times New Roman" pitchFamily="18" charset="0"/>
              </a:rPr>
              <a:t>Randomly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600" b="1">
                <a:solidFill>
                  <a:srgbClr val="FFFF00"/>
                </a:solidFill>
                <a:latin typeface="Times New Roman" pitchFamily="18" charset="0"/>
              </a:rPr>
              <a:t>Generated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600" b="1">
                <a:solidFill>
                  <a:srgbClr val="FFFF00"/>
                </a:solidFill>
                <a:latin typeface="Times New Roman" pitchFamily="18" charset="0"/>
              </a:rPr>
              <a:t>Number</a:t>
            </a:r>
          </a:p>
        </p:txBody>
      </p:sp>
      <p:sp>
        <p:nvSpPr>
          <p:cNvPr id="1051" name="Line 85"/>
          <p:cNvSpPr>
            <a:spLocks noChangeShapeType="1"/>
          </p:cNvSpPr>
          <p:nvPr/>
        </p:nvSpPr>
        <p:spPr bwMode="auto">
          <a:xfrm>
            <a:off x="8077200" y="4637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2" name="Rectangle 86"/>
          <p:cNvSpPr>
            <a:spLocks noChangeArrowheads="1"/>
          </p:cNvSpPr>
          <p:nvPr/>
        </p:nvSpPr>
        <p:spPr bwMode="auto">
          <a:xfrm>
            <a:off x="6629400" y="4941888"/>
            <a:ext cx="1828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600" b="1">
                <a:solidFill>
                  <a:schemeClr val="hlink"/>
                </a:solidFill>
                <a:latin typeface="Times New Roman" pitchFamily="18" charset="0"/>
              </a:rPr>
              <a:t>Authentication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600" b="1">
                <a:solidFill>
                  <a:schemeClr val="hlink"/>
                </a:solidFill>
                <a:latin typeface="Times New Roman" pitchFamily="18" charset="0"/>
              </a:rPr>
              <a:t>Algorithm (A3)</a:t>
            </a:r>
          </a:p>
        </p:txBody>
      </p:sp>
      <p:sp>
        <p:nvSpPr>
          <p:cNvPr id="1053" name="Text Box 87"/>
          <p:cNvSpPr txBox="1">
            <a:spLocks noChangeArrowheads="1"/>
          </p:cNvSpPr>
          <p:nvPr/>
        </p:nvSpPr>
        <p:spPr bwMode="auto">
          <a:xfrm>
            <a:off x="7239000" y="3503613"/>
            <a:ext cx="14843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600" b="1">
                <a:latin typeface="Times New Roman" pitchFamily="18" charset="0"/>
              </a:rPr>
              <a:t>User 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600" b="1">
                <a:latin typeface="Times New Roman" pitchFamily="18" charset="0"/>
              </a:rPr>
              <a:t>Authentication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600" b="1">
                <a:latin typeface="Times New Roman" pitchFamily="18" charset="0"/>
              </a:rPr>
              <a:t>Key</a:t>
            </a:r>
          </a:p>
        </p:txBody>
      </p:sp>
      <p:sp>
        <p:nvSpPr>
          <p:cNvPr id="1054" name="Line 88"/>
          <p:cNvSpPr>
            <a:spLocks noChangeShapeType="1"/>
          </p:cNvSpPr>
          <p:nvPr/>
        </p:nvSpPr>
        <p:spPr bwMode="auto">
          <a:xfrm>
            <a:off x="7467600" y="5399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" name="Text Box 89"/>
          <p:cNvSpPr txBox="1">
            <a:spLocks noChangeArrowheads="1"/>
          </p:cNvSpPr>
          <p:nvPr/>
        </p:nvSpPr>
        <p:spPr bwMode="auto">
          <a:xfrm>
            <a:off x="6705600" y="5703888"/>
            <a:ext cx="1635125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>
                <a:solidFill>
                  <a:srgbClr val="FFFF00"/>
                </a:solidFill>
                <a:latin typeface="Times New Roman" pitchFamily="18" charset="0"/>
              </a:rPr>
              <a:t>Signed Response</a:t>
            </a:r>
          </a:p>
        </p:txBody>
      </p:sp>
      <p:sp>
        <p:nvSpPr>
          <p:cNvPr id="1056" name="Line 90"/>
          <p:cNvSpPr>
            <a:spLocks noChangeShapeType="1"/>
          </p:cNvSpPr>
          <p:nvPr/>
        </p:nvSpPr>
        <p:spPr bwMode="auto">
          <a:xfrm flipH="1">
            <a:off x="2584450" y="4408488"/>
            <a:ext cx="3892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7" name="Line 91"/>
          <p:cNvSpPr>
            <a:spLocks noChangeShapeType="1"/>
          </p:cNvSpPr>
          <p:nvPr/>
        </p:nvSpPr>
        <p:spPr bwMode="auto">
          <a:xfrm>
            <a:off x="2286000" y="585628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8" name="Line 92"/>
          <p:cNvSpPr>
            <a:spLocks noChangeShapeType="1"/>
          </p:cNvSpPr>
          <p:nvPr/>
        </p:nvSpPr>
        <p:spPr bwMode="auto">
          <a:xfrm flipH="1" flipV="1">
            <a:off x="5722938" y="5856288"/>
            <a:ext cx="969962" cy="1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9" name="Text Box 93"/>
          <p:cNvSpPr txBox="1">
            <a:spLocks noChangeArrowheads="1"/>
          </p:cNvSpPr>
          <p:nvPr/>
        </p:nvSpPr>
        <p:spPr bwMode="auto">
          <a:xfrm>
            <a:off x="3505200" y="5627688"/>
            <a:ext cx="2133600" cy="4365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b="1" i="1">
                <a:solidFill>
                  <a:schemeClr val="hlink"/>
                </a:solidFill>
                <a:latin typeface="Times New Roman" pitchFamily="18" charset="0"/>
              </a:rPr>
              <a:t>Do They Match?</a:t>
            </a:r>
          </a:p>
        </p:txBody>
      </p:sp>
      <p:sp>
        <p:nvSpPr>
          <p:cNvPr id="1060" name="Text Box 94"/>
          <p:cNvSpPr txBox="1">
            <a:spLocks noChangeArrowheads="1"/>
          </p:cNvSpPr>
          <p:nvPr/>
        </p:nvSpPr>
        <p:spPr bwMode="auto">
          <a:xfrm>
            <a:off x="3136900" y="3684588"/>
            <a:ext cx="2911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b="1">
                <a:latin typeface="Times New Roman" pitchFamily="18" charset="0"/>
              </a:rPr>
              <a:t>Randomly generated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b="1">
                <a:latin typeface="Times New Roman" pitchFamily="18" charset="0"/>
              </a:rPr>
              <a:t>number sent as challenge</a:t>
            </a:r>
          </a:p>
        </p:txBody>
      </p:sp>
      <p:sp>
        <p:nvSpPr>
          <p:cNvPr id="1061" name="Text Box 95"/>
          <p:cNvSpPr txBox="1">
            <a:spLocks noChangeArrowheads="1"/>
          </p:cNvSpPr>
          <p:nvPr/>
        </p:nvSpPr>
        <p:spPr bwMode="auto">
          <a:xfrm>
            <a:off x="7715250" y="2220913"/>
            <a:ext cx="806450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Mobile</a:t>
            </a:r>
          </a:p>
          <a:p>
            <a:pPr eaLnBrk="0" hangingPunct="0"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Times New Roman" pitchFamily="18" charset="0"/>
              </a:rPr>
              <a:t>Network</a:t>
            </a:r>
          </a:p>
        </p:txBody>
      </p:sp>
      <p:sp>
        <p:nvSpPr>
          <p:cNvPr id="1062" name="Line 41"/>
          <p:cNvSpPr>
            <a:spLocks noChangeShapeType="1"/>
          </p:cNvSpPr>
          <p:nvPr/>
        </p:nvSpPr>
        <p:spPr bwMode="auto">
          <a:xfrm flipV="1">
            <a:off x="5138738" y="2579688"/>
            <a:ext cx="444500" cy="479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Personal Token Implementations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471613"/>
            <a:ext cx="45497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Smartcards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Memory and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Cheap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PCMCIA card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Significantly more powerful than a typical smartcard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USB Token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Powerful processing and large memory capacity</a:t>
            </a:r>
          </a:p>
        </p:txBody>
      </p:sp>
      <p:pic>
        <p:nvPicPr>
          <p:cNvPr id="27652" name="Picture 4" descr="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3713" y="1147763"/>
            <a:ext cx="1565275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pcmcia%2520car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7900" y="3059113"/>
            <a:ext cx="18161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 descr="securikey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6525" y="4378325"/>
            <a:ext cx="1931988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Biometrics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Based on </a:t>
            </a:r>
            <a:r>
              <a:rPr lang="en-US" sz="2400" dirty="0" smtClean="0">
                <a:solidFill>
                  <a:srgbClr val="3333CC"/>
                </a:solidFill>
              </a:rPr>
              <a:t>biological characteristics or behavioral traits of principals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General view: Can </a:t>
            </a:r>
            <a:r>
              <a:rPr lang="en-US" sz="2400" u="sng" dirty="0" smtClean="0"/>
              <a:t>supplement</a:t>
            </a:r>
            <a:r>
              <a:rPr lang="en-US" sz="2400" dirty="0" smtClean="0"/>
              <a:t> authentication infrastructure but </a:t>
            </a:r>
            <a:r>
              <a:rPr lang="en-US" sz="2400" u="sng" dirty="0" smtClean="0"/>
              <a:t>they are no substitutes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dirty="0" smtClean="0">
                <a:solidFill>
                  <a:srgbClr val="3333CC"/>
                </a:solidFill>
              </a:rPr>
              <a:t>Very similar to using passwords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Fingerprint, voice, handwriting, face recognition, retinal scan, hand geometry, etc.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3333CC"/>
                </a:solidFill>
              </a:rPr>
              <a:t>Biometric devices have to be implemented as trusted components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u="sng" dirty="0" smtClean="0"/>
              <a:t>Secure data and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Info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63600"/>
            <a:ext cx="9144000" cy="59944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Full Semester Students</a:t>
            </a:r>
          </a:p>
          <a:p>
            <a:pPr lvl="1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/>
              <a:t>Team Projects – to be posted on BB by this evening</a:t>
            </a:r>
          </a:p>
          <a:p>
            <a:pPr lvl="1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/>
              <a:t>Examples of final project reports to be posted on BB</a:t>
            </a:r>
          </a:p>
          <a:p>
            <a:pPr lvl="1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b="1" dirty="0" smtClean="0"/>
              <a:t>Sept 24: </a:t>
            </a:r>
            <a:r>
              <a:rPr lang="en-US" sz="2100" dirty="0" smtClean="0"/>
              <a:t>Early Project Presentations (NSH1305)</a:t>
            </a:r>
          </a:p>
          <a:p>
            <a:pPr lvl="2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5 minutes per team + Q&amp;A</a:t>
            </a:r>
          </a:p>
          <a:p>
            <a:pPr lvl="2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Content: What are the objectives, what is the approach, what is the timeline, who will do what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Mini Semester Students: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/>
              <a:t>Homework Assignment #1 due by </a:t>
            </a:r>
            <a:r>
              <a:rPr lang="en-US" sz="2100" b="1" dirty="0" smtClean="0"/>
              <a:t>Sept 22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b="1" dirty="0" smtClean="0"/>
              <a:t>Midterm exam: Sept 24 – </a:t>
            </a:r>
            <a:r>
              <a:rPr lang="en-US" sz="2100" dirty="0" smtClean="0"/>
              <a:t>closed book- 219 </a:t>
            </a:r>
            <a:r>
              <a:rPr lang="en-US" sz="2100" dirty="0" err="1" smtClean="0"/>
              <a:t>Scaife</a:t>
            </a:r>
            <a:r>
              <a:rPr lang="en-US" sz="2100" dirty="0" smtClean="0"/>
              <a:t> Hall</a:t>
            </a:r>
            <a:endParaRPr lang="en-US" sz="2100" b="1" dirty="0" smtClean="0"/>
          </a:p>
          <a:p>
            <a:pPr lvl="2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Everything covered in class – at the level at which it was covered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Biometrics: A Word of Caution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14400"/>
            <a:ext cx="8867775" cy="5757863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400" dirty="0" smtClean="0"/>
              <a:t>Industry and government are increasingly relying on biometrics</a:t>
            </a:r>
          </a:p>
          <a:p>
            <a:pPr eaLnBrk="1" hangingPunct="1">
              <a:lnSpc>
                <a:spcPct val="95000"/>
              </a:lnSpc>
            </a:pPr>
            <a:r>
              <a:rPr lang="en-US" sz="2400" dirty="0" smtClean="0">
                <a:solidFill>
                  <a:srgbClr val="3333CC"/>
                </a:solidFill>
              </a:rPr>
              <a:t>Biometrics are not full-proof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200" dirty="0" smtClean="0"/>
              <a:t>Inherent inaccuracy of fingerprints, facial recognition, retinal scans, voice recognition, gait, etc.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200" dirty="0" smtClean="0"/>
              <a:t>System security</a:t>
            </a:r>
          </a:p>
          <a:p>
            <a:pPr eaLnBrk="1" hangingPunct="1">
              <a:lnSpc>
                <a:spcPct val="95000"/>
              </a:lnSpc>
            </a:pPr>
            <a:r>
              <a:rPr lang="en-US" sz="2400" dirty="0" smtClean="0">
                <a:solidFill>
                  <a:srgbClr val="3333CC"/>
                </a:solidFill>
              </a:rPr>
              <a:t>Privacy issues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200" dirty="0" smtClean="0"/>
              <a:t>e.g. small changes in retinal scans for a given individual can be used to diagnose diabetes or strokes – invasion of medical privacy</a:t>
            </a:r>
          </a:p>
          <a:p>
            <a:pPr eaLnBrk="1" hangingPunct="1">
              <a:lnSpc>
                <a:spcPct val="95000"/>
              </a:lnSpc>
            </a:pPr>
            <a:r>
              <a:rPr lang="en-US" sz="2400" dirty="0" smtClean="0">
                <a:solidFill>
                  <a:srgbClr val="3333CC"/>
                </a:solidFill>
              </a:rPr>
              <a:t>High costs</a:t>
            </a:r>
            <a:r>
              <a:rPr lang="en-US" sz="2400" dirty="0" smtClean="0"/>
              <a:t> – devices &amp; their </a:t>
            </a:r>
            <a:r>
              <a:rPr lang="en-US" sz="2400" dirty="0" smtClean="0"/>
              <a:t>maintenance – though not always (e.g. </a:t>
            </a:r>
            <a:r>
              <a:rPr lang="en-US" sz="2400" dirty="0" err="1" smtClean="0"/>
              <a:t>iPhone</a:t>
            </a:r>
            <a:r>
              <a:rPr lang="en-US" sz="2400" dirty="0" smtClean="0"/>
              <a:t> 5S)</a:t>
            </a:r>
            <a:endParaRPr lang="en-US" sz="2400" dirty="0" smtClean="0"/>
          </a:p>
          <a:p>
            <a:pPr eaLnBrk="1" hangingPunct="1">
              <a:lnSpc>
                <a:spcPct val="95000"/>
              </a:lnSpc>
            </a:pPr>
            <a:r>
              <a:rPr lang="en-US" sz="2400" dirty="0" smtClean="0">
                <a:solidFill>
                  <a:srgbClr val="3333CC"/>
                </a:solidFill>
              </a:rPr>
              <a:t>Performance &amp; 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Roaming Protocols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u="sng" smtClean="0"/>
              <a:t>Objective:</a:t>
            </a:r>
            <a:r>
              <a:rPr lang="en-US" smtClean="0"/>
              <a:t> Support roaming users as they try to authenticate </a:t>
            </a:r>
            <a:r>
              <a:rPr lang="en-US" smtClean="0">
                <a:solidFill>
                  <a:srgbClr val="3333CC"/>
                </a:solidFill>
              </a:rPr>
              <a:t>from different terminals</a:t>
            </a:r>
          </a:p>
          <a:p>
            <a:pPr eaLnBrk="1" hangingPunct="1">
              <a:lnSpc>
                <a:spcPct val="120000"/>
              </a:lnSpc>
            </a:pPr>
            <a:r>
              <a:rPr lang="en-US" u="sng" smtClean="0"/>
              <a:t>Challenge:</a:t>
            </a:r>
            <a:r>
              <a:rPr lang="en-US" smtClean="0"/>
              <a:t> Client terminal holds no long-term state about the user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e.g. can’t assume that the terminal stores the user’s </a:t>
            </a:r>
            <a:r>
              <a:rPr lang="en-US" smtClean="0">
                <a:solidFill>
                  <a:srgbClr val="3333CC"/>
                </a:solidFill>
              </a:rPr>
              <a:t>private data</a:t>
            </a:r>
            <a:r>
              <a:rPr lang="en-US" smtClean="0"/>
              <a:t> such as private keys, passwords,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Possible Solutions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sz="2400" smtClean="0">
                <a:solidFill>
                  <a:srgbClr val="3333CC"/>
                </a:solidFill>
              </a:rPr>
              <a:t>Smartcards</a:t>
            </a:r>
            <a:r>
              <a:rPr lang="en-US" sz="2400" smtClean="0"/>
              <a:t> or other personal token on which private data is stored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200" smtClean="0"/>
              <a:t>Requires smart card readers – costs &amp; interoperability issues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 smtClean="0"/>
              <a:t>Use </a:t>
            </a:r>
            <a:r>
              <a:rPr lang="en-US" sz="2400" smtClean="0">
                <a:solidFill>
                  <a:srgbClr val="3333CC"/>
                </a:solidFill>
              </a:rPr>
              <a:t>a Private Data Server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en-US" sz="2400" smtClean="0"/>
              <a:t>to hold a copy of the user’s private data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200" smtClean="0"/>
              <a:t>User authenticates to the server (e.g. password)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200" smtClean="0"/>
              <a:t>Server downloads the private data to the client for the duration of the session</a:t>
            </a:r>
          </a:p>
          <a:p>
            <a:pPr lvl="2" eaLnBrk="1" hangingPunct="1">
              <a:lnSpc>
                <a:spcPct val="105000"/>
              </a:lnSpc>
            </a:pPr>
            <a:r>
              <a:rPr lang="en-US" sz="2100" smtClean="0"/>
              <a:t>Encrypted communication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200" smtClean="0">
                <a:solidFill>
                  <a:srgbClr val="3333CC"/>
                </a:solidFill>
              </a:rPr>
              <a:t>Server is a potential vulnerability point</a:t>
            </a:r>
          </a:p>
          <a:p>
            <a:pPr lvl="2" eaLnBrk="1" hangingPunct="1">
              <a:lnSpc>
                <a:spcPct val="105000"/>
              </a:lnSpc>
            </a:pPr>
            <a:r>
              <a:rPr lang="en-US" sz="2100" smtClean="0"/>
              <a:t>Possible solution: split the data across multiple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Address-Based Authentication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Assumes authenticity of the user based on originating address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Variation: call back the user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u="sng" smtClean="0">
                <a:solidFill>
                  <a:srgbClr val="3333CC"/>
                </a:solidFill>
              </a:rPr>
              <a:t>Not extremely reliable</a:t>
            </a:r>
            <a:r>
              <a:rPr lang="en-US" sz="2400" smtClean="0">
                <a:solidFill>
                  <a:srgbClr val="3333CC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smtClean="0"/>
              <a:t>Easy to modify the calling address seen by the host or spoof an IP address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smtClean="0"/>
              <a:t>Address may change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smtClean="0"/>
              <a:t>Call forwarding creates additional vulnerabilities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3333CC"/>
                </a:solidFill>
              </a:rPr>
              <a:t>Can be useful supplement to other mechanisms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Augmented Password Login – Combating Phishing Attacks: Does this Work?</a:t>
            </a:r>
          </a:p>
        </p:txBody>
      </p:sp>
      <p:pic>
        <p:nvPicPr>
          <p:cNvPr id="33795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6913"/>
            <a:ext cx="9753600" cy="731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Augmented Password Login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Usability issues</a:t>
            </a:r>
          </a:p>
          <a:p>
            <a:pPr lvl="1" eaLnBrk="1" hangingPunct="1"/>
            <a:r>
              <a:rPr lang="en-US" smtClean="0"/>
              <a:t>Will the users notice when the picture is not there?</a:t>
            </a:r>
          </a:p>
          <a:p>
            <a:pPr eaLnBrk="1" hangingPunct="1"/>
            <a:r>
              <a:rPr lang="en-US" b="1" smtClean="0"/>
              <a:t>Technical issues</a:t>
            </a:r>
          </a:p>
          <a:p>
            <a:pPr lvl="1" eaLnBrk="1" hangingPunct="1"/>
            <a:r>
              <a:rPr lang="en-US" smtClean="0"/>
              <a:t>Image is presented based on cookie</a:t>
            </a:r>
          </a:p>
          <a:p>
            <a:pPr lvl="1" eaLnBrk="1" hangingPunct="1"/>
            <a:r>
              <a:rPr lang="en-US" smtClean="0"/>
              <a:t>What about man-in-the-middle attacks?</a:t>
            </a:r>
          </a:p>
          <a:p>
            <a:pPr lvl="2" eaLnBrk="1" hangingPunct="1"/>
            <a:r>
              <a:rPr lang="en-US" smtClean="0"/>
              <a:t>Cookies can be hijacked unless encrypted</a:t>
            </a:r>
          </a:p>
          <a:p>
            <a:pPr lvl="3" eaLnBrk="1" hangingPunct="1"/>
            <a:r>
              <a:rPr lang="en-US" smtClean="0"/>
              <a:t>Packet sniffing to steal cookies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Two-factor Authentication can be Phished Too!</a:t>
            </a:r>
            <a:br>
              <a:rPr lang="en-US" sz="2600" smtClean="0"/>
            </a:br>
            <a:r>
              <a:rPr lang="en-US" sz="2600" smtClean="0"/>
              <a:t>2006 Man-in-the-Middle Attack on CitiBusiness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1046163"/>
            <a:ext cx="7658100" cy="5286375"/>
            <a:chOff x="148" y="531"/>
            <a:chExt cx="4824" cy="3330"/>
          </a:xfrm>
        </p:grpSpPr>
        <p:pic>
          <p:nvPicPr>
            <p:cNvPr id="3585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" y="531"/>
              <a:ext cx="4824" cy="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851" name="Text Box 8"/>
            <p:cNvSpPr txBox="1">
              <a:spLocks noChangeArrowheads="1"/>
            </p:cNvSpPr>
            <p:nvPr/>
          </p:nvSpPr>
          <p:spPr bwMode="auto">
            <a:xfrm>
              <a:off x="509" y="1902"/>
              <a:ext cx="1975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Phishing email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0" y="857250"/>
            <a:ext cx="9609138" cy="5718175"/>
            <a:chOff x="695" y="540"/>
            <a:chExt cx="6300" cy="3780"/>
          </a:xfrm>
        </p:grpSpPr>
        <p:pic>
          <p:nvPicPr>
            <p:cNvPr id="3584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5" y="540"/>
              <a:ext cx="6300" cy="37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2731" y="1338"/>
              <a:ext cx="3976" cy="18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sz="2800">
                  <a:solidFill>
                    <a:schemeClr val="accent2"/>
                  </a:solidFill>
                </a:rPr>
                <a:t>Token generates new password every minute</a:t>
              </a:r>
            </a:p>
            <a:p>
              <a:pPr>
                <a:buFontTx/>
                <a:buChar char="•"/>
              </a:pPr>
              <a:r>
                <a:rPr lang="en-US" sz="2800">
                  <a:solidFill>
                    <a:schemeClr val="accent2"/>
                  </a:solidFill>
                </a:rPr>
                <a:t>Man-in-the-Middle Attack: Ask user for the password generated by his/her token &amp; pass it on the authentic website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884238"/>
            <a:ext cx="9274175" cy="5564187"/>
            <a:chOff x="0" y="557"/>
            <a:chExt cx="5842" cy="3505"/>
          </a:xfrm>
        </p:grpSpPr>
        <p:pic>
          <p:nvPicPr>
            <p:cNvPr id="3584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57"/>
              <a:ext cx="5842" cy="35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713" y="1622"/>
              <a:ext cx="2886" cy="1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If suspicious user enters wrong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password to verify that this is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the genuine site, the malicious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server is not fooled since it passes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it on to the authentic server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Authentication is central to Web Security</a:t>
            </a:r>
          </a:p>
          <a:p>
            <a:pPr eaLnBrk="1" hangingPunct="1"/>
            <a:r>
              <a:rPr lang="en-US" dirty="0" smtClean="0"/>
              <a:t>Multi-factor authentication tends to be more secure</a:t>
            </a:r>
          </a:p>
          <a:p>
            <a:pPr lvl="1" eaLnBrk="1" hangingPunct="1"/>
            <a:r>
              <a:rPr lang="en-US" dirty="0" smtClean="0"/>
              <a:t>But it’s really hard to know how secure a system really is</a:t>
            </a:r>
          </a:p>
          <a:p>
            <a:pPr lvl="2" eaLnBrk="1" hangingPunct="1"/>
            <a:r>
              <a:rPr lang="en-US" dirty="0" smtClean="0"/>
              <a:t>Attackers are very creative</a:t>
            </a:r>
          </a:p>
          <a:p>
            <a:pPr lvl="2" eaLnBrk="1" hangingPunct="1"/>
            <a:r>
              <a:rPr lang="en-US" dirty="0" smtClean="0"/>
              <a:t>Offline attacks on passwords can be extremely efficient – especially when using </a:t>
            </a:r>
            <a:r>
              <a:rPr lang="en-US" dirty="0" err="1" smtClean="0"/>
              <a:t>botnets</a:t>
            </a:r>
            <a:endParaRPr lang="en-US" dirty="0" smtClean="0"/>
          </a:p>
          <a:p>
            <a:pPr lvl="2" eaLnBrk="1" hangingPunct="1"/>
            <a:r>
              <a:rPr lang="en-US" dirty="0" smtClean="0"/>
              <a:t>Don’t underestimate the power of social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for this Lecture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93775"/>
            <a:ext cx="7772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400" dirty="0" smtClean="0"/>
              <a:t>Required Reading:</a:t>
            </a:r>
          </a:p>
          <a:p>
            <a:pPr lvl="1" eaLnBrk="1" hangingPunct="1">
              <a:lnSpc>
                <a:spcPct val="125000"/>
              </a:lnSpc>
            </a:pPr>
            <a:r>
              <a:rPr lang="en-US" sz="2200" dirty="0" smtClean="0"/>
              <a:t>Ch. 6 in “Web Security, Privacy and Commerce”, </a:t>
            </a:r>
            <a:r>
              <a:rPr lang="en-US" sz="2200" dirty="0" err="1" smtClean="0"/>
              <a:t>Garfinkel</a:t>
            </a:r>
            <a:r>
              <a:rPr lang="en-US" sz="2200" dirty="0" smtClean="0"/>
              <a:t>, O’Reilly, 2002</a:t>
            </a:r>
          </a:p>
          <a:p>
            <a:pPr eaLnBrk="1" hangingPunct="1">
              <a:lnSpc>
                <a:spcPct val="125000"/>
              </a:lnSpc>
            </a:pPr>
            <a:r>
              <a:rPr lang="en-US" sz="2400" dirty="0" smtClean="0"/>
              <a:t>Optional Readings: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“Citibank phish spooks 2-factor authentication”, </a:t>
            </a:r>
            <a:r>
              <a:rPr lang="en-US" sz="1400" dirty="0" smtClean="0">
                <a:hlinkClick r:id="rId2"/>
              </a:rPr>
              <a:t>http://blog.washingtonpost.com/securityfix/2006/07/citibank_phish_spoofs_2factor_1.html</a:t>
            </a:r>
            <a:r>
              <a:rPr lang="en-US" sz="1400" dirty="0" smtClean="0"/>
              <a:t>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Bank of America </a:t>
            </a:r>
            <a:r>
              <a:rPr lang="en-US" sz="1400" dirty="0" err="1" smtClean="0"/>
              <a:t>SiteKey</a:t>
            </a:r>
            <a:r>
              <a:rPr lang="en-US" sz="1400" dirty="0" smtClean="0"/>
              <a:t> - </a:t>
            </a:r>
            <a:r>
              <a:rPr lang="en-US" sz="1400" dirty="0" smtClean="0">
                <a:hlinkClick r:id="rId3"/>
              </a:rPr>
              <a:t>http://www.bankofamerica.com/privacy/sitekey/</a:t>
            </a:r>
            <a:r>
              <a:rPr lang="en-US" sz="1400" dirty="0" smtClean="0"/>
              <a:t>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Password cracking – Wikipedia - http://en.wikipedia.org/wiki/Password_cracking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Stuart Schechter, </a:t>
            </a:r>
            <a:r>
              <a:rPr lang="en-US" sz="1400" dirty="0" err="1" smtClean="0"/>
              <a:t>Rachna</a:t>
            </a:r>
            <a:r>
              <a:rPr lang="en-US" sz="1400" dirty="0" smtClean="0"/>
              <a:t> </a:t>
            </a:r>
            <a:r>
              <a:rPr lang="en-US" sz="1400" dirty="0" err="1" smtClean="0"/>
              <a:t>Dhamija</a:t>
            </a:r>
            <a:r>
              <a:rPr lang="en-US" sz="1400" dirty="0" smtClean="0"/>
              <a:t>, Andy </a:t>
            </a:r>
            <a:r>
              <a:rPr lang="en-US" sz="1400" dirty="0" err="1" smtClean="0"/>
              <a:t>Ozment</a:t>
            </a:r>
            <a:r>
              <a:rPr lang="en-US" sz="1400" dirty="0" smtClean="0"/>
              <a:t>, Ian Fischer (May 2007). "The Emperor's New Security Indicators: An evaluation of website authentication and the effect of role playing on usability studies" </a:t>
            </a:r>
            <a:r>
              <a:rPr lang="en-US" sz="1400" i="1" dirty="0" smtClean="0"/>
              <a:t>IEEE Symposium on Security and Privacy, May 2007</a:t>
            </a:r>
            <a:r>
              <a:rPr lang="en-US" sz="1400" dirty="0" smtClean="0"/>
              <a:t>. Retrieved on February 5, 2007. </a:t>
            </a:r>
            <a:r>
              <a:rPr lang="en-US" sz="1400" dirty="0" smtClean="0">
                <a:hlinkClick r:id="rId4"/>
              </a:rPr>
              <a:t>http://people.seas.harvard.edu/~rachna/papers/emperor-security-indicators-bank-sitekey-phishing-study.pdf</a:t>
            </a:r>
            <a:r>
              <a:rPr lang="en-US" sz="1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Q&amp;A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3611563" y="987425"/>
          <a:ext cx="1911350" cy="4957763"/>
        </p:xfrm>
        <a:graphic>
          <a:graphicData uri="http://schemas.openxmlformats.org/presentationml/2006/ole">
            <p:oleObj spid="_x0000_s126978" name="Clip" r:id="rId3" imgW="1857600" imgH="399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Brief recap of previous lecture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Authentication: Part II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References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Guest presentation: </a:t>
            </a:r>
            <a:r>
              <a:rPr lang="en-US" sz="2400" b="1" dirty="0" smtClean="0"/>
              <a:t>John Lerchey</a:t>
            </a:r>
            <a:r>
              <a:rPr lang="en-US" sz="2400" dirty="0" smtClean="0"/>
              <a:t> (CMU Emergency Response Team/Information Security Office) will come and discuss the recent compromise of a Windows password DB at CMU and CMU’s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Certificates and PKI</a:t>
            </a:r>
          </a:p>
          <a:p>
            <a:r>
              <a:rPr lang="en-US" dirty="0" smtClean="0"/>
              <a:t>Decentralized Trust Management</a:t>
            </a:r>
          </a:p>
          <a:p>
            <a:r>
              <a:rPr lang="en-US" dirty="0" smtClean="0"/>
              <a:t>Authentication – Part I</a:t>
            </a:r>
          </a:p>
          <a:p>
            <a:pPr lvl="1"/>
            <a:r>
              <a:rPr lang="en-US" dirty="0" smtClean="0"/>
              <a:t>Authentication factors</a:t>
            </a:r>
          </a:p>
          <a:p>
            <a:pPr lvl="1"/>
            <a:r>
              <a:rPr lang="en-US" dirty="0" smtClean="0"/>
              <a:t>Password composition policies</a:t>
            </a:r>
          </a:p>
          <a:p>
            <a:pPr lvl="1"/>
            <a:r>
              <a:rPr lang="en-US" dirty="0" smtClean="0"/>
              <a:t>Cracking password</a:t>
            </a:r>
          </a:p>
          <a:p>
            <a:pPr lvl="2"/>
            <a:r>
              <a:rPr lang="en-US" dirty="0" smtClean="0"/>
              <a:t>Online and offline attacks</a:t>
            </a:r>
          </a:p>
          <a:p>
            <a:pPr lvl="2"/>
            <a:r>
              <a:rPr lang="en-US" dirty="0" smtClean="0"/>
              <a:t>Salting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Authentication Protocols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rgbClr val="3333CC"/>
                </a:solidFill>
              </a:rPr>
              <a:t>Hard to design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Typically combine multiple authentication protocol elements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Need to protect against: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3333CC"/>
                </a:solidFill>
              </a:rPr>
              <a:t>Eavesdropping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3333CC"/>
                </a:solidFill>
              </a:rPr>
              <a:t>Replay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3333CC"/>
                </a:solidFill>
              </a:rPr>
              <a:t>Spoofing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3333CC"/>
                </a:solidFill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Kerberos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Based on symmetric cryptography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Originally using DES, now AES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Authentication of clients to host servers and vice versa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3333CC"/>
                </a:solidFill>
              </a:rPr>
              <a:t>Every client and every server share a (different) symmetric key with an authentication server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Developed at MIT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Kerberos in Slow Motion (simplified)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52463" y="4179888"/>
            <a:ext cx="1350962" cy="842962"/>
          </a:xfrm>
          <a:prstGeom prst="rect">
            <a:avLst/>
          </a:prstGeom>
          <a:solidFill>
            <a:srgbClr val="4D4D4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</a:rPr>
              <a:t>Client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335713" y="4230688"/>
            <a:ext cx="1350962" cy="842962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</a:rPr>
              <a:t>Target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</a:rPr>
              <a:t>Server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468688" y="1189038"/>
            <a:ext cx="1916112" cy="9731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</a:rPr>
              <a:t>Authentication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</a:rPr>
              <a:t>Server</a:t>
            </a:r>
          </a:p>
        </p:txBody>
      </p:sp>
      <p:pic>
        <p:nvPicPr>
          <p:cNvPr id="22534" name="Picture 6" descr="ke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8275" y="4216400"/>
            <a:ext cx="476250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 descr="key"/>
          <p:cNvPicPr>
            <a:picLocks noChangeAspect="1" noChangeArrowheads="1"/>
          </p:cNvPicPr>
          <p:nvPr/>
        </p:nvPicPr>
        <p:blipFill>
          <a:blip r:embed="rId2" cstate="print">
            <a:lum bright="-14000" contrast="52000"/>
            <a:grayscl/>
          </a:blip>
          <a:srcRect/>
          <a:stretch>
            <a:fillRect/>
          </a:stretch>
        </p:blipFill>
        <p:spPr bwMode="auto">
          <a:xfrm>
            <a:off x="0" y="4159250"/>
            <a:ext cx="476250" cy="909638"/>
          </a:xfrm>
          <a:prstGeom prst="rect">
            <a:avLst/>
          </a:prstGeom>
          <a:solidFill>
            <a:srgbClr val="333333"/>
          </a:solidFill>
          <a:ln w="9525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22536" name="Picture 8" descr="key"/>
          <p:cNvPicPr>
            <a:picLocks noChangeAspect="1" noChangeArrowheads="1"/>
          </p:cNvPicPr>
          <p:nvPr/>
        </p:nvPicPr>
        <p:blipFill>
          <a:blip r:embed="rId2" cstate="print">
            <a:lum bright="-14000" contrast="52000"/>
            <a:grayscl/>
          </a:blip>
          <a:srcRect/>
          <a:stretch>
            <a:fillRect/>
          </a:stretch>
        </p:blipFill>
        <p:spPr bwMode="auto">
          <a:xfrm>
            <a:off x="5459413" y="1217613"/>
            <a:ext cx="476250" cy="909637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</p:pic>
      <p:pic>
        <p:nvPicPr>
          <p:cNvPr id="22537" name="Picture 9" descr="ke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9163" y="1233488"/>
            <a:ext cx="47625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987425" y="2147888"/>
            <a:ext cx="2859088" cy="201771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1763713" y="2184400"/>
            <a:ext cx="2859087" cy="20177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003425" y="4500563"/>
            <a:ext cx="435451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981200" y="4797425"/>
            <a:ext cx="435451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395538" y="2540000"/>
            <a:ext cx="333375" cy="3206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3055938" y="3244850"/>
            <a:ext cx="333375" cy="3206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2990850" y="4092575"/>
            <a:ext cx="333375" cy="3206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3852863" y="4868863"/>
            <a:ext cx="333375" cy="3206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0" y="5132388"/>
            <a:ext cx="149383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Client’s </a:t>
            </a:r>
          </a:p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Secret Key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408863" y="5138738"/>
            <a:ext cx="1493837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Server’s </a:t>
            </a:r>
          </a:p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Secret Key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416050" y="2447925"/>
            <a:ext cx="11477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Ticket</a:t>
            </a:r>
          </a:p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Request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208463" y="2273300"/>
            <a:ext cx="5370512" cy="1336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sz="2400" i="1">
                <a:solidFill>
                  <a:srgbClr val="3333CC"/>
                </a:solidFill>
                <a:latin typeface="Times New Roman" pitchFamily="18" charset="0"/>
              </a:rPr>
              <a:t>Ticket – includes timestamp, lifetime,</a:t>
            </a:r>
          </a:p>
          <a:p>
            <a:pPr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sz="2400" i="1">
                <a:solidFill>
                  <a:srgbClr val="3333CC"/>
                </a:solidFill>
                <a:latin typeface="Times New Roman" pitchFamily="18" charset="0"/>
              </a:rPr>
              <a:t>random shared secret Session Key for client and target server –</a:t>
            </a:r>
            <a:r>
              <a:rPr lang="en-US" sz="2400" i="1" u="sng">
                <a:solidFill>
                  <a:srgbClr val="3333CC"/>
                </a:solidFill>
                <a:latin typeface="Times New Roman" pitchFamily="18" charset="0"/>
              </a:rPr>
              <a:t>encrypted for client and server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520950" y="5103813"/>
            <a:ext cx="361791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Secret Session Key Shared</a:t>
            </a:r>
          </a:p>
          <a:p>
            <a:pPr eaLnBrk="0" hangingPunct="0">
              <a:spcBef>
                <a:spcPct val="0"/>
              </a:spcBef>
            </a:pP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By Client and Target Server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362325" y="3695700"/>
            <a:ext cx="39385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Client forwards (part of) ticket</a:t>
            </a:r>
          </a:p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to Target Server</a:t>
            </a:r>
          </a:p>
        </p:txBody>
      </p:sp>
      <p:pic>
        <p:nvPicPr>
          <p:cNvPr id="22552" name="Picture 24" descr="key"/>
          <p:cNvPicPr>
            <a:picLocks noChangeAspect="1" noChangeArrowheads="1"/>
          </p:cNvPicPr>
          <p:nvPr/>
        </p:nvPicPr>
        <p:blipFill>
          <a:blip r:embed="rId2" cstate="print">
            <a:lum bright="4000" contrast="52000"/>
            <a:grayscl/>
          </a:blip>
          <a:srcRect/>
          <a:stretch>
            <a:fillRect/>
          </a:stretch>
        </p:blipFill>
        <p:spPr bwMode="auto">
          <a:xfrm>
            <a:off x="1924050" y="5140325"/>
            <a:ext cx="476250" cy="909638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</p:pic>
      <p:pic>
        <p:nvPicPr>
          <p:cNvPr id="22553" name="Picture 25" descr="key"/>
          <p:cNvPicPr>
            <a:picLocks noChangeAspect="1" noChangeArrowheads="1"/>
          </p:cNvPicPr>
          <p:nvPr/>
        </p:nvPicPr>
        <p:blipFill>
          <a:blip r:embed="rId2" cstate="print">
            <a:lum bright="4000" contrast="52000"/>
            <a:grayscl/>
          </a:blip>
          <a:srcRect/>
          <a:stretch>
            <a:fillRect/>
          </a:stretch>
        </p:blipFill>
        <p:spPr bwMode="auto">
          <a:xfrm>
            <a:off x="6097588" y="5118100"/>
            <a:ext cx="476250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Kerberos Messages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095375"/>
            <a:ext cx="84582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solidFill>
                  <a:srgbClr val="3333CC"/>
                </a:solidFill>
              </a:rPr>
              <a:t>Authentication Service exchange</a:t>
            </a:r>
            <a:r>
              <a:rPr lang="en-US" sz="24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200" smtClean="0"/>
              <a:t>Relies on client’s secret key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100" smtClean="0"/>
              <a:t>Often part of login session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100" smtClean="0"/>
              <a:t>Client receives ticket from authentication server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solidFill>
                  <a:srgbClr val="3333CC"/>
                </a:solidFill>
              </a:rPr>
              <a:t>Ticket granting service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200" smtClean="0"/>
              <a:t>Client uses ticket received specifically for interactions with ticket granting server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200" smtClean="0"/>
              <a:t>Client receives ticket for target server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100" smtClean="0"/>
              <a:t>Typically part of the login session too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solidFill>
                  <a:srgbClr val="3333CC"/>
                </a:solidFill>
              </a:rPr>
              <a:t>Client Server Authentication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200" smtClean="0"/>
              <a:t>Server authenticates client (and possibly client the server), using key provided along with ticket for their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Kerberos’s Pros and Cons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1255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good level of protection, using relatively inexpensive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Symmetric keys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Requires physically secured authentication and ticket granting servers with high availability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These servers are potential bottlenecks: </a:t>
            </a:r>
            <a:r>
              <a:rPr lang="en-US" sz="2200" smtClean="0">
                <a:solidFill>
                  <a:srgbClr val="3333CC"/>
                </a:solidFill>
              </a:rPr>
              <a:t>scalability issue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Reliance on timestamps for replay protection requires </a:t>
            </a:r>
            <a:r>
              <a:rPr lang="en-US" sz="2200" smtClean="0">
                <a:solidFill>
                  <a:srgbClr val="3333CC"/>
                </a:solidFill>
              </a:rPr>
              <a:t>secure and synchronized time clocks</a:t>
            </a:r>
            <a:r>
              <a:rPr lang="en-US" sz="2200" smtClean="0"/>
              <a:t> between clients and servers.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Used mainly at universities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Modern solution</a:t>
            </a:r>
            <a:r>
              <a:rPr lang="en-US" sz="2400" smtClean="0"/>
              <a:t>: digital signatures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30935</TotalTime>
  <Words>1592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Profile</vt:lpstr>
      <vt:lpstr>Clip</vt:lpstr>
      <vt:lpstr>Authentication: Part II</vt:lpstr>
      <vt:lpstr>Practical Info</vt:lpstr>
      <vt:lpstr>Overview</vt:lpstr>
      <vt:lpstr>Recap of Previous Lecture</vt:lpstr>
      <vt:lpstr>Authentication Protocols</vt:lpstr>
      <vt:lpstr>Kerberos</vt:lpstr>
      <vt:lpstr>Kerberos in Slow Motion (simplified)</vt:lpstr>
      <vt:lpstr>Kerberos Messages</vt:lpstr>
      <vt:lpstr>Kerberos’s Pros and Cons</vt:lpstr>
      <vt:lpstr>Single Sign-On (SSO)</vt:lpstr>
      <vt:lpstr>Active Directory Federation Services</vt:lpstr>
      <vt:lpstr>Security Assertion Markup Language (SAML)</vt:lpstr>
      <vt:lpstr>SAML Assertions</vt:lpstr>
      <vt:lpstr>Other Solutions</vt:lpstr>
      <vt:lpstr>Personal Tokens</vt:lpstr>
      <vt:lpstr>Examples of Personal Tokens</vt:lpstr>
      <vt:lpstr>GSM SIM-Based Authentication</vt:lpstr>
      <vt:lpstr>Personal Token Implementations</vt:lpstr>
      <vt:lpstr>Biometrics</vt:lpstr>
      <vt:lpstr>Biometrics: A Word of Caution</vt:lpstr>
      <vt:lpstr>Roaming Protocols</vt:lpstr>
      <vt:lpstr>Possible Solutions</vt:lpstr>
      <vt:lpstr>Address-Based Authentication</vt:lpstr>
      <vt:lpstr>Augmented Password Login – Combating Phishing Attacks: Does this Work?</vt:lpstr>
      <vt:lpstr>Augmented Password Login</vt:lpstr>
      <vt:lpstr>Two-factor Authentication can be Phished Too! 2006 Man-in-the-Middle Attack on CitiBusiness</vt:lpstr>
      <vt:lpstr>Summary</vt:lpstr>
      <vt:lpstr>References for this Lecture</vt:lpstr>
      <vt:lpstr>Q&amp;A</vt:lpstr>
    </vt:vector>
  </TitlesOfParts>
  <Company>GSIA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and Fixed Price</dc:title>
  <dc:creator>Xin Wang</dc:creator>
  <cp:lastModifiedBy>Norman Sadeh</cp:lastModifiedBy>
  <cp:revision>1205</cp:revision>
  <cp:lastPrinted>1601-01-01T00:00:00Z</cp:lastPrinted>
  <dcterms:created xsi:type="dcterms:W3CDTF">2002-10-03T03:03:24Z</dcterms:created>
  <dcterms:modified xsi:type="dcterms:W3CDTF">2013-09-17T14:29:35Z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