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3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3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  <p:sldMasterId id="2147483673" r:id="rId2"/>
  </p:sldMasterIdLst>
  <p:notesMasterIdLst>
    <p:notesMasterId r:id="rId84"/>
  </p:notesMasterIdLst>
  <p:handoutMasterIdLst>
    <p:handoutMasterId r:id="rId85"/>
  </p:handoutMasterIdLst>
  <p:sldIdLst>
    <p:sldId id="289" r:id="rId3"/>
    <p:sldId id="536" r:id="rId4"/>
    <p:sldId id="407" r:id="rId5"/>
    <p:sldId id="404" r:id="rId6"/>
    <p:sldId id="406" r:id="rId7"/>
    <p:sldId id="413" r:id="rId8"/>
    <p:sldId id="415" r:id="rId9"/>
    <p:sldId id="403" r:id="rId10"/>
    <p:sldId id="447" r:id="rId11"/>
    <p:sldId id="533" r:id="rId12"/>
    <p:sldId id="414" r:id="rId13"/>
    <p:sldId id="417" r:id="rId14"/>
    <p:sldId id="418" r:id="rId15"/>
    <p:sldId id="419" r:id="rId16"/>
    <p:sldId id="420" r:id="rId17"/>
    <p:sldId id="422" r:id="rId18"/>
    <p:sldId id="535" r:id="rId19"/>
    <p:sldId id="421" r:id="rId20"/>
    <p:sldId id="423" r:id="rId21"/>
    <p:sldId id="424" r:id="rId22"/>
    <p:sldId id="427" r:id="rId23"/>
    <p:sldId id="431" r:id="rId24"/>
    <p:sldId id="428" r:id="rId25"/>
    <p:sldId id="430" r:id="rId26"/>
    <p:sldId id="520" r:id="rId27"/>
    <p:sldId id="528" r:id="rId28"/>
    <p:sldId id="442" r:id="rId29"/>
    <p:sldId id="436" r:id="rId30"/>
    <p:sldId id="444" r:id="rId31"/>
    <p:sldId id="523" r:id="rId32"/>
    <p:sldId id="449" r:id="rId33"/>
    <p:sldId id="450" r:id="rId34"/>
    <p:sldId id="453" r:id="rId35"/>
    <p:sldId id="452" r:id="rId36"/>
    <p:sldId id="525" r:id="rId37"/>
    <p:sldId id="526" r:id="rId38"/>
    <p:sldId id="527" r:id="rId39"/>
    <p:sldId id="530" r:id="rId40"/>
    <p:sldId id="529" r:id="rId41"/>
    <p:sldId id="460" r:id="rId42"/>
    <p:sldId id="531" r:id="rId43"/>
    <p:sldId id="466" r:id="rId44"/>
    <p:sldId id="465" r:id="rId45"/>
    <p:sldId id="473" r:id="rId46"/>
    <p:sldId id="474" r:id="rId47"/>
    <p:sldId id="467" r:id="rId48"/>
    <p:sldId id="468" r:id="rId49"/>
    <p:sldId id="470" r:id="rId50"/>
    <p:sldId id="532" r:id="rId51"/>
    <p:sldId id="477" r:id="rId52"/>
    <p:sldId id="485" r:id="rId53"/>
    <p:sldId id="478" r:id="rId54"/>
    <p:sldId id="480" r:id="rId55"/>
    <p:sldId id="483" r:id="rId56"/>
    <p:sldId id="484" r:id="rId57"/>
    <p:sldId id="487" r:id="rId58"/>
    <p:sldId id="488" r:id="rId59"/>
    <p:sldId id="502" r:id="rId60"/>
    <p:sldId id="503" r:id="rId61"/>
    <p:sldId id="504" r:id="rId62"/>
    <p:sldId id="505" r:id="rId63"/>
    <p:sldId id="506" r:id="rId64"/>
    <p:sldId id="509" r:id="rId65"/>
    <p:sldId id="507" r:id="rId66"/>
    <p:sldId id="508" r:id="rId67"/>
    <p:sldId id="510" r:id="rId68"/>
    <p:sldId id="511" r:id="rId69"/>
    <p:sldId id="512" r:id="rId70"/>
    <p:sldId id="513" r:id="rId71"/>
    <p:sldId id="514" r:id="rId72"/>
    <p:sldId id="515" r:id="rId73"/>
    <p:sldId id="516" r:id="rId74"/>
    <p:sldId id="517" r:id="rId75"/>
    <p:sldId id="519" r:id="rId76"/>
    <p:sldId id="498" r:id="rId77"/>
    <p:sldId id="491" r:id="rId78"/>
    <p:sldId id="534" r:id="rId79"/>
    <p:sldId id="499" r:id="rId80"/>
    <p:sldId id="497" r:id="rId81"/>
    <p:sldId id="268" r:id="rId82"/>
    <p:sldId id="387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AEE1610-0505-CA4A-BCC7-AA58FD6B1707}">
          <p14:sldIdLst>
            <p14:sldId id="289"/>
            <p14:sldId id="536"/>
            <p14:sldId id="407"/>
            <p14:sldId id="404"/>
            <p14:sldId id="406"/>
            <p14:sldId id="413"/>
            <p14:sldId id="415"/>
            <p14:sldId id="403"/>
            <p14:sldId id="447"/>
          </p14:sldIdLst>
        </p14:section>
        <p14:section name="Basic Compilation" id="{95ED981C-E8D0-C84B-90DA-655F1A3B3DC7}">
          <p14:sldIdLst>
            <p14:sldId id="533"/>
            <p14:sldId id="414"/>
            <p14:sldId id="417"/>
            <p14:sldId id="418"/>
            <p14:sldId id="419"/>
            <p14:sldId id="420"/>
            <p14:sldId id="422"/>
            <p14:sldId id="535"/>
            <p14:sldId id="421"/>
            <p14:sldId id="423"/>
            <p14:sldId id="424"/>
            <p14:sldId id="427"/>
            <p14:sldId id="431"/>
            <p14:sldId id="428"/>
            <p14:sldId id="430"/>
            <p14:sldId id="520"/>
            <p14:sldId id="528"/>
            <p14:sldId id="442"/>
            <p14:sldId id="436"/>
            <p14:sldId id="444"/>
            <p14:sldId id="523"/>
            <p14:sldId id="449"/>
            <p14:sldId id="450"/>
            <p14:sldId id="453"/>
            <p14:sldId id="452"/>
            <p14:sldId id="525"/>
            <p14:sldId id="526"/>
            <p14:sldId id="527"/>
            <p14:sldId id="530"/>
            <p14:sldId id="529"/>
            <p14:sldId id="460"/>
            <p14:sldId id="531"/>
            <p14:sldId id="466"/>
            <p14:sldId id="465"/>
            <p14:sldId id="473"/>
            <p14:sldId id="474"/>
            <p14:sldId id="467"/>
            <p14:sldId id="468"/>
            <p14:sldId id="470"/>
            <p14:sldId id="532"/>
            <p14:sldId id="477"/>
            <p14:sldId id="485"/>
            <p14:sldId id="478"/>
            <p14:sldId id="480"/>
            <p14:sldId id="483"/>
            <p14:sldId id="484"/>
            <p14:sldId id="487"/>
          </p14:sldIdLst>
        </p14:section>
        <p14:section name="cdecl" id="{6E61438B-CCC3-8545-A812-D2B0B9ED1AD2}">
          <p14:sldIdLst>
            <p14:sldId id="488"/>
            <p14:sldId id="502"/>
            <p14:sldId id="503"/>
            <p14:sldId id="504"/>
            <p14:sldId id="505"/>
            <p14:sldId id="506"/>
            <p14:sldId id="509"/>
            <p14:sldId id="507"/>
            <p14:sldId id="508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9"/>
            <p14:sldId id="498"/>
            <p14:sldId id="491"/>
            <p14:sldId id="534"/>
          </p14:sldIdLst>
        </p14:section>
        <p14:section name="Conclusion" id="{9261A7F0-4603-054A-9F9B-B1F21EA47009}">
          <p14:sldIdLst>
            <p14:sldId id="499"/>
            <p14:sldId id="497"/>
            <p14:sldId id="268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orient="horz" pos="2857">
          <p15:clr>
            <a:srgbClr val="A4A3A4"/>
          </p15:clr>
        </p15:guide>
        <p15:guide id="3" pos="3840">
          <p15:clr>
            <a:srgbClr val="A4A3A4"/>
          </p15:clr>
        </p15:guide>
        <p15:guide id="4" pos="1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7A32"/>
    <a:srgbClr val="404040"/>
    <a:srgbClr val="F4AB70"/>
    <a:srgbClr val="3F5842"/>
    <a:srgbClr val="595A5A"/>
    <a:srgbClr val="A32D1E"/>
    <a:srgbClr val="FFFFFF"/>
    <a:srgbClr val="866C49"/>
    <a:srgbClr val="79463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2" autoAdjust="0"/>
    <p:restoredTop sz="87625" autoAdjust="0"/>
  </p:normalViewPr>
  <p:slideViewPr>
    <p:cSldViewPr snapToGrid="0">
      <p:cViewPr varScale="1">
        <p:scale>
          <a:sx n="69" d="100"/>
          <a:sy n="69" d="100"/>
        </p:scale>
        <p:origin x="1220" y="44"/>
      </p:cViewPr>
      <p:guideLst>
        <p:guide orient="horz" pos="1440"/>
        <p:guide orient="horz" pos="2857"/>
        <p:guide pos="384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-40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notesMaster" Target="notesMasters/notesMaster1.xml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ableStyles" Target="tableStyle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81C90-955A-E944-AB32-466E55900D6A}" type="datetime1">
              <a:rPr lang="en-US" smtClean="0"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8D97-067E-974E-BD5D-FA8C0988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EA11A-7C1A-F544-A99B-661F38A45889}" type="datetime1">
              <a:rPr lang="en-US" smtClean="0"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A8A3-9FBB-431D-AAA8-BEEA360F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6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69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6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57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9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3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9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000000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6F8B2B3-EE06-AB43-9ED3-38E55AB48ECD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7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1FEBEE9-B2A7-814F-9144-4F1BED35A8FC}" type="datetime1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71EA743-0EDB-FA4C-BB19-4FBEA94DD929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D8C7B1F-A5AF-AE44-8184-49E849F16B68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4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000000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9170D3-89C4-BB42-836D-D925400CC7A3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8/27/2014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7376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DD7A3CB-B31F-F44D-BE5E-9BB9DAE334F7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8/27/2014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39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3034508"/>
            <a:ext cx="6951274" cy="1308892"/>
          </a:xfrm>
        </p:spPr>
        <p:txBody>
          <a:bodyPr anchor="t"/>
          <a:lstStyle>
            <a:lvl1pPr algn="l">
              <a:defRPr sz="4000" b="1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74134" y="1524000"/>
            <a:ext cx="6951274" cy="1500187"/>
          </a:xfrm>
        </p:spPr>
        <p:txBody>
          <a:bodyPr lIns="0" rIns="0" anchor="b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8842061-E09A-C64F-AC91-6B22DD773FB7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8/27/2014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4027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264380" y="2013343"/>
            <a:ext cx="6951274" cy="753670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64380" y="2919413"/>
            <a:ext cx="6951274" cy="1500187"/>
          </a:xfrm>
        </p:spPr>
        <p:txBody>
          <a:bodyPr anchor="t"/>
          <a:lstStyle>
            <a:lvl1pPr marL="457200" indent="-457200" algn="l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88B15C4-75F8-8145-B332-9C9E6CC1694D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8/27/2014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4966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E902-58D7-5940-B7B2-BB1B96F0CB4F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8/27/2014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1460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1981200"/>
            <a:ext cx="4040188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1981200"/>
            <a:ext cx="4041775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7BE05AF-3078-DE4E-8E55-E5E804412B8D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8/27/2014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60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F38595AD-FC1D-6647-9C7B-6A6A09EB9496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8/27/2014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608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37C40E90-3C3A-944B-AFBD-054036255D98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8FB06B4-F6A6-3F44-9030-7566931308D3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8/27/2014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8705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BF8F280-9551-E344-89F9-EAAD5E158938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8/27/2014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6246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1F5B7F-F702-E24B-B97E-863D4E495E13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8/27/2014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8259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A9756D6-8139-C44F-931B-372F152FA7C2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8/27/2014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4741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DE4327B-086F-C14D-B06F-CE57E273F375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8/27/2014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7518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3BD3B-C321-3747-A281-298A36F52409}" type="datetime1">
              <a:rPr lang="en-US" smtClean="0">
                <a:solidFill>
                  <a:srgbClr val="000000"/>
                </a:solidFill>
                <a:latin typeface="Calibri"/>
              </a:rPr>
              <a:pPr>
                <a:defRPr/>
              </a:pPr>
              <a:t>8/27/2014</a:t>
            </a:fld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5B71E-FB01-F541-8DE0-7E75CAB5AD6F}" type="slidenum">
              <a:rPr lang="en-GB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GB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368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3034508"/>
            <a:ext cx="6951274" cy="1308892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92724" y="1524000"/>
            <a:ext cx="6951274" cy="1500187"/>
          </a:xfrm>
        </p:spPr>
        <p:txBody>
          <a:bodyPr lIns="0" rIns="0" anchor="b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0D803BE-16E3-3E4B-9854-78CFFDCAEB04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264380" y="2013343"/>
            <a:ext cx="6951274" cy="753670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64380" y="2919413"/>
            <a:ext cx="6951274" cy="1500187"/>
          </a:xfrm>
        </p:spPr>
        <p:txBody>
          <a:bodyPr anchor="t"/>
          <a:lstStyle>
            <a:lvl1pPr marL="457200" indent="-457200" algn="l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B3969FE-4B34-B049-BCE9-A20EA7BB5F51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8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447800"/>
            <a:ext cx="4038600" cy="4678363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447800"/>
            <a:ext cx="4038600" cy="4678363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A7F3-9170-2F46-890B-2EF0D128687F}" type="datetime1">
              <a:rPr lang="en-US" smtClean="0"/>
              <a:t>8/27/2014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2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446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1981200"/>
            <a:ext cx="4040188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446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1981200"/>
            <a:ext cx="4041775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380CE7DE-6C30-BD49-9AB5-5213ECC8CDE2}" type="datetime1">
              <a:rPr lang="en-US" smtClean="0"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9A9B98B-80E7-D543-9743-08946EFCEADF}" type="datetime1">
              <a:rPr lang="en-US" smtClean="0"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10A8E18-1EE2-D74B-9F77-5ED97C82A651}" type="datetime1">
              <a:rPr lang="en-US" smtClean="0"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EAD51CFF-9413-1B4C-89B0-78A3B0600ECC}" type="datetime1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ags" Target="../tags/tag69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ags" Target="../tags/tag68.xml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67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66.xml"/><Relationship Id="rId10" Type="http://schemas.openxmlformats.org/officeDocument/2006/relationships/slideLayout" Target="../slideLayouts/slideLayout22.xml"/><Relationship Id="rId19" Type="http://schemas.openxmlformats.org/officeDocument/2006/relationships/tags" Target="../tags/tag70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/>
                </a:solidFill>
                <a:latin typeface="Calibri"/>
                <a:cs typeface="Calibri"/>
              </a:defRPr>
            </a:lvl1pPr>
          </a:lstStyle>
          <a:p>
            <a:fld id="{9F5F1660-A390-474B-B887-196F0008C8E8}" type="datetime1">
              <a:rPr lang="en-US" smtClean="0"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50" normalizeH="0">
          <a:solidFill>
            <a:schemeClr val="tx2"/>
          </a:solidFill>
          <a:latin typeface="+mj-lt"/>
          <a:ea typeface="+mj-ea"/>
          <a:cs typeface="Cambria"/>
        </a:defRPr>
      </a:lvl1pPr>
    </p:titleStyle>
    <p:bodyStyle>
      <a:lvl1pPr marL="292100" indent="-2921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Calibri"/>
        </a:defRPr>
      </a:lvl1pPr>
      <a:lvl2pPr marL="635000" indent="-29210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Calibri"/>
        </a:defRPr>
      </a:lvl2pPr>
      <a:lvl3pPr marL="914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Calibri"/>
        </a:defRPr>
      </a:lvl3pPr>
      <a:lvl4pPr marL="1143000" indent="-228600" algn="l" defTabSz="457200" rtl="0" eaLnBrk="1" latinLnBrk="0" hangingPunct="1">
        <a:spcBef>
          <a:spcPct val="20000"/>
        </a:spcBef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Calibri"/>
        </a:defRPr>
      </a:lvl4pPr>
      <a:lvl5pPr marL="1320800" indent="-1778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52400" y="6492875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fld id="{A990C2A9-FE53-4849-A08D-11DD13CE8E41}" type="datetime1">
              <a:rPr lang="en-US" smtClean="0">
                <a:solidFill>
                  <a:srgbClr val="000000"/>
                </a:solidFill>
                <a:latin typeface="Calibri"/>
              </a:rPr>
              <a:pPr/>
              <a:t>8/27/2014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73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50" normalizeH="0">
          <a:solidFill>
            <a:schemeClr val="tx2"/>
          </a:solidFill>
          <a:latin typeface="+mj-lt"/>
          <a:ea typeface="+mj-ea"/>
          <a:cs typeface="Cambria"/>
        </a:defRPr>
      </a:lvl1pPr>
    </p:titleStyle>
    <p:bodyStyle>
      <a:lvl1pPr marL="292100" indent="-2921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Calibri"/>
        </a:defRPr>
      </a:lvl1pPr>
      <a:lvl2pPr marL="635000" indent="-2921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Calibri"/>
        </a:defRPr>
      </a:lvl2pPr>
      <a:lvl3pPr marL="914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Calibri"/>
        </a:defRPr>
      </a:lvl3pPr>
      <a:lvl4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Calibri"/>
        </a:defRPr>
      </a:lvl4pPr>
      <a:lvl5pPr marL="1320800" indent="-1778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2.xml"/><Relationship Id="rId4" Type="http://schemas.openxmlformats.org/officeDocument/2006/relationships/image" Target="../media/image2.jp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98423" y="2035175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Compilers:</a:t>
            </a:r>
            <a:br>
              <a:rPr lang="en-US" sz="3600" b="1" dirty="0" smtClean="0"/>
            </a:br>
            <a:r>
              <a:rPr lang="en-US" sz="3600" b="1" dirty="0" smtClean="0"/>
              <a:t>From Programming to Execution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41047" y="4406153"/>
            <a:ext cx="3159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David Brumley</a:t>
            </a:r>
            <a:endParaRPr lang="en-US" sz="2800" b="1" dirty="0"/>
          </a:p>
          <a:p>
            <a:r>
              <a:rPr lang="en-US" sz="2000" dirty="0" smtClean="0"/>
              <a:t>Carnegie Mellon University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245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Workflow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444172"/>
            <a:ext cx="2743200" cy="107398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3600" dirty="0" smtClean="0">
                <a:solidFill>
                  <a:srgbClr val="990000"/>
                </a:solidFill>
              </a:rPr>
              <a:t>Compilation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048" y="442555"/>
            <a:ext cx="18670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Source </a:t>
            </a:r>
            <a:br>
              <a:rPr lang="en-US" sz="3200" dirty="0" smtClean="0"/>
            </a:br>
            <a:r>
              <a:rPr lang="en-US" sz="3200" dirty="0" smtClean="0"/>
              <a:t>Language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894957" y="381000"/>
            <a:ext cx="2077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Target</a:t>
            </a:r>
            <a:br>
              <a:rPr lang="en-US" sz="3600" dirty="0" smtClean="0"/>
            </a:br>
            <a:r>
              <a:rPr lang="en-US" sz="3600" dirty="0" smtClean="0"/>
              <a:t>Language</a:t>
            </a:r>
            <a:endParaRPr lang="en-US" sz="3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81000" y="1524000"/>
            <a:ext cx="8534400" cy="599420"/>
            <a:chOff x="381000" y="4038600"/>
            <a:chExt cx="8534400" cy="599420"/>
          </a:xfrm>
        </p:grpSpPr>
        <p:sp>
          <p:nvSpPr>
            <p:cNvPr id="8" name="TextBox 7"/>
            <p:cNvSpPr txBox="1"/>
            <p:nvPr/>
          </p:nvSpPr>
          <p:spPr>
            <a:xfrm>
              <a:off x="381000" y="4114800"/>
              <a:ext cx="2362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42.c in C</a:t>
              </a:r>
              <a:endPara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62800" y="4038600"/>
              <a:ext cx="175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404040"/>
                  </a:solidFill>
                </a:rPr>
                <a:t>42 in x86</a:t>
              </a:r>
              <a:endParaRPr lang="en-US" sz="2800" dirty="0">
                <a:solidFill>
                  <a:srgbClr val="404040"/>
                </a:solidFill>
              </a:endParaRPr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6076324" y="732711"/>
            <a:ext cx="705476" cy="496907"/>
          </a:xfrm>
          <a:prstGeom prst="rightArrow">
            <a:avLst/>
          </a:prstGeom>
          <a:solidFill>
            <a:srgbClr val="E47932"/>
          </a:solidFill>
          <a:ln w="28575" cmpd="sng"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342524" y="732711"/>
            <a:ext cx="705476" cy="496907"/>
          </a:xfrm>
          <a:prstGeom prst="rightArrow">
            <a:avLst/>
          </a:prstGeom>
          <a:solidFill>
            <a:schemeClr val="accent2"/>
          </a:solidFill>
          <a:ln w="28575" cmpd="sng"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6200" y="1534418"/>
            <a:ext cx="9044063" cy="3723382"/>
            <a:chOff x="76200" y="1534418"/>
            <a:chExt cx="9044063" cy="3723382"/>
          </a:xfrm>
        </p:grpSpPr>
        <p:sp>
          <p:nvSpPr>
            <p:cNvPr id="21" name="Right Arrow 20"/>
            <p:cNvSpPr/>
            <p:nvPr/>
          </p:nvSpPr>
          <p:spPr>
            <a:xfrm>
              <a:off x="76200" y="3581400"/>
              <a:ext cx="357263" cy="304800"/>
            </a:xfrm>
            <a:prstGeom prst="rightArrow">
              <a:avLst/>
            </a:prstGeom>
            <a:solidFill>
              <a:srgbClr val="E47932"/>
            </a:solidFill>
            <a:ln>
              <a:solidFill>
                <a:srgbClr val="E47932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" name="Rounded Rectangular Callout 2"/>
            <p:cNvSpPr/>
            <p:nvPr/>
          </p:nvSpPr>
          <p:spPr>
            <a:xfrm>
              <a:off x="76200" y="4495800"/>
              <a:ext cx="838200" cy="762000"/>
            </a:xfrm>
            <a:prstGeom prst="wedgeRoundRectCallout">
              <a:avLst>
                <a:gd name="adj1" fmla="val -30072"/>
                <a:gd name="adj2" fmla="val -122480"/>
                <a:gd name="adj3" fmla="val 16667"/>
              </a:avLst>
            </a:prstGeom>
            <a:ln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42.c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15387" y="1581329"/>
              <a:ext cx="2608813" cy="161188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867400" y="1534418"/>
              <a:ext cx="2819400" cy="165879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15387" y="3193215"/>
              <a:ext cx="1618213" cy="1073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rgbClr val="990000"/>
                  </a:solidFill>
                </a:rPr>
                <a:t>Pre-processor</a:t>
              </a:r>
              <a:br>
                <a:rPr lang="en-US" sz="2400" dirty="0" smtClean="0">
                  <a:solidFill>
                    <a:srgbClr val="990000"/>
                  </a:solidFill>
                </a:rPr>
              </a:br>
              <a:r>
                <a:rPr lang="en-US" sz="2400" dirty="0" smtClean="0">
                  <a:solidFill>
                    <a:srgbClr val="990000"/>
                  </a:solidFill>
                </a:rPr>
                <a:t>(</a:t>
              </a:r>
              <a:r>
                <a:rPr lang="en-US" sz="2400" dirty="0" err="1" smtClean="0">
                  <a:solidFill>
                    <a:srgbClr val="990000"/>
                  </a:solidFill>
                </a:rPr>
                <a:t>cpp</a:t>
              </a:r>
              <a:r>
                <a:rPr lang="en-US" sz="2400" dirty="0" smtClean="0">
                  <a:solidFill>
                    <a:srgbClr val="990000"/>
                  </a:solidFill>
                </a:rPr>
                <a:t>)</a:t>
              </a:r>
            </a:p>
          </p:txBody>
        </p:sp>
        <p:sp>
          <p:nvSpPr>
            <p:cNvPr id="2" name="Right Arrow 1"/>
            <p:cNvSpPr/>
            <p:nvPr/>
          </p:nvSpPr>
          <p:spPr>
            <a:xfrm>
              <a:off x="2233537" y="3581400"/>
              <a:ext cx="357263" cy="304800"/>
            </a:xfrm>
            <a:prstGeom prst="rightArrow">
              <a:avLst/>
            </a:prstGeom>
            <a:solidFill>
              <a:srgbClr val="E47932"/>
            </a:solidFill>
            <a:ln>
              <a:solidFill>
                <a:srgbClr val="E47932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68587" y="3193215"/>
              <a:ext cx="1618213" cy="1073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rgbClr val="990000"/>
                  </a:solidFill>
                </a:rPr>
                <a:t>Linker</a:t>
              </a:r>
              <a:br>
                <a:rPr lang="en-US" sz="2400" dirty="0" smtClean="0">
                  <a:solidFill>
                    <a:srgbClr val="990000"/>
                  </a:solidFill>
                </a:rPr>
              </a:br>
              <a:r>
                <a:rPr lang="en-US" sz="2400" dirty="0" smtClean="0">
                  <a:solidFill>
                    <a:srgbClr val="990000"/>
                  </a:solidFill>
                </a:rPr>
                <a:t>(</a:t>
              </a:r>
              <a:r>
                <a:rPr lang="en-US" sz="2400" dirty="0" err="1" smtClean="0">
                  <a:solidFill>
                    <a:srgbClr val="990000"/>
                  </a:solidFill>
                </a:rPr>
                <a:t>ld</a:t>
              </a:r>
              <a:r>
                <a:rPr lang="en-US" sz="2400" dirty="0" smtClean="0">
                  <a:solidFill>
                    <a:srgbClr val="990000"/>
                  </a:solidFill>
                </a:rPr>
                <a:t>)</a:t>
              </a: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8763000" y="3581400"/>
              <a:ext cx="357263" cy="304800"/>
            </a:xfrm>
            <a:prstGeom prst="rightArrow">
              <a:avLst/>
            </a:prstGeom>
            <a:solidFill>
              <a:srgbClr val="E47932"/>
            </a:solidFill>
            <a:ln>
              <a:solidFill>
                <a:srgbClr val="E47932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ular Callout 29"/>
            <p:cNvSpPr/>
            <p:nvPr/>
          </p:nvSpPr>
          <p:spPr>
            <a:xfrm>
              <a:off x="8229600" y="4495800"/>
              <a:ext cx="838200" cy="762000"/>
            </a:xfrm>
            <a:prstGeom prst="wedgeRoundRectCallout">
              <a:avLst>
                <a:gd name="adj1" fmla="val 21667"/>
                <a:gd name="adj2" fmla="val -114349"/>
                <a:gd name="adj3" fmla="val 16667"/>
              </a:avLst>
            </a:prstGeom>
            <a:ln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42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99787" y="3193215"/>
              <a:ext cx="1618213" cy="1073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rgbClr val="990000"/>
                  </a:solidFill>
                </a:rPr>
                <a:t>Compiler</a:t>
              </a:r>
              <a:br>
                <a:rPr lang="en-US" sz="2400" dirty="0" smtClean="0">
                  <a:solidFill>
                    <a:srgbClr val="990000"/>
                  </a:solidFill>
                </a:rPr>
              </a:br>
              <a:r>
                <a:rPr lang="en-US" sz="2400" dirty="0" smtClean="0">
                  <a:solidFill>
                    <a:srgbClr val="990000"/>
                  </a:solidFill>
                </a:rPr>
                <a:t>(cc1)</a:t>
              </a: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419600" y="3581400"/>
              <a:ext cx="357263" cy="304800"/>
            </a:xfrm>
            <a:prstGeom prst="rightArrow">
              <a:avLst/>
            </a:prstGeom>
            <a:solidFill>
              <a:srgbClr val="E47932"/>
            </a:solidFill>
            <a:ln>
              <a:solidFill>
                <a:srgbClr val="E47932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84187" y="3193215"/>
              <a:ext cx="1618213" cy="1073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rgbClr val="990000"/>
                  </a:solidFill>
                </a:rPr>
                <a:t>Assembler</a:t>
              </a:r>
              <a:br>
                <a:rPr lang="en-US" sz="2400" dirty="0" smtClean="0">
                  <a:solidFill>
                    <a:srgbClr val="990000"/>
                  </a:solidFill>
                </a:rPr>
              </a:br>
              <a:r>
                <a:rPr lang="en-US" sz="2400" dirty="0" smtClean="0">
                  <a:solidFill>
                    <a:srgbClr val="990000"/>
                  </a:solidFill>
                </a:rPr>
                <a:t>(as)</a:t>
              </a: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6653137" y="3581400"/>
              <a:ext cx="357263" cy="304800"/>
            </a:xfrm>
            <a:prstGeom prst="rightArrow">
              <a:avLst/>
            </a:prstGeom>
            <a:solidFill>
              <a:srgbClr val="E47932"/>
            </a:solidFill>
            <a:ln>
              <a:solidFill>
                <a:srgbClr val="E47932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16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12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6200" y="641236"/>
            <a:ext cx="357263" cy="304800"/>
          </a:xfrm>
          <a:prstGeom prst="rightArrow">
            <a:avLst/>
          </a:prstGeom>
          <a:solidFill>
            <a:schemeClr val="accent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5387" y="228600"/>
            <a:ext cx="1618213" cy="107398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Pre-processor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cpp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33537" y="616785"/>
            <a:ext cx="357263" cy="304800"/>
          </a:xfrm>
          <a:prstGeom prst="rightArrow">
            <a:avLst/>
          </a:prstGeom>
          <a:solidFill>
            <a:srgbClr val="E4793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68587" y="228600"/>
            <a:ext cx="1618213" cy="107398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rgbClr val="990000"/>
                </a:solidFill>
              </a:rPr>
              <a:t>Linker</a:t>
            </a:r>
            <a:br>
              <a:rPr lang="en-US" sz="2400" dirty="0" smtClean="0">
                <a:solidFill>
                  <a:srgbClr val="990000"/>
                </a:solidFill>
              </a:rPr>
            </a:br>
            <a:r>
              <a:rPr lang="en-US" sz="2400" dirty="0" smtClean="0">
                <a:solidFill>
                  <a:srgbClr val="990000"/>
                </a:solidFill>
              </a:rPr>
              <a:t>(</a:t>
            </a:r>
            <a:r>
              <a:rPr lang="en-US" sz="2400" dirty="0" err="1" smtClean="0">
                <a:solidFill>
                  <a:srgbClr val="990000"/>
                </a:solidFill>
              </a:rPr>
              <a:t>ld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8763000" y="616785"/>
            <a:ext cx="357263" cy="304800"/>
          </a:xfrm>
          <a:prstGeom prst="rightArrow">
            <a:avLst/>
          </a:prstGeom>
          <a:solidFill>
            <a:srgbClr val="E4793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99787" y="228600"/>
            <a:ext cx="1618213" cy="107398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rgbClr val="990000"/>
                </a:solidFill>
              </a:rPr>
              <a:t>Compiler</a:t>
            </a:r>
            <a:br>
              <a:rPr lang="en-US" sz="2400" dirty="0" smtClean="0">
                <a:solidFill>
                  <a:srgbClr val="990000"/>
                </a:solidFill>
              </a:rPr>
            </a:br>
            <a:r>
              <a:rPr lang="en-US" sz="2400" dirty="0" smtClean="0">
                <a:solidFill>
                  <a:srgbClr val="990000"/>
                </a:solidFill>
              </a:rPr>
              <a:t>(cc1)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4419600" y="616785"/>
            <a:ext cx="357263" cy="304800"/>
          </a:xfrm>
          <a:prstGeom prst="rightArrow">
            <a:avLst/>
          </a:prstGeom>
          <a:solidFill>
            <a:srgbClr val="E4793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84187" y="228600"/>
            <a:ext cx="1618213" cy="107398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rgbClr val="990000"/>
                </a:solidFill>
              </a:rPr>
              <a:t>Assembler</a:t>
            </a:r>
            <a:br>
              <a:rPr lang="en-US" sz="2400" dirty="0" smtClean="0">
                <a:solidFill>
                  <a:srgbClr val="990000"/>
                </a:solidFill>
              </a:rPr>
            </a:br>
            <a:r>
              <a:rPr lang="en-US" sz="2400" dirty="0" smtClean="0">
                <a:solidFill>
                  <a:srgbClr val="990000"/>
                </a:solidFill>
              </a:rPr>
              <a:t>(as)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6653137" y="616785"/>
            <a:ext cx="357263" cy="304800"/>
          </a:xfrm>
          <a:prstGeom prst="rightArrow">
            <a:avLst/>
          </a:prstGeom>
          <a:solidFill>
            <a:srgbClr val="E4793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517370" y="1994110"/>
            <a:ext cx="6169430" cy="2606675"/>
          </a:xfrm>
          <a:ln w="12700" cmpd="sng">
            <a:solidFill>
              <a:schemeClr val="tx1"/>
            </a:solidFill>
            <a:prstDash val="dot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#include &lt;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stdio.h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void answer(char *name,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x){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printf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(“%s, the answer is: %d\n”,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        name, x);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...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81200" y="4878050"/>
            <a:ext cx="52269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#include expansion</a:t>
            </a:r>
          </a:p>
          <a:p>
            <a:r>
              <a:rPr lang="en-US" sz="4400" dirty="0" smtClean="0"/>
              <a:t>#define substitution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4800" y="2590800"/>
            <a:ext cx="21138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$ </a:t>
            </a:r>
            <a:r>
              <a:rPr lang="en-US" sz="6600" dirty="0" err="1" smtClean="0"/>
              <a:t>cpp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398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13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6200" y="641236"/>
            <a:ext cx="357263" cy="304800"/>
          </a:xfrm>
          <a:prstGeom prst="rightArrow">
            <a:avLst/>
          </a:prstGeom>
          <a:solidFill>
            <a:srgbClr val="E4793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5387" y="228600"/>
            <a:ext cx="1618213" cy="107398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Pre-processor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cpp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33537" y="616785"/>
            <a:ext cx="357263" cy="304800"/>
          </a:xfrm>
          <a:prstGeom prst="rightArrow">
            <a:avLst/>
          </a:prstGeom>
          <a:solidFill>
            <a:srgbClr val="E4793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68587" y="228600"/>
            <a:ext cx="1618213" cy="107398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rgbClr val="990000"/>
                </a:solidFill>
              </a:rPr>
              <a:t>Linker</a:t>
            </a:r>
            <a:br>
              <a:rPr lang="en-US" sz="2400" dirty="0" smtClean="0">
                <a:solidFill>
                  <a:srgbClr val="990000"/>
                </a:solidFill>
              </a:rPr>
            </a:br>
            <a:r>
              <a:rPr lang="en-US" sz="2400" dirty="0" smtClean="0">
                <a:solidFill>
                  <a:srgbClr val="990000"/>
                </a:solidFill>
              </a:rPr>
              <a:t>(</a:t>
            </a:r>
            <a:r>
              <a:rPr lang="en-US" sz="2400" dirty="0" err="1" smtClean="0">
                <a:solidFill>
                  <a:srgbClr val="990000"/>
                </a:solidFill>
              </a:rPr>
              <a:t>ld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8763000" y="616785"/>
            <a:ext cx="357263" cy="304800"/>
          </a:xfrm>
          <a:prstGeom prst="rightArrow">
            <a:avLst/>
          </a:prstGeom>
          <a:solidFill>
            <a:srgbClr val="E4793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99787" y="228600"/>
            <a:ext cx="1618213" cy="107398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Compiler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(cc1)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4419600" y="616785"/>
            <a:ext cx="357263" cy="304800"/>
          </a:xfrm>
          <a:prstGeom prst="rightArrow">
            <a:avLst/>
          </a:prstGeom>
          <a:solidFill>
            <a:srgbClr val="E4793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84187" y="228600"/>
            <a:ext cx="1618213" cy="107398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rgbClr val="990000"/>
                </a:solidFill>
              </a:rPr>
              <a:t>Assembler</a:t>
            </a:r>
            <a:br>
              <a:rPr lang="en-US" sz="2400" dirty="0" smtClean="0">
                <a:solidFill>
                  <a:srgbClr val="990000"/>
                </a:solidFill>
              </a:rPr>
            </a:br>
            <a:r>
              <a:rPr lang="en-US" sz="2400" dirty="0" smtClean="0">
                <a:solidFill>
                  <a:srgbClr val="990000"/>
                </a:solidFill>
              </a:rPr>
              <a:t>(as)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6653137" y="616785"/>
            <a:ext cx="357263" cy="304800"/>
          </a:xfrm>
          <a:prstGeom prst="rightArrow">
            <a:avLst/>
          </a:prstGeom>
          <a:solidFill>
            <a:srgbClr val="E4793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517370" y="1994110"/>
            <a:ext cx="6169430" cy="2606675"/>
          </a:xfrm>
          <a:ln w="12700" cmpd="sng">
            <a:solidFill>
              <a:schemeClr val="tx1"/>
            </a:solidFill>
            <a:prstDash val="dot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#include &lt;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stdio.h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void answer(char *name,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x){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printf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(“%s, the answer is: %d\n”,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        name, x);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...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81200" y="4878050"/>
            <a:ext cx="5226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Creates Assembly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31711" y="2474460"/>
            <a:ext cx="2366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$ </a:t>
            </a:r>
            <a:r>
              <a:rPr lang="en-US" sz="5400" dirty="0" err="1" smtClean="0"/>
              <a:t>gcc</a:t>
            </a:r>
            <a:r>
              <a:rPr lang="en-US" sz="5400" dirty="0" smtClean="0"/>
              <a:t> -S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850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736" y="1428475"/>
            <a:ext cx="4768529" cy="3962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/>
                <a:cs typeface="Consolas"/>
              </a:rPr>
              <a:t>_answer</a:t>
            </a:r>
            <a:r>
              <a:rPr lang="en-US" sz="2000" dirty="0">
                <a:latin typeface="Consolas"/>
                <a:cs typeface="Consolas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Leh_func_begin1: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pushq</a:t>
            </a:r>
            <a:r>
              <a:rPr lang="en-US" sz="2000" dirty="0">
                <a:latin typeface="Consolas"/>
                <a:cs typeface="Consolas"/>
              </a:rPr>
              <a:t>   %</a:t>
            </a:r>
            <a:r>
              <a:rPr lang="en-US" sz="2000" dirty="0" err="1">
                <a:latin typeface="Consolas"/>
                <a:cs typeface="Consolas"/>
              </a:rPr>
              <a:t>rbp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Ltmp0: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movq</a:t>
            </a:r>
            <a:r>
              <a:rPr lang="en-US" sz="2000" dirty="0">
                <a:latin typeface="Consolas"/>
                <a:cs typeface="Consolas"/>
              </a:rPr>
              <a:t>    %</a:t>
            </a:r>
            <a:r>
              <a:rPr lang="en-US" sz="2000" dirty="0" err="1">
                <a:latin typeface="Consolas"/>
                <a:cs typeface="Consolas"/>
              </a:rPr>
              <a:t>rsp</a:t>
            </a:r>
            <a:r>
              <a:rPr lang="en-US" sz="2000" dirty="0">
                <a:latin typeface="Consolas"/>
                <a:cs typeface="Consolas"/>
              </a:rPr>
              <a:t>, %</a:t>
            </a:r>
            <a:r>
              <a:rPr lang="en-US" sz="2000" dirty="0" err="1">
                <a:latin typeface="Consolas"/>
                <a:cs typeface="Consolas"/>
              </a:rPr>
              <a:t>rbp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Ltmp1: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subq</a:t>
            </a:r>
            <a:r>
              <a:rPr lang="en-US" sz="2000" dirty="0">
                <a:latin typeface="Consolas"/>
                <a:cs typeface="Consolas"/>
              </a:rPr>
              <a:t>    $16, %</a:t>
            </a:r>
            <a:r>
              <a:rPr lang="en-US" sz="2000" dirty="0" err="1">
                <a:latin typeface="Consolas"/>
                <a:cs typeface="Consolas"/>
              </a:rPr>
              <a:t>rsp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Ltmp2: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movl</a:t>
            </a:r>
            <a:r>
              <a:rPr lang="en-US" sz="2000" dirty="0">
                <a:latin typeface="Consolas"/>
                <a:cs typeface="Consolas"/>
              </a:rPr>
              <a:t>    %</a:t>
            </a:r>
            <a:r>
              <a:rPr lang="en-US" sz="2000" dirty="0" err="1">
                <a:latin typeface="Consolas"/>
                <a:cs typeface="Consolas"/>
              </a:rPr>
              <a:t>esi</a:t>
            </a:r>
            <a:r>
              <a:rPr lang="en-US" sz="2000" dirty="0">
                <a:latin typeface="Consolas"/>
                <a:cs typeface="Consolas"/>
              </a:rPr>
              <a:t>, %</a:t>
            </a:r>
            <a:r>
              <a:rPr lang="en-US" sz="2000" dirty="0" err="1">
                <a:latin typeface="Consolas"/>
                <a:cs typeface="Consolas"/>
              </a:rPr>
              <a:t>eax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movq</a:t>
            </a:r>
            <a:r>
              <a:rPr lang="en-US" sz="2000" dirty="0">
                <a:latin typeface="Consolas"/>
                <a:cs typeface="Consolas"/>
              </a:rPr>
              <a:t>    %</a:t>
            </a:r>
            <a:r>
              <a:rPr lang="en-US" sz="2000" dirty="0" err="1">
                <a:latin typeface="Consolas"/>
                <a:cs typeface="Consolas"/>
              </a:rPr>
              <a:t>rdi</a:t>
            </a:r>
            <a:r>
              <a:rPr lang="en-US" sz="2000" dirty="0">
                <a:latin typeface="Consolas"/>
                <a:cs typeface="Consolas"/>
              </a:rPr>
              <a:t>, -8(%</a:t>
            </a:r>
            <a:r>
              <a:rPr lang="en-US" sz="2000" dirty="0" err="1">
                <a:latin typeface="Consolas"/>
                <a:cs typeface="Consolas"/>
              </a:rPr>
              <a:t>rbp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movl</a:t>
            </a:r>
            <a:r>
              <a:rPr lang="en-US" sz="2000" dirty="0">
                <a:latin typeface="Consolas"/>
                <a:cs typeface="Consolas"/>
              </a:rPr>
              <a:t>    %</a:t>
            </a:r>
            <a:r>
              <a:rPr lang="en-US" sz="2000" dirty="0" err="1">
                <a:latin typeface="Consolas"/>
                <a:cs typeface="Consolas"/>
              </a:rPr>
              <a:t>eax</a:t>
            </a:r>
            <a:r>
              <a:rPr lang="en-US" sz="2000" dirty="0">
                <a:latin typeface="Consolas"/>
                <a:cs typeface="Consolas"/>
              </a:rPr>
              <a:t>, -12(%</a:t>
            </a:r>
            <a:r>
              <a:rPr lang="en-US" sz="2000" dirty="0" err="1">
                <a:latin typeface="Consolas"/>
                <a:cs typeface="Consolas"/>
              </a:rPr>
              <a:t>rbp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movq</a:t>
            </a:r>
            <a:r>
              <a:rPr lang="en-US" sz="2000" dirty="0">
                <a:latin typeface="Consolas"/>
                <a:cs typeface="Consolas"/>
              </a:rPr>
              <a:t>    -8(%</a:t>
            </a:r>
            <a:r>
              <a:rPr lang="en-US" sz="2000" dirty="0" err="1">
                <a:latin typeface="Consolas"/>
                <a:cs typeface="Consolas"/>
              </a:rPr>
              <a:t>rbp</a:t>
            </a:r>
            <a:r>
              <a:rPr lang="en-US" sz="2000" dirty="0">
                <a:latin typeface="Consolas"/>
                <a:cs typeface="Consolas"/>
              </a:rPr>
              <a:t>), %</a:t>
            </a:r>
            <a:r>
              <a:rPr lang="en-US" sz="2000" dirty="0" err="1" smtClean="0">
                <a:latin typeface="Consolas"/>
                <a:cs typeface="Consolas"/>
              </a:rPr>
              <a:t>rax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  ....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228600"/>
            <a:ext cx="7141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/>
              <a:t>gcc</a:t>
            </a:r>
            <a:r>
              <a:rPr lang="en-US" sz="5400" dirty="0" smtClean="0"/>
              <a:t> –S 42.c outputs 42.s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8224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15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6200" y="641236"/>
            <a:ext cx="357263" cy="304800"/>
          </a:xfrm>
          <a:prstGeom prst="rightArrow">
            <a:avLst/>
          </a:prstGeom>
          <a:solidFill>
            <a:srgbClr val="E4793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5387" y="228600"/>
            <a:ext cx="1618213" cy="107398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Pre-processor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cpp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33537" y="616785"/>
            <a:ext cx="357263" cy="304800"/>
          </a:xfrm>
          <a:prstGeom prst="rightArrow">
            <a:avLst/>
          </a:prstGeom>
          <a:solidFill>
            <a:srgbClr val="E4793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68587" y="228600"/>
            <a:ext cx="1618213" cy="107398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rgbClr val="990000"/>
                </a:solidFill>
              </a:rPr>
              <a:t>Linker</a:t>
            </a:r>
            <a:br>
              <a:rPr lang="en-US" sz="2400" dirty="0" smtClean="0">
                <a:solidFill>
                  <a:srgbClr val="990000"/>
                </a:solidFill>
              </a:rPr>
            </a:br>
            <a:r>
              <a:rPr lang="en-US" sz="2400" dirty="0" smtClean="0">
                <a:solidFill>
                  <a:srgbClr val="990000"/>
                </a:solidFill>
              </a:rPr>
              <a:t>(</a:t>
            </a:r>
            <a:r>
              <a:rPr lang="en-US" sz="2400" dirty="0" err="1" smtClean="0">
                <a:solidFill>
                  <a:srgbClr val="990000"/>
                </a:solidFill>
              </a:rPr>
              <a:t>ld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8763000" y="616785"/>
            <a:ext cx="357263" cy="304800"/>
          </a:xfrm>
          <a:prstGeom prst="rightArrow">
            <a:avLst/>
          </a:prstGeom>
          <a:solidFill>
            <a:srgbClr val="E4793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99787" y="228600"/>
            <a:ext cx="1618213" cy="107398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Compiler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(cc1)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4419600" y="616785"/>
            <a:ext cx="357263" cy="304800"/>
          </a:xfrm>
          <a:prstGeom prst="rightArrow">
            <a:avLst/>
          </a:prstGeom>
          <a:solidFill>
            <a:srgbClr val="E4793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84187" y="228600"/>
            <a:ext cx="1618213" cy="107398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Assembler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(as)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6653137" y="616785"/>
            <a:ext cx="357263" cy="304800"/>
          </a:xfrm>
          <a:prstGeom prst="rightArrow">
            <a:avLst/>
          </a:prstGeom>
          <a:solidFill>
            <a:srgbClr val="E4793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81200" y="5783759"/>
            <a:ext cx="5226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Creates object code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31711" y="2474460"/>
            <a:ext cx="3679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$ as &lt;options&gt;</a:t>
            </a:r>
            <a:endParaRPr lang="en-US" sz="4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810000" y="1600200"/>
            <a:ext cx="4800600" cy="419100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t" anchorCtr="0">
            <a:no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_answer: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Leh_func_begin1: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dirty="0" err="1" smtClean="0">
                <a:latin typeface="Consolas"/>
                <a:cs typeface="Consolas"/>
              </a:rPr>
              <a:t>pushq</a:t>
            </a:r>
            <a:r>
              <a:rPr lang="en-US" sz="2000" dirty="0" smtClean="0">
                <a:latin typeface="Consolas"/>
                <a:cs typeface="Consolas"/>
              </a:rPr>
              <a:t>   %</a:t>
            </a:r>
            <a:r>
              <a:rPr lang="en-US" sz="2000" dirty="0" err="1" smtClean="0">
                <a:latin typeface="Consolas"/>
                <a:cs typeface="Consolas"/>
              </a:rPr>
              <a:t>rbp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Ltmp0: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dirty="0" err="1" smtClean="0">
                <a:latin typeface="Consolas"/>
                <a:cs typeface="Consolas"/>
              </a:rPr>
              <a:t>movq</a:t>
            </a:r>
            <a:r>
              <a:rPr lang="en-US" sz="2000" dirty="0" smtClean="0">
                <a:latin typeface="Consolas"/>
                <a:cs typeface="Consolas"/>
              </a:rPr>
              <a:t>    %</a:t>
            </a:r>
            <a:r>
              <a:rPr lang="en-US" sz="2000" dirty="0" err="1" smtClean="0">
                <a:latin typeface="Consolas"/>
                <a:cs typeface="Consolas"/>
              </a:rPr>
              <a:t>rsp</a:t>
            </a:r>
            <a:r>
              <a:rPr lang="en-US" sz="2000" dirty="0" smtClean="0">
                <a:latin typeface="Consolas"/>
                <a:cs typeface="Consolas"/>
              </a:rPr>
              <a:t>, %</a:t>
            </a:r>
            <a:r>
              <a:rPr lang="en-US" sz="2000" dirty="0" err="1" smtClean="0">
                <a:latin typeface="Consolas"/>
                <a:cs typeface="Consolas"/>
              </a:rPr>
              <a:t>rbp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Ltmp1: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dirty="0" err="1" smtClean="0">
                <a:latin typeface="Consolas"/>
                <a:cs typeface="Consolas"/>
              </a:rPr>
              <a:t>subq</a:t>
            </a:r>
            <a:r>
              <a:rPr lang="en-US" sz="2000" dirty="0" smtClean="0">
                <a:latin typeface="Consolas"/>
                <a:cs typeface="Consolas"/>
              </a:rPr>
              <a:t>    $16, %</a:t>
            </a:r>
            <a:r>
              <a:rPr lang="en-US" sz="2000" dirty="0" err="1" smtClean="0">
                <a:latin typeface="Consolas"/>
                <a:cs typeface="Consolas"/>
              </a:rPr>
              <a:t>rsp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Ltmp2: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dirty="0" err="1" smtClean="0">
                <a:latin typeface="Consolas"/>
                <a:cs typeface="Consolas"/>
              </a:rPr>
              <a:t>movl</a:t>
            </a:r>
            <a:r>
              <a:rPr lang="en-US" sz="2000" dirty="0" smtClean="0">
                <a:latin typeface="Consolas"/>
                <a:cs typeface="Consolas"/>
              </a:rPr>
              <a:t>    %</a:t>
            </a:r>
            <a:r>
              <a:rPr lang="en-US" sz="2000" dirty="0" err="1" smtClean="0">
                <a:latin typeface="Consolas"/>
                <a:cs typeface="Consolas"/>
              </a:rPr>
              <a:t>esi</a:t>
            </a:r>
            <a:r>
              <a:rPr lang="en-US" sz="2000" dirty="0" smtClean="0">
                <a:latin typeface="Consolas"/>
                <a:cs typeface="Consolas"/>
              </a:rPr>
              <a:t>, %</a:t>
            </a:r>
            <a:r>
              <a:rPr lang="en-US" sz="2000" dirty="0" err="1" smtClean="0">
                <a:latin typeface="Consolas"/>
                <a:cs typeface="Consolas"/>
              </a:rPr>
              <a:t>eax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dirty="0" err="1" smtClean="0">
                <a:latin typeface="Consolas"/>
                <a:cs typeface="Consolas"/>
              </a:rPr>
              <a:t>movq</a:t>
            </a:r>
            <a:r>
              <a:rPr lang="en-US" sz="2000" dirty="0" smtClean="0">
                <a:latin typeface="Consolas"/>
                <a:cs typeface="Consolas"/>
              </a:rPr>
              <a:t>    %</a:t>
            </a:r>
            <a:r>
              <a:rPr lang="en-US" sz="2000" dirty="0" err="1" smtClean="0">
                <a:latin typeface="Consolas"/>
                <a:cs typeface="Consolas"/>
              </a:rPr>
              <a:t>rdi</a:t>
            </a:r>
            <a:r>
              <a:rPr lang="en-US" sz="2000" dirty="0" smtClean="0">
                <a:latin typeface="Consolas"/>
                <a:cs typeface="Consolas"/>
              </a:rPr>
              <a:t>, -8(%</a:t>
            </a:r>
            <a:r>
              <a:rPr lang="en-US" sz="2000" dirty="0" err="1" smtClean="0">
                <a:latin typeface="Consolas"/>
                <a:cs typeface="Consolas"/>
              </a:rPr>
              <a:t>rbp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dirty="0" err="1" smtClean="0">
                <a:latin typeface="Consolas"/>
                <a:cs typeface="Consolas"/>
              </a:rPr>
              <a:t>movl</a:t>
            </a:r>
            <a:r>
              <a:rPr lang="en-US" sz="2000" dirty="0" smtClean="0">
                <a:latin typeface="Consolas"/>
                <a:cs typeface="Consolas"/>
              </a:rPr>
              <a:t>    %</a:t>
            </a:r>
            <a:r>
              <a:rPr lang="en-US" sz="2000" dirty="0" err="1" smtClean="0">
                <a:latin typeface="Consolas"/>
                <a:cs typeface="Consolas"/>
              </a:rPr>
              <a:t>eax</a:t>
            </a:r>
            <a:r>
              <a:rPr lang="en-US" sz="2000" dirty="0" smtClean="0">
                <a:latin typeface="Consolas"/>
                <a:cs typeface="Consolas"/>
              </a:rPr>
              <a:t>, -12(%</a:t>
            </a:r>
            <a:r>
              <a:rPr lang="en-US" sz="2000" dirty="0" err="1" smtClean="0">
                <a:latin typeface="Consolas"/>
                <a:cs typeface="Consolas"/>
              </a:rPr>
              <a:t>rbp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dirty="0" err="1" smtClean="0">
                <a:latin typeface="Consolas"/>
                <a:cs typeface="Consolas"/>
              </a:rPr>
              <a:t>movq</a:t>
            </a:r>
            <a:r>
              <a:rPr lang="en-US" sz="2000" dirty="0" smtClean="0">
                <a:latin typeface="Consolas"/>
                <a:cs typeface="Consolas"/>
              </a:rPr>
              <a:t>    -8(%</a:t>
            </a:r>
            <a:r>
              <a:rPr lang="en-US" sz="2000" dirty="0" err="1" smtClean="0">
                <a:latin typeface="Consolas"/>
                <a:cs typeface="Consolas"/>
              </a:rPr>
              <a:t>rbp</a:t>
            </a:r>
            <a:r>
              <a:rPr lang="en-US" sz="2000" dirty="0" smtClean="0">
                <a:latin typeface="Consolas"/>
                <a:cs typeface="Consolas"/>
              </a:rPr>
              <a:t>), %</a:t>
            </a:r>
            <a:r>
              <a:rPr lang="en-US" sz="2000" dirty="0" err="1" smtClean="0">
                <a:latin typeface="Consolas"/>
                <a:cs typeface="Consolas"/>
              </a:rPr>
              <a:t>rax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        ....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43800" y="5634335"/>
            <a:ext cx="720870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42.s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17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6200" y="641236"/>
            <a:ext cx="357263" cy="304800"/>
          </a:xfrm>
          <a:prstGeom prst="rightArrow">
            <a:avLst/>
          </a:prstGeom>
          <a:solidFill>
            <a:schemeClr val="accent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5387" y="228600"/>
            <a:ext cx="1618213" cy="107398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Pre-processor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cpp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33537" y="616785"/>
            <a:ext cx="357263" cy="304800"/>
          </a:xfrm>
          <a:prstGeom prst="rightArrow">
            <a:avLst/>
          </a:prstGeom>
          <a:solidFill>
            <a:schemeClr val="accent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68587" y="228600"/>
            <a:ext cx="1618213" cy="1073985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rgbClr val="FFFFFE"/>
                </a:solidFill>
              </a:rPr>
              <a:t>Linker</a:t>
            </a:r>
            <a:br>
              <a:rPr lang="en-US" sz="2400" dirty="0" smtClean="0">
                <a:solidFill>
                  <a:srgbClr val="FFFFFE"/>
                </a:solidFill>
              </a:rPr>
            </a:br>
            <a:r>
              <a:rPr lang="en-US" sz="2400" dirty="0" smtClean="0">
                <a:solidFill>
                  <a:srgbClr val="FFFFFE"/>
                </a:solidFill>
              </a:rPr>
              <a:t>(</a:t>
            </a:r>
            <a:r>
              <a:rPr lang="en-US" sz="2400" dirty="0" err="1" smtClean="0">
                <a:solidFill>
                  <a:srgbClr val="FFFFFE"/>
                </a:solidFill>
              </a:rPr>
              <a:t>ld</a:t>
            </a:r>
            <a:r>
              <a:rPr lang="en-US" sz="2400" dirty="0" smtClean="0">
                <a:solidFill>
                  <a:srgbClr val="FFFFFE"/>
                </a:solidFill>
              </a:rPr>
              <a:t>)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8763000" y="616785"/>
            <a:ext cx="357263" cy="304800"/>
          </a:xfrm>
          <a:prstGeom prst="rightArrow">
            <a:avLst/>
          </a:prstGeom>
          <a:solidFill>
            <a:schemeClr val="accent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99787" y="228600"/>
            <a:ext cx="1618213" cy="107398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Compiler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(cc1)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4419600" y="616785"/>
            <a:ext cx="357263" cy="304800"/>
          </a:xfrm>
          <a:prstGeom prst="rightArrow">
            <a:avLst/>
          </a:prstGeom>
          <a:solidFill>
            <a:schemeClr val="accent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84187" y="228600"/>
            <a:ext cx="1618213" cy="107398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Assembler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(as)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6653137" y="616785"/>
            <a:ext cx="357263" cy="304800"/>
          </a:xfrm>
          <a:prstGeom prst="rightArrow">
            <a:avLst/>
          </a:prstGeom>
          <a:solidFill>
            <a:schemeClr val="accent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81200" y="4277142"/>
            <a:ext cx="52269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Links with other files and libraries to produce an exe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31711" y="2474460"/>
            <a:ext cx="36275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$ </a:t>
            </a:r>
            <a:r>
              <a:rPr lang="en-US" sz="4400" dirty="0" err="1" smtClean="0"/>
              <a:t>ld</a:t>
            </a:r>
            <a:r>
              <a:rPr lang="en-US" sz="4400" dirty="0" smtClean="0"/>
              <a:t> &lt;options&gt;</a:t>
            </a:r>
            <a:endParaRPr lang="en-US" sz="4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810000" y="2057400"/>
            <a:ext cx="4419600" cy="1922226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t" anchorCtr="0">
            <a:no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010110010101010110101010110101010101010101111111000011010101101010100101011010111101010010110000101010111101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6600" y="3657600"/>
            <a:ext cx="941083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42.o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78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Disassembling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03855"/>
          </a:xfrm>
        </p:spPr>
        <p:txBody>
          <a:bodyPr>
            <a:normAutofit/>
          </a:bodyPr>
          <a:lstStyle/>
          <a:p>
            <a:r>
              <a:rPr lang="en-US" dirty="0" smtClean="0"/>
              <a:t>Today: using </a:t>
            </a:r>
            <a:r>
              <a:rPr lang="en-US" dirty="0" err="1" smtClean="0"/>
              <a:t>objdump</a:t>
            </a:r>
            <a:r>
              <a:rPr lang="en-US" dirty="0"/>
              <a:t> </a:t>
            </a:r>
            <a:r>
              <a:rPr lang="en-US" dirty="0" smtClean="0"/>
              <a:t>(part of </a:t>
            </a:r>
            <a:r>
              <a:rPr lang="en-US" dirty="0" err="1" smtClean="0"/>
              <a:t>binutils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objdump</a:t>
            </a:r>
            <a:r>
              <a:rPr lang="en-US" dirty="0" smtClean="0"/>
              <a:t> –D &lt;exe&gt;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If you compile with “-g”, you will see more information</a:t>
            </a:r>
          </a:p>
          <a:p>
            <a:pPr lvl="1"/>
            <a:r>
              <a:rPr lang="en-US" dirty="0" err="1" smtClean="0"/>
              <a:t>objdump</a:t>
            </a:r>
            <a:r>
              <a:rPr lang="en-US" dirty="0" smtClean="0"/>
              <a:t> –D –S </a:t>
            </a:r>
          </a:p>
          <a:p>
            <a:pPr lvl="1"/>
            <a:endParaRPr lang="en-US" dirty="0"/>
          </a:p>
          <a:p>
            <a:r>
              <a:rPr lang="en-US" dirty="0" smtClean="0"/>
              <a:t>Later: Disassembly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3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28600" y="914400"/>
            <a:ext cx="3352800" cy="5257800"/>
          </a:xfrm>
          <a:prstGeom prst="roundRect">
            <a:avLst/>
          </a:prstGeom>
          <a:solidFill>
            <a:srgbClr val="E4793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Binary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4689901" y="1428106"/>
            <a:ext cx="4038600" cy="4830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Final executable consists of several </a:t>
            </a:r>
            <a:r>
              <a:rPr lang="en-US" i="1" u="sng" dirty="0" smtClean="0"/>
              <a:t>segments</a:t>
            </a:r>
          </a:p>
          <a:p>
            <a:r>
              <a:rPr lang="en-US" dirty="0" smtClean="0"/>
              <a:t>Text for code written</a:t>
            </a:r>
          </a:p>
          <a:p>
            <a:r>
              <a:rPr lang="en-US" dirty="0" smtClean="0"/>
              <a:t>Read-only data for constants such as “hello world” and </a:t>
            </a:r>
            <a:r>
              <a:rPr lang="en-US" dirty="0" err="1" smtClean="0"/>
              <a:t>globals</a:t>
            </a:r>
            <a:endParaRPr lang="en-US" dirty="0" smtClean="0"/>
          </a:p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18</a:t>
            </a:fld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3733800" y="990600"/>
            <a:ext cx="762000" cy="5057261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48200" y="838200"/>
            <a:ext cx="388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program </a:t>
            </a:r>
            <a:r>
              <a:rPr lang="en-US" sz="2800" b="1" i="1" dirty="0" smtClean="0">
                <a:solidFill>
                  <a:schemeClr val="tx2"/>
                </a:solidFill>
              </a:rPr>
              <a:t>binary </a:t>
            </a:r>
            <a:r>
              <a:rPr lang="en-US" sz="2800" dirty="0" smtClean="0"/>
              <a:t>(aka executable)</a:t>
            </a:r>
            <a:endParaRPr lang="en-US" sz="28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689901" y="1905000"/>
            <a:ext cx="40386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33400" y="1905000"/>
            <a:ext cx="2829281" cy="914400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Code Segment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(.text)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33400" y="3124200"/>
            <a:ext cx="2829281" cy="914400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Data Segment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(.data)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33400" y="4460323"/>
            <a:ext cx="2829281" cy="914400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871740" y="5895889"/>
            <a:ext cx="3848110" cy="75831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$ </a:t>
            </a:r>
            <a:r>
              <a:rPr lang="en-US" sz="2800" dirty="0" err="1" smtClean="0">
                <a:solidFill>
                  <a:schemeClr val="bg1"/>
                </a:solidFill>
              </a:rPr>
              <a:t>readelf</a:t>
            </a:r>
            <a:r>
              <a:rPr lang="en-US" sz="2800" dirty="0" smtClean="0">
                <a:solidFill>
                  <a:schemeClr val="bg1"/>
                </a:solidFill>
              </a:rPr>
              <a:t> –S &lt;file&gt;</a:t>
            </a:r>
          </a:p>
        </p:txBody>
      </p:sp>
    </p:spTree>
    <p:extLst>
      <p:ext uri="{BB962C8B-B14F-4D97-AF65-F5344CB8AC3E}">
        <p14:creationId xmlns:p14="http://schemas.microsoft.com/office/powerpoint/2010/main" val="269457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Execution Model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4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336393"/>
            <a:ext cx="8153400" cy="218521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000" dirty="0" smtClean="0"/>
              <a:t>You will find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chemeClr val="tx2"/>
                </a:solidFill>
              </a:rPr>
              <a:t>a</a:t>
            </a:r>
            <a:r>
              <a:rPr lang="en-US" sz="4000" dirty="0" smtClean="0">
                <a:solidFill>
                  <a:schemeClr val="tx2"/>
                </a:solidFill>
              </a:rPr>
              <a:t>t least one </a:t>
            </a:r>
            <a:r>
              <a:rPr lang="en-US" sz="4000" dirty="0" smtClean="0"/>
              <a:t>error</a:t>
            </a:r>
          </a:p>
          <a:p>
            <a:pPr marL="0" indent="0" algn="r">
              <a:buNone/>
            </a:pPr>
            <a:r>
              <a:rPr lang="en-US" sz="4000" dirty="0" smtClean="0"/>
              <a:t>on each set of slides. </a:t>
            </a:r>
            <a:r>
              <a:rPr lang="en-US" sz="3600" b="1" dirty="0" smtClean="0">
                <a:solidFill>
                  <a:srgbClr val="009446"/>
                </a:solidFill>
                <a:latin typeface="Consolas"/>
                <a:cs typeface="Consolas"/>
              </a:rPr>
              <a:t>:)</a:t>
            </a:r>
            <a:endParaRPr lang="en-US" sz="4000" b="1" dirty="0">
              <a:solidFill>
                <a:srgbClr val="009446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2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91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505200" y="1263598"/>
            <a:ext cx="2362200" cy="5334000"/>
          </a:xfrm>
          <a:prstGeom prst="roundRect">
            <a:avLst/>
          </a:prstGeom>
          <a:solidFill>
            <a:srgbClr val="92939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b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Process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4800" y="1295400"/>
            <a:ext cx="2362200" cy="5334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b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File system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Basic</a:t>
            </a:r>
            <a:r>
              <a:rPr lang="en-US" dirty="0" smtClean="0"/>
              <a:t>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9600" y="1461374"/>
            <a:ext cx="1752600" cy="2805826"/>
          </a:xfrm>
          <a:prstGeom prst="roundRect">
            <a:avLst/>
          </a:prstGeom>
          <a:solidFill>
            <a:srgbClr val="E4793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Binary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38201" y="2057400"/>
            <a:ext cx="1295399" cy="1981200"/>
            <a:chOff x="1066801" y="2057400"/>
            <a:chExt cx="1295399" cy="1981200"/>
          </a:xfrm>
        </p:grpSpPr>
        <p:sp>
          <p:nvSpPr>
            <p:cNvPr id="7" name="Rounded Rectangle 6"/>
            <p:cNvSpPr/>
            <p:nvPr/>
          </p:nvSpPr>
          <p:spPr>
            <a:xfrm>
              <a:off x="1066801" y="2057400"/>
              <a:ext cx="1295399" cy="685800"/>
            </a:xfrm>
            <a:prstGeom prst="roundRect">
              <a:avLst/>
            </a:prstGeom>
            <a:solidFill>
              <a:srgbClr val="F4AB70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Code 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6801" y="2819400"/>
              <a:ext cx="1295399" cy="609600"/>
            </a:xfrm>
            <a:prstGeom prst="roundRect">
              <a:avLst/>
            </a:prstGeom>
            <a:solidFill>
              <a:srgbClr val="F4AB70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66801" y="3581400"/>
              <a:ext cx="1295399" cy="457200"/>
            </a:xfrm>
            <a:prstGeom prst="roundRect">
              <a:avLst/>
            </a:prstGeom>
            <a:solidFill>
              <a:srgbClr val="F4AB70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...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4038600" y="3657600"/>
            <a:ext cx="1295399" cy="914400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038600" y="4648200"/>
            <a:ext cx="1295399" cy="914400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29400" y="2667000"/>
            <a:ext cx="2362200" cy="1066800"/>
          </a:xfrm>
          <a:prstGeom prst="roundRect">
            <a:avLst/>
          </a:prstGeom>
          <a:solidFill>
            <a:srgbClr val="92939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Processor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333999" y="1535668"/>
            <a:ext cx="3806968" cy="1131332"/>
            <a:chOff x="5333999" y="1535668"/>
            <a:chExt cx="3806968" cy="1131332"/>
          </a:xfrm>
        </p:grpSpPr>
        <p:cxnSp>
          <p:nvCxnSpPr>
            <p:cNvPr id="3" name="Elbow Connector 2"/>
            <p:cNvCxnSpPr>
              <a:endCxn id="21" idx="0"/>
            </p:cNvCxnSpPr>
            <p:nvPr/>
          </p:nvCxnSpPr>
          <p:spPr>
            <a:xfrm>
              <a:off x="5333999" y="1997333"/>
              <a:ext cx="2476501" cy="669667"/>
            </a:xfrm>
            <a:prstGeom prst="bentConnector2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19800" y="1535668"/>
              <a:ext cx="31211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Fetch, decode, execute</a:t>
              </a:r>
              <a:endParaRPr lang="en-US" sz="24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934200" y="1066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5333999" y="3733800"/>
            <a:ext cx="2802637" cy="1840775"/>
            <a:chOff x="5333999" y="3733800"/>
            <a:chExt cx="2802637" cy="1840775"/>
          </a:xfrm>
        </p:grpSpPr>
        <p:cxnSp>
          <p:nvCxnSpPr>
            <p:cNvPr id="19" name="Elbow Connector 18"/>
            <p:cNvCxnSpPr/>
            <p:nvPr/>
          </p:nvCxnSpPr>
          <p:spPr>
            <a:xfrm flipV="1">
              <a:off x="5333999" y="3810000"/>
              <a:ext cx="2476501" cy="381000"/>
            </a:xfrm>
            <a:prstGeom prst="bentConnector2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endCxn id="21" idx="2"/>
            </p:cNvCxnSpPr>
            <p:nvPr/>
          </p:nvCxnSpPr>
          <p:spPr>
            <a:xfrm flipV="1">
              <a:off x="5333999" y="3733800"/>
              <a:ext cx="2476501" cy="1371600"/>
            </a:xfrm>
            <a:prstGeom prst="bentConnector2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19800" y="5112910"/>
              <a:ext cx="2116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read and write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883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9597E-6 3.98334E-6 L 0.34572 -0.06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86" y="-3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21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81000" y="228600"/>
            <a:ext cx="4800600" cy="64008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x86 Processor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61722" y="1232206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EAX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61722" y="1841806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EDX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61722" y="2451406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ECX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761722" y="3061006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EBX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61722" y="3670606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ESP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761722" y="4280206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EBP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761722" y="5499406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EDI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761722" y="4889806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ESI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9600" y="2743200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EIP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09600" y="3327706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EFLAGS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6019800" y="463703"/>
            <a:ext cx="2286000" cy="1537006"/>
          </a:xfrm>
          <a:prstGeom prst="wedgeRoundRectCallout">
            <a:avLst>
              <a:gd name="adj1" fmla="val -253530"/>
              <a:gd name="adj2" fmla="val 93676"/>
              <a:gd name="adj3" fmla="val 16667"/>
            </a:avLst>
          </a:prstGeom>
          <a:ln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Address of next instruction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6118371" y="2163995"/>
            <a:ext cx="2286000" cy="1537006"/>
          </a:xfrm>
          <a:prstGeom prst="wedgeRoundRectCallout">
            <a:avLst>
              <a:gd name="adj1" fmla="val -215929"/>
              <a:gd name="adj2" fmla="val 41097"/>
              <a:gd name="adj3" fmla="val 16667"/>
            </a:avLst>
          </a:prstGeom>
          <a:ln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Condition codes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724400" y="1295400"/>
            <a:ext cx="3962400" cy="4724400"/>
            <a:chOff x="4724400" y="1295400"/>
            <a:chExt cx="3962400" cy="4724400"/>
          </a:xfrm>
        </p:grpSpPr>
        <p:sp>
          <p:nvSpPr>
            <p:cNvPr id="21" name="Rounded Rectangular Callout 20"/>
            <p:cNvSpPr/>
            <p:nvPr/>
          </p:nvSpPr>
          <p:spPr>
            <a:xfrm>
              <a:off x="6400800" y="3993151"/>
              <a:ext cx="2286000" cy="1537006"/>
            </a:xfrm>
            <a:prstGeom prst="wedgeRoundRectCallout">
              <a:avLst>
                <a:gd name="adj1" fmla="val -107616"/>
                <a:gd name="adj2" fmla="val -32347"/>
                <a:gd name="adj3" fmla="val 16667"/>
              </a:avLst>
            </a:prstGeom>
            <a:ln>
              <a:miter lim="800000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General</a:t>
              </a:r>
              <a:br>
                <a:rPr lang="en-US" sz="2800" dirty="0" smtClean="0">
                  <a:solidFill>
                    <a:schemeClr val="bg1"/>
                  </a:solidFill>
                </a:rPr>
              </a:br>
              <a:r>
                <a:rPr lang="en-US" sz="2800" dirty="0" smtClean="0">
                  <a:solidFill>
                    <a:schemeClr val="bg1"/>
                  </a:solidFill>
                </a:rPr>
                <a:t>Purpose</a:t>
              </a:r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4724400" y="1295400"/>
              <a:ext cx="457200" cy="4724400"/>
            </a:xfrm>
            <a:prstGeom prst="rightBrace">
              <a:avLst>
                <a:gd name="adj1" fmla="val 8333"/>
                <a:gd name="adj2" fmla="val 62490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639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724400" y="1492800"/>
            <a:ext cx="2819400" cy="25146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24400" y="4008600"/>
            <a:ext cx="2819400" cy="2454275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Registers have up to 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/>
              <a:t>4 addressing modes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2636837"/>
            <a:ext cx="7467600" cy="3382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Lower 8 bits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Mid 8 bits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Lower 16 bits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Full register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200122" y="1600200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EAX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00122" y="2209800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EDX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00122" y="2819400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ECX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00122" y="3429000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EBX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00122" y="4038600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ESP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00122" y="4648200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EBP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200122" y="5867400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EDI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00122" y="5257800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ESI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4361604" y="2713037"/>
            <a:ext cx="304800" cy="2209800"/>
          </a:xfrm>
          <a:prstGeom prst="rightBrace">
            <a:avLst>
              <a:gd name="adj1" fmla="val 8333"/>
              <a:gd name="adj2" fmla="val 23793"/>
            </a:avLst>
          </a:prstGeom>
          <a:noFill/>
          <a:ln w="190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4171642" y="3902965"/>
            <a:ext cx="565485" cy="945612"/>
          </a:xfrm>
          <a:prstGeom prst="rightBrace">
            <a:avLst>
              <a:gd name="adj1" fmla="val 8333"/>
              <a:gd name="adj2" fmla="val 49342"/>
            </a:avLst>
          </a:prstGeom>
          <a:ln w="19050" cmpd="sng">
            <a:solidFill>
              <a:schemeClr val="accent4">
                <a:lumMod val="50000"/>
              </a:schemeClr>
            </a:solidFill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EAX, EDX, ECX, and EBX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23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1841806"/>
            <a:ext cx="3962400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EAX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2451406"/>
            <a:ext cx="3962400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EDX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3061006"/>
            <a:ext cx="3962400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ECX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3670606"/>
            <a:ext cx="3962400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EBX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581401" y="1905000"/>
            <a:ext cx="761999" cy="394006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AL</a:t>
            </a:r>
          </a:p>
        </p:txBody>
      </p:sp>
      <p:cxnSp>
        <p:nvCxnSpPr>
          <p:cNvPr id="15" name="Straight Connector 14"/>
          <p:cNvCxnSpPr>
            <a:stCxn id="4" idx="0"/>
            <a:endCxn id="7" idx="2"/>
          </p:cNvCxnSpPr>
          <p:nvPr/>
        </p:nvCxnSpPr>
        <p:spPr>
          <a:xfrm>
            <a:off x="2438400" y="1841806"/>
            <a:ext cx="0" cy="2362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05200" y="1828800"/>
            <a:ext cx="0" cy="2362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14601" y="1905000"/>
            <a:ext cx="914399" cy="394006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4267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Bit 32                    16  15            8  7             0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514601" y="2514600"/>
            <a:ext cx="914399" cy="394006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</a:t>
            </a:r>
            <a:r>
              <a:rPr lang="en-US" sz="2800" dirty="0" smtClean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81401" y="2514600"/>
            <a:ext cx="761999" cy="394006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</a:t>
            </a:r>
            <a:r>
              <a:rPr lang="en-US" sz="2800" dirty="0" smtClean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581401" y="3124200"/>
            <a:ext cx="761999" cy="394006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514600" y="3130920"/>
            <a:ext cx="914399" cy="394006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2800" dirty="0" smtClean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514601" y="3733800"/>
            <a:ext cx="914399" cy="394006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BH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581401" y="3733800"/>
            <a:ext cx="761999" cy="394006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</a:t>
            </a:r>
            <a:r>
              <a:rPr lang="en-US" sz="2800" dirty="0" smtClean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1000" y="4549676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32 bit registers</a:t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990000"/>
                </a:solidFill>
              </a:rPr>
              <a:t>three</a:t>
            </a:r>
            <a:r>
              <a:rPr lang="en-US" sz="2400" dirty="0" smtClean="0"/>
              <a:t> letters)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Lower bits (bits 0-7) </a:t>
            </a:r>
            <a:br>
              <a:rPr lang="en-US" sz="2400" dirty="0" smtClean="0"/>
            </a:br>
            <a:r>
              <a:rPr lang="en-US" sz="2400" dirty="0" smtClean="0"/>
              <a:t>(two letters with </a:t>
            </a:r>
            <a:r>
              <a:rPr lang="en-US" sz="2400" dirty="0" smtClean="0">
                <a:solidFill>
                  <a:schemeClr val="tx2"/>
                </a:solidFill>
              </a:rPr>
              <a:t>L</a:t>
            </a:r>
            <a:r>
              <a:rPr lang="en-US" sz="2400" dirty="0" smtClean="0"/>
              <a:t> suffix)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Mid-bits  (bits 8-15)  </a:t>
            </a:r>
            <a:br>
              <a:rPr lang="en-US" sz="2400" dirty="0" smtClean="0"/>
            </a:br>
            <a:r>
              <a:rPr lang="en-US" sz="2400" dirty="0" smtClean="0"/>
              <a:t>(two letters with </a:t>
            </a:r>
            <a:r>
              <a:rPr lang="en-US" sz="2400" dirty="0" smtClean="0">
                <a:solidFill>
                  <a:srgbClr val="990000"/>
                </a:solidFill>
              </a:rPr>
              <a:t>H</a:t>
            </a:r>
            <a:r>
              <a:rPr lang="en-US" sz="2400" dirty="0" smtClean="0"/>
              <a:t> suffix)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76800" y="1809540"/>
            <a:ext cx="3962400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EAX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876800" y="2419140"/>
            <a:ext cx="3962400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EDX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876800" y="3028740"/>
            <a:ext cx="3962400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ECX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876800" y="3638340"/>
            <a:ext cx="3962400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EBX</a:t>
            </a:r>
          </a:p>
        </p:txBody>
      </p:sp>
      <p:cxnSp>
        <p:nvCxnSpPr>
          <p:cNvPr id="39" name="Straight Connector 38"/>
          <p:cNvCxnSpPr>
            <a:stCxn id="34" idx="0"/>
            <a:endCxn id="37" idx="2"/>
          </p:cNvCxnSpPr>
          <p:nvPr/>
        </p:nvCxnSpPr>
        <p:spPr>
          <a:xfrm>
            <a:off x="6858000" y="1809540"/>
            <a:ext cx="0" cy="2362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934201" y="1872734"/>
            <a:ext cx="1828799" cy="394006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76800" y="4234934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Bit 32                    16  15                               0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949041" y="2514600"/>
            <a:ext cx="1828799" cy="394006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DX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949041" y="3111194"/>
            <a:ext cx="1828799" cy="394006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CX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6963207" y="3733800"/>
            <a:ext cx="1828799" cy="394006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53000" y="4714080"/>
            <a:ext cx="3962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Lower 16 bits (bits 0-</a:t>
            </a:r>
            <a:r>
              <a:rPr lang="en-US" sz="2400" dirty="0" smtClean="0"/>
              <a:t>15) </a:t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/>
              <a:t>2 letters with </a:t>
            </a:r>
            <a:r>
              <a:rPr lang="en-US" sz="2400" dirty="0">
                <a:solidFill>
                  <a:srgbClr val="990000"/>
                </a:solidFill>
              </a:rPr>
              <a:t>X</a:t>
            </a:r>
            <a:r>
              <a:rPr lang="en-US" sz="2400" dirty="0"/>
              <a:t> suffix)</a:t>
            </a:r>
          </a:p>
        </p:txBody>
      </p:sp>
    </p:spTree>
    <p:extLst>
      <p:ext uri="{BB962C8B-B14F-4D97-AF65-F5344CB8AC3E}">
        <p14:creationId xmlns:p14="http://schemas.microsoft.com/office/powerpoint/2010/main" val="23950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2626"/>
                </a:solidFill>
              </a:rPr>
              <a:t>ESP, EBP, ESI, and EDI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24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1841806"/>
            <a:ext cx="3962400" cy="533400"/>
          </a:xfrm>
          <a:prstGeom prst="roundRect">
            <a:avLst/>
          </a:prstGeom>
          <a:solidFill>
            <a:schemeClr val="accent2">
              <a:alpha val="65000"/>
            </a:schemeClr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EAX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2451406"/>
            <a:ext cx="3962400" cy="533400"/>
          </a:xfrm>
          <a:prstGeom prst="roundRect">
            <a:avLst/>
          </a:prstGeom>
          <a:solidFill>
            <a:schemeClr val="accent2">
              <a:alpha val="65000"/>
            </a:schemeClr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EDX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3061006"/>
            <a:ext cx="3962400" cy="533400"/>
          </a:xfrm>
          <a:prstGeom prst="roundRect">
            <a:avLst/>
          </a:prstGeom>
          <a:solidFill>
            <a:schemeClr val="accent2">
              <a:alpha val="65000"/>
            </a:schemeClr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ECX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3670606"/>
            <a:ext cx="3962400" cy="533400"/>
          </a:xfrm>
          <a:prstGeom prst="roundRect">
            <a:avLst/>
          </a:prstGeom>
          <a:solidFill>
            <a:schemeClr val="accent2">
              <a:alpha val="65000"/>
            </a:schemeClr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EBX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81401" y="1905000"/>
            <a:ext cx="761999" cy="394006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AL</a:t>
            </a:r>
          </a:p>
        </p:txBody>
      </p:sp>
      <p:cxnSp>
        <p:nvCxnSpPr>
          <p:cNvPr id="9" name="Straight Connector 8"/>
          <p:cNvCxnSpPr>
            <a:stCxn id="4" idx="0"/>
            <a:endCxn id="7" idx="2"/>
          </p:cNvCxnSpPr>
          <p:nvPr/>
        </p:nvCxnSpPr>
        <p:spPr>
          <a:xfrm>
            <a:off x="2438400" y="1841806"/>
            <a:ext cx="0" cy="2362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05200" y="1828800"/>
            <a:ext cx="0" cy="2362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514601" y="1905000"/>
            <a:ext cx="914399" cy="394006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AH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14601" y="2514600"/>
            <a:ext cx="914399" cy="394006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</a:t>
            </a:r>
            <a:r>
              <a:rPr lang="en-US" sz="2800" dirty="0" smtClean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81401" y="2514600"/>
            <a:ext cx="761999" cy="394006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</a:t>
            </a:r>
            <a:r>
              <a:rPr lang="en-US" sz="2800" dirty="0" smtClean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81401" y="3124200"/>
            <a:ext cx="761999" cy="394006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514600" y="3130920"/>
            <a:ext cx="914399" cy="394006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2800" dirty="0" smtClean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514601" y="3733800"/>
            <a:ext cx="914399" cy="394006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BH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81401" y="3733800"/>
            <a:ext cx="761999" cy="394006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</a:t>
            </a:r>
            <a:r>
              <a:rPr lang="en-US" sz="2800" dirty="0" smtClean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876800" y="1809540"/>
            <a:ext cx="3962400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ESP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876800" y="2419140"/>
            <a:ext cx="3962400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EBP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876800" y="3028740"/>
            <a:ext cx="3962400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ESI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876800" y="3638340"/>
            <a:ext cx="3962400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EDI</a:t>
            </a:r>
          </a:p>
        </p:txBody>
      </p:sp>
      <p:cxnSp>
        <p:nvCxnSpPr>
          <p:cNvPr id="23" name="Straight Connector 22"/>
          <p:cNvCxnSpPr>
            <a:stCxn id="19" idx="0"/>
            <a:endCxn id="22" idx="2"/>
          </p:cNvCxnSpPr>
          <p:nvPr/>
        </p:nvCxnSpPr>
        <p:spPr>
          <a:xfrm>
            <a:off x="6858000" y="1809540"/>
            <a:ext cx="0" cy="2362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934201" y="1872734"/>
            <a:ext cx="1828799" cy="394006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76800" y="4234934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Bit 32                    16  15                               0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949041" y="2514600"/>
            <a:ext cx="1828799" cy="394006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BP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949041" y="3111194"/>
            <a:ext cx="1828799" cy="394006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SI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63207" y="3733800"/>
            <a:ext cx="1828799" cy="394006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53000" y="4714080"/>
            <a:ext cx="3962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Lower 16 bits (bits 0-</a:t>
            </a:r>
            <a:r>
              <a:rPr lang="en-US" sz="2400" dirty="0" smtClean="0"/>
              <a:t>15) </a:t>
            </a:r>
            <a:br>
              <a:rPr lang="en-US" sz="2400" dirty="0" smtClean="0"/>
            </a:br>
            <a:r>
              <a:rPr lang="en-US" sz="2400" dirty="0" smtClean="0"/>
              <a:t>(2 letters)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07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Ops and AT&amp;T </a:t>
            </a:r>
            <a:r>
              <a:rPr lang="en-US" dirty="0" err="1" smtClean="0"/>
              <a:t>vs</a:t>
            </a:r>
            <a:r>
              <a:rPr lang="en-US" dirty="0" smtClean="0"/>
              <a:t> Intel Syntax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768306"/>
              </p:ext>
            </p:extLst>
          </p:nvPr>
        </p:nvGraphicFramePr>
        <p:xfrm>
          <a:off x="1143000" y="2667000"/>
          <a:ext cx="68580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00"/>
                <a:gridCol w="25146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AT&amp;T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ebx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dirty="0" err="1" smtClean="0"/>
                        <a:t>eax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movl</a:t>
                      </a:r>
                      <a:r>
                        <a:rPr lang="en-US" sz="2400" baseline="0" dirty="0" smtClean="0"/>
                        <a:t> %</a:t>
                      </a:r>
                      <a:r>
                        <a:rPr lang="en-US" sz="2400" baseline="0" dirty="0" err="1" smtClean="0"/>
                        <a:t>eax</a:t>
                      </a:r>
                      <a:r>
                        <a:rPr lang="en-US" sz="2400" baseline="0" dirty="0" smtClean="0"/>
                        <a:t>, %</a:t>
                      </a:r>
                      <a:r>
                        <a:rPr lang="en-US" sz="2400" baseline="0" dirty="0" err="1" smtClean="0"/>
                        <a:t>ebx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mov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ebx</a:t>
                      </a:r>
                      <a:r>
                        <a:rPr lang="en-US" sz="2400" baseline="0" dirty="0" smtClean="0"/>
                        <a:t>, </a:t>
                      </a:r>
                      <a:r>
                        <a:rPr lang="en-US" sz="2400" baseline="0" dirty="0" err="1" smtClean="0"/>
                        <a:t>eax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eax</a:t>
                      </a:r>
                      <a:r>
                        <a:rPr lang="en-US" sz="2400" baseline="0" dirty="0" smtClean="0"/>
                        <a:t> = </a:t>
                      </a:r>
                      <a:r>
                        <a:rPr lang="en-US" sz="2400" baseline="0" dirty="0" err="1" smtClean="0"/>
                        <a:t>eax</a:t>
                      </a:r>
                      <a:r>
                        <a:rPr lang="en-US" sz="2400" baseline="0" dirty="0" smtClean="0"/>
                        <a:t> + </a:t>
                      </a:r>
                      <a:r>
                        <a:rPr lang="en-US" sz="2400" baseline="0" dirty="0" err="1" smtClean="0"/>
                        <a:t>ebx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addl</a:t>
                      </a:r>
                      <a:r>
                        <a:rPr lang="en-US" sz="2400" dirty="0" smtClean="0"/>
                        <a:t>  %</a:t>
                      </a:r>
                      <a:r>
                        <a:rPr lang="en-US" sz="2400" dirty="0" err="1" smtClean="0"/>
                        <a:t>ebx</a:t>
                      </a:r>
                      <a:r>
                        <a:rPr lang="en-US" sz="2400" dirty="0" smtClean="0"/>
                        <a:t>, %</a:t>
                      </a:r>
                      <a:r>
                        <a:rPr lang="en-US" sz="2400" dirty="0" err="1" smtClean="0"/>
                        <a:t>eax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eax</a:t>
                      </a:r>
                      <a:r>
                        <a:rPr lang="en-US" sz="2400" baseline="0" dirty="0" smtClean="0"/>
                        <a:t>, </a:t>
                      </a:r>
                      <a:r>
                        <a:rPr lang="en-US" sz="2400" baseline="0" dirty="0" err="1" smtClean="0"/>
                        <a:t>ebx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ecx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dirty="0" err="1" smtClean="0"/>
                        <a:t>ecx</a:t>
                      </a:r>
                      <a:r>
                        <a:rPr lang="en-US" sz="2400" dirty="0" smtClean="0"/>
                        <a:t> &lt;&lt;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shl</a:t>
                      </a:r>
                      <a:r>
                        <a:rPr lang="en-US" sz="2400" baseline="0" dirty="0" smtClean="0"/>
                        <a:t> $2, %</a:t>
                      </a:r>
                      <a:r>
                        <a:rPr lang="en-US" sz="2400" baseline="0" dirty="0" err="1" smtClean="0"/>
                        <a:t>ecx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shl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ecx</a:t>
                      </a:r>
                      <a:r>
                        <a:rPr lang="en-US" sz="2400" dirty="0" smtClean="0"/>
                        <a:t>, 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25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4876799"/>
            <a:ext cx="8229600" cy="16160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0000" lnSpcReduction="20000"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AT&amp;T is </a:t>
            </a:r>
            <a:r>
              <a:rPr lang="en-US" u="sng" dirty="0" smtClean="0"/>
              <a:t>at odds</a:t>
            </a:r>
            <a:r>
              <a:rPr lang="en-US" dirty="0" smtClean="0"/>
              <a:t> with assignment order. It is the default for </a:t>
            </a:r>
            <a:r>
              <a:rPr lang="en-US" dirty="0" err="1" smtClean="0"/>
              <a:t>objdump</a:t>
            </a:r>
            <a:r>
              <a:rPr lang="en-US" dirty="0" smtClean="0"/>
              <a:t>, and traditionally used for UNIX.</a:t>
            </a:r>
          </a:p>
          <a:p>
            <a:endParaRPr lang="en-US" dirty="0" smtClean="0"/>
          </a:p>
          <a:p>
            <a:r>
              <a:rPr lang="en-US" dirty="0" smtClean="0"/>
              <a:t>Intel order </a:t>
            </a:r>
            <a:r>
              <a:rPr lang="en-US" i="1" u="sng" dirty="0" smtClean="0"/>
              <a:t>mirrors</a:t>
            </a:r>
            <a:r>
              <a:rPr lang="en-US" dirty="0" smtClean="0"/>
              <a:t> assignment. </a:t>
            </a:r>
            <a:r>
              <a:rPr lang="en-US" dirty="0"/>
              <a:t>Windows traditionally uses Intel, as is available via the </a:t>
            </a:r>
            <a:r>
              <a:rPr lang="en-US" dirty="0" err="1"/>
              <a:t>objdump</a:t>
            </a:r>
            <a:r>
              <a:rPr lang="en-US" dirty="0"/>
              <a:t> ‘-M </a:t>
            </a:r>
            <a:r>
              <a:rPr lang="en-US" dirty="0" err="1"/>
              <a:t>intel</a:t>
            </a:r>
            <a:r>
              <a:rPr lang="en-US" dirty="0"/>
              <a:t>’ command line option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2971800" y="1677996"/>
            <a:ext cx="2514600" cy="633781"/>
          </a:xfrm>
          <a:prstGeom prst="wedgeRoundRectCallout">
            <a:avLst>
              <a:gd name="adj1" fmla="val -12752"/>
              <a:gd name="adj2" fmla="val 104470"/>
              <a:gd name="adj3" fmla="val 16667"/>
            </a:avLst>
          </a:prstGeom>
          <a:ln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source first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676900" y="1295400"/>
            <a:ext cx="2514600" cy="838200"/>
          </a:xfrm>
          <a:prstGeom prst="wedgeRoundRectCallout">
            <a:avLst>
              <a:gd name="adj1" fmla="val -12752"/>
              <a:gd name="adj2" fmla="val 104470"/>
              <a:gd name="adj3" fmla="val 16667"/>
            </a:avLst>
          </a:prstGeom>
          <a:ln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destination first</a:t>
            </a:r>
          </a:p>
        </p:txBody>
      </p:sp>
    </p:spTree>
    <p:extLst>
      <p:ext uri="{BB962C8B-B14F-4D97-AF65-F5344CB8AC3E}">
        <p14:creationId xmlns:p14="http://schemas.microsoft.com/office/powerpoint/2010/main" val="72303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Operations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604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262626"/>
                </a:solidFill>
              </a:rPr>
              <a:t>x86:</a:t>
            </a:r>
            <a:r>
              <a:rPr lang="en-US" dirty="0" smtClean="0"/>
              <a:t> Byte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Addressable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27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191000" y="1719465"/>
            <a:ext cx="838200" cy="3614535"/>
            <a:chOff x="5257800" y="1676400"/>
            <a:chExt cx="838200" cy="3614535"/>
          </a:xfrm>
        </p:grpSpPr>
        <p:sp>
          <p:nvSpPr>
            <p:cNvPr id="14" name="Rectangle 13"/>
            <p:cNvSpPr/>
            <p:nvPr/>
          </p:nvSpPr>
          <p:spPr>
            <a:xfrm>
              <a:off x="5257800" y="1676400"/>
              <a:ext cx="838200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3200" dirty="0" smtClean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57800" y="2286000"/>
              <a:ext cx="838200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3200" dirty="0" smtClean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7800" y="2895600"/>
              <a:ext cx="838200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3200" dirty="0" smtClean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57800" y="3462135"/>
              <a:ext cx="838200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3200" dirty="0" smtClean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57800" y="4071735"/>
              <a:ext cx="838200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3200" dirty="0" smtClean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57800" y="4681335"/>
              <a:ext cx="838200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3200" dirty="0" smtClean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362200" y="1719465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90600" y="1143000"/>
            <a:ext cx="3169257" cy="4114800"/>
            <a:chOff x="990600" y="1143000"/>
            <a:chExt cx="3169257" cy="4114800"/>
          </a:xfrm>
        </p:grpSpPr>
        <p:grpSp>
          <p:nvGrpSpPr>
            <p:cNvPr id="6" name="Group 5"/>
            <p:cNvGrpSpPr/>
            <p:nvPr/>
          </p:nvGrpSpPr>
          <p:grpSpPr>
            <a:xfrm>
              <a:off x="990600" y="2938665"/>
              <a:ext cx="3169257" cy="2319135"/>
              <a:chOff x="990600" y="2938665"/>
              <a:chExt cx="3169257" cy="231913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90600" y="4796135"/>
                <a:ext cx="31692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Address 0 holds 1 byte</a:t>
                </a:r>
                <a:endParaRPr lang="en-US" sz="2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90600" y="4186535"/>
                <a:ext cx="31692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Address 1 holds 1 byte</a:t>
                </a:r>
                <a:endParaRPr lang="en-US" sz="2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90600" y="3565732"/>
                <a:ext cx="31692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Address 2 holds 1 byte</a:t>
                </a:r>
                <a:endParaRPr lang="en-US" sz="24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90600" y="2938665"/>
                <a:ext cx="31692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Address 3 holds 1 byte</a:t>
                </a:r>
                <a:endParaRPr lang="en-US" sz="2400" dirty="0"/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 flipH="1">
              <a:off x="2736221" y="1143000"/>
              <a:ext cx="768979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13401" y="5581472"/>
            <a:ext cx="8549599" cy="1200328"/>
          </a:xfrm>
          <a:prstGeom prst="rect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Alternative: </a:t>
            </a:r>
            <a:r>
              <a:rPr lang="en-US" sz="2400" b="1" dirty="0" smtClean="0">
                <a:solidFill>
                  <a:schemeClr val="tx2"/>
                </a:solidFill>
              </a:rPr>
              <a:t>Word addressable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Example: </a:t>
            </a:r>
            <a:r>
              <a:rPr lang="en-US" sz="2400" dirty="0" smtClean="0"/>
              <a:t>For 32-bit word size, it’s valid to fetch 4 bytes from </a:t>
            </a:r>
            <a:r>
              <a:rPr lang="en-US" sz="2400" dirty="0" err="1" smtClean="0"/>
              <a:t>Mem</a:t>
            </a:r>
            <a:r>
              <a:rPr lang="en-US" sz="2400" dirty="0" smtClean="0"/>
              <a:t>[0], but not </a:t>
            </a:r>
            <a:r>
              <a:rPr lang="en-US" sz="2400" dirty="0" err="1" smtClean="0"/>
              <a:t>Mem</a:t>
            </a:r>
            <a:r>
              <a:rPr lang="en-US" sz="2400" dirty="0" smtClean="0"/>
              <a:t>[6] since 6 is not a multiple of 4.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10200" y="1109865"/>
            <a:ext cx="2971800" cy="1980819"/>
            <a:chOff x="5410200" y="1109865"/>
            <a:chExt cx="2971800" cy="1980819"/>
          </a:xfrm>
        </p:grpSpPr>
        <p:sp>
          <p:nvSpPr>
            <p:cNvPr id="32" name="TextBox 31"/>
            <p:cNvSpPr txBox="1"/>
            <p:nvPr/>
          </p:nvSpPr>
          <p:spPr>
            <a:xfrm>
              <a:off x="5410200" y="1828800"/>
              <a:ext cx="297180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 can fetch bytes at any address</a:t>
              </a:r>
            </a:p>
            <a:p>
              <a:endParaRPr lang="en-US" sz="2800" dirty="0" smtClean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5943601" y="1109865"/>
              <a:ext cx="685799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5410200" y="4110335"/>
            <a:ext cx="2895600" cy="1376065"/>
          </a:xfrm>
          <a:prstGeom prst="rect">
            <a:avLst/>
          </a:prstGeom>
          <a:solidFill>
            <a:srgbClr val="E4793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Memory is just like using an array!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57200" y="1603831"/>
            <a:ext cx="3505200" cy="1126029"/>
          </a:xfrm>
          <a:prstGeom prst="wedgeRoundRectCallout">
            <a:avLst>
              <a:gd name="adj1" fmla="val 16545"/>
              <a:gd name="adj2" fmla="val 76276"/>
              <a:gd name="adj3" fmla="val 16667"/>
            </a:avLst>
          </a:prstGeom>
          <a:ln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It’s convention:</a:t>
            </a:r>
            <a:r>
              <a:rPr lang="en-US" sz="2400" dirty="0" smtClean="0">
                <a:solidFill>
                  <a:schemeClr val="bg1"/>
                </a:solidFill>
              </a:rPr>
              <a:t> lower address at the bottom</a:t>
            </a:r>
          </a:p>
        </p:txBody>
      </p:sp>
    </p:spTree>
    <p:extLst>
      <p:ext uri="{BB962C8B-B14F-4D97-AF65-F5344CB8AC3E}">
        <p14:creationId xmlns:p14="http://schemas.microsoft.com/office/powerpoint/2010/main" val="327811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 animBg="1"/>
      <p:bldP spid="3" grpId="0" animBg="1"/>
      <p:bldP spid="5" grpId="0" animBg="1"/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604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262626"/>
                </a:solidFill>
              </a:rPr>
              <a:t>x86:</a:t>
            </a:r>
            <a:r>
              <a:rPr lang="en-US" dirty="0" smtClean="0"/>
              <a:t> Addressing </a:t>
            </a:r>
            <a:r>
              <a:rPr lang="en-US" dirty="0" smtClean="0">
                <a:solidFill>
                  <a:srgbClr val="262626"/>
                </a:solidFill>
              </a:rPr>
              <a:t>bytes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28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2022" y="1752600"/>
            <a:ext cx="41199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Addresses are indicated by operands that have a bracket “[]”</a:t>
            </a:r>
            <a:r>
              <a:rPr lang="en-US" sz="2800" dirty="0"/>
              <a:t> </a:t>
            </a:r>
            <a:r>
              <a:rPr lang="en-US" sz="2800" dirty="0" smtClean="0"/>
              <a:t>or </a:t>
            </a:r>
            <a:r>
              <a:rPr lang="en-US" sz="2800" dirty="0" err="1" smtClean="0"/>
              <a:t>paren</a:t>
            </a:r>
            <a:r>
              <a:rPr lang="en-US" sz="2800" dirty="0" smtClean="0"/>
              <a:t> “()”, for Intel vs. AT&amp;T, resp.</a:t>
            </a:r>
            <a:endParaRPr lang="en-US" sz="2800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50426"/>
              </p:ext>
            </p:extLst>
          </p:nvPr>
        </p:nvGraphicFramePr>
        <p:xfrm>
          <a:off x="914400" y="4572000"/>
          <a:ext cx="29718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872"/>
                <a:gridCol w="15309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Register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Value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eax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0x3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edx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0x0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ebx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0x5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648200" y="2057400"/>
            <a:ext cx="2802223" cy="13849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What does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err="1" smtClean="0">
                <a:solidFill>
                  <a:schemeClr val="bg1"/>
                </a:solidFill>
              </a:rPr>
              <a:t>mov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dl</a:t>
            </a:r>
            <a:r>
              <a:rPr lang="en-US" sz="2800" dirty="0" smtClean="0">
                <a:solidFill>
                  <a:schemeClr val="bg1"/>
                </a:solidFill>
              </a:rPr>
              <a:t>, [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al</a:t>
            </a:r>
            <a:r>
              <a:rPr lang="en-US" sz="2800" dirty="0" smtClean="0">
                <a:solidFill>
                  <a:schemeClr val="bg1"/>
                </a:solidFill>
              </a:rPr>
              <a:t>]</a:t>
            </a:r>
            <a:endParaRPr lang="en-US" sz="2800" dirty="0" smtClean="0">
              <a:solidFill>
                <a:srgbClr val="FFFF7F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do?</a:t>
            </a:r>
          </a:p>
        </p:txBody>
      </p:sp>
      <p:sp>
        <p:nvSpPr>
          <p:cNvPr id="39" name="Rounded Rectangular Callout 38"/>
          <p:cNvSpPr/>
          <p:nvPr/>
        </p:nvSpPr>
        <p:spPr>
          <a:xfrm>
            <a:off x="4648200" y="4114800"/>
            <a:ext cx="2590800" cy="908804"/>
          </a:xfrm>
          <a:prstGeom prst="wedgeRoundRectCallout">
            <a:avLst>
              <a:gd name="adj1" fmla="val -31885"/>
              <a:gd name="adj2" fmla="val -107368"/>
              <a:gd name="adj3" fmla="val 16667"/>
            </a:avLst>
          </a:prstGeom>
          <a:ln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Moves 0xcc into dl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7633822" y="1567934"/>
            <a:ext cx="1510178" cy="4680466"/>
            <a:chOff x="7633822" y="1567934"/>
            <a:chExt cx="1510178" cy="4680466"/>
          </a:xfrm>
        </p:grpSpPr>
        <p:sp>
          <p:nvSpPr>
            <p:cNvPr id="40" name="TextBox 39"/>
            <p:cNvSpPr txBox="1"/>
            <p:nvPr/>
          </p:nvSpPr>
          <p:spPr>
            <a:xfrm>
              <a:off x="8596778" y="5791200"/>
              <a:ext cx="413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633822" y="56388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0x00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82000" y="156793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96778" y="2133600"/>
              <a:ext cx="413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33822" y="50292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0xaa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633822" y="44196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0xbb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633822" y="38100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0xcc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633822" y="32004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0xdd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633822" y="25908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0xee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33822" y="19812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278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604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262626"/>
                </a:solidFill>
              </a:rPr>
              <a:t>x86:</a:t>
            </a:r>
            <a:r>
              <a:rPr lang="en-US" dirty="0" smtClean="0"/>
              <a:t> Addressing </a:t>
            </a:r>
            <a:r>
              <a:rPr lang="en-US" dirty="0" smtClean="0">
                <a:solidFill>
                  <a:srgbClr val="262626"/>
                </a:solidFill>
              </a:rPr>
              <a:t>bytes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29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2022" y="1752600"/>
            <a:ext cx="41199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Addresses are indicated by operands that have a bracket “[]” or </a:t>
            </a:r>
            <a:r>
              <a:rPr lang="en-US" sz="2800" dirty="0" err="1"/>
              <a:t>paren</a:t>
            </a:r>
            <a:r>
              <a:rPr lang="en-US" sz="2800" dirty="0"/>
              <a:t> “()”, for Intel vs. AT&amp;T, resp.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738368"/>
              </p:ext>
            </p:extLst>
          </p:nvPr>
        </p:nvGraphicFramePr>
        <p:xfrm>
          <a:off x="914400" y="4572000"/>
          <a:ext cx="29718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872"/>
                <a:gridCol w="15309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Register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Value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eax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0x3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edx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0xcc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ebx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0x5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648200" y="2057400"/>
            <a:ext cx="2802223" cy="13849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What does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err="1" smtClean="0">
                <a:solidFill>
                  <a:schemeClr val="bg1"/>
                </a:solidFill>
              </a:rPr>
              <a:t>mov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rgbClr val="FFFF7F"/>
                </a:solidFill>
              </a:rPr>
              <a:t>edx</a:t>
            </a:r>
            <a:r>
              <a:rPr lang="en-US" sz="2800" dirty="0">
                <a:solidFill>
                  <a:srgbClr val="FFFF7F"/>
                </a:solidFill>
              </a:rPr>
              <a:t> </a:t>
            </a:r>
            <a:r>
              <a:rPr lang="en-US" sz="2800" dirty="0" smtClean="0">
                <a:solidFill>
                  <a:srgbClr val="FFFF7F"/>
                </a:solidFill>
              </a:rPr>
              <a:t>, </a:t>
            </a:r>
            <a:r>
              <a:rPr lang="en-US" sz="2800" dirty="0" smtClean="0">
                <a:solidFill>
                  <a:schemeClr val="bg1"/>
                </a:solidFill>
              </a:rPr>
              <a:t>[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eax</a:t>
            </a:r>
            <a:r>
              <a:rPr lang="en-US" sz="2800" dirty="0" smtClean="0">
                <a:solidFill>
                  <a:schemeClr val="bg1"/>
                </a:solidFill>
              </a:rPr>
              <a:t>] </a:t>
            </a:r>
            <a:endParaRPr lang="en-US" sz="2800" dirty="0" smtClean="0">
              <a:solidFill>
                <a:srgbClr val="FFFF7F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do?</a:t>
            </a:r>
          </a:p>
        </p:txBody>
      </p:sp>
      <p:sp>
        <p:nvSpPr>
          <p:cNvPr id="39" name="Rounded Rectangular Callout 38"/>
          <p:cNvSpPr/>
          <p:nvPr/>
        </p:nvSpPr>
        <p:spPr>
          <a:xfrm>
            <a:off x="4038600" y="4114800"/>
            <a:ext cx="3200400" cy="2209800"/>
          </a:xfrm>
          <a:prstGeom prst="wedgeRoundRectCallout">
            <a:avLst>
              <a:gd name="adj1" fmla="val 954"/>
              <a:gd name="adj2" fmla="val -68227"/>
              <a:gd name="adj3" fmla="val 16667"/>
            </a:avLst>
          </a:prstGeom>
          <a:ln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Which 4 bytes get moved, and which is the LSB in </a:t>
            </a:r>
            <a:r>
              <a:rPr lang="en-US" sz="2800" dirty="0" err="1" smtClean="0">
                <a:solidFill>
                  <a:schemeClr val="bg1"/>
                </a:solidFill>
              </a:rPr>
              <a:t>edx</a:t>
            </a:r>
            <a:r>
              <a:rPr lang="en-US" sz="2800" dirty="0" smtClean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633822" y="1567934"/>
            <a:ext cx="1510178" cy="4680466"/>
            <a:chOff x="7633822" y="1567934"/>
            <a:chExt cx="1510178" cy="4680466"/>
          </a:xfrm>
        </p:grpSpPr>
        <p:sp>
          <p:nvSpPr>
            <p:cNvPr id="33" name="TextBox 32"/>
            <p:cNvSpPr txBox="1"/>
            <p:nvPr/>
          </p:nvSpPr>
          <p:spPr>
            <a:xfrm>
              <a:off x="8596778" y="5791200"/>
              <a:ext cx="413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33822" y="56388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0x00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82000" y="156793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96778" y="2133600"/>
              <a:ext cx="413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633822" y="50292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0xaa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33822" y="44196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0xbb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633822" y="38100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0xcc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33822" y="32004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0xdd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33822" y="25908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0xee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33822" y="19812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5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609600"/>
            <a:ext cx="481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 answer the question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342085" y="1758653"/>
            <a:ext cx="4635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90000"/>
                </a:solidFill>
              </a:rPr>
              <a:t>“Is this program safe?”</a:t>
            </a:r>
            <a:endParaRPr lang="en-US" sz="3600" dirty="0">
              <a:solidFill>
                <a:srgbClr val="99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8885" y="2703731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We need to  know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009085" y="3597766"/>
            <a:ext cx="4262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90000"/>
                </a:solidFill>
              </a:rPr>
              <a:t>“What will executing</a:t>
            </a:r>
            <a:br>
              <a:rPr lang="en-US" sz="3600" dirty="0" smtClean="0">
                <a:solidFill>
                  <a:srgbClr val="990000"/>
                </a:solidFill>
              </a:rPr>
            </a:br>
            <a:r>
              <a:rPr lang="en-US" sz="3600" dirty="0" smtClean="0">
                <a:solidFill>
                  <a:srgbClr val="990000"/>
                </a:solidFill>
              </a:rPr>
              <a:t>this program do?”</a:t>
            </a:r>
            <a:endParaRPr lang="en-US" sz="36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8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Endianess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934200" cy="4754563"/>
          </a:xfrm>
        </p:spPr>
        <p:txBody>
          <a:bodyPr>
            <a:normAutofit/>
          </a:bodyPr>
          <a:lstStyle/>
          <a:p>
            <a:r>
              <a:rPr lang="en-US" sz="2800" i="1" dirty="0" err="1" smtClean="0">
                <a:solidFill>
                  <a:schemeClr val="tx2"/>
                </a:solidFill>
              </a:rPr>
              <a:t>Endianess</a:t>
            </a:r>
            <a:r>
              <a:rPr lang="en-US" sz="2800" dirty="0" smtClean="0"/>
              <a:t>: Order of individually addressable units</a:t>
            </a:r>
          </a:p>
          <a:p>
            <a:r>
              <a:rPr lang="en-US" sz="2800" i="1" dirty="0" smtClean="0">
                <a:solidFill>
                  <a:srgbClr val="990000"/>
                </a:solidFill>
              </a:rPr>
              <a:t>Little Endian</a:t>
            </a:r>
            <a:r>
              <a:rPr lang="en-US" sz="2800" dirty="0" smtClean="0"/>
              <a:t>: Least significant byte first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so address </a:t>
            </a:r>
            <a:r>
              <a:rPr lang="en-US" sz="2800" i="1" dirty="0" smtClean="0"/>
              <a:t>a</a:t>
            </a:r>
            <a:r>
              <a:rPr lang="en-US" sz="2800" dirty="0" smtClean="0"/>
              <a:t> goes in littlest byte (e.g., AL), </a:t>
            </a:r>
            <a:br>
              <a:rPr lang="en-US" sz="2800" dirty="0" smtClean="0"/>
            </a:br>
            <a:r>
              <a:rPr lang="en-US" sz="2800" i="1" dirty="0" smtClean="0"/>
              <a:t>a+1 </a:t>
            </a:r>
            <a:r>
              <a:rPr lang="en-US" sz="2800" dirty="0" smtClean="0"/>
              <a:t>in the next (e.g., AH), etc.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099877"/>
              </p:ext>
            </p:extLst>
          </p:nvPr>
        </p:nvGraphicFramePr>
        <p:xfrm>
          <a:off x="914400" y="4572000"/>
          <a:ext cx="29718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872"/>
                <a:gridCol w="15309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Register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Value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eax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0x3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edx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0xcc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ebx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0x5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633822" y="1567934"/>
            <a:ext cx="1510178" cy="4680466"/>
            <a:chOff x="7633822" y="1567934"/>
            <a:chExt cx="1510178" cy="4680466"/>
          </a:xfrm>
        </p:grpSpPr>
        <p:sp>
          <p:nvSpPr>
            <p:cNvPr id="8" name="TextBox 7"/>
            <p:cNvSpPr txBox="1"/>
            <p:nvPr/>
          </p:nvSpPr>
          <p:spPr>
            <a:xfrm>
              <a:off x="8596778" y="5791200"/>
              <a:ext cx="413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33822" y="56388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0x00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0" y="156793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596778" y="2133600"/>
              <a:ext cx="413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33822" y="50292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0xaa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33822" y="44196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0xbb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33822" y="38100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0xcc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33822" y="32004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0xdd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33822" y="25908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0xee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33822" y="19812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36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7633822" y="1567934"/>
            <a:ext cx="1510178" cy="4680466"/>
            <a:chOff x="7633822" y="1567934"/>
            <a:chExt cx="1510178" cy="4680466"/>
          </a:xfrm>
        </p:grpSpPr>
        <p:sp>
          <p:nvSpPr>
            <p:cNvPr id="30" name="TextBox 29"/>
            <p:cNvSpPr txBox="1"/>
            <p:nvPr/>
          </p:nvSpPr>
          <p:spPr>
            <a:xfrm>
              <a:off x="8596778" y="5791200"/>
              <a:ext cx="413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633822" y="56388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0x00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82000" y="156793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596778" y="2133600"/>
              <a:ext cx="413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33822" y="50292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0xaa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33822" y="44196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0xbb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33822" y="38100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0xcc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33822" y="32004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0xdd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33822" y="25908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0xee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33822" y="19812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0xff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411833" y="1322457"/>
            <a:ext cx="5652872" cy="95833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EDX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92729"/>
              </p:ext>
            </p:extLst>
          </p:nvPr>
        </p:nvGraphicFramePr>
        <p:xfrm>
          <a:off x="228600" y="2362200"/>
          <a:ext cx="29718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872"/>
                <a:gridCol w="15309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Register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Value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eax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0x3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edx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0xcc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ebx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0x5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19400" y="533400"/>
            <a:ext cx="36817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00"/>
                </a:solidFill>
              </a:rPr>
              <a:t>mov</a:t>
            </a:r>
            <a:r>
              <a:rPr lang="en-US" sz="4400" dirty="0" smtClean="0">
                <a:solidFill>
                  <a:srgbClr val="000000"/>
                </a:solidFill>
              </a:rPr>
              <a:t> </a:t>
            </a:r>
            <a:r>
              <a:rPr lang="en-US" sz="4400" dirty="0" err="1" smtClean="0">
                <a:solidFill>
                  <a:srgbClr val="990000"/>
                </a:solidFill>
              </a:rPr>
              <a:t>edx</a:t>
            </a:r>
            <a:r>
              <a:rPr lang="en-US" sz="4400" dirty="0" smtClean="0">
                <a:solidFill>
                  <a:srgbClr val="000000"/>
                </a:solidFill>
              </a:rPr>
              <a:t>, [</a:t>
            </a:r>
            <a:r>
              <a:rPr lang="en-US" sz="4400" dirty="0" err="1" smtClean="0">
                <a:solidFill>
                  <a:srgbClr val="990000"/>
                </a:solidFill>
              </a:rPr>
              <a:t>eax</a:t>
            </a:r>
            <a:r>
              <a:rPr lang="en-US" sz="4400" dirty="0" smtClean="0">
                <a:solidFill>
                  <a:srgbClr val="000000"/>
                </a:solidFill>
              </a:rPr>
              <a:t>]</a:t>
            </a:r>
            <a:endParaRPr lang="en-US" sz="4400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endCxn id="36" idx="1"/>
          </p:cNvCxnSpPr>
          <p:nvPr/>
        </p:nvCxnSpPr>
        <p:spPr>
          <a:xfrm>
            <a:off x="3200400" y="3200400"/>
            <a:ext cx="4433422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33822" y="3810000"/>
            <a:ext cx="976778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/>
                <a:cs typeface="Calibri"/>
              </a:rPr>
              <a:t>0xcc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33822" y="3200400"/>
            <a:ext cx="976778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/>
                <a:cs typeface="Calibri"/>
              </a:rPr>
              <a:t>0xdd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633822" y="1981200"/>
            <a:ext cx="976778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/>
                <a:cs typeface="Calibri"/>
              </a:rPr>
              <a:t>0xff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29400" y="2406134"/>
            <a:ext cx="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 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633822" y="2590800"/>
            <a:ext cx="976778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/>
                <a:cs typeface="Calibri"/>
              </a:rPr>
              <a:t>0xee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5714" y="4191000"/>
            <a:ext cx="58411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</a:rPr>
              <a:t>Endianess</a:t>
            </a:r>
            <a:r>
              <a:rPr lang="en-US" sz="2400" dirty="0" smtClean="0"/>
              <a:t>: Ordering of individually </a:t>
            </a:r>
            <a:br>
              <a:rPr lang="en-US" sz="2400" dirty="0" smtClean="0"/>
            </a:br>
            <a:r>
              <a:rPr lang="en-US" sz="2400" dirty="0" smtClean="0"/>
              <a:t>addressable units</a:t>
            </a:r>
          </a:p>
          <a:p>
            <a:r>
              <a:rPr lang="en-US" sz="2400" dirty="0" smtClean="0">
                <a:solidFill>
                  <a:srgbClr val="990000"/>
                </a:solidFill>
              </a:rPr>
              <a:t>Little Endian</a:t>
            </a:r>
            <a:r>
              <a:rPr lang="en-US" sz="2400" dirty="0" smtClean="0"/>
              <a:t>:  Least significant byte first</a:t>
            </a:r>
          </a:p>
          <a:p>
            <a:r>
              <a:rPr lang="en-US" sz="2400" dirty="0" smtClean="0"/>
              <a:t>... so ...</a:t>
            </a:r>
            <a:br>
              <a:rPr lang="en-US" sz="2400" dirty="0" smtClean="0"/>
            </a:br>
            <a:r>
              <a:rPr lang="en-US" sz="2400" dirty="0" smtClean="0"/>
              <a:t>address </a:t>
            </a:r>
            <a:r>
              <a:rPr lang="en-US" sz="2400" i="1" dirty="0" smtClean="0"/>
              <a:t>a</a:t>
            </a:r>
            <a:r>
              <a:rPr lang="en-US" sz="2400" dirty="0" smtClean="0"/>
              <a:t> goes in the least significant byte </a:t>
            </a:r>
            <a:br>
              <a:rPr lang="en-US" sz="2400" dirty="0" smtClean="0"/>
            </a:br>
            <a:r>
              <a:rPr lang="en-US" sz="2400" dirty="0" smtClean="0"/>
              <a:t>(the </a:t>
            </a:r>
            <a:r>
              <a:rPr lang="en-US" sz="2400" dirty="0" smtClean="0">
                <a:solidFill>
                  <a:srgbClr val="990000"/>
                </a:solidFill>
              </a:rPr>
              <a:t>littlest </a:t>
            </a:r>
            <a:r>
              <a:rPr lang="en-US" sz="2400" dirty="0" smtClean="0"/>
              <a:t>bit) </a:t>
            </a:r>
            <a:r>
              <a:rPr lang="en-US" sz="2400" i="1" dirty="0" smtClean="0"/>
              <a:t>a+1</a:t>
            </a:r>
            <a:r>
              <a:rPr lang="en-US" sz="2400" dirty="0" smtClean="0"/>
              <a:t> goes into the next byte, </a:t>
            </a:r>
            <a:br>
              <a:rPr lang="en-US" sz="2400" dirty="0" smtClean="0"/>
            </a:br>
            <a:r>
              <a:rPr lang="en-US" sz="2400" dirty="0" smtClean="0"/>
              <a:t>and so on.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1713469" y="2667000"/>
            <a:ext cx="5562600" cy="1524000"/>
          </a:xfrm>
          <a:prstGeom prst="rect">
            <a:avLst/>
          </a:prstGeom>
          <a:solidFill>
            <a:srgbClr val="009446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EDX = 0xffeeddcc!</a:t>
            </a:r>
          </a:p>
        </p:txBody>
      </p:sp>
    </p:spTree>
    <p:extLst>
      <p:ext uri="{BB962C8B-B14F-4D97-AF65-F5344CB8AC3E}">
        <p14:creationId xmlns:p14="http://schemas.microsoft.com/office/powerpoint/2010/main" val="200763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5241E-6 3.04378E-6 L -0.23827 -0.333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14" y="-166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5241E-6 3.70396E-6 L -0.34665 -0.244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32" y="-12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4.36414E-6 L -0.44668 -0.15567 " pathEditMode="relative" ptsTypes="AA">
                                      <p:cBhvr>
                                        <p:cTn id="1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9958E-6 -4.97568E-6 L -0.55019 -0.06671 " pathEditMode="relative" ptsTypes="AA">
                                      <p:cBhvr>
                                        <p:cTn id="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41" grpId="0" animBg="1"/>
      <p:bldP spid="45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7633822" y="1567934"/>
            <a:ext cx="1510178" cy="4680466"/>
            <a:chOff x="7633822" y="1567934"/>
            <a:chExt cx="1510178" cy="4680466"/>
          </a:xfrm>
        </p:grpSpPr>
        <p:sp>
          <p:nvSpPr>
            <p:cNvPr id="30" name="TextBox 29"/>
            <p:cNvSpPr txBox="1"/>
            <p:nvPr/>
          </p:nvSpPr>
          <p:spPr>
            <a:xfrm>
              <a:off x="8596778" y="5791200"/>
              <a:ext cx="413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633822" y="56388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0x00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82000" y="156793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596778" y="2133600"/>
              <a:ext cx="413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33822" y="50292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0xaa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33822" y="44196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0xbb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33822" y="38100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0xcc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33822" y="32004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0xdd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33822" y="25908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0xee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33822" y="1981200"/>
              <a:ext cx="976778" cy="609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0xff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411833" y="1322457"/>
            <a:ext cx="5652872" cy="95833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EBX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9400" y="533400"/>
            <a:ext cx="36776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00"/>
                </a:solidFill>
              </a:rPr>
              <a:t>mov</a:t>
            </a:r>
            <a:r>
              <a:rPr lang="en-US" sz="4400" dirty="0" smtClean="0">
                <a:solidFill>
                  <a:srgbClr val="000000"/>
                </a:solidFill>
              </a:rPr>
              <a:t> [</a:t>
            </a:r>
            <a:r>
              <a:rPr lang="en-US" sz="4400" dirty="0" err="1" smtClean="0">
                <a:solidFill>
                  <a:schemeClr val="tx2"/>
                </a:solidFill>
              </a:rPr>
              <a:t>eax</a:t>
            </a:r>
            <a:r>
              <a:rPr lang="en-US" sz="4400" dirty="0" smtClean="0">
                <a:solidFill>
                  <a:srgbClr val="000000"/>
                </a:solidFill>
              </a:rPr>
              <a:t>], </a:t>
            </a:r>
            <a:r>
              <a:rPr lang="en-US" sz="4400" dirty="0" err="1" smtClean="0">
                <a:solidFill>
                  <a:srgbClr val="990000"/>
                </a:solidFill>
              </a:rPr>
              <a:t>ebx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67000" y="1524000"/>
            <a:ext cx="976778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/>
                <a:cs typeface="Calibri"/>
              </a:rPr>
              <a:t>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43778" y="1524000"/>
            <a:ext cx="976778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/>
                <a:cs typeface="Calibri"/>
              </a:rPr>
              <a:t>00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448425" y="1524000"/>
            <a:ext cx="976778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/>
                <a:cs typeface="Calibri"/>
              </a:rPr>
              <a:t>05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495800" y="1524000"/>
            <a:ext cx="976778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/>
                <a:cs typeface="Calibri"/>
              </a:rPr>
              <a:t>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86400" y="1524000"/>
            <a:ext cx="976778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/>
                <a:cs typeface="Calibri"/>
              </a:rPr>
              <a:t>05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495800" y="1524000"/>
            <a:ext cx="976778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/>
                <a:cs typeface="Calibri"/>
              </a:rPr>
              <a:t>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43778" y="1524000"/>
            <a:ext cx="976778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/>
                <a:cs typeface="Calibri"/>
              </a:rPr>
              <a:t>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667000" y="1524000"/>
            <a:ext cx="976778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/>
                <a:cs typeface="Calibri"/>
              </a:rPr>
              <a:t>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87952"/>
              </p:ext>
            </p:extLst>
          </p:nvPr>
        </p:nvGraphicFramePr>
        <p:xfrm>
          <a:off x="228600" y="2362200"/>
          <a:ext cx="29718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872"/>
                <a:gridCol w="15309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Register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Value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eax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0x3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edx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0xcc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ebx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0x5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29400" y="2406134"/>
            <a:ext cx="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 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5714" y="4191000"/>
            <a:ext cx="58411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</a:rPr>
              <a:t>Endianess</a:t>
            </a:r>
            <a:r>
              <a:rPr lang="en-US" sz="2400" dirty="0" smtClean="0"/>
              <a:t>: Ordering of individually </a:t>
            </a:r>
            <a:br>
              <a:rPr lang="en-US" sz="2400" dirty="0" smtClean="0"/>
            </a:br>
            <a:r>
              <a:rPr lang="en-US" sz="2400" dirty="0" smtClean="0"/>
              <a:t>addressable units</a:t>
            </a:r>
          </a:p>
          <a:p>
            <a:r>
              <a:rPr lang="en-US" sz="2400" dirty="0" smtClean="0">
                <a:solidFill>
                  <a:srgbClr val="990000"/>
                </a:solidFill>
              </a:rPr>
              <a:t>Little Endian</a:t>
            </a:r>
            <a:r>
              <a:rPr lang="en-US" sz="2400" dirty="0" smtClean="0"/>
              <a:t>:  Least significant byte first</a:t>
            </a:r>
          </a:p>
          <a:p>
            <a:r>
              <a:rPr lang="en-US" sz="2400" dirty="0" smtClean="0"/>
              <a:t>... so ...</a:t>
            </a:r>
            <a:br>
              <a:rPr lang="en-US" sz="2400" dirty="0" smtClean="0"/>
            </a:br>
            <a:r>
              <a:rPr lang="en-US" sz="2400" dirty="0" smtClean="0"/>
              <a:t>address </a:t>
            </a:r>
            <a:r>
              <a:rPr lang="en-US" sz="2400" i="1" dirty="0" smtClean="0"/>
              <a:t>a</a:t>
            </a:r>
            <a:r>
              <a:rPr lang="en-US" sz="2400" dirty="0" smtClean="0"/>
              <a:t> goes in the least significant byte </a:t>
            </a:r>
            <a:br>
              <a:rPr lang="en-US" sz="2400" dirty="0" smtClean="0"/>
            </a:br>
            <a:r>
              <a:rPr lang="en-US" sz="2400" dirty="0" smtClean="0"/>
              <a:t>(the </a:t>
            </a:r>
            <a:r>
              <a:rPr lang="en-US" sz="2400" dirty="0" smtClean="0">
                <a:solidFill>
                  <a:srgbClr val="990000"/>
                </a:solidFill>
              </a:rPr>
              <a:t>littlest </a:t>
            </a:r>
            <a:r>
              <a:rPr lang="en-US" sz="2400" dirty="0" smtClean="0"/>
              <a:t>bit) </a:t>
            </a:r>
            <a:r>
              <a:rPr lang="en-US" sz="2400" i="1" dirty="0" smtClean="0"/>
              <a:t>a+1</a:t>
            </a:r>
            <a:r>
              <a:rPr lang="en-US" sz="2400" dirty="0" smtClean="0"/>
              <a:t> goes into the next byte, </a:t>
            </a:r>
            <a:br>
              <a:rPr lang="en-US" sz="2400" dirty="0" smtClean="0"/>
            </a:br>
            <a:r>
              <a:rPr lang="en-US" sz="2400" dirty="0" smtClean="0"/>
              <a:t>and so 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401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703E-6 -1.98054E-6 L 0.23845 0.333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14" y="166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6756E-6 -1.98054E-6 L 0.347 0.244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0" y="12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7929E-6 -3.26701E-6 L 0.43986 0.155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93" y="77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0101E-6 -1.98054E-6 L 0.54706 0.0667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53" y="33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0" grpId="0" animBg="1"/>
      <p:bldP spid="44" grpId="0" animBg="1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612844"/>
            <a:ext cx="883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other ways to address memory </a:t>
            </a:r>
            <a:b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than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just [</a:t>
            </a:r>
            <a:r>
              <a:rPr lang="en-US" sz="3600" dirty="0" smtClean="0">
                <a:solidFill>
                  <a:srgbClr val="990000"/>
                </a:solidFill>
              </a:rPr>
              <a:t>register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b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 smtClean="0">
                <a:solidFill>
                  <a:srgbClr val="000000"/>
                </a:solidFill>
              </a:rPr>
              <a:t>These are called </a:t>
            </a:r>
            <a:r>
              <a:rPr lang="en-US" sz="3600" i="1" dirty="0" smtClean="0">
                <a:solidFill>
                  <a:schemeClr val="tx2"/>
                </a:solidFill>
              </a:rPr>
              <a:t>Addressing Modes.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600" dirty="0"/>
              <a:t/>
            </a:r>
            <a:br>
              <a:rPr lang="en-US" sz="3600" dirty="0"/>
            </a:b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</a:t>
            </a:r>
            <a:r>
              <a:rPr lang="en-US" sz="3200" dirty="0" smtClean="0"/>
              <a:t> </a:t>
            </a:r>
            <a:r>
              <a:rPr lang="en-US" sz="3200" b="1" i="1" dirty="0" smtClean="0"/>
              <a:t>Addressing Mode</a:t>
            </a:r>
            <a:r>
              <a:rPr lang="en-US" sz="3200" b="1" i="1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specifies how to calculate the effective memory address of an operand by using information from registers and constants contained with the instruction or elsewhere.</a:t>
            </a:r>
            <a:endParaRPr lang="en-US" sz="3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34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82028" y="227530"/>
            <a:ext cx="8229600" cy="1143000"/>
          </a:xfrm>
        </p:spPr>
        <p:txBody>
          <a:bodyPr/>
          <a:lstStyle/>
          <a:p>
            <a:r>
              <a:rPr lang="en-US" dirty="0" smtClean="0"/>
              <a:t>Motivation: Addressing Buffers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2674" y="1851734"/>
            <a:ext cx="8633936" cy="892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262626"/>
                </a:solidFill>
                <a:latin typeface="Consolas"/>
                <a:cs typeface="Consolas"/>
              </a:rPr>
              <a:t>Type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600" dirty="0" err="1" smtClean="0">
                <a:latin typeface="Consolas"/>
                <a:cs typeface="Consolas"/>
              </a:rPr>
              <a:t>buf</a:t>
            </a:r>
            <a:r>
              <a:rPr lang="en-US" sz="2600" dirty="0" smtClean="0">
                <a:latin typeface="Consolas"/>
                <a:cs typeface="Consolas"/>
              </a:rPr>
              <a:t>[s];</a:t>
            </a:r>
          </a:p>
          <a:p>
            <a:r>
              <a:rPr lang="en-US" sz="2600" dirty="0" err="1" smtClean="0">
                <a:latin typeface="Consolas"/>
                <a:cs typeface="Consolas"/>
              </a:rPr>
              <a:t>buf</a:t>
            </a:r>
            <a:r>
              <a:rPr lang="en-US" sz="2600" dirty="0" smtClean="0">
                <a:latin typeface="Consolas"/>
                <a:cs typeface="Consolas"/>
              </a:rPr>
              <a:t>[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index</a:t>
            </a:r>
            <a:r>
              <a:rPr lang="en-US" sz="2600" dirty="0" smtClean="0">
                <a:latin typeface="Consolas"/>
                <a:cs typeface="Consolas"/>
              </a:rPr>
              <a:t>] = *(&lt;</a:t>
            </a:r>
            <a:r>
              <a:rPr lang="en-US" sz="2600" dirty="0" err="1" smtClean="0">
                <a:latin typeface="Consolas"/>
                <a:cs typeface="Consolas"/>
              </a:rPr>
              <a:t>buf</a:t>
            </a:r>
            <a:r>
              <a:rPr lang="en-US" sz="2600" dirty="0" smtClean="0">
                <a:latin typeface="Consolas"/>
                <a:cs typeface="Consolas"/>
              </a:rPr>
              <a:t> </a:t>
            </a:r>
            <a:r>
              <a:rPr lang="en-US" sz="2600" dirty="0" err="1" smtClean="0">
                <a:latin typeface="Consolas"/>
                <a:cs typeface="Consolas"/>
              </a:rPr>
              <a:t>addr</a:t>
            </a:r>
            <a:r>
              <a:rPr lang="en-US" sz="2600" dirty="0" smtClean="0">
                <a:latin typeface="Consolas"/>
                <a:cs typeface="Consolas"/>
              </a:rPr>
              <a:t>&gt;+</a:t>
            </a:r>
            <a:r>
              <a:rPr lang="en-US" sz="2600" dirty="0" err="1" smtClean="0">
                <a:latin typeface="Consolas"/>
                <a:cs typeface="Consolas"/>
              </a:rPr>
              <a:t>sizeof</a:t>
            </a:r>
            <a:r>
              <a:rPr lang="en-US" sz="2600" dirty="0" smtClean="0">
                <a:latin typeface="Consolas"/>
                <a:cs typeface="Consolas"/>
              </a:rPr>
              <a:t>(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Type</a:t>
            </a:r>
            <a:r>
              <a:rPr lang="en-US" sz="2600" dirty="0" smtClean="0">
                <a:latin typeface="Consolas"/>
                <a:cs typeface="Consolas"/>
              </a:rPr>
              <a:t>)*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index</a:t>
            </a:r>
            <a:r>
              <a:rPr lang="en-US" sz="2600" dirty="0" smtClean="0">
                <a:latin typeface="Consolas"/>
                <a:cs typeface="Consolas"/>
              </a:rPr>
              <a:t>)</a:t>
            </a:r>
            <a:endParaRPr lang="en-US" sz="2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41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Addressing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69342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typedef</a:t>
            </a:r>
            <a:r>
              <a:rPr lang="en-US" sz="2400" dirty="0" smtClean="0">
                <a:latin typeface="Consolas"/>
                <a:cs typeface="Consolas"/>
              </a:rPr>
              <a:t> uint32_t </a:t>
            </a:r>
            <a:r>
              <a:rPr lang="en-US" sz="2400" dirty="0" err="1" smtClean="0">
                <a:latin typeface="Consolas"/>
                <a:cs typeface="Consolas"/>
              </a:rPr>
              <a:t>addr_t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uint32_t w, x</a:t>
            </a:r>
            <a:r>
              <a:rPr lang="en-US" sz="2400" dirty="0">
                <a:latin typeface="Consolas"/>
                <a:cs typeface="Consolas"/>
              </a:rPr>
              <a:t>, y, z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uint32_t </a:t>
            </a:r>
            <a:r>
              <a:rPr lang="en-US" sz="2400" dirty="0" err="1" smtClean="0">
                <a:latin typeface="Consolas"/>
                <a:cs typeface="Consolas"/>
              </a:rPr>
              <a:t>buf</a:t>
            </a:r>
            <a:r>
              <a:rPr lang="en-US" sz="2400" dirty="0" smtClean="0">
                <a:latin typeface="Consolas"/>
                <a:cs typeface="Consolas"/>
              </a:rPr>
              <a:t>[3] = {1,2,3};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addr_t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ptr</a:t>
            </a:r>
            <a:r>
              <a:rPr lang="en-US" sz="2400" dirty="0" smtClean="0">
                <a:latin typeface="Consolas"/>
                <a:cs typeface="Consolas"/>
              </a:rPr>
              <a:t> = (</a:t>
            </a:r>
            <a:r>
              <a:rPr lang="en-US" sz="2400" dirty="0" err="1" smtClean="0">
                <a:latin typeface="Consolas"/>
                <a:cs typeface="Consolas"/>
              </a:rPr>
              <a:t>addr_t</a:t>
            </a:r>
            <a:r>
              <a:rPr lang="en-US" sz="2400" dirty="0" smtClean="0">
                <a:latin typeface="Consolas"/>
                <a:cs typeface="Consolas"/>
              </a:rPr>
              <a:t>) </a:t>
            </a:r>
            <a:r>
              <a:rPr lang="en-US" sz="2400" dirty="0" err="1" smtClean="0">
                <a:latin typeface="Consolas"/>
                <a:cs typeface="Consolas"/>
              </a:rPr>
              <a:t>buf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w = </a:t>
            </a:r>
            <a:r>
              <a:rPr lang="en-US" sz="2400" dirty="0" err="1" smtClean="0">
                <a:latin typeface="Consolas"/>
                <a:cs typeface="Consolas"/>
              </a:rPr>
              <a:t>buf</a:t>
            </a:r>
            <a:r>
              <a:rPr lang="en-US" sz="2400" dirty="0" smtClean="0">
                <a:latin typeface="Consolas"/>
                <a:cs typeface="Consolas"/>
              </a:rPr>
              <a:t>[2];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x = *(</a:t>
            </a:r>
            <a:r>
              <a:rPr lang="en-US" sz="2400" dirty="0" err="1" smtClean="0">
                <a:latin typeface="Consolas"/>
                <a:cs typeface="Consolas"/>
              </a:rPr>
              <a:t>buf</a:t>
            </a:r>
            <a:r>
              <a:rPr lang="en-US" sz="2400" dirty="0" smtClean="0">
                <a:latin typeface="Consolas"/>
                <a:cs typeface="Consolas"/>
              </a:rPr>
              <a:t> + 2);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684720"/>
              </p:ext>
            </p:extLst>
          </p:nvPr>
        </p:nvGraphicFramePr>
        <p:xfrm>
          <a:off x="7315200" y="1397000"/>
          <a:ext cx="533400" cy="512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6934200" y="636833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5400000">
            <a:off x="7812176" y="3697376"/>
            <a:ext cx="1287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</a:t>
            </a:r>
            <a:endParaRPr lang="en-US" sz="24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04799" y="4900501"/>
            <a:ext cx="3125215" cy="1125454"/>
          </a:xfrm>
          <a:prstGeom prst="wedgeRoundRectCallout">
            <a:avLst>
              <a:gd name="adj1" fmla="val -19966"/>
              <a:gd name="adj2" fmla="val -95202"/>
              <a:gd name="adj3" fmla="val 16667"/>
            </a:avLst>
          </a:prstGeom>
          <a:ln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What is </a:t>
            </a:r>
            <a:r>
              <a:rPr lang="en-US" sz="2000" dirty="0">
                <a:solidFill>
                  <a:schemeClr val="bg1"/>
                </a:solidFill>
              </a:rPr>
              <a:t>x</a:t>
            </a:r>
            <a:r>
              <a:rPr lang="en-US" sz="2000" dirty="0" smtClean="0">
                <a:solidFill>
                  <a:schemeClr val="bg1"/>
                </a:solidFill>
              </a:rPr>
              <a:t>? what memory cell does it ref?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24500" y="2767463"/>
            <a:ext cx="1257300" cy="50323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  <a:latin typeface="Consolas"/>
                <a:cs typeface="Consolas"/>
              </a:rPr>
              <a:t>buf</a:t>
            </a:r>
            <a:r>
              <a:rPr lang="en-US" sz="2200" dirty="0" smtClean="0">
                <a:solidFill>
                  <a:schemeClr val="bg1"/>
                </a:solidFill>
                <a:latin typeface="Consolas"/>
                <a:cs typeface="Consolas"/>
              </a:rPr>
              <a:t>[2]</a:t>
            </a: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6781800" y="3019082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638800" y="6116711"/>
            <a:ext cx="1257300" cy="50323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  <a:latin typeface="Consolas"/>
                <a:cs typeface="Consolas"/>
              </a:rPr>
              <a:t>buf</a:t>
            </a:r>
            <a:endParaRPr lang="en-US" sz="2200" dirty="0" smtClean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36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Addressing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69342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typedef</a:t>
            </a:r>
            <a:r>
              <a:rPr lang="en-US" sz="2400" dirty="0" smtClean="0">
                <a:latin typeface="Consolas"/>
                <a:cs typeface="Consolas"/>
              </a:rPr>
              <a:t> char *</a:t>
            </a:r>
            <a:r>
              <a:rPr lang="en-US" sz="2400" dirty="0" err="1" smtClean="0">
                <a:latin typeface="Consolas"/>
                <a:cs typeface="Consolas"/>
              </a:rPr>
              <a:t>addr_t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uint32_t w, x</a:t>
            </a:r>
            <a:r>
              <a:rPr lang="en-US" sz="2400" dirty="0">
                <a:latin typeface="Consolas"/>
                <a:cs typeface="Consolas"/>
              </a:rPr>
              <a:t>, y, z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uint32_t </a:t>
            </a:r>
            <a:r>
              <a:rPr lang="en-US" sz="2400" dirty="0" err="1" smtClean="0">
                <a:latin typeface="Consolas"/>
                <a:cs typeface="Consolas"/>
              </a:rPr>
              <a:t>buf</a:t>
            </a:r>
            <a:r>
              <a:rPr lang="en-US" sz="2400" dirty="0" smtClean="0">
                <a:latin typeface="Consolas"/>
                <a:cs typeface="Consolas"/>
              </a:rPr>
              <a:t>[3] = {1,2,3};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addr_t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ptr</a:t>
            </a:r>
            <a:r>
              <a:rPr lang="en-US" sz="2400" dirty="0" smtClean="0">
                <a:latin typeface="Consolas"/>
                <a:cs typeface="Consolas"/>
              </a:rPr>
              <a:t> = (</a:t>
            </a:r>
            <a:r>
              <a:rPr lang="en-US" sz="2400" dirty="0" err="1" smtClean="0">
                <a:latin typeface="Consolas"/>
                <a:cs typeface="Consolas"/>
              </a:rPr>
              <a:t>addr_t</a:t>
            </a:r>
            <a:r>
              <a:rPr lang="en-US" sz="2400" dirty="0" smtClean="0">
                <a:latin typeface="Consolas"/>
                <a:cs typeface="Consolas"/>
              </a:rPr>
              <a:t>) </a:t>
            </a:r>
            <a:r>
              <a:rPr lang="en-US" sz="2400" dirty="0" err="1" smtClean="0">
                <a:latin typeface="Consolas"/>
                <a:cs typeface="Consolas"/>
              </a:rPr>
              <a:t>buf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w = </a:t>
            </a:r>
            <a:r>
              <a:rPr lang="en-US" sz="2400" dirty="0" err="1" smtClean="0">
                <a:latin typeface="Consolas"/>
                <a:cs typeface="Consolas"/>
              </a:rPr>
              <a:t>buf</a:t>
            </a:r>
            <a:r>
              <a:rPr lang="en-US" sz="2400" dirty="0" smtClean="0">
                <a:latin typeface="Consolas"/>
                <a:cs typeface="Consolas"/>
              </a:rPr>
              <a:t>[2];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x = *(</a:t>
            </a:r>
            <a:r>
              <a:rPr lang="en-US" sz="2400" dirty="0" err="1" smtClean="0">
                <a:latin typeface="Consolas"/>
                <a:cs typeface="Consolas"/>
              </a:rPr>
              <a:t>buf</a:t>
            </a:r>
            <a:r>
              <a:rPr lang="en-US" sz="2400" dirty="0" smtClean="0">
                <a:latin typeface="Consolas"/>
                <a:cs typeface="Consolas"/>
              </a:rPr>
              <a:t> + 2);</a:t>
            </a:r>
          </a:p>
          <a:p>
            <a:pPr marL="0" indent="0">
              <a:buNone/>
            </a:pPr>
            <a:r>
              <a:rPr lang="es-ES_tradnl" sz="2400" dirty="0">
                <a:latin typeface="Consolas"/>
                <a:cs typeface="Consolas"/>
              </a:rPr>
              <a:t>y</a:t>
            </a:r>
            <a:r>
              <a:rPr lang="es-ES_tradnl" sz="2400" dirty="0" smtClean="0">
                <a:latin typeface="Consolas"/>
                <a:cs typeface="Consolas"/>
              </a:rPr>
              <a:t> </a:t>
            </a:r>
            <a:r>
              <a:rPr lang="es-ES_tradnl" sz="2400" dirty="0">
                <a:latin typeface="Consolas"/>
                <a:cs typeface="Consolas"/>
              </a:rPr>
              <a:t>= *( </a:t>
            </a:r>
            <a:r>
              <a:rPr lang="es-ES_tradnl" sz="2400" dirty="0" smtClean="0">
                <a:latin typeface="Consolas"/>
                <a:cs typeface="Consolas"/>
              </a:rPr>
              <a:t>(uint32_t </a:t>
            </a:r>
            <a:r>
              <a:rPr lang="es-ES_tradnl" sz="2400" dirty="0">
                <a:latin typeface="Consolas"/>
                <a:cs typeface="Consolas"/>
              </a:rPr>
              <a:t>*) (ptr+8))</a:t>
            </a:r>
            <a:r>
              <a:rPr lang="es-ES_tradnl" sz="2400" dirty="0" smtClean="0">
                <a:latin typeface="Consolas"/>
                <a:cs typeface="Consolas"/>
              </a:rPr>
              <a:t>;</a:t>
            </a:r>
            <a:endParaRPr lang="en-US" sz="2400" dirty="0" smtClean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18609"/>
              </p:ext>
            </p:extLst>
          </p:nvPr>
        </p:nvGraphicFramePr>
        <p:xfrm>
          <a:off x="7315200" y="1397000"/>
          <a:ext cx="533400" cy="512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6934200" y="636833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5400000">
            <a:off x="7812176" y="3697376"/>
            <a:ext cx="1287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5524500" y="2767463"/>
            <a:ext cx="1257300" cy="50323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  <a:latin typeface="Consolas"/>
                <a:cs typeface="Consolas"/>
              </a:rPr>
              <a:t>buf</a:t>
            </a:r>
            <a:r>
              <a:rPr lang="en-US" sz="2200" dirty="0" smtClean="0">
                <a:solidFill>
                  <a:schemeClr val="bg1"/>
                </a:solidFill>
                <a:latin typeface="Consolas"/>
                <a:cs typeface="Consolas"/>
              </a:rPr>
              <a:t>[2]</a:t>
            </a: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6781800" y="3019082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638800" y="6116711"/>
            <a:ext cx="1257300" cy="50323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  <a:latin typeface="Consolas"/>
                <a:cs typeface="Consolas"/>
              </a:rPr>
              <a:t>buf</a:t>
            </a:r>
            <a:endParaRPr lang="en-US" sz="2200" dirty="0" smtClean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83125" y="5636585"/>
            <a:ext cx="4517518" cy="973424"/>
          </a:xfrm>
          <a:prstGeom prst="wedgeRoundRectCallout">
            <a:avLst>
              <a:gd name="adj1" fmla="val -56094"/>
              <a:gd name="adj2" fmla="val -79665"/>
              <a:gd name="adj3" fmla="val 16667"/>
            </a:avLst>
          </a:prstGeom>
          <a:ln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i="1" dirty="0" smtClean="0">
                <a:solidFill>
                  <a:schemeClr val="bg1"/>
                </a:solidFill>
              </a:rPr>
              <a:t>Equivalent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addr_t</a:t>
            </a:r>
            <a:r>
              <a:rPr lang="en-US" sz="2000" dirty="0" smtClean="0">
                <a:solidFill>
                  <a:schemeClr val="bg1"/>
                </a:solidFill>
              </a:rPr>
              <a:t>) (</a:t>
            </a:r>
            <a:r>
              <a:rPr lang="en-US" sz="2000" dirty="0" err="1" smtClean="0">
                <a:solidFill>
                  <a:schemeClr val="bg1"/>
                </a:solidFill>
              </a:rPr>
              <a:t>ptr</a:t>
            </a:r>
            <a:r>
              <a:rPr lang="en-US" sz="2000" dirty="0" smtClean="0">
                <a:solidFill>
                  <a:schemeClr val="bg1"/>
                </a:solidFill>
              </a:rPr>
              <a:t> + 8) = (uint32_t *) buf+2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Left Brace 4"/>
          <p:cNvSpPr/>
          <p:nvPr/>
        </p:nvSpPr>
        <p:spPr>
          <a:xfrm>
            <a:off x="149412" y="3645648"/>
            <a:ext cx="254000" cy="1267824"/>
          </a:xfrm>
          <a:prstGeom prst="leftBrac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4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37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82028" y="227530"/>
            <a:ext cx="8229600" cy="1143000"/>
          </a:xfrm>
        </p:spPr>
        <p:txBody>
          <a:bodyPr/>
          <a:lstStyle/>
          <a:p>
            <a:r>
              <a:rPr lang="en-US" dirty="0" smtClean="0"/>
              <a:t>Motivation: Addressing Buffers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2674" y="1419414"/>
            <a:ext cx="8633936" cy="892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262626"/>
                </a:solidFill>
                <a:latin typeface="Consolas"/>
                <a:cs typeface="Consolas"/>
              </a:rPr>
              <a:t>Type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600" dirty="0" err="1" smtClean="0">
                <a:latin typeface="Consolas"/>
                <a:cs typeface="Consolas"/>
              </a:rPr>
              <a:t>buf</a:t>
            </a:r>
            <a:r>
              <a:rPr lang="en-US" sz="2600" dirty="0" smtClean="0">
                <a:latin typeface="Consolas"/>
                <a:cs typeface="Consolas"/>
              </a:rPr>
              <a:t>[s];</a:t>
            </a:r>
          </a:p>
          <a:p>
            <a:r>
              <a:rPr lang="en-US" sz="2600" dirty="0" err="1" smtClean="0">
                <a:latin typeface="Consolas"/>
                <a:cs typeface="Consolas"/>
              </a:rPr>
              <a:t>buf</a:t>
            </a:r>
            <a:r>
              <a:rPr lang="en-US" sz="2600" dirty="0" smtClean="0">
                <a:latin typeface="Consolas"/>
                <a:cs typeface="Consolas"/>
              </a:rPr>
              <a:t>[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index</a:t>
            </a:r>
            <a:r>
              <a:rPr lang="en-US" sz="2600" dirty="0" smtClean="0">
                <a:latin typeface="Consolas"/>
                <a:cs typeface="Consolas"/>
              </a:rPr>
              <a:t>] = *(&lt;</a:t>
            </a:r>
            <a:r>
              <a:rPr lang="en-US" sz="2600" dirty="0" err="1" smtClean="0">
                <a:latin typeface="Consolas"/>
                <a:cs typeface="Consolas"/>
              </a:rPr>
              <a:t>buf</a:t>
            </a:r>
            <a:r>
              <a:rPr lang="en-US" sz="2600" dirty="0" smtClean="0">
                <a:latin typeface="Consolas"/>
                <a:cs typeface="Consolas"/>
              </a:rPr>
              <a:t> </a:t>
            </a:r>
            <a:r>
              <a:rPr lang="en-US" sz="2600" dirty="0" err="1" smtClean="0">
                <a:latin typeface="Consolas"/>
                <a:cs typeface="Consolas"/>
              </a:rPr>
              <a:t>addr</a:t>
            </a:r>
            <a:r>
              <a:rPr lang="en-US" sz="2600" dirty="0" smtClean="0">
                <a:latin typeface="Consolas"/>
                <a:cs typeface="Consolas"/>
              </a:rPr>
              <a:t>&gt;+</a:t>
            </a:r>
            <a:r>
              <a:rPr lang="en-US" sz="2600" dirty="0" err="1" smtClean="0">
                <a:latin typeface="Consolas"/>
                <a:cs typeface="Consolas"/>
              </a:rPr>
              <a:t>sizeof</a:t>
            </a:r>
            <a:r>
              <a:rPr lang="en-US" sz="2600" dirty="0" smtClean="0">
                <a:latin typeface="Consolas"/>
                <a:cs typeface="Consolas"/>
              </a:rPr>
              <a:t>(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Type</a:t>
            </a:r>
            <a:r>
              <a:rPr lang="en-US" sz="2600" dirty="0" smtClean="0">
                <a:latin typeface="Consolas"/>
                <a:cs typeface="Consolas"/>
              </a:rPr>
              <a:t>)*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index</a:t>
            </a:r>
            <a:r>
              <a:rPr lang="en-US" sz="2600" dirty="0" smtClean="0">
                <a:latin typeface="Consolas"/>
                <a:cs typeface="Consolas"/>
              </a:rPr>
              <a:t>)</a:t>
            </a:r>
            <a:endParaRPr lang="en-US" sz="26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78804" y="2961404"/>
            <a:ext cx="2743200" cy="990600"/>
          </a:xfrm>
          <a:prstGeom prst="wedgeRoundRectCallout">
            <a:avLst>
              <a:gd name="adj1" fmla="val 59683"/>
              <a:gd name="adj2" fmla="val -120509"/>
              <a:gd name="adj3" fmla="val 16667"/>
            </a:avLst>
          </a:prstGeom>
          <a:ln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Say at 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imm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+r</a:t>
            </a:r>
            <a:r>
              <a:rPr lang="en-US" sz="2800" baseline="-250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en-US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400800" y="3257939"/>
            <a:ext cx="2743200" cy="990600"/>
          </a:xfrm>
          <a:prstGeom prst="wedgeRoundRectCallout">
            <a:avLst>
              <a:gd name="adj1" fmla="val 2856"/>
              <a:gd name="adj2" fmla="val -139519"/>
              <a:gd name="adj3" fmla="val 16667"/>
            </a:avLst>
          </a:prstGeom>
          <a:ln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Say in Register </a:t>
            </a:r>
            <a:r>
              <a:rPr lang="en-US" sz="2800" dirty="0" smtClean="0">
                <a:solidFill>
                  <a:srgbClr val="FFFF7F"/>
                </a:solidFill>
              </a:rPr>
              <a:t>r</a:t>
            </a:r>
            <a:r>
              <a:rPr lang="en-US" sz="2800" baseline="-25000" dirty="0" smtClean="0">
                <a:solidFill>
                  <a:srgbClr val="FFFF7F"/>
                </a:solidFill>
              </a:rPr>
              <a:t>2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419144" y="2969660"/>
            <a:ext cx="2743200" cy="1752600"/>
          </a:xfrm>
          <a:prstGeom prst="wedgeRoundRectCallout">
            <a:avLst>
              <a:gd name="adj1" fmla="val 42343"/>
              <a:gd name="adj2" fmla="val -90496"/>
              <a:gd name="adj3" fmla="val 16667"/>
            </a:avLst>
          </a:prstGeom>
          <a:ln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Constant </a:t>
            </a:r>
            <a:r>
              <a:rPr lang="en-US" sz="2800" b="1" i="1" dirty="0" smtClean="0">
                <a:solidFill>
                  <a:schemeClr val="bg1"/>
                </a:solidFill>
              </a:rPr>
              <a:t>scaling</a:t>
            </a:r>
            <a:r>
              <a:rPr lang="en-US" sz="2800" dirty="0" smtClean="0">
                <a:solidFill>
                  <a:schemeClr val="bg1"/>
                </a:solidFill>
              </a:rPr>
              <a:t> factor </a:t>
            </a:r>
            <a:r>
              <a:rPr lang="en-US" sz="2800" dirty="0" smtClean="0">
                <a:solidFill>
                  <a:srgbClr val="FFFF7F"/>
                </a:solidFill>
              </a:rPr>
              <a:t>s</a:t>
            </a:r>
            <a:r>
              <a:rPr lang="en-US" sz="2800" dirty="0" smtClean="0">
                <a:solidFill>
                  <a:schemeClr val="bg1"/>
                </a:solidFill>
              </a:rPr>
              <a:t>, typically 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rgbClr val="FFFF7F"/>
                </a:solidFill>
              </a:rPr>
              <a:t>1, 2, 4, or 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65635" y="5007021"/>
            <a:ext cx="5412730" cy="81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4400" dirty="0" err="1">
                <a:latin typeface="Cambria"/>
                <a:cs typeface="Cambria"/>
              </a:rPr>
              <a:t>imm</a:t>
            </a:r>
            <a:r>
              <a:rPr lang="en-US" sz="4400" dirty="0">
                <a:latin typeface="Cambria"/>
                <a:cs typeface="Cambria"/>
              </a:rPr>
              <a:t> + r</a:t>
            </a:r>
            <a:r>
              <a:rPr lang="en-US" sz="4400" baseline="-25000" dirty="0">
                <a:latin typeface="Cambria"/>
                <a:cs typeface="Cambria"/>
              </a:rPr>
              <a:t>1</a:t>
            </a:r>
            <a:r>
              <a:rPr lang="en-US" sz="4400" dirty="0">
                <a:latin typeface="Cambria"/>
                <a:cs typeface="Cambria"/>
              </a:rPr>
              <a:t> + s*</a:t>
            </a:r>
            <a:r>
              <a:rPr lang="en-US" sz="4400" dirty="0" smtClean="0">
                <a:latin typeface="Cambria"/>
                <a:cs typeface="Cambria"/>
              </a:rPr>
              <a:t>r</a:t>
            </a:r>
            <a:r>
              <a:rPr lang="en-US" sz="4400" baseline="-25000" dirty="0" smtClean="0">
                <a:latin typeface="Cambria"/>
                <a:cs typeface="Cambria"/>
              </a:rPr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543" y="587923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cs typeface="Cambria"/>
              </a:rPr>
              <a:t>AT&amp;T: </a:t>
            </a:r>
            <a:r>
              <a:rPr lang="en-US" sz="2800" dirty="0" err="1">
                <a:cs typeface="Cambria"/>
              </a:rPr>
              <a:t>imm</a:t>
            </a:r>
            <a:r>
              <a:rPr lang="en-US" sz="2800" dirty="0">
                <a:cs typeface="Cambria"/>
              </a:rPr>
              <a:t> (r</a:t>
            </a:r>
            <a:r>
              <a:rPr lang="en-US" sz="2800" baseline="-25000" dirty="0">
                <a:cs typeface="Cambria"/>
              </a:rPr>
              <a:t>1</a:t>
            </a:r>
            <a:r>
              <a:rPr lang="en-US" sz="2800" dirty="0">
                <a:cs typeface="Cambria"/>
              </a:rPr>
              <a:t>, r</a:t>
            </a:r>
            <a:r>
              <a:rPr lang="en-US" sz="2800" baseline="-25000" dirty="0">
                <a:cs typeface="Cambria"/>
              </a:rPr>
              <a:t>2</a:t>
            </a:r>
            <a:r>
              <a:rPr lang="en-US" sz="2800" dirty="0">
                <a:cs typeface="Cambria"/>
              </a:rPr>
              <a:t>, s)</a:t>
            </a:r>
            <a:br>
              <a:rPr lang="en-US" sz="2800" dirty="0">
                <a:cs typeface="Cambria"/>
              </a:rPr>
            </a:br>
            <a:r>
              <a:rPr lang="en-US" sz="2800" dirty="0">
                <a:cs typeface="Cambria"/>
              </a:rPr>
              <a:t>Intel: r</a:t>
            </a:r>
            <a:r>
              <a:rPr lang="en-US" sz="2800" baseline="-25000" dirty="0">
                <a:cs typeface="Cambria"/>
              </a:rPr>
              <a:t>1</a:t>
            </a:r>
            <a:r>
              <a:rPr lang="en-US" sz="2800" dirty="0">
                <a:cs typeface="Cambria"/>
              </a:rPr>
              <a:t> + r</a:t>
            </a:r>
            <a:r>
              <a:rPr lang="en-US" sz="2800" baseline="-25000" dirty="0">
                <a:cs typeface="Cambria"/>
              </a:rPr>
              <a:t>2</a:t>
            </a:r>
            <a:r>
              <a:rPr lang="en-US" sz="2800" dirty="0">
                <a:cs typeface="Cambria"/>
              </a:rPr>
              <a:t>*s + </a:t>
            </a:r>
            <a:r>
              <a:rPr lang="en-US" sz="2800" dirty="0" err="1">
                <a:cs typeface="Cambria"/>
              </a:rPr>
              <a:t>imm</a:t>
            </a:r>
            <a:endParaRPr lang="en-US" sz="2800" dirty="0"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1563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AT&amp;T Addressing Modes for </a:t>
            </a:r>
            <a:br>
              <a:rPr lang="en-US" dirty="0" smtClean="0"/>
            </a:br>
            <a:r>
              <a:rPr lang="en-US" dirty="0" smtClean="0"/>
              <a:t>Common Codes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657220"/>
              </p:ext>
            </p:extLst>
          </p:nvPr>
        </p:nvGraphicFramePr>
        <p:xfrm>
          <a:off x="1444978" y="1676400"/>
          <a:ext cx="6553200" cy="25907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3326"/>
                <a:gridCol w="39498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Form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Meaning on memory M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imm</a:t>
                      </a:r>
                      <a:r>
                        <a:rPr lang="en-US" sz="2800" dirty="0" smtClean="0"/>
                        <a:t> (r)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M[r + </a:t>
                      </a:r>
                      <a:r>
                        <a:rPr lang="en-US" sz="2800" dirty="0" err="1" smtClean="0"/>
                        <a:t>imm</a:t>
                      </a:r>
                      <a:r>
                        <a:rPr lang="en-US" sz="2800" dirty="0" smtClean="0"/>
                        <a:t>]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imm</a:t>
                      </a:r>
                      <a:r>
                        <a:rPr lang="en-US" sz="2800" dirty="0" smtClean="0"/>
                        <a:t> (r</a:t>
                      </a:r>
                      <a:r>
                        <a:rPr lang="en-US" sz="2800" baseline="-25000" dirty="0" smtClean="0"/>
                        <a:t>1</a:t>
                      </a:r>
                      <a:r>
                        <a:rPr lang="en-US" sz="2800" dirty="0" smtClean="0"/>
                        <a:t>,</a:t>
                      </a:r>
                      <a:r>
                        <a:rPr lang="en-US" sz="2800" baseline="0" dirty="0" smtClean="0"/>
                        <a:t> r</a:t>
                      </a:r>
                      <a:r>
                        <a:rPr lang="en-US" sz="2800" baseline="-25000" dirty="0" smtClean="0"/>
                        <a:t>2</a:t>
                      </a:r>
                      <a:r>
                        <a:rPr lang="en-US" sz="2800" baseline="0" dirty="0" smtClean="0"/>
                        <a:t>)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M[r</a:t>
                      </a:r>
                      <a:r>
                        <a:rPr lang="en-US" sz="2800" baseline="-25000" dirty="0" smtClean="0"/>
                        <a:t>1</a:t>
                      </a:r>
                      <a:r>
                        <a:rPr lang="en-US" sz="2800" dirty="0" smtClean="0"/>
                        <a:t> + r</a:t>
                      </a:r>
                      <a:r>
                        <a:rPr lang="en-US" sz="2800" baseline="-25000" dirty="0" smtClean="0"/>
                        <a:t>2 </a:t>
                      </a:r>
                      <a:r>
                        <a:rPr lang="en-US" sz="2800" baseline="0" dirty="0" smtClean="0"/>
                        <a:t>+ </a:t>
                      </a:r>
                      <a:r>
                        <a:rPr lang="en-US" sz="2800" baseline="0" dirty="0" err="1" smtClean="0"/>
                        <a:t>imm</a:t>
                      </a:r>
                      <a:r>
                        <a:rPr lang="en-US" sz="2800" dirty="0" smtClean="0"/>
                        <a:t>]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imm</a:t>
                      </a:r>
                      <a:r>
                        <a:rPr lang="en-US" sz="2800" dirty="0" smtClean="0"/>
                        <a:t> (r</a:t>
                      </a:r>
                      <a:r>
                        <a:rPr lang="en-US" sz="2800" baseline="-25000" dirty="0" smtClean="0"/>
                        <a:t>1</a:t>
                      </a:r>
                      <a:r>
                        <a:rPr lang="en-US" sz="2800" dirty="0" smtClean="0"/>
                        <a:t>,</a:t>
                      </a:r>
                      <a:r>
                        <a:rPr lang="en-US" sz="2800" baseline="0" dirty="0" smtClean="0"/>
                        <a:t> r</a:t>
                      </a:r>
                      <a:r>
                        <a:rPr lang="en-US" sz="2800" baseline="-25000" dirty="0" smtClean="0"/>
                        <a:t>2</a:t>
                      </a:r>
                      <a:r>
                        <a:rPr lang="en-US" sz="2800" baseline="0" dirty="0" smtClean="0"/>
                        <a:t>, s)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M[r</a:t>
                      </a:r>
                      <a:r>
                        <a:rPr lang="en-US" sz="2800" baseline="-25000" dirty="0" smtClean="0"/>
                        <a:t>1</a:t>
                      </a:r>
                      <a:r>
                        <a:rPr lang="en-US" sz="2800" dirty="0" smtClean="0"/>
                        <a:t> + r</a:t>
                      </a:r>
                      <a:r>
                        <a:rPr lang="en-US" sz="2800" baseline="-25000" dirty="0" smtClean="0"/>
                        <a:t>2</a:t>
                      </a:r>
                      <a:r>
                        <a:rPr lang="en-US" sz="2800" baseline="0" dirty="0" smtClean="0"/>
                        <a:t>*s + </a:t>
                      </a:r>
                      <a:r>
                        <a:rPr lang="en-US" sz="2800" baseline="0" dirty="0" err="1" smtClean="0"/>
                        <a:t>imm</a:t>
                      </a:r>
                      <a:r>
                        <a:rPr lang="en-US" sz="2800" baseline="0" dirty="0" smtClean="0"/>
                        <a:t>]</a:t>
                      </a:r>
                      <a:endParaRPr 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imm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M[</a:t>
                      </a:r>
                      <a:r>
                        <a:rPr lang="en-US" sz="2800" dirty="0" err="1" smtClean="0"/>
                        <a:t>imm</a:t>
                      </a:r>
                      <a:r>
                        <a:rPr lang="en-US" sz="2800" dirty="0" smtClean="0"/>
                        <a:t>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9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770" y="2386858"/>
            <a:ext cx="3089492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onsolas"/>
                <a:cs typeface="Consolas"/>
              </a:rPr>
              <a:t>&lt;</a:t>
            </a:r>
            <a:r>
              <a:rPr lang="en-US" sz="2800" dirty="0" err="1" smtClean="0">
                <a:solidFill>
                  <a:schemeClr val="bg2"/>
                </a:solidFill>
                <a:latin typeface="Consolas"/>
                <a:cs typeface="Consolas"/>
              </a:rPr>
              <a:t>eax</a:t>
            </a:r>
            <a:r>
              <a:rPr lang="en-US" sz="2800" dirty="0" smtClean="0">
                <a:solidFill>
                  <a:schemeClr val="bg2"/>
                </a:solidFill>
                <a:latin typeface="Consolas"/>
                <a:cs typeface="Consolas"/>
              </a:rPr>
              <a:t>&gt;</a:t>
            </a:r>
            <a:r>
              <a:rPr lang="en-US" sz="2800" dirty="0" smtClean="0">
                <a:solidFill>
                  <a:srgbClr val="FFFF7F"/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= *</a:t>
            </a:r>
            <a:r>
              <a:rPr lang="en-US" sz="2800" dirty="0" err="1" smtClean="0">
                <a:latin typeface="Consolas"/>
                <a:cs typeface="Consolas"/>
              </a:rPr>
              <a:t>buf</a:t>
            </a:r>
            <a:r>
              <a:rPr lang="en-US" sz="2800" dirty="0" smtClean="0">
                <a:latin typeface="Consolas"/>
                <a:cs typeface="Consolas"/>
              </a:rPr>
              <a:t>;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8223" y="2172326"/>
            <a:ext cx="5249593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o-RO" sz="2800" dirty="0" smtClean="0">
                <a:latin typeface="Consolas"/>
                <a:cs typeface="Consolas"/>
              </a:rPr>
              <a:t>mov  -</a:t>
            </a:r>
            <a:r>
              <a:rPr lang="ro-RO" sz="2800" dirty="0">
                <a:latin typeface="Consolas"/>
                <a:cs typeface="Consolas"/>
              </a:rPr>
              <a:t>0x38(%ebp),</a:t>
            </a:r>
            <a:r>
              <a:rPr lang="ro-RO" sz="2800" dirty="0" smtClean="0">
                <a:latin typeface="Consolas"/>
                <a:cs typeface="Consolas"/>
              </a:rPr>
              <a:t>%</a:t>
            </a:r>
            <a:r>
              <a:rPr lang="en-US" sz="2800" dirty="0" err="1" smtClean="0">
                <a:latin typeface="Consolas"/>
                <a:cs typeface="Consolas"/>
              </a:rPr>
              <a:t>eax</a:t>
            </a:r>
            <a:r>
              <a:rPr lang="en-US" sz="2800" dirty="0" smtClean="0">
                <a:latin typeface="Consolas"/>
                <a:cs typeface="Consolas"/>
              </a:rPr>
              <a:t> (I)</a:t>
            </a:r>
          </a:p>
          <a:p>
            <a:r>
              <a:rPr lang="en-US" sz="2800" dirty="0" err="1" smtClean="0">
                <a:latin typeface="Consolas"/>
                <a:cs typeface="Consolas"/>
              </a:rPr>
              <a:t>mov</a:t>
            </a:r>
            <a:r>
              <a:rPr lang="en-US" sz="2800" dirty="0" smtClean="0">
                <a:latin typeface="Consolas"/>
                <a:cs typeface="Consolas"/>
              </a:rPr>
              <a:t>  </a:t>
            </a:r>
            <a:r>
              <a:rPr lang="en-US" sz="2800" dirty="0" err="1" smtClean="0">
                <a:latin typeface="Consolas"/>
                <a:cs typeface="Consolas"/>
              </a:rPr>
              <a:t>eax</a:t>
            </a:r>
            <a:r>
              <a:rPr lang="en-US" sz="2800" dirty="0" smtClean="0">
                <a:latin typeface="Consolas"/>
                <a:cs typeface="Consolas"/>
              </a:rPr>
              <a:t>, [ebp-0x38] (A)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14" y="4585870"/>
            <a:ext cx="3089492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onsolas"/>
                <a:cs typeface="Consolas"/>
              </a:rPr>
              <a:t>&lt;</a:t>
            </a:r>
            <a:r>
              <a:rPr lang="en-US" sz="2800" dirty="0" err="1" smtClean="0">
                <a:solidFill>
                  <a:schemeClr val="bg2"/>
                </a:solidFill>
                <a:latin typeface="Consolas"/>
                <a:cs typeface="Consolas"/>
              </a:rPr>
              <a:t>eax</a:t>
            </a:r>
            <a:r>
              <a:rPr lang="en-US" sz="2800" dirty="0" smtClean="0">
                <a:solidFill>
                  <a:schemeClr val="bg2"/>
                </a:solidFill>
                <a:latin typeface="Consolas"/>
                <a:cs typeface="Consolas"/>
              </a:rPr>
              <a:t>&gt;</a:t>
            </a:r>
            <a:r>
              <a:rPr lang="en-US" sz="2800" dirty="0" smtClean="0">
                <a:solidFill>
                  <a:srgbClr val="FFFF7F"/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= </a:t>
            </a:r>
            <a:r>
              <a:rPr lang="en-US" sz="2800" dirty="0" err="1" smtClean="0">
                <a:latin typeface="Consolas"/>
                <a:cs typeface="Consolas"/>
              </a:rPr>
              <a:t>buf</a:t>
            </a:r>
            <a:r>
              <a:rPr lang="en-US" sz="2800" dirty="0" smtClean="0">
                <a:latin typeface="Consolas"/>
                <a:cs typeface="Consolas"/>
              </a:rPr>
              <a:t>;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28007" y="4383667"/>
            <a:ext cx="5249593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o-RO" sz="2800" dirty="0" smtClean="0">
                <a:latin typeface="Consolas"/>
                <a:cs typeface="Consolas"/>
              </a:rPr>
              <a:t>lea  -</a:t>
            </a:r>
            <a:r>
              <a:rPr lang="ro-RO" sz="2800" dirty="0">
                <a:latin typeface="Consolas"/>
                <a:cs typeface="Consolas"/>
              </a:rPr>
              <a:t>0x38(%ebp),</a:t>
            </a:r>
            <a:r>
              <a:rPr lang="ro-RO" sz="2800" dirty="0" smtClean="0">
                <a:latin typeface="Consolas"/>
                <a:cs typeface="Consolas"/>
              </a:rPr>
              <a:t>%</a:t>
            </a:r>
            <a:r>
              <a:rPr lang="en-US" sz="2800" dirty="0" err="1" smtClean="0">
                <a:latin typeface="Consolas"/>
                <a:cs typeface="Consolas"/>
              </a:rPr>
              <a:t>eax</a:t>
            </a:r>
            <a:r>
              <a:rPr lang="en-US" sz="2800" dirty="0" smtClean="0">
                <a:latin typeface="Consolas"/>
                <a:cs typeface="Consolas"/>
              </a:rPr>
              <a:t> (I)</a:t>
            </a:r>
          </a:p>
          <a:p>
            <a:r>
              <a:rPr lang="en-US" sz="2800" dirty="0" smtClean="0">
                <a:latin typeface="Consolas"/>
                <a:cs typeface="Consolas"/>
              </a:rPr>
              <a:t>lea  </a:t>
            </a:r>
            <a:r>
              <a:rPr lang="en-US" sz="2800" dirty="0" err="1" smtClean="0">
                <a:latin typeface="Consolas"/>
                <a:cs typeface="Consolas"/>
              </a:rPr>
              <a:t>eax</a:t>
            </a:r>
            <a:r>
              <a:rPr lang="en-US" sz="2800" dirty="0" smtClean="0">
                <a:latin typeface="Consolas"/>
                <a:cs typeface="Consolas"/>
              </a:rPr>
              <a:t>, [ebp-0x38] (A)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0937" y="1467150"/>
            <a:ext cx="5622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Loading a </a:t>
            </a:r>
            <a:r>
              <a:rPr lang="en-US" sz="2800" u="sng" dirty="0" smtClean="0"/>
              <a:t>value</a:t>
            </a:r>
            <a:r>
              <a:rPr lang="en-US" sz="2800" dirty="0" smtClean="0"/>
              <a:t> from memory: </a:t>
            </a:r>
            <a:r>
              <a:rPr lang="en-US" sz="2800" dirty="0" err="1" smtClean="0"/>
              <a:t>mov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677892" y="3801781"/>
            <a:ext cx="3788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Loading an </a:t>
            </a:r>
            <a:r>
              <a:rPr lang="en-US" sz="2800" u="sng" dirty="0" smtClean="0"/>
              <a:t>address</a:t>
            </a:r>
            <a:r>
              <a:rPr lang="en-US" sz="2800" dirty="0" smtClean="0"/>
              <a:t>: lea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574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970" y="1295401"/>
            <a:ext cx="8229600" cy="5197474"/>
          </a:xfrm>
          <a:ln w="12700" cmpd="sng">
            <a:solidFill>
              <a:schemeClr val="tx1"/>
            </a:solidFill>
            <a:prstDash val="dot"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#include &lt;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stdio.h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void answer(char *name,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x){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printf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(“%s, the answer is: %d\n”,</a:t>
            </a:r>
            <a:b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</a:b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        name, x);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}</a:t>
            </a:r>
            <a:b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</a:b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void main(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argc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, char *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argv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[]){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x;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x = 40 + 2;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answer(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argv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[1], x);</a:t>
            </a:r>
            <a:b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</a:b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}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52400"/>
            <a:ext cx="7824835" cy="1143001"/>
          </a:xfrm>
          <a:prstGeom prst="rect">
            <a:avLst/>
          </a:prstGeom>
          <a:noFill/>
        </p:spPr>
        <p:txBody>
          <a:bodyPr vert="horz" lIns="0" tIns="45720" rIns="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 spc="-50" normalizeH="0">
                <a:solidFill>
                  <a:schemeClr val="tx2"/>
                </a:solidFill>
                <a:latin typeface="+mj-lt"/>
                <a:ea typeface="+mj-ea"/>
                <a:cs typeface="Cambria"/>
              </a:defRPr>
            </a:lvl1pPr>
          </a:lstStyle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will </a:t>
            </a:r>
            <a:r>
              <a:rPr lang="en-US" dirty="0" smtClean="0">
                <a:solidFill>
                  <a:srgbClr val="990000"/>
                </a:solidFill>
              </a:rPr>
              <a:t>executing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this program do?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848600" y="6096000"/>
            <a:ext cx="634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42.c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86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56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262626"/>
                </a:solidFill>
                <a:latin typeface="Cambria"/>
              </a:rPr>
              <a:t>Suppose I want to access address</a:t>
            </a:r>
            <a:br>
              <a:rPr lang="en-US" sz="3200" dirty="0" smtClean="0">
                <a:solidFill>
                  <a:srgbClr val="262626"/>
                </a:solidFill>
                <a:latin typeface="Cambria"/>
              </a:rPr>
            </a:br>
            <a:r>
              <a:rPr lang="en-US" sz="3200" dirty="0" smtClean="0">
                <a:solidFill>
                  <a:srgbClr val="262626"/>
                </a:solidFill>
                <a:latin typeface="Cambria"/>
              </a:rPr>
              <a:t>0xdeadbeef directly</a:t>
            </a:r>
            <a:endParaRPr lang="en-US" sz="3200" dirty="0">
              <a:solidFill>
                <a:srgbClr val="262626"/>
              </a:solidFill>
              <a:latin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3565" y="2020208"/>
            <a:ext cx="4944202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o-RO" sz="2800" dirty="0" smtClean="0">
                <a:latin typeface="Consolas"/>
                <a:cs typeface="Consolas"/>
              </a:rPr>
              <a:t>lea eax, 0xdeadbeef</a:t>
            </a:r>
            <a:r>
              <a:rPr lang="en-US" sz="2800" dirty="0" smtClean="0">
                <a:latin typeface="Consolas"/>
                <a:cs typeface="Consolas"/>
              </a:rPr>
              <a:t> (I)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958652"/>
            <a:ext cx="33513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Loads the address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728156" y="3395990"/>
            <a:ext cx="495300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o-RO" sz="2800" dirty="0" smtClean="0">
                <a:latin typeface="Consolas"/>
                <a:cs typeface="Consolas"/>
              </a:rPr>
              <a:t>mov  eax, 0xdeadbeef (I)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334434"/>
            <a:ext cx="32748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Deref</a:t>
            </a:r>
            <a:r>
              <a:rPr lang="en-US" sz="3200" dirty="0" smtClean="0"/>
              <a:t> the address</a:t>
            </a:r>
            <a:endParaRPr lang="en-US" sz="32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343400" y="4625975"/>
            <a:ext cx="3887612" cy="1866900"/>
          </a:xfrm>
          <a:prstGeom prst="wedgeRoundRectCallout">
            <a:avLst>
              <a:gd name="adj1" fmla="val -2889"/>
              <a:gd name="adj2" fmla="val -87808"/>
              <a:gd name="adj3" fmla="val 16667"/>
            </a:avLst>
          </a:prstGeom>
          <a:ln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Note missing $. This distinguishes the address from the value</a:t>
            </a:r>
          </a:p>
        </p:txBody>
      </p:sp>
    </p:spTree>
    <p:extLst>
      <p:ext uri="{BB962C8B-B14F-4D97-AF65-F5344CB8AC3E}">
        <p14:creationId xmlns:p14="http://schemas.microsoft.com/office/powerpoint/2010/main" val="21187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8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is “Spaghetti Code”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Nice C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if-then-else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for loops</a:t>
            </a:r>
          </a:p>
          <a:p>
            <a:r>
              <a:rPr lang="en-US" dirty="0" smtClean="0"/>
              <a:t>do-while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Jump</a:t>
            </a:r>
          </a:p>
          <a:p>
            <a:pPr lvl="1"/>
            <a:r>
              <a:rPr lang="en-US" dirty="0" smtClean="0"/>
              <a:t>Direct: </a:t>
            </a: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endParaRPr lang="en-US" dirty="0" smtClean="0"/>
          </a:p>
          <a:p>
            <a:pPr lvl="1"/>
            <a:r>
              <a:rPr lang="en-US" dirty="0" smtClean="0"/>
              <a:t>Indirect: </a:t>
            </a: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dirty="0" err="1" smtClean="0"/>
              <a:t>reg</a:t>
            </a:r>
            <a:endParaRPr lang="en-US" dirty="0" smtClean="0"/>
          </a:p>
          <a:p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Test EFLAG</a:t>
            </a:r>
          </a:p>
          <a:p>
            <a:pPr lvl="1"/>
            <a:r>
              <a:rPr lang="en-US" dirty="0" smtClean="0"/>
              <a:t>if(EFLAG SET) </a:t>
            </a:r>
            <a:r>
              <a:rPr lang="en-US" dirty="0" err="1" smtClean="0"/>
              <a:t>goto</a:t>
            </a:r>
            <a:r>
              <a:rPr lang="en-US" dirty="0" smtClean="0"/>
              <a:t>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42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227294" y="2659531"/>
            <a:ext cx="1210235" cy="941294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114800" y="533400"/>
            <a:ext cx="4800600" cy="5638799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x86 Processor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773113"/>
            <a:ext cx="4040188" cy="4460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Jumps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219199"/>
            <a:ext cx="4040188" cy="4144963"/>
          </a:xfrm>
        </p:spPr>
        <p:txBody>
          <a:bodyPr/>
          <a:lstStyle/>
          <a:p>
            <a:r>
              <a:rPr lang="en-US" dirty="0" err="1" smtClean="0"/>
              <a:t>jmp</a:t>
            </a:r>
            <a:r>
              <a:rPr lang="en-US" dirty="0" smtClean="0"/>
              <a:t> 0x45, called a </a:t>
            </a:r>
            <a:r>
              <a:rPr lang="en-US" b="1" i="1" dirty="0" smtClean="0"/>
              <a:t>direct jump</a:t>
            </a:r>
          </a:p>
          <a:p>
            <a:r>
              <a:rPr lang="en-US" dirty="0" err="1" smtClean="0"/>
              <a:t>jmp</a:t>
            </a:r>
            <a:r>
              <a:rPr lang="en-US" dirty="0" smtClean="0"/>
              <a:t> *</a:t>
            </a:r>
            <a:r>
              <a:rPr lang="en-US" dirty="0" err="1" smtClean="0"/>
              <a:t>eax</a:t>
            </a:r>
            <a:r>
              <a:rPr lang="en-US" dirty="0" smtClean="0"/>
              <a:t> , called an </a:t>
            </a:r>
            <a:r>
              <a:rPr lang="en-US" b="1" i="1" dirty="0" smtClean="0"/>
              <a:t>indirect jump</a:t>
            </a:r>
            <a:endParaRPr lang="en-US" b="1" i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54025" y="3333750"/>
            <a:ext cx="4041775" cy="4460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54025" y="3779837"/>
            <a:ext cx="4041775" cy="158432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nsolas"/>
                <a:cs typeface="Consolas"/>
              </a:rPr>
              <a:t>if (EFLAG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 err="1" smtClean="0">
                <a:latin typeface="Consolas"/>
                <a:cs typeface="Consolas"/>
              </a:rPr>
              <a:t>jmp</a:t>
            </a:r>
            <a:r>
              <a:rPr lang="en-US" dirty="0" smtClean="0">
                <a:latin typeface="Consolas"/>
                <a:cs typeface="Consolas"/>
              </a:rPr>
              <a:t> x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/>
              <a:t>Use one of the 32 EFLAG bits to determine if jump taken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43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495522" y="1219200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EAX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495522" y="1854812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EDX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95522" y="2464412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ECX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95522" y="3074012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EBX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495522" y="3683612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ESP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95522" y="4293212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EBP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495522" y="5512411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EDI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495522" y="4902811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ESI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343400" y="3194262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EIP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343400" y="2388212"/>
            <a:ext cx="1962678" cy="533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EFLAGS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4081288" y="4293212"/>
            <a:ext cx="2414234" cy="2031388"/>
          </a:xfrm>
          <a:prstGeom prst="wedgeRoundRectCallout">
            <a:avLst>
              <a:gd name="adj1" fmla="val -14010"/>
              <a:gd name="adj2" fmla="val -73119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b="1" i="1" dirty="0" smtClean="0">
                <a:solidFill>
                  <a:schemeClr val="bg1"/>
                </a:solidFill>
              </a:rPr>
              <a:t>Note</a:t>
            </a:r>
            <a:r>
              <a:rPr lang="en-US" sz="2800" i="1" dirty="0" smtClean="0">
                <a:solidFill>
                  <a:schemeClr val="bg1"/>
                </a:solidFill>
              </a:rPr>
              <a:t>: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No direct way to get or set EIP</a:t>
            </a:r>
          </a:p>
        </p:txBody>
      </p:sp>
    </p:spTree>
    <p:extLst>
      <p:ext uri="{BB962C8B-B14F-4D97-AF65-F5344CB8AC3E}">
        <p14:creationId xmlns:p14="http://schemas.microsoft.com/office/powerpoint/2010/main" val="298169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Implementing “if”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44608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589087"/>
            <a:ext cx="4040188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1. if(x &lt;= y) 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2.   z = x;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3. else 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4.   z = y;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44608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err="1" smtClean="0"/>
              <a:t>Psuedo</a:t>
            </a:r>
            <a:r>
              <a:rPr lang="en-US" dirty="0" smtClean="0"/>
              <a:t>-Assembly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114801" y="1589087"/>
            <a:ext cx="4572000" cy="458311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Computing x – y. Set </a:t>
            </a:r>
            <a:r>
              <a:rPr lang="en-US" dirty="0" err="1" smtClean="0"/>
              <a:t>eflags</a:t>
            </a:r>
            <a:r>
              <a:rPr lang="en-US" dirty="0" smtClean="0"/>
              <a:t>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CF =1  if x &lt; y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ZF =1 if x==y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EFLAGS. If both CF and ZF </a:t>
            </a:r>
            <a:r>
              <a:rPr lang="en-US" b="1" dirty="0" smtClean="0"/>
              <a:t>not</a:t>
            </a:r>
            <a:r>
              <a:rPr lang="en-US" dirty="0" smtClean="0"/>
              <a:t> set, branch to 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mov</a:t>
            </a:r>
            <a:r>
              <a:rPr lang="en-US" dirty="0" smtClean="0"/>
              <a:t>  x, z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Jump to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mov</a:t>
            </a:r>
            <a:r>
              <a:rPr lang="en-US" dirty="0" smtClean="0"/>
              <a:t> y, z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&lt;end of if-then-else&gt;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44</a:t>
            </a:fld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3978" y="4166588"/>
            <a:ext cx="4343400" cy="2144714"/>
          </a:xfrm>
          <a:prstGeom prst="wedgeRoundRectCallout">
            <a:avLst>
              <a:gd name="adj1" fmla="val 15476"/>
              <a:gd name="adj2" fmla="val -147101"/>
              <a:gd name="adj3" fmla="val 16667"/>
            </a:avLst>
          </a:prstGeom>
          <a:ln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Assembly is 2 </a:t>
            </a:r>
            <a:r>
              <a:rPr lang="en-US" sz="2800" dirty="0" err="1" smtClean="0">
                <a:solidFill>
                  <a:schemeClr val="bg1"/>
                </a:solidFill>
              </a:rPr>
              <a:t>instrs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Set </a:t>
            </a:r>
            <a:r>
              <a:rPr lang="en-US" sz="2800" dirty="0" err="1" smtClean="0">
                <a:solidFill>
                  <a:schemeClr val="bg1"/>
                </a:solidFill>
              </a:rPr>
              <a:t>eflag</a:t>
            </a:r>
            <a:r>
              <a:rPr lang="en-US" sz="2800" dirty="0" smtClean="0">
                <a:solidFill>
                  <a:schemeClr val="bg1"/>
                </a:solidFill>
              </a:rPr>
              <a:t> to conditional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Test </a:t>
            </a:r>
            <a:r>
              <a:rPr lang="en-US" sz="2800" dirty="0" err="1" smtClean="0">
                <a:solidFill>
                  <a:schemeClr val="bg1"/>
                </a:solidFill>
              </a:rPr>
              <a:t>eflag</a:t>
            </a:r>
            <a:r>
              <a:rPr lang="en-US" sz="2800" dirty="0" smtClean="0">
                <a:solidFill>
                  <a:schemeClr val="bg1"/>
                </a:solidFill>
              </a:rPr>
              <a:t> and branch</a:t>
            </a:r>
          </a:p>
        </p:txBody>
      </p:sp>
    </p:spTree>
    <p:extLst>
      <p:ext uri="{BB962C8B-B14F-4D97-AF65-F5344CB8AC3E}">
        <p14:creationId xmlns:p14="http://schemas.microsoft.com/office/powerpoint/2010/main" val="76671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if(x &lt;= y)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77200" cy="4754563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 smtClean="0">
                <a:latin typeface="Cambria"/>
                <a:cs typeface="Cambria"/>
              </a:rPr>
              <a:t>eax</a:t>
            </a:r>
            <a:r>
              <a:rPr lang="en-US" i="1" dirty="0" smtClean="0">
                <a:latin typeface="Cambria"/>
                <a:cs typeface="Cambria"/>
              </a:rPr>
              <a:t> holds x and 0xc(%</a:t>
            </a:r>
            <a:r>
              <a:rPr lang="en-US" i="1" dirty="0" err="1" smtClean="0">
                <a:latin typeface="Cambria"/>
                <a:cs typeface="Cambria"/>
              </a:rPr>
              <a:t>ebp</a:t>
            </a:r>
            <a:r>
              <a:rPr lang="en-US" i="1" dirty="0" smtClean="0">
                <a:latin typeface="Cambria"/>
                <a:cs typeface="Cambria"/>
              </a:rPr>
              <a:t>) holds y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cmp</a:t>
            </a:r>
            <a:r>
              <a:rPr lang="en-US" dirty="0" smtClean="0">
                <a:latin typeface="Consolas"/>
                <a:cs typeface="Consolas"/>
              </a:rPr>
              <a:t> 0xc(%</a:t>
            </a:r>
            <a:r>
              <a:rPr lang="en-US" dirty="0" err="1" smtClean="0">
                <a:latin typeface="Consolas"/>
                <a:cs typeface="Consolas"/>
              </a:rPr>
              <a:t>ebp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, %</a:t>
            </a:r>
            <a:r>
              <a:rPr lang="en-US" dirty="0" err="1" smtClean="0">
                <a:latin typeface="Consolas"/>
                <a:cs typeface="Consolas"/>
              </a:rPr>
              <a:t>eax</a:t>
            </a:r>
            <a:r>
              <a:rPr lang="en-US" dirty="0" smtClean="0">
                <a:latin typeface="Consolas"/>
                <a:cs typeface="Consolas"/>
              </a:rPr>
              <a:t> 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err="1" smtClean="0">
                <a:latin typeface="Consolas"/>
                <a:cs typeface="Consolas"/>
              </a:rPr>
              <a:t>ja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i="1" dirty="0" err="1" smtClean="0">
                <a:latin typeface="Consolas"/>
                <a:cs typeface="Consolas"/>
              </a:rPr>
              <a:t>addr</a:t>
            </a:r>
            <a:endParaRPr lang="en-US" i="1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45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2961640" y="3124200"/>
            <a:ext cx="5562600" cy="1219200"/>
          </a:xfrm>
          <a:prstGeom prst="wedgeRoundRectCallout">
            <a:avLst>
              <a:gd name="adj1" fmla="val -36419"/>
              <a:gd name="adj2" fmla="val -100138"/>
              <a:gd name="adj3" fmla="val 16667"/>
            </a:avLst>
          </a:prstGeom>
          <a:ln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Same as “sub” instruction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r = %</a:t>
            </a:r>
            <a:r>
              <a:rPr lang="en-US" sz="2800" dirty="0" err="1" smtClean="0">
                <a:solidFill>
                  <a:schemeClr val="bg1"/>
                </a:solidFill>
              </a:rPr>
              <a:t>eax</a:t>
            </a:r>
            <a:r>
              <a:rPr lang="en-US" sz="2800" dirty="0" smtClean="0">
                <a:solidFill>
                  <a:schemeClr val="bg1"/>
                </a:solidFill>
              </a:rPr>
              <a:t> - M[ebp+0xc], i.e., x – y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57201" y="4724400"/>
            <a:ext cx="4876799" cy="838200"/>
          </a:xfrm>
          <a:prstGeom prst="wedgeRoundRectCallout">
            <a:avLst>
              <a:gd name="adj1" fmla="val -42443"/>
              <a:gd name="adj2" fmla="val -251882"/>
              <a:gd name="adj3" fmla="val 16667"/>
            </a:avLst>
          </a:prstGeom>
          <a:ln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Jump if </a:t>
            </a:r>
            <a:r>
              <a:rPr lang="en-US" sz="2800" u="sng" dirty="0" smtClean="0">
                <a:solidFill>
                  <a:schemeClr val="bg1"/>
                </a:solidFill>
              </a:rPr>
              <a:t>CF=0</a:t>
            </a:r>
            <a:r>
              <a:rPr lang="en-US" sz="2800" dirty="0" smtClean="0">
                <a:solidFill>
                  <a:schemeClr val="bg1"/>
                </a:solidFill>
              </a:rPr>
              <a:t> and </a:t>
            </a:r>
            <a:r>
              <a:rPr lang="en-US" sz="2800" u="sng" dirty="0" smtClean="0">
                <a:solidFill>
                  <a:schemeClr val="bg1"/>
                </a:solidFill>
              </a:rPr>
              <a:t>ZF=0</a:t>
            </a:r>
            <a:endParaRPr lang="en-US" sz="2800" i="1" u="sng" dirty="0" smtClean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011680" y="5486400"/>
            <a:ext cx="4562426" cy="655023"/>
            <a:chOff x="2011680" y="5486400"/>
            <a:chExt cx="4562426" cy="65502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209800" y="5486400"/>
              <a:ext cx="914400" cy="0"/>
            </a:xfrm>
            <a:prstGeom prst="line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33800" y="5486400"/>
              <a:ext cx="914400" cy="0"/>
            </a:xfrm>
            <a:prstGeom prst="line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11680" y="5562600"/>
              <a:ext cx="1211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(x&gt;=y)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5817" y="5575627"/>
              <a:ext cx="11147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(x!=y)</a:t>
              </a:r>
              <a:endParaRPr lang="en-US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1054" y="5608320"/>
              <a:ext cx="428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⋀</a:t>
              </a:r>
              <a:endParaRPr lang="en-US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77957" y="5552460"/>
              <a:ext cx="8961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 &gt; y</a:t>
              </a:r>
              <a:endParaRPr lang="en-US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85191" y="5618203"/>
              <a:ext cx="4955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73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EFLAGS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may set an </a:t>
            </a:r>
            <a:r>
              <a:rPr lang="en-US" dirty="0" err="1" smtClean="0"/>
              <a:t>eflag</a:t>
            </a:r>
            <a:r>
              <a:rPr lang="en-US" dirty="0" smtClean="0"/>
              <a:t>, e.g.,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cmp</a:t>
            </a:r>
            <a:r>
              <a:rPr lang="en-US" dirty="0" smtClean="0"/>
              <a:t>” and arithmetic instructions most common</a:t>
            </a:r>
          </a:p>
          <a:p>
            <a:pPr lvl="1"/>
            <a:r>
              <a:rPr lang="en-US" dirty="0" smtClean="0"/>
              <a:t>Was there a carry (CF Flag set)</a:t>
            </a:r>
          </a:p>
          <a:p>
            <a:pPr lvl="1"/>
            <a:r>
              <a:rPr lang="en-US" dirty="0" smtClean="0"/>
              <a:t>Was the result zero (ZF Flag set)</a:t>
            </a:r>
          </a:p>
          <a:p>
            <a:pPr lvl="1"/>
            <a:r>
              <a:rPr lang="en-US" dirty="0" smtClean="0"/>
              <a:t>What was the parity of the result (PF flag)</a:t>
            </a:r>
          </a:p>
          <a:p>
            <a:pPr lvl="1"/>
            <a:r>
              <a:rPr lang="en-US" dirty="0" smtClean="0"/>
              <a:t>Did overflow occur (OF Flag)</a:t>
            </a:r>
          </a:p>
          <a:p>
            <a:pPr lvl="1"/>
            <a:r>
              <a:rPr lang="en-US" dirty="0" smtClean="0"/>
              <a:t>Is the result signed (SF Flag)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1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 descr="efla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7848600" cy="513651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9600" y="3124200"/>
            <a:ext cx="2895600" cy="228600"/>
          </a:xfrm>
          <a:prstGeom prst="rect">
            <a:avLst/>
          </a:prstGeom>
          <a:noFill/>
          <a:ln w="38100" cmpd="sng">
            <a:solidFill>
              <a:srgbClr val="A32D1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178" y="3810000"/>
            <a:ext cx="2873022" cy="990600"/>
          </a:xfrm>
          <a:prstGeom prst="rect">
            <a:avLst/>
          </a:prstGeom>
          <a:noFill/>
          <a:ln w="38100" cmpd="sng">
            <a:solidFill>
              <a:srgbClr val="A32D1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09600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Intel x86 manual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67200" y="4800600"/>
            <a:ext cx="4800600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Aside: Although the x86 processor knows every time integer overflow occurs, C does not make this result visible.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3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See the x86 manuals available on</a:t>
            </a:r>
            <a:br>
              <a:rPr lang="en-US" dirty="0" smtClean="0"/>
            </a:br>
            <a:r>
              <a:rPr lang="en-US" dirty="0" smtClean="0"/>
              <a:t>Intel’s website for more information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194454"/>
              </p:ext>
            </p:extLst>
          </p:nvPr>
        </p:nvGraphicFramePr>
        <p:xfrm>
          <a:off x="364243" y="1661160"/>
          <a:ext cx="8497887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5712"/>
                <a:gridCol w="3256845"/>
                <a:gridCol w="39853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overflow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==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not overflow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==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SF ==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zero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ZF ==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ZF ==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SF &lt;&gt; OF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</a:t>
                      </a:r>
                      <a:r>
                        <a:rPr lang="en-US" baseline="0" dirty="0" smtClean="0"/>
                        <a:t> if less than or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ZF ==1</a:t>
                      </a:r>
                      <a:r>
                        <a:rPr lang="en-US" baseline="0" dirty="0" smtClean="0"/>
                        <a:t> or SF &lt;&gt; OF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below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 ==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 if parity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 ==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52400" y="152400"/>
            <a:ext cx="4697326" cy="293370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void answer(char *name,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x){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printf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(“%s, the answer is: %d\n”,</a:t>
            </a:r>
            <a:b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</a:b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        name, x);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void main(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argc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, char *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argv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[]){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x;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x = 40 + 2;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answer(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argv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[1], x);</a:t>
            </a:r>
            <a:b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</a:b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}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74866" y="4800600"/>
            <a:ext cx="7701034" cy="1618060"/>
            <a:chOff x="874866" y="4800600"/>
            <a:chExt cx="7701034" cy="1618060"/>
          </a:xfrm>
        </p:grpSpPr>
        <p:sp>
          <p:nvSpPr>
            <p:cNvPr id="15" name="TextBox 14"/>
            <p:cNvSpPr txBox="1"/>
            <p:nvPr/>
          </p:nvSpPr>
          <p:spPr>
            <a:xfrm>
              <a:off x="874866" y="5495330"/>
              <a:ext cx="77010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tx2"/>
                  </a:solidFill>
                </a:rPr>
                <a:t>David, the </a:t>
              </a:r>
              <a:r>
                <a:rPr lang="en-US" sz="5400" b="1" smtClean="0">
                  <a:solidFill>
                    <a:schemeClr val="tx2"/>
                  </a:solidFill>
                </a:rPr>
                <a:t>answer is: </a:t>
              </a:r>
              <a:r>
                <a:rPr lang="en-US" sz="5400" b="1" dirty="0" smtClean="0">
                  <a:solidFill>
                    <a:schemeClr val="tx2"/>
                  </a:solidFill>
                </a:rPr>
                <a:t>42</a:t>
              </a:r>
              <a:endParaRPr lang="en-US" sz="5400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rot="5400000">
              <a:off x="4153391" y="4838208"/>
              <a:ext cx="609600" cy="534383"/>
            </a:xfrm>
            <a:prstGeom prst="rightArrow">
              <a:avLst/>
            </a:prstGeom>
            <a:solidFill>
              <a:srgbClr val="E47932"/>
            </a:solidFill>
            <a:ln>
              <a:solidFill>
                <a:srgbClr val="E47932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295400" y="3505200"/>
            <a:ext cx="2209800" cy="609600"/>
            <a:chOff x="1295400" y="3505200"/>
            <a:chExt cx="2209800" cy="609600"/>
          </a:xfrm>
        </p:grpSpPr>
        <p:sp>
          <p:nvSpPr>
            <p:cNvPr id="23" name="Right Arrow 22"/>
            <p:cNvSpPr/>
            <p:nvPr/>
          </p:nvSpPr>
          <p:spPr>
            <a:xfrm>
              <a:off x="2743200" y="3581400"/>
              <a:ext cx="762000" cy="533400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rgbClr val="E47932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5400" y="3505200"/>
              <a:ext cx="120497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David</a:t>
              </a:r>
              <a:endParaRPr lang="en-US" sz="3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594905" y="816988"/>
            <a:ext cx="4710895" cy="3771319"/>
            <a:chOff x="3594905" y="816988"/>
            <a:chExt cx="4710895" cy="3771319"/>
          </a:xfrm>
        </p:grpSpPr>
        <p:sp>
          <p:nvSpPr>
            <p:cNvPr id="6" name="Rectangle 5"/>
            <p:cNvSpPr/>
            <p:nvPr/>
          </p:nvSpPr>
          <p:spPr>
            <a:xfrm>
              <a:off x="5609890" y="1981200"/>
              <a:ext cx="2695910" cy="1073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3600" dirty="0" smtClean="0">
                  <a:solidFill>
                    <a:schemeClr val="tx2"/>
                  </a:solidFill>
                </a:rPr>
                <a:t>Compilation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94905" y="3140507"/>
              <a:ext cx="1752600" cy="1447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001101011010101000101 </a:t>
              </a:r>
            </a:p>
          </p:txBody>
        </p:sp>
        <p:sp>
          <p:nvSpPr>
            <p:cNvPr id="22" name="Bent Arrow 21"/>
            <p:cNvSpPr/>
            <p:nvPr/>
          </p:nvSpPr>
          <p:spPr>
            <a:xfrm rot="5400000">
              <a:off x="5472863" y="193851"/>
              <a:ext cx="1143000" cy="2389274"/>
            </a:xfrm>
            <a:prstGeom prst="bentArrow">
              <a:avLst/>
            </a:prstGeom>
            <a:solidFill>
              <a:srgbClr val="E47932"/>
            </a:solidFill>
            <a:ln>
              <a:solidFill>
                <a:schemeClr val="accent2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Bent Arrow 24"/>
            <p:cNvSpPr/>
            <p:nvPr/>
          </p:nvSpPr>
          <p:spPr>
            <a:xfrm rot="10800000">
              <a:off x="5562600" y="3140505"/>
              <a:ext cx="1575636" cy="964113"/>
            </a:xfrm>
            <a:prstGeom prst="bentArrow">
              <a:avLst/>
            </a:prstGeom>
            <a:solidFill>
              <a:srgbClr val="E47932"/>
            </a:solidFill>
            <a:ln>
              <a:solidFill>
                <a:srgbClr val="E47932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600887" y="4172903"/>
            <a:ext cx="3384730" cy="1533776"/>
            <a:chOff x="5600887" y="4172903"/>
            <a:chExt cx="3384730" cy="1533776"/>
          </a:xfrm>
        </p:grpSpPr>
        <p:sp>
          <p:nvSpPr>
            <p:cNvPr id="28" name="Rounded Rectangular Callout 27"/>
            <p:cNvSpPr/>
            <p:nvPr/>
          </p:nvSpPr>
          <p:spPr>
            <a:xfrm>
              <a:off x="5600887" y="4172903"/>
              <a:ext cx="3384730" cy="1533776"/>
            </a:xfrm>
            <a:prstGeom prst="wedgeRoundRectCallout">
              <a:avLst>
                <a:gd name="adj1" fmla="val 6982"/>
                <a:gd name="adj2" fmla="val -108466"/>
                <a:gd name="adj3" fmla="val 16667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</a:rPr>
                <a:t>The </a:t>
              </a:r>
              <a:r>
                <a:rPr lang="en-US" sz="2400" b="1" i="1" dirty="0" smtClean="0">
                  <a:solidFill>
                    <a:schemeClr val="bg2"/>
                  </a:solidFill>
                </a:rPr>
                <a:t>compiler</a:t>
              </a:r>
              <a:r>
                <a:rPr lang="en-US" sz="2400" dirty="0" smtClean="0">
                  <a:solidFill>
                    <a:schemeClr val="bg2"/>
                  </a:solidFill>
                </a:rPr>
                <a:t> and </a:t>
              </a:r>
              <a:r>
                <a:rPr lang="en-US" sz="2400" b="1" i="1" dirty="0" smtClean="0">
                  <a:solidFill>
                    <a:schemeClr val="bg2"/>
                  </a:solidFill>
                </a:rPr>
                <a:t>machine</a:t>
              </a:r>
              <a:r>
                <a:rPr lang="en-US" sz="2400" dirty="0" smtClean="0">
                  <a:solidFill>
                    <a:schemeClr val="bg2"/>
                  </a:solidFill>
                </a:rPr>
                <a:t> determines the semantics</a:t>
              </a:r>
            </a:p>
          </p:txBody>
        </p:sp>
        <p:sp>
          <p:nvSpPr>
            <p:cNvPr id="16" name="Rounded Rectangular Callout 15"/>
            <p:cNvSpPr/>
            <p:nvPr/>
          </p:nvSpPr>
          <p:spPr>
            <a:xfrm>
              <a:off x="5600887" y="4172903"/>
              <a:ext cx="3384730" cy="1533776"/>
            </a:xfrm>
            <a:prstGeom prst="wedgeRoundRectCallout">
              <a:avLst>
                <a:gd name="adj1" fmla="val -59664"/>
                <a:gd name="adj2" fmla="val -54081"/>
                <a:gd name="adj3" fmla="val 16667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</a:rPr>
                <a:t>The </a:t>
              </a:r>
              <a:r>
                <a:rPr lang="en-US" sz="2400" b="1" i="1" dirty="0" smtClean="0">
                  <a:solidFill>
                    <a:schemeClr val="bg2"/>
                  </a:solidFill>
                </a:rPr>
                <a:t>compiler</a:t>
              </a:r>
              <a:r>
                <a:rPr lang="en-US" sz="2400" dirty="0" smtClean="0">
                  <a:solidFill>
                    <a:schemeClr val="bg2"/>
                  </a:solidFill>
                </a:rPr>
                <a:t> and </a:t>
              </a:r>
              <a:r>
                <a:rPr lang="en-US" sz="2400" b="1" i="1" dirty="0" smtClean="0">
                  <a:solidFill>
                    <a:schemeClr val="bg2"/>
                  </a:solidFill>
                </a:rPr>
                <a:t>machine</a:t>
              </a:r>
              <a:r>
                <a:rPr lang="en-US" sz="2400" dirty="0" smtClean="0">
                  <a:solidFill>
                    <a:schemeClr val="bg2"/>
                  </a:solidFill>
                </a:rPr>
                <a:t> determines the semantics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40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/>
          <p:nvPr/>
        </p:nvGrpSpPr>
        <p:grpSpPr>
          <a:xfrm>
            <a:off x="2276475" y="990600"/>
            <a:ext cx="6257925" cy="4347865"/>
            <a:chOff x="2276475" y="990600"/>
            <a:chExt cx="6661753" cy="4192585"/>
          </a:xfrm>
        </p:grpSpPr>
        <p:sp>
          <p:nvSpPr>
            <p:cNvPr id="57350" name="Rectangle 6"/>
            <p:cNvSpPr>
              <a:spLocks noChangeArrowheads="1"/>
            </p:cNvSpPr>
            <p:nvPr/>
          </p:nvSpPr>
          <p:spPr bwMode="auto">
            <a:xfrm>
              <a:off x="3794125" y="4223658"/>
              <a:ext cx="2819400" cy="838200"/>
            </a:xfrm>
            <a:prstGeom prst="rect">
              <a:avLst/>
            </a:prstGeom>
            <a:solidFill>
              <a:srgbClr val="E27A3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FFFF"/>
                  </a:solidFill>
                </a:rPr>
                <a:t>run time heap</a:t>
              </a:r>
            </a:p>
          </p:txBody>
        </p:sp>
        <p:sp>
          <p:nvSpPr>
            <p:cNvPr id="57351" name="Rectangle 7"/>
            <p:cNvSpPr>
              <a:spLocks noChangeArrowheads="1"/>
            </p:cNvSpPr>
            <p:nvPr/>
          </p:nvSpPr>
          <p:spPr bwMode="auto">
            <a:xfrm>
              <a:off x="3800475" y="3200400"/>
              <a:ext cx="2813050" cy="533400"/>
            </a:xfrm>
            <a:prstGeom prst="rect">
              <a:avLst/>
            </a:prstGeom>
            <a:solidFill>
              <a:srgbClr val="E27A3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FFFF"/>
                  </a:solidFill>
                </a:rPr>
                <a:t>shared libraries</a:t>
              </a:r>
            </a:p>
          </p:txBody>
        </p:sp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3800475" y="1219200"/>
              <a:ext cx="2819400" cy="762000"/>
            </a:xfrm>
            <a:prstGeom prst="rect">
              <a:avLst/>
            </a:prstGeom>
            <a:solidFill>
              <a:srgbClr val="E27A3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FFFF"/>
                  </a:solidFill>
                </a:rPr>
                <a:t>user stack</a:t>
              </a:r>
            </a:p>
          </p:txBody>
        </p:sp>
        <p:sp>
          <p:nvSpPr>
            <p:cNvPr id="57353" name="Rectangle 9"/>
            <p:cNvSpPr>
              <a:spLocks noChangeArrowheads="1"/>
            </p:cNvSpPr>
            <p:nvPr/>
          </p:nvSpPr>
          <p:spPr bwMode="auto">
            <a:xfrm>
              <a:off x="3794125" y="3733800"/>
              <a:ext cx="2819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3794125" y="1981200"/>
              <a:ext cx="2819400" cy="121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55" name="Line 11"/>
            <p:cNvSpPr>
              <a:spLocks noChangeShapeType="1"/>
            </p:cNvSpPr>
            <p:nvPr/>
          </p:nvSpPr>
          <p:spPr bwMode="auto">
            <a:xfrm flipV="1">
              <a:off x="5165725" y="3733800"/>
              <a:ext cx="0" cy="533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56" name="Line 12"/>
            <p:cNvSpPr>
              <a:spLocks noChangeShapeType="1"/>
            </p:cNvSpPr>
            <p:nvPr/>
          </p:nvSpPr>
          <p:spPr bwMode="auto">
            <a:xfrm flipV="1">
              <a:off x="5165725" y="2667000"/>
              <a:ext cx="0" cy="533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57" name="Line 13"/>
            <p:cNvSpPr>
              <a:spLocks noChangeShapeType="1"/>
            </p:cNvSpPr>
            <p:nvPr/>
          </p:nvSpPr>
          <p:spPr bwMode="auto">
            <a:xfrm>
              <a:off x="5165725" y="1981200"/>
              <a:ext cx="0" cy="533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58" name="Text Box 14"/>
            <p:cNvSpPr txBox="1">
              <a:spLocks noChangeArrowheads="1"/>
            </p:cNvSpPr>
            <p:nvPr/>
          </p:nvSpPr>
          <p:spPr bwMode="auto">
            <a:xfrm>
              <a:off x="6748063" y="4738008"/>
              <a:ext cx="2144810" cy="445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 smtClean="0"/>
                <a:t>0x00000000</a:t>
              </a:r>
              <a:endParaRPr lang="en-US" sz="2400" dirty="0"/>
            </a:p>
          </p:txBody>
        </p:sp>
        <p:sp>
          <p:nvSpPr>
            <p:cNvPr id="57359" name="Text Box 15"/>
            <p:cNvSpPr txBox="1">
              <a:spLocks noChangeArrowheads="1"/>
            </p:cNvSpPr>
            <p:nvPr/>
          </p:nvSpPr>
          <p:spPr bwMode="auto">
            <a:xfrm>
              <a:off x="6810014" y="990600"/>
              <a:ext cx="2128214" cy="801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 smtClean="0"/>
                <a:t>0xC0000000 (3GB)</a:t>
              </a:r>
              <a:endParaRPr lang="en-US" sz="2400" dirty="0"/>
            </a:p>
          </p:txBody>
        </p:sp>
        <p:sp>
          <p:nvSpPr>
            <p:cNvPr id="57360" name="Text Box 16"/>
            <p:cNvSpPr txBox="1">
              <a:spLocks noChangeArrowheads="1"/>
            </p:cNvSpPr>
            <p:nvPr/>
          </p:nvSpPr>
          <p:spPr bwMode="auto">
            <a:xfrm>
              <a:off x="2276475" y="1676400"/>
              <a:ext cx="1064664" cy="445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</a:rPr>
                <a:t>%esp</a:t>
              </a:r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3224213" y="1981200"/>
              <a:ext cx="576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62" name="Text Box 18"/>
            <p:cNvSpPr txBox="1">
              <a:spLocks noChangeArrowheads="1"/>
            </p:cNvSpPr>
            <p:nvPr/>
          </p:nvSpPr>
          <p:spPr bwMode="auto">
            <a:xfrm>
              <a:off x="2532063" y="4038600"/>
              <a:ext cx="764708" cy="445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tx2"/>
                  </a:solidFill>
                </a:rPr>
                <a:t>brk</a:t>
              </a: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3141663" y="4267200"/>
              <a:ext cx="576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66" name="Line 22"/>
            <p:cNvSpPr>
              <a:spLocks noChangeShapeType="1"/>
            </p:cNvSpPr>
            <p:nvPr/>
          </p:nvSpPr>
          <p:spPr bwMode="auto">
            <a:xfrm>
              <a:off x="3800475" y="5031922"/>
              <a:ext cx="2819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67" name="Line 23"/>
            <p:cNvSpPr>
              <a:spLocks noChangeShapeType="1"/>
            </p:cNvSpPr>
            <p:nvPr/>
          </p:nvSpPr>
          <p:spPr bwMode="auto">
            <a:xfrm>
              <a:off x="3794125" y="3733800"/>
              <a:ext cx="2819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68" name="Line 24"/>
            <p:cNvSpPr>
              <a:spLocks noChangeShapeType="1"/>
            </p:cNvSpPr>
            <p:nvPr/>
          </p:nvSpPr>
          <p:spPr bwMode="auto">
            <a:xfrm>
              <a:off x="3794125" y="1219200"/>
              <a:ext cx="2819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23297" y="1893711"/>
            <a:ext cx="2153177" cy="24517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Ctr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2800" b="1" dirty="0" smtClean="0"/>
              <a:t>Memory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Program text</a:t>
            </a:r>
            <a:br>
              <a:rPr lang="en-US" sz="2800" dirty="0" smtClean="0"/>
            </a:br>
            <a:r>
              <a:rPr lang="en-US" sz="2800" dirty="0" smtClean="0"/>
              <a:t>Shared libs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Data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...</a:t>
            </a:r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477000" y="2217003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sz="2400" dirty="0" smtClean="0"/>
              <a:t>Stack grows down</a:t>
            </a:r>
          </a:p>
          <a:p>
            <a:pPr algn="l">
              <a:buFont typeface="Arial"/>
              <a:buChar char="•"/>
            </a:pPr>
            <a:r>
              <a:rPr lang="en-US" sz="2400" dirty="0" smtClean="0"/>
              <a:t>Heap grows up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17974" y="5729473"/>
            <a:ext cx="8108053" cy="5107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Stack grows down towards lower addresses.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371600"/>
            <a:ext cx="3204715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 the stack</a:t>
            </a:r>
          </a:p>
          <a:p>
            <a:pPr lvl="1"/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Lifetime: stack frame</a:t>
            </a:r>
          </a:p>
          <a:p>
            <a:endParaRPr lang="en-US" dirty="0" smtClean="0"/>
          </a:p>
          <a:p>
            <a:r>
              <a:rPr lang="en-US" dirty="0" smtClean="0"/>
              <a:t>On the heap</a:t>
            </a:r>
          </a:p>
          <a:p>
            <a:pPr lvl="1"/>
            <a:r>
              <a:rPr lang="en-US" dirty="0" smtClean="0"/>
              <a:t>Dynamically allocated via new/</a:t>
            </a:r>
            <a:r>
              <a:rPr lang="en-US" dirty="0" err="1" smtClean="0"/>
              <a:t>malloc</a:t>
            </a:r>
            <a:r>
              <a:rPr lang="en-US" dirty="0" smtClean="0"/>
              <a:t>/etc.</a:t>
            </a:r>
          </a:p>
          <a:p>
            <a:pPr lvl="1"/>
            <a:r>
              <a:rPr lang="en-US" dirty="0" smtClean="0"/>
              <a:t>Lifetime: until freed</a:t>
            </a:r>
          </a:p>
          <a:p>
            <a:pPr marL="3429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51</a:t>
            </a:fld>
            <a:endParaRPr lang="en-US"/>
          </a:p>
        </p:txBody>
      </p:sp>
      <p:grpSp>
        <p:nvGrpSpPr>
          <p:cNvPr id="6" name="Group 30"/>
          <p:cNvGrpSpPr/>
          <p:nvPr/>
        </p:nvGrpSpPr>
        <p:grpSpPr>
          <a:xfrm>
            <a:off x="4656967" y="1409785"/>
            <a:ext cx="4319039" cy="4163020"/>
            <a:chOff x="3794125" y="1097598"/>
            <a:chExt cx="4597750" cy="401434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94125" y="4223658"/>
              <a:ext cx="2819400" cy="838200"/>
            </a:xfrm>
            <a:prstGeom prst="rect">
              <a:avLst/>
            </a:prstGeom>
            <a:solidFill>
              <a:srgbClr val="E27A3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FFFF"/>
                  </a:solidFill>
                </a:rPr>
                <a:t>run time heap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800475" y="3200400"/>
              <a:ext cx="2813050" cy="533400"/>
            </a:xfrm>
            <a:prstGeom prst="rect">
              <a:avLst/>
            </a:prstGeom>
            <a:solidFill>
              <a:srgbClr val="E27A3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FFFF"/>
                  </a:solidFill>
                </a:rPr>
                <a:t>shared libraries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800475" y="1219200"/>
              <a:ext cx="2819400" cy="762000"/>
            </a:xfrm>
            <a:prstGeom prst="rect">
              <a:avLst/>
            </a:prstGeom>
            <a:solidFill>
              <a:srgbClr val="E27A3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FFFFFF"/>
                  </a:solidFill>
                </a:rPr>
                <a:t>user stack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794125" y="3733800"/>
              <a:ext cx="2819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794125" y="1981200"/>
              <a:ext cx="2819400" cy="121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5165725" y="3733800"/>
              <a:ext cx="0" cy="533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5165725" y="2667000"/>
              <a:ext cx="0" cy="533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5165725" y="1981200"/>
              <a:ext cx="0" cy="533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659342" y="4726119"/>
              <a:ext cx="1732533" cy="385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dirty="0" smtClean="0"/>
                <a:t>0x00000000</a:t>
              </a:r>
              <a:endParaRPr lang="en-US" sz="2000" dirty="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6626259" y="1097598"/>
              <a:ext cx="1673750" cy="682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dirty="0" smtClean="0"/>
                <a:t>0xC0000000 (3GB)</a:t>
              </a:r>
              <a:endParaRPr lang="en-US" sz="2000" dirty="0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3800475" y="5031922"/>
              <a:ext cx="2819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794125" y="3733800"/>
              <a:ext cx="2819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3794125" y="1219200"/>
              <a:ext cx="2819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95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Procedures are not native to assembly</a:t>
            </a:r>
          </a:p>
          <a:p>
            <a:r>
              <a:rPr lang="en-US" b="0" dirty="0" smtClean="0"/>
              <a:t>Compilers </a:t>
            </a:r>
            <a:r>
              <a:rPr lang="en-US" i="1" dirty="0" smtClean="0"/>
              <a:t>implement</a:t>
            </a:r>
            <a:r>
              <a:rPr lang="en-US" b="0" dirty="0" smtClean="0"/>
              <a:t> procedures</a:t>
            </a:r>
          </a:p>
          <a:p>
            <a:pPr lvl="1"/>
            <a:r>
              <a:rPr lang="en-US" b="0" dirty="0" smtClean="0"/>
              <a:t>On the stack</a:t>
            </a:r>
          </a:p>
          <a:p>
            <a:pPr lvl="1"/>
            <a:r>
              <a:rPr lang="en-US" b="0" dirty="0" smtClean="0"/>
              <a:t>Following the call/return stack discipline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Procedures/Functions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534400" cy="4754563"/>
          </a:xfrm>
        </p:spPr>
        <p:txBody>
          <a:bodyPr>
            <a:normAutofit lnSpcReduction="10000"/>
          </a:bodyPr>
          <a:lstStyle/>
          <a:p>
            <a:r>
              <a:rPr lang="en-US" b="0" dirty="0" smtClean="0"/>
              <a:t>We need to address several issues: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dirty="0" smtClean="0"/>
              <a:t>How to allocate space for local variables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dirty="0" smtClean="0"/>
              <a:t>How to pass parameters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How to pass return values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dirty="0" smtClean="0"/>
              <a:t>How to share 8 registers with an </a:t>
            </a:r>
            <a:r>
              <a:rPr lang="en-US" dirty="0" smtClean="0"/>
              <a:t>infinite number of local variables</a:t>
            </a:r>
            <a:endParaRPr lang="en-US" b="0" dirty="0" smtClean="0"/>
          </a:p>
          <a:p>
            <a:r>
              <a:rPr lang="en-US" b="0" dirty="0" smtClean="0"/>
              <a:t>A stack frame provides space for these values</a:t>
            </a:r>
          </a:p>
          <a:p>
            <a:pPr lvl="1"/>
            <a:r>
              <a:rPr lang="en-US" b="0" dirty="0" smtClean="0"/>
              <a:t>Each procedure invocation has its own stack frame</a:t>
            </a:r>
          </a:p>
          <a:p>
            <a:pPr lvl="1"/>
            <a:r>
              <a:rPr lang="en-US" b="0" dirty="0" smtClean="0"/>
              <a:t>Stack discipline is LIFO</a:t>
            </a:r>
          </a:p>
          <a:p>
            <a:pPr lvl="2"/>
            <a:r>
              <a:rPr lang="en-US" b="0" dirty="0" smtClean="0"/>
              <a:t>If procedure A calls B, B’s frame must exit before A’s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0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fld id="{9D37A05C-7D88-9E4B-B6AC-1CE35ACF5DD7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2" name="Group 26"/>
          <p:cNvGrpSpPr/>
          <p:nvPr/>
        </p:nvGrpSpPr>
        <p:grpSpPr>
          <a:xfrm>
            <a:off x="6095999" y="1143000"/>
            <a:ext cx="2819400" cy="4876800"/>
            <a:chOff x="6096000" y="1143000"/>
            <a:chExt cx="1670050" cy="4114800"/>
          </a:xfrm>
        </p:grpSpPr>
        <p:sp>
          <p:nvSpPr>
            <p:cNvPr id="234505" name="Rectangle 9"/>
            <p:cNvSpPr>
              <a:spLocks noChangeArrowheads="1"/>
            </p:cNvSpPr>
            <p:nvPr/>
          </p:nvSpPr>
          <p:spPr bwMode="auto">
            <a:xfrm>
              <a:off x="6197600" y="1676400"/>
              <a:ext cx="1498600" cy="3581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CCECFF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34507" name="Rectangle 11"/>
            <p:cNvSpPr>
              <a:spLocks noChangeArrowheads="1"/>
            </p:cNvSpPr>
            <p:nvPr/>
          </p:nvSpPr>
          <p:spPr bwMode="auto">
            <a:xfrm>
              <a:off x="6467495" y="1657350"/>
              <a:ext cx="802054" cy="387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dirty="0" smtClean="0">
                  <a:latin typeface="Cambria"/>
                  <a:cs typeface="Cambria"/>
                </a:rPr>
                <a:t>orange</a:t>
              </a:r>
              <a:endParaRPr lang="en-US" sz="2400" dirty="0">
                <a:latin typeface="Cambria"/>
                <a:cs typeface="Cambria"/>
              </a:endParaRPr>
            </a:p>
          </p:txBody>
        </p:sp>
        <p:sp>
          <p:nvSpPr>
            <p:cNvPr id="234508" name="Rectangle 12"/>
            <p:cNvSpPr>
              <a:spLocks noChangeArrowheads="1"/>
            </p:cNvSpPr>
            <p:nvPr/>
          </p:nvSpPr>
          <p:spPr bwMode="auto">
            <a:xfrm>
              <a:off x="6527715" y="2428875"/>
              <a:ext cx="606425" cy="387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dirty="0" smtClean="0">
                  <a:latin typeface="Cambria"/>
                  <a:cs typeface="Cambria"/>
                </a:rPr>
                <a:t>red</a:t>
              </a:r>
              <a:endParaRPr lang="en-US" sz="2400" dirty="0">
                <a:latin typeface="Cambria"/>
                <a:cs typeface="Cambria"/>
              </a:endParaRPr>
            </a:p>
          </p:txBody>
        </p:sp>
        <p:sp>
          <p:nvSpPr>
            <p:cNvPr id="234509" name="Rectangle 13"/>
            <p:cNvSpPr>
              <a:spLocks noChangeArrowheads="1"/>
            </p:cNvSpPr>
            <p:nvPr/>
          </p:nvSpPr>
          <p:spPr bwMode="auto">
            <a:xfrm>
              <a:off x="6459924" y="3265488"/>
              <a:ext cx="809625" cy="387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dirty="0" smtClean="0">
                  <a:latin typeface="Cambria"/>
                  <a:cs typeface="Cambria"/>
                </a:rPr>
                <a:t>green</a:t>
              </a:r>
              <a:endParaRPr lang="en-US" sz="2400" dirty="0">
                <a:latin typeface="Cambria"/>
                <a:cs typeface="Cambria"/>
              </a:endParaRPr>
            </a:p>
          </p:txBody>
        </p:sp>
        <p:sp>
          <p:nvSpPr>
            <p:cNvPr id="234512" name="Line 16"/>
            <p:cNvSpPr>
              <a:spLocks noChangeShapeType="1"/>
            </p:cNvSpPr>
            <p:nvPr/>
          </p:nvSpPr>
          <p:spPr bwMode="auto">
            <a:xfrm>
              <a:off x="6716713" y="2043113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34513" name="Line 17"/>
            <p:cNvSpPr>
              <a:spLocks noChangeShapeType="1"/>
            </p:cNvSpPr>
            <p:nvPr/>
          </p:nvSpPr>
          <p:spPr bwMode="auto">
            <a:xfrm>
              <a:off x="6716713" y="2814638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34514" name="Line 18"/>
            <p:cNvSpPr>
              <a:spLocks noChangeShapeType="1"/>
            </p:cNvSpPr>
            <p:nvPr/>
          </p:nvSpPr>
          <p:spPr bwMode="auto">
            <a:xfrm>
              <a:off x="6716713" y="3581400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34515" name="Line 19"/>
            <p:cNvSpPr>
              <a:spLocks noChangeShapeType="1"/>
            </p:cNvSpPr>
            <p:nvPr/>
          </p:nvSpPr>
          <p:spPr bwMode="auto">
            <a:xfrm>
              <a:off x="6716713" y="4343400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34516" name="Rectangle 20"/>
            <p:cNvSpPr>
              <a:spLocks noChangeArrowheads="1"/>
            </p:cNvSpPr>
            <p:nvPr/>
          </p:nvSpPr>
          <p:spPr bwMode="auto">
            <a:xfrm>
              <a:off x="6096000" y="1143000"/>
              <a:ext cx="1670050" cy="387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 smtClean="0">
                  <a:latin typeface="Cambria"/>
                  <a:cs typeface="Cambria"/>
                </a:rPr>
                <a:t>Function </a:t>
              </a:r>
              <a:r>
                <a:rPr lang="en-US" sz="2400" dirty="0" smtClean="0">
                  <a:solidFill>
                    <a:srgbClr val="990000"/>
                  </a:solidFill>
                  <a:latin typeface="Cambria"/>
                  <a:cs typeface="Cambria"/>
                </a:rPr>
                <a:t>Call </a:t>
              </a:r>
              <a:r>
                <a:rPr lang="en-US" sz="2400" dirty="0">
                  <a:solidFill>
                    <a:srgbClr val="990000"/>
                  </a:solidFill>
                  <a:latin typeface="Cambria"/>
                  <a:cs typeface="Cambria"/>
                </a:rPr>
                <a:t>Chain</a:t>
              </a:r>
            </a:p>
          </p:txBody>
        </p:sp>
        <p:sp>
          <p:nvSpPr>
            <p:cNvPr id="234521" name="Line 25"/>
            <p:cNvSpPr>
              <a:spLocks noChangeShapeType="1"/>
            </p:cNvSpPr>
            <p:nvPr/>
          </p:nvSpPr>
          <p:spPr bwMode="auto">
            <a:xfrm>
              <a:off x="6818184" y="2814638"/>
              <a:ext cx="536575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6457092" y="3962400"/>
              <a:ext cx="809625" cy="387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dirty="0" smtClean="0">
                  <a:latin typeface="Cambria"/>
                  <a:cs typeface="Cambria"/>
                </a:rPr>
                <a:t>green</a:t>
              </a:r>
              <a:endParaRPr lang="en-US" sz="2400" dirty="0">
                <a:latin typeface="Cambria"/>
                <a:cs typeface="Cambria"/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6502229" y="4814833"/>
              <a:ext cx="809625" cy="387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dirty="0" smtClean="0">
                  <a:latin typeface="Cambria"/>
                  <a:cs typeface="Cambria"/>
                </a:rPr>
                <a:t>...</a:t>
              </a:r>
              <a:endParaRPr lang="en-US" sz="2400" dirty="0">
                <a:latin typeface="Cambria"/>
                <a:cs typeface="Cambria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7134141" y="3264694"/>
              <a:ext cx="562061" cy="387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dirty="0" smtClean="0">
                  <a:latin typeface="Cambria"/>
                  <a:cs typeface="Cambria"/>
                </a:rPr>
                <a:t>green</a:t>
              </a:r>
              <a:endParaRPr lang="en-US" sz="2400" dirty="0">
                <a:latin typeface="Cambria"/>
                <a:cs typeface="Cambria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6553200" y="1775178"/>
            <a:ext cx="1366819" cy="3863622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76200" y="1295400"/>
            <a:ext cx="1676400" cy="2398092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ts val="240"/>
              </a:spcBef>
            </a:pPr>
            <a:r>
              <a:rPr lang="en-US" sz="2400" dirty="0" smtClean="0">
                <a:solidFill>
                  <a:schemeClr val="bg1"/>
                </a:solidFill>
                <a:latin typeface="Cambria"/>
                <a:cs typeface="Cambria"/>
              </a:rPr>
              <a:t>orange(</a:t>
            </a:r>
            <a:r>
              <a:rPr lang="en-US" sz="2400" dirty="0">
                <a:solidFill>
                  <a:schemeClr val="bg1"/>
                </a:solidFill>
                <a:latin typeface="Cambria"/>
                <a:cs typeface="Cambria"/>
              </a:rPr>
              <a:t>…)</a:t>
            </a:r>
          </a:p>
          <a:p>
            <a:pPr algn="l">
              <a:lnSpc>
                <a:spcPct val="100000"/>
              </a:lnSpc>
              <a:spcBef>
                <a:spcPts val="240"/>
              </a:spcBef>
            </a:pPr>
            <a:r>
              <a:rPr lang="en-US" sz="2400" dirty="0">
                <a:solidFill>
                  <a:schemeClr val="bg1"/>
                </a:solidFill>
                <a:latin typeface="Cambria"/>
                <a:cs typeface="Cambria"/>
              </a:rPr>
              <a:t>{</a:t>
            </a:r>
          </a:p>
          <a:p>
            <a:pPr marL="342900" lvl="1" algn="l">
              <a:lnSpc>
                <a:spcPct val="100000"/>
              </a:lnSpc>
              <a:spcBef>
                <a:spcPts val="240"/>
              </a:spcBef>
            </a:pPr>
            <a:r>
              <a:rPr lang="en-US" sz="2400" dirty="0" smtClean="0">
                <a:solidFill>
                  <a:schemeClr val="bg1"/>
                </a:solidFill>
                <a:latin typeface="Cambria"/>
                <a:cs typeface="Cambria"/>
              </a:rPr>
              <a:t>...</a:t>
            </a:r>
            <a:br>
              <a:rPr lang="en-US" sz="2400" dirty="0" smtClean="0">
                <a:solidFill>
                  <a:schemeClr val="bg1"/>
                </a:solidFill>
                <a:latin typeface="Cambria"/>
                <a:cs typeface="Cambria"/>
              </a:rPr>
            </a:br>
            <a:r>
              <a:rPr lang="en-US" sz="2400" dirty="0" smtClean="0">
                <a:solidFill>
                  <a:schemeClr val="bg1"/>
                </a:solidFill>
                <a:latin typeface="Cambria"/>
                <a:cs typeface="Cambria"/>
              </a:rPr>
              <a:t>red()</a:t>
            </a:r>
            <a:br>
              <a:rPr lang="en-US" sz="2400" dirty="0" smtClean="0">
                <a:solidFill>
                  <a:schemeClr val="bg1"/>
                </a:solidFill>
                <a:latin typeface="Cambria"/>
                <a:cs typeface="Cambria"/>
              </a:rPr>
            </a:br>
            <a:r>
              <a:rPr lang="en-US" sz="2400" dirty="0" smtClean="0">
                <a:solidFill>
                  <a:schemeClr val="bg1"/>
                </a:solidFill>
                <a:latin typeface="Cambria"/>
                <a:cs typeface="Cambria"/>
              </a:rPr>
              <a:t>...</a:t>
            </a:r>
          </a:p>
          <a:p>
            <a:pPr algn="l">
              <a:lnSpc>
                <a:spcPct val="100000"/>
              </a:lnSpc>
              <a:spcBef>
                <a:spcPts val="240"/>
              </a:spcBef>
            </a:pPr>
            <a:r>
              <a:rPr lang="en-US" sz="2400" dirty="0" smtClean="0">
                <a:solidFill>
                  <a:schemeClr val="bg1"/>
                </a:solidFill>
                <a:latin typeface="Cambria"/>
                <a:cs typeface="Cambria"/>
              </a:rPr>
              <a:t>}</a:t>
            </a:r>
            <a:endParaRPr lang="en-US" sz="2400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2133600" y="2057400"/>
            <a:ext cx="1676400" cy="2859757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ts val="240"/>
              </a:spcBef>
            </a:pPr>
            <a:r>
              <a:rPr lang="en-US" sz="2400" dirty="0" smtClean="0">
                <a:solidFill>
                  <a:srgbClr val="FFFFFE"/>
                </a:solidFill>
                <a:latin typeface="Cambria"/>
                <a:cs typeface="Cambria"/>
              </a:rPr>
              <a:t>red(</a:t>
            </a:r>
            <a:r>
              <a:rPr lang="en-US" sz="2400" dirty="0">
                <a:solidFill>
                  <a:srgbClr val="FFFFFE"/>
                </a:solidFill>
                <a:latin typeface="Cambria"/>
                <a:cs typeface="Cambria"/>
              </a:rPr>
              <a:t>…)</a:t>
            </a:r>
          </a:p>
          <a:p>
            <a:pPr algn="l">
              <a:lnSpc>
                <a:spcPct val="100000"/>
              </a:lnSpc>
              <a:spcBef>
                <a:spcPts val="240"/>
              </a:spcBef>
            </a:pPr>
            <a:r>
              <a:rPr lang="en-US" sz="2400" dirty="0">
                <a:solidFill>
                  <a:srgbClr val="FFFFFE"/>
                </a:solidFill>
                <a:latin typeface="Cambria"/>
                <a:cs typeface="Cambria"/>
              </a:rPr>
              <a:t>{</a:t>
            </a:r>
          </a:p>
          <a:p>
            <a:pPr marL="342900" lvl="1" algn="l">
              <a:lnSpc>
                <a:spcPct val="100000"/>
              </a:lnSpc>
              <a:spcBef>
                <a:spcPts val="240"/>
              </a:spcBef>
            </a:pPr>
            <a:r>
              <a:rPr lang="en-US" sz="2400" dirty="0" smtClean="0">
                <a:solidFill>
                  <a:srgbClr val="FFFFFE"/>
                </a:solidFill>
                <a:latin typeface="Cambria"/>
                <a:cs typeface="Cambria"/>
              </a:rPr>
              <a:t>...</a:t>
            </a:r>
          </a:p>
          <a:p>
            <a:pPr marL="342900" lvl="1" algn="l">
              <a:lnSpc>
                <a:spcPct val="100000"/>
              </a:lnSpc>
              <a:spcBef>
                <a:spcPts val="240"/>
              </a:spcBef>
            </a:pPr>
            <a:r>
              <a:rPr lang="en-US" sz="2400" dirty="0" smtClean="0">
                <a:solidFill>
                  <a:srgbClr val="FFFFFE"/>
                </a:solidFill>
                <a:latin typeface="Cambria"/>
                <a:cs typeface="Cambria"/>
              </a:rPr>
              <a:t>green()</a:t>
            </a:r>
          </a:p>
          <a:p>
            <a:pPr marL="342900" lvl="1" algn="l">
              <a:lnSpc>
                <a:spcPct val="100000"/>
              </a:lnSpc>
              <a:spcBef>
                <a:spcPts val="240"/>
              </a:spcBef>
            </a:pPr>
            <a:r>
              <a:rPr lang="en-US" sz="2400" dirty="0" smtClean="0">
                <a:solidFill>
                  <a:srgbClr val="FFFFFE"/>
                </a:solidFill>
                <a:latin typeface="Cambria"/>
                <a:cs typeface="Cambria"/>
              </a:rPr>
              <a:t>...</a:t>
            </a:r>
          </a:p>
          <a:p>
            <a:pPr marL="342900" lvl="1" algn="l">
              <a:lnSpc>
                <a:spcPct val="100000"/>
              </a:lnSpc>
              <a:spcBef>
                <a:spcPts val="240"/>
              </a:spcBef>
            </a:pPr>
            <a:r>
              <a:rPr lang="en-US" sz="2400" dirty="0" smtClean="0">
                <a:solidFill>
                  <a:srgbClr val="FFFFFE"/>
                </a:solidFill>
                <a:latin typeface="Cambria"/>
                <a:cs typeface="Cambria"/>
              </a:rPr>
              <a:t>green()</a:t>
            </a:r>
          </a:p>
          <a:p>
            <a:pPr algn="l">
              <a:lnSpc>
                <a:spcPct val="100000"/>
              </a:lnSpc>
              <a:spcBef>
                <a:spcPts val="240"/>
              </a:spcBef>
            </a:pPr>
            <a:r>
              <a:rPr lang="en-US" sz="2400" dirty="0" smtClean="0">
                <a:solidFill>
                  <a:srgbClr val="FFFFFE"/>
                </a:solidFill>
                <a:latin typeface="Cambria"/>
                <a:cs typeface="Cambria"/>
              </a:rPr>
              <a:t>}</a:t>
            </a:r>
            <a:endParaRPr lang="en-US" sz="2400" dirty="0">
              <a:solidFill>
                <a:srgbClr val="FFFFFE"/>
              </a:solidFill>
              <a:latin typeface="Cambria"/>
              <a:cs typeface="Cambria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4038600" y="3962400"/>
            <a:ext cx="1905000" cy="2459647"/>
          </a:xfrm>
          <a:prstGeom prst="rect">
            <a:avLst/>
          </a:prstGeom>
          <a:solidFill>
            <a:schemeClr val="accent5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ts val="240"/>
              </a:spcBef>
            </a:pPr>
            <a:r>
              <a:rPr lang="en-US" sz="2400" dirty="0" smtClean="0">
                <a:solidFill>
                  <a:srgbClr val="FFFFFE"/>
                </a:solidFill>
                <a:latin typeface="Cambria"/>
                <a:cs typeface="Cambria"/>
              </a:rPr>
              <a:t>green(</a:t>
            </a:r>
            <a:r>
              <a:rPr lang="en-US" sz="2400" dirty="0">
                <a:solidFill>
                  <a:srgbClr val="FFFFFE"/>
                </a:solidFill>
                <a:latin typeface="Cambria"/>
                <a:cs typeface="Cambria"/>
              </a:rPr>
              <a:t>…)</a:t>
            </a:r>
          </a:p>
          <a:p>
            <a:pPr algn="l">
              <a:lnSpc>
                <a:spcPct val="100000"/>
              </a:lnSpc>
              <a:spcBef>
                <a:spcPts val="240"/>
              </a:spcBef>
            </a:pPr>
            <a:r>
              <a:rPr lang="en-US" sz="2400" dirty="0">
                <a:solidFill>
                  <a:srgbClr val="FFFFFE"/>
                </a:solidFill>
                <a:latin typeface="Cambria"/>
                <a:cs typeface="Cambria"/>
              </a:rPr>
              <a:t>{</a:t>
            </a:r>
          </a:p>
          <a:p>
            <a:pPr lvl="1" algn="l">
              <a:lnSpc>
                <a:spcPct val="100000"/>
              </a:lnSpc>
              <a:spcBef>
                <a:spcPts val="240"/>
              </a:spcBef>
            </a:pPr>
            <a:r>
              <a:rPr lang="en-US" sz="2400" dirty="0" smtClean="0">
                <a:solidFill>
                  <a:srgbClr val="FFFFFE"/>
                </a:solidFill>
                <a:latin typeface="Cambria"/>
                <a:cs typeface="Cambria"/>
              </a:rPr>
              <a:t>...</a:t>
            </a:r>
          </a:p>
          <a:p>
            <a:pPr lvl="1" algn="l">
              <a:lnSpc>
                <a:spcPct val="100000"/>
              </a:lnSpc>
              <a:spcBef>
                <a:spcPts val="240"/>
              </a:spcBef>
            </a:pPr>
            <a:r>
              <a:rPr lang="en-US" sz="2400" dirty="0" smtClean="0">
                <a:solidFill>
                  <a:srgbClr val="FFFFFE"/>
                </a:solidFill>
                <a:latin typeface="Cambria"/>
                <a:cs typeface="Cambria"/>
              </a:rPr>
              <a:t>green()</a:t>
            </a:r>
          </a:p>
          <a:p>
            <a:pPr lvl="1" algn="l">
              <a:lnSpc>
                <a:spcPct val="100000"/>
              </a:lnSpc>
              <a:spcBef>
                <a:spcPts val="240"/>
              </a:spcBef>
            </a:pPr>
            <a:r>
              <a:rPr lang="en-US" sz="2400" dirty="0" smtClean="0">
                <a:solidFill>
                  <a:srgbClr val="FFFFFE"/>
                </a:solidFill>
                <a:latin typeface="Cambria"/>
                <a:cs typeface="Cambria"/>
              </a:rPr>
              <a:t>...</a:t>
            </a:r>
            <a:endParaRPr lang="en-US" sz="2400" dirty="0">
              <a:solidFill>
                <a:srgbClr val="FFFFFE"/>
              </a:solidFill>
              <a:latin typeface="Cambria"/>
              <a:cs typeface="Cambria"/>
            </a:endParaRPr>
          </a:p>
          <a:p>
            <a:pPr algn="l">
              <a:lnSpc>
                <a:spcPct val="100000"/>
              </a:lnSpc>
              <a:spcBef>
                <a:spcPts val="240"/>
              </a:spcBef>
            </a:pPr>
            <a:r>
              <a:rPr lang="en-US" sz="2400" dirty="0">
                <a:solidFill>
                  <a:srgbClr val="FFFFFE"/>
                </a:solidFill>
                <a:latin typeface="Cambria"/>
                <a:cs typeface="Cambri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644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53200" y="1775178"/>
            <a:ext cx="1366819" cy="38636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fld id="{9D37A05C-7D88-9E4B-B6AC-1CE35ACF5DD7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2" name="Group 26"/>
          <p:cNvGrpSpPr/>
          <p:nvPr/>
        </p:nvGrpSpPr>
        <p:grpSpPr>
          <a:xfrm>
            <a:off x="6095999" y="1143000"/>
            <a:ext cx="2819400" cy="4876800"/>
            <a:chOff x="6096000" y="1143000"/>
            <a:chExt cx="1670050" cy="4114800"/>
          </a:xfrm>
        </p:grpSpPr>
        <p:sp>
          <p:nvSpPr>
            <p:cNvPr id="234505" name="Rectangle 9"/>
            <p:cNvSpPr>
              <a:spLocks noChangeArrowheads="1"/>
            </p:cNvSpPr>
            <p:nvPr/>
          </p:nvSpPr>
          <p:spPr bwMode="auto">
            <a:xfrm>
              <a:off x="6197600" y="1676400"/>
              <a:ext cx="1498600" cy="3581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CCECFF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34507" name="Rectangle 11"/>
            <p:cNvSpPr>
              <a:spLocks noChangeArrowheads="1"/>
            </p:cNvSpPr>
            <p:nvPr/>
          </p:nvSpPr>
          <p:spPr bwMode="auto">
            <a:xfrm>
              <a:off x="6467495" y="1657350"/>
              <a:ext cx="802054" cy="387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dirty="0" smtClean="0">
                  <a:latin typeface="Cambria"/>
                  <a:cs typeface="Cambria"/>
                </a:rPr>
                <a:t>orange</a:t>
              </a:r>
              <a:endParaRPr lang="en-US" sz="2400" dirty="0">
                <a:latin typeface="Cambria"/>
                <a:cs typeface="Cambria"/>
              </a:endParaRPr>
            </a:p>
          </p:txBody>
        </p:sp>
        <p:sp>
          <p:nvSpPr>
            <p:cNvPr id="234508" name="Rectangle 12"/>
            <p:cNvSpPr>
              <a:spLocks noChangeArrowheads="1"/>
            </p:cNvSpPr>
            <p:nvPr/>
          </p:nvSpPr>
          <p:spPr bwMode="auto">
            <a:xfrm>
              <a:off x="6527715" y="2428875"/>
              <a:ext cx="606425" cy="387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dirty="0" smtClean="0">
                  <a:latin typeface="Cambria"/>
                  <a:cs typeface="Cambria"/>
                </a:rPr>
                <a:t>red</a:t>
              </a:r>
              <a:endParaRPr lang="en-US" sz="2400" dirty="0">
                <a:latin typeface="Cambria"/>
                <a:cs typeface="Cambria"/>
              </a:endParaRPr>
            </a:p>
          </p:txBody>
        </p:sp>
        <p:sp>
          <p:nvSpPr>
            <p:cNvPr id="234509" name="Rectangle 13"/>
            <p:cNvSpPr>
              <a:spLocks noChangeArrowheads="1"/>
            </p:cNvSpPr>
            <p:nvPr/>
          </p:nvSpPr>
          <p:spPr bwMode="auto">
            <a:xfrm>
              <a:off x="6459924" y="3265488"/>
              <a:ext cx="809625" cy="387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dirty="0" smtClean="0">
                  <a:latin typeface="Cambria"/>
                  <a:cs typeface="Cambria"/>
                </a:rPr>
                <a:t>green</a:t>
              </a:r>
              <a:endParaRPr lang="en-US" sz="2400" dirty="0">
                <a:latin typeface="Cambria"/>
                <a:cs typeface="Cambria"/>
              </a:endParaRPr>
            </a:p>
          </p:txBody>
        </p:sp>
        <p:sp>
          <p:nvSpPr>
            <p:cNvPr id="234512" name="Line 16"/>
            <p:cNvSpPr>
              <a:spLocks noChangeShapeType="1"/>
            </p:cNvSpPr>
            <p:nvPr/>
          </p:nvSpPr>
          <p:spPr bwMode="auto">
            <a:xfrm>
              <a:off x="6716713" y="2043113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34513" name="Line 17"/>
            <p:cNvSpPr>
              <a:spLocks noChangeShapeType="1"/>
            </p:cNvSpPr>
            <p:nvPr/>
          </p:nvSpPr>
          <p:spPr bwMode="auto">
            <a:xfrm>
              <a:off x="6716713" y="2814638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34514" name="Line 18"/>
            <p:cNvSpPr>
              <a:spLocks noChangeShapeType="1"/>
            </p:cNvSpPr>
            <p:nvPr/>
          </p:nvSpPr>
          <p:spPr bwMode="auto">
            <a:xfrm>
              <a:off x="6716713" y="3581400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34515" name="Line 19"/>
            <p:cNvSpPr>
              <a:spLocks noChangeShapeType="1"/>
            </p:cNvSpPr>
            <p:nvPr/>
          </p:nvSpPr>
          <p:spPr bwMode="auto">
            <a:xfrm>
              <a:off x="6716713" y="4343400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34516" name="Rectangle 20"/>
            <p:cNvSpPr>
              <a:spLocks noChangeArrowheads="1"/>
            </p:cNvSpPr>
            <p:nvPr/>
          </p:nvSpPr>
          <p:spPr bwMode="auto">
            <a:xfrm>
              <a:off x="6096000" y="1143000"/>
              <a:ext cx="1670050" cy="387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 smtClean="0">
                  <a:latin typeface="Cambria"/>
                  <a:cs typeface="Cambria"/>
                </a:rPr>
                <a:t>Function </a:t>
              </a:r>
              <a:r>
                <a:rPr lang="en-US" sz="2400" dirty="0" smtClean="0">
                  <a:solidFill>
                    <a:srgbClr val="990000"/>
                  </a:solidFill>
                  <a:latin typeface="Cambria"/>
                  <a:cs typeface="Cambria"/>
                </a:rPr>
                <a:t>Call </a:t>
              </a:r>
              <a:r>
                <a:rPr lang="en-US" sz="2400" dirty="0">
                  <a:solidFill>
                    <a:srgbClr val="990000"/>
                  </a:solidFill>
                  <a:latin typeface="Cambria"/>
                  <a:cs typeface="Cambria"/>
                </a:rPr>
                <a:t>Chain</a:t>
              </a:r>
            </a:p>
          </p:txBody>
        </p:sp>
        <p:sp>
          <p:nvSpPr>
            <p:cNvPr id="234521" name="Line 25"/>
            <p:cNvSpPr>
              <a:spLocks noChangeShapeType="1"/>
            </p:cNvSpPr>
            <p:nvPr/>
          </p:nvSpPr>
          <p:spPr bwMode="auto">
            <a:xfrm>
              <a:off x="6818184" y="2814638"/>
              <a:ext cx="536575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6457092" y="3962400"/>
              <a:ext cx="809625" cy="387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dirty="0" smtClean="0">
                  <a:latin typeface="Cambria"/>
                  <a:cs typeface="Cambria"/>
                </a:rPr>
                <a:t>green</a:t>
              </a:r>
              <a:endParaRPr lang="en-US" sz="2400" dirty="0">
                <a:latin typeface="Cambria"/>
                <a:cs typeface="Cambria"/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6502229" y="4814833"/>
              <a:ext cx="809625" cy="387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dirty="0" smtClean="0">
                  <a:latin typeface="Cambria"/>
                  <a:cs typeface="Cambria"/>
                </a:rPr>
                <a:t>...</a:t>
              </a:r>
              <a:endParaRPr lang="en-US" sz="2400" dirty="0">
                <a:latin typeface="Cambria"/>
                <a:cs typeface="Cambria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7134141" y="3264694"/>
              <a:ext cx="562061" cy="387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dirty="0" smtClean="0">
                  <a:latin typeface="Cambria"/>
                  <a:cs typeface="Cambria"/>
                </a:rPr>
                <a:t>green</a:t>
              </a:r>
              <a:endParaRPr lang="en-US" sz="2400" dirty="0">
                <a:latin typeface="Cambria"/>
                <a:cs typeface="Cambria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533400" y="695244"/>
            <a:ext cx="1676400" cy="1438356"/>
          </a:xfrm>
          <a:prstGeom prst="rect">
            <a:avLst/>
          </a:prstGeom>
          <a:solidFill>
            <a:srgbClr val="E47932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3400" y="2122311"/>
            <a:ext cx="1676400" cy="143835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3400" y="3441285"/>
            <a:ext cx="1676400" cy="143835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3400" y="4873997"/>
            <a:ext cx="1676400" cy="143835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62200" y="552651"/>
            <a:ext cx="3733799" cy="1569660"/>
            <a:chOff x="2362200" y="552651"/>
            <a:chExt cx="3733799" cy="1569660"/>
          </a:xfrm>
        </p:grpSpPr>
        <p:sp>
          <p:nvSpPr>
            <p:cNvPr id="7" name="Right Brace 6"/>
            <p:cNvSpPr/>
            <p:nvPr/>
          </p:nvSpPr>
          <p:spPr>
            <a:xfrm>
              <a:off x="2362200" y="695244"/>
              <a:ext cx="533400" cy="1427067"/>
            </a:xfrm>
            <a:prstGeom prst="rightBrac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36160" y="552651"/>
              <a:ext cx="315983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Frame for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400" dirty="0" smtClean="0"/>
                <a:t>locals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400" dirty="0" smtClean="0"/>
                <a:t>pushing parameters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400" dirty="0" smtClean="0"/>
                <a:t>temporary space</a:t>
              </a:r>
              <a:endParaRPr lang="en-US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02760" y="2133600"/>
            <a:ext cx="2234888" cy="1307685"/>
            <a:chOff x="2402760" y="2133600"/>
            <a:chExt cx="2234888" cy="1307685"/>
          </a:xfrm>
        </p:grpSpPr>
        <p:sp>
          <p:nvSpPr>
            <p:cNvPr id="32" name="Right Brace 31"/>
            <p:cNvSpPr/>
            <p:nvPr/>
          </p:nvSpPr>
          <p:spPr>
            <a:xfrm>
              <a:off x="2402760" y="2133600"/>
              <a:ext cx="533400" cy="1307685"/>
            </a:xfrm>
            <a:prstGeom prst="rightBrac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48000" y="2209800"/>
              <a:ext cx="1589648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to red </a:t>
              </a:r>
              <a:br>
                <a:rPr lang="en-US" sz="2400" dirty="0" smtClean="0"/>
              </a:br>
              <a:r>
                <a:rPr lang="en-US" sz="2400" dirty="0" smtClean="0"/>
                <a:t>“</a:t>
              </a:r>
              <a:r>
                <a:rPr lang="en-US" sz="2400" b="1" i="1" dirty="0" smtClean="0"/>
                <a:t>pushes</a:t>
              </a:r>
              <a:r>
                <a:rPr lang="en-US" sz="2400" dirty="0" smtClean="0"/>
                <a:t>” </a:t>
              </a:r>
              <a:br>
                <a:rPr lang="en-US" sz="2400" dirty="0" smtClean="0"/>
              </a:br>
              <a:r>
                <a:rPr lang="en-US" sz="2400" dirty="0" smtClean="0"/>
                <a:t>new frame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62200" y="4923215"/>
            <a:ext cx="2388753" cy="1569660"/>
            <a:chOff x="2362200" y="4923215"/>
            <a:chExt cx="2388753" cy="1569660"/>
          </a:xfrm>
        </p:grpSpPr>
        <p:sp>
          <p:nvSpPr>
            <p:cNvPr id="35" name="Right Brace 34"/>
            <p:cNvSpPr/>
            <p:nvPr/>
          </p:nvSpPr>
          <p:spPr>
            <a:xfrm>
              <a:off x="2362200" y="5004668"/>
              <a:ext cx="533400" cy="1307685"/>
            </a:xfrm>
            <a:prstGeom prst="rightBrac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71800" y="4923215"/>
              <a:ext cx="177915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When green</a:t>
              </a:r>
              <a:br>
                <a:rPr lang="en-US" sz="2400" dirty="0" smtClean="0"/>
              </a:br>
              <a:r>
                <a:rPr lang="en-US" sz="2400" dirty="0" smtClean="0"/>
                <a:t>returns it </a:t>
              </a:r>
              <a:br>
                <a:rPr lang="en-US" sz="2400" dirty="0" smtClean="0"/>
              </a:br>
              <a:r>
                <a:rPr lang="en-US" sz="2400" dirty="0" smtClean="0"/>
                <a:t>“</a:t>
              </a:r>
              <a:r>
                <a:rPr lang="en-US" sz="2400" b="1" i="1" dirty="0" smtClean="0"/>
                <a:t>pops</a:t>
              </a:r>
              <a:r>
                <a:rPr lang="en-US" sz="2400" dirty="0" smtClean="0"/>
                <a:t>” </a:t>
              </a:r>
              <a:br>
                <a:rPr lang="en-US" sz="2400" dirty="0" smtClean="0"/>
              </a:br>
              <a:r>
                <a:rPr lang="en-US" sz="2400" dirty="0" smtClean="0"/>
                <a:t>its frame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366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0" dirty="0" err="1" smtClean="0">
                <a:latin typeface="Consolas"/>
                <a:cs typeface="Consolas"/>
              </a:rPr>
              <a:t>int</a:t>
            </a:r>
            <a:r>
              <a:rPr lang="en-US" sz="2400" b="0" dirty="0" smtClean="0">
                <a:latin typeface="Consolas"/>
                <a:cs typeface="Consolas"/>
              </a:rPr>
              <a:t> orange(</a:t>
            </a:r>
            <a:r>
              <a:rPr lang="en-US" sz="2400" b="0" dirty="0" err="1" smtClean="0">
                <a:latin typeface="Consolas"/>
                <a:cs typeface="Consolas"/>
              </a:rPr>
              <a:t>int</a:t>
            </a:r>
            <a:r>
              <a:rPr lang="en-US" sz="2400" b="0" dirty="0" smtClean="0">
                <a:latin typeface="Consolas"/>
                <a:cs typeface="Consolas"/>
              </a:rPr>
              <a:t> a, </a:t>
            </a:r>
            <a:r>
              <a:rPr lang="en-US" sz="2400" b="0" dirty="0" err="1" smtClean="0">
                <a:latin typeface="Consolas"/>
                <a:cs typeface="Consolas"/>
              </a:rPr>
              <a:t>int</a:t>
            </a:r>
            <a:r>
              <a:rPr lang="en-US" sz="2400" b="0" dirty="0" smtClean="0">
                <a:latin typeface="Consolas"/>
                <a:cs typeface="Consolas"/>
              </a:rPr>
              <a:t> b)</a:t>
            </a:r>
          </a:p>
          <a:p>
            <a:pPr>
              <a:buNone/>
            </a:pPr>
            <a:r>
              <a:rPr lang="en-US" sz="2400" b="0" dirty="0" smtClean="0">
                <a:latin typeface="Consolas"/>
                <a:cs typeface="Consolas"/>
              </a:rPr>
              <a:t>{</a:t>
            </a:r>
          </a:p>
          <a:p>
            <a:pPr>
              <a:buNone/>
            </a:pPr>
            <a:r>
              <a:rPr lang="en-US" sz="2400" b="0" dirty="0" smtClean="0">
                <a:latin typeface="Consolas"/>
                <a:cs typeface="Consolas"/>
              </a:rPr>
              <a:t>  </a:t>
            </a:r>
            <a:r>
              <a:rPr lang="en-US" sz="2400" dirty="0" smtClean="0">
                <a:latin typeface="Consolas"/>
                <a:cs typeface="Consolas"/>
              </a:rPr>
              <a:t>char </a:t>
            </a:r>
            <a:r>
              <a:rPr lang="en-US" sz="2400" b="0" dirty="0" err="1" smtClean="0">
                <a:latin typeface="Consolas"/>
                <a:cs typeface="Consolas"/>
              </a:rPr>
              <a:t>buf</a:t>
            </a:r>
            <a:r>
              <a:rPr lang="en-US" sz="2400" b="0" dirty="0" smtClean="0">
                <a:latin typeface="Consolas"/>
                <a:cs typeface="Consolas"/>
              </a:rPr>
              <a:t>[16];</a:t>
            </a:r>
          </a:p>
          <a:p>
            <a:pPr>
              <a:buNone/>
            </a:pPr>
            <a:r>
              <a:rPr lang="en-US" sz="2400" b="0" dirty="0" smtClean="0">
                <a:latin typeface="Consolas"/>
                <a:cs typeface="Consolas"/>
              </a:rPr>
              <a:t>  </a:t>
            </a:r>
            <a:r>
              <a:rPr lang="en-US" sz="2400" b="0" dirty="0" err="1" smtClean="0">
                <a:latin typeface="Consolas"/>
                <a:cs typeface="Consolas"/>
              </a:rPr>
              <a:t>int</a:t>
            </a:r>
            <a:r>
              <a:rPr lang="en-US" sz="2400" b="0" dirty="0" smtClean="0">
                <a:latin typeface="Consolas"/>
                <a:cs typeface="Consolas"/>
              </a:rPr>
              <a:t> c, d;</a:t>
            </a:r>
          </a:p>
          <a:p>
            <a:pPr>
              <a:buNone/>
            </a:pPr>
            <a:r>
              <a:rPr lang="en-US" sz="2400" b="0" dirty="0" smtClean="0">
                <a:latin typeface="Consolas"/>
                <a:cs typeface="Consolas"/>
              </a:rPr>
              <a:t>  </a:t>
            </a:r>
            <a:r>
              <a:rPr lang="en-US" sz="2400" dirty="0" smtClean="0">
                <a:latin typeface="Consolas"/>
                <a:cs typeface="Consolas"/>
              </a:rPr>
              <a:t>if(a &gt; b)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c = a;</a:t>
            </a:r>
          </a:p>
          <a:p>
            <a:pPr>
              <a:buNone/>
            </a:pPr>
            <a:r>
              <a:rPr lang="en-US" sz="2400" b="0" dirty="0">
                <a:latin typeface="Consolas"/>
                <a:cs typeface="Consolas"/>
              </a:rPr>
              <a:t> </a:t>
            </a:r>
            <a:r>
              <a:rPr lang="en-US" sz="2400" b="0" dirty="0" smtClean="0">
                <a:latin typeface="Consolas"/>
                <a:cs typeface="Consolas"/>
              </a:rPr>
              <a:t> else</a:t>
            </a:r>
            <a:br>
              <a:rPr lang="en-US" sz="2400" b="0" dirty="0" smtClean="0">
                <a:latin typeface="Consolas"/>
                <a:cs typeface="Consolas"/>
              </a:rPr>
            </a:br>
            <a:r>
              <a:rPr lang="en-US" sz="2400" b="0" dirty="0" smtClean="0">
                <a:latin typeface="Consolas"/>
                <a:cs typeface="Consolas"/>
              </a:rPr>
              <a:t>   c = b;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d = red(c, </a:t>
            </a:r>
            <a:r>
              <a:rPr lang="en-US" sz="2400" dirty="0" err="1" smtClean="0">
                <a:latin typeface="Consolas"/>
                <a:cs typeface="Consolas"/>
              </a:rPr>
              <a:t>buf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</a:p>
          <a:p>
            <a:pPr>
              <a:buNone/>
            </a:pPr>
            <a:r>
              <a:rPr lang="en-US" sz="2400" b="0" dirty="0">
                <a:latin typeface="Consolas"/>
                <a:cs typeface="Consolas"/>
              </a:rPr>
              <a:t> </a:t>
            </a:r>
            <a:r>
              <a:rPr lang="en-US" sz="2400" b="0" dirty="0" smtClean="0">
                <a:latin typeface="Consolas"/>
                <a:cs typeface="Consolas"/>
              </a:rPr>
              <a:t> return d;</a:t>
            </a:r>
          </a:p>
          <a:p>
            <a:pPr>
              <a:buNone/>
            </a:pPr>
            <a:r>
              <a:rPr lang="en-US" sz="2400" b="0" dirty="0" smtClean="0">
                <a:latin typeface="Consolas"/>
                <a:cs typeface="Consolas"/>
              </a:rPr>
              <a:t>}</a:t>
            </a:r>
            <a:endParaRPr lang="en-US" sz="2400" b="0" dirty="0">
              <a:latin typeface="Consolas"/>
              <a:cs typeface="Consola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029200" y="1135590"/>
            <a:ext cx="3962400" cy="838200"/>
          </a:xfrm>
          <a:prstGeom prst="wedgeRoundRectCallout">
            <a:avLst>
              <a:gd name="adj1" fmla="val -60716"/>
              <a:gd name="adj2" fmla="val 14285"/>
              <a:gd name="adj3" fmla="val 16667"/>
            </a:avLst>
          </a:prstGeom>
          <a:ln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Need to access arguments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4572000" y="2286000"/>
            <a:ext cx="3962400" cy="838200"/>
          </a:xfrm>
          <a:prstGeom prst="wedgeRoundRectCallout">
            <a:avLst>
              <a:gd name="adj1" fmla="val -77554"/>
              <a:gd name="adj2" fmla="val 8629"/>
              <a:gd name="adj3" fmla="val 16667"/>
            </a:avLst>
          </a:prstGeom>
          <a:ln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Need space to store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local </a:t>
            </a:r>
            <a:r>
              <a:rPr lang="en-US" sz="2800" dirty="0" err="1" smtClean="0">
                <a:solidFill>
                  <a:schemeClr val="bg1"/>
                </a:solidFill>
              </a:rPr>
              <a:t>vars</a:t>
            </a:r>
            <a:r>
              <a:rPr lang="en-US" sz="2800" dirty="0" smtClean="0">
                <a:solidFill>
                  <a:schemeClr val="bg1"/>
                </a:solidFill>
              </a:rPr>
              <a:t> (</a:t>
            </a:r>
            <a:r>
              <a:rPr lang="en-US" sz="2800" dirty="0" err="1" smtClean="0">
                <a:solidFill>
                  <a:schemeClr val="bg1"/>
                </a:solidFill>
              </a:rPr>
              <a:t>buf</a:t>
            </a:r>
            <a:r>
              <a:rPr lang="en-US" sz="2800" dirty="0" smtClean="0">
                <a:solidFill>
                  <a:schemeClr val="bg1"/>
                </a:solidFill>
              </a:rPr>
              <a:t>, c, and d)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4343400" y="3657600"/>
            <a:ext cx="3962400" cy="838200"/>
          </a:xfrm>
          <a:prstGeom prst="wedgeRoundRectCallout">
            <a:avLst>
              <a:gd name="adj1" fmla="val -79335"/>
              <a:gd name="adj2" fmla="val 81020"/>
              <a:gd name="adj3" fmla="val 16667"/>
            </a:avLst>
          </a:prstGeom>
          <a:ln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Need space to put arguments for callee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4636911" y="4953000"/>
            <a:ext cx="3962400" cy="838200"/>
          </a:xfrm>
          <a:prstGeom prst="wedgeRoundRectCallout">
            <a:avLst>
              <a:gd name="adj1" fmla="val -102482"/>
              <a:gd name="adj2" fmla="val -6522"/>
              <a:gd name="adj3" fmla="val 16667"/>
            </a:avLst>
          </a:prstGeom>
          <a:ln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Need a way for callee to return values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3400" y="5867400"/>
            <a:ext cx="8001000" cy="9144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Calling convention determines the above features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28" grpId="0" animBg="1"/>
      <p:bldP spid="32" grpId="0" animBg="1"/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cdecl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the default for Linux &amp; </a:t>
            </a:r>
            <a:r>
              <a:rPr lang="en-US" dirty="0" err="1" smtClean="0">
                <a:solidFill>
                  <a:schemeClr val="tx1"/>
                </a:solidFill>
              </a:rPr>
              <a:t>gcc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954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orange(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a, 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b)</a:t>
            </a:r>
          </a:p>
          <a:p>
            <a:pPr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{</a:t>
            </a:r>
          </a:p>
          <a:p>
            <a:pPr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  char </a:t>
            </a:r>
            <a:r>
              <a:rPr lang="en-US" sz="2400" dirty="0" err="1" smtClean="0">
                <a:latin typeface="Consolas"/>
                <a:cs typeface="Consolas"/>
              </a:rPr>
              <a:t>buf</a:t>
            </a:r>
            <a:r>
              <a:rPr lang="en-US" sz="2400" dirty="0" smtClean="0">
                <a:latin typeface="Consolas"/>
                <a:cs typeface="Consolas"/>
              </a:rPr>
              <a:t>[16];</a:t>
            </a:r>
          </a:p>
          <a:p>
            <a:pPr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c, d;</a:t>
            </a:r>
          </a:p>
          <a:p>
            <a:pPr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  if(a &gt; b)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c = a;</a:t>
            </a:r>
          </a:p>
          <a:p>
            <a:pPr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  else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c = b;</a:t>
            </a:r>
          </a:p>
          <a:p>
            <a:pPr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  d = red(c, </a:t>
            </a:r>
            <a:r>
              <a:rPr lang="en-US" sz="2400" dirty="0" err="1" smtClean="0">
                <a:latin typeface="Consolas"/>
                <a:cs typeface="Consolas"/>
              </a:rPr>
              <a:t>buf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</a:p>
          <a:p>
            <a:pPr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  return d;</a:t>
            </a:r>
          </a:p>
          <a:p>
            <a:pPr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500153"/>
              </p:ext>
            </p:extLst>
          </p:nvPr>
        </p:nvGraphicFramePr>
        <p:xfrm>
          <a:off x="6185958" y="1142999"/>
          <a:ext cx="1752600" cy="5600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1935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c, d ≥ 24 bytes if stored on stack)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orange’s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959243" y="2773678"/>
            <a:ext cx="1100454" cy="646331"/>
            <a:chOff x="7959243" y="3429000"/>
            <a:chExt cx="1100454" cy="646331"/>
          </a:xfrm>
        </p:grpSpPr>
        <p:sp>
          <p:nvSpPr>
            <p:cNvPr id="3" name="TextBox 2"/>
            <p:cNvSpPr txBox="1"/>
            <p:nvPr/>
          </p:nvSpPr>
          <p:spPr>
            <a:xfrm>
              <a:off x="8229600" y="3429000"/>
              <a:ext cx="8300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  <a:p>
              <a:r>
                <a:rPr lang="en-US" i="1" dirty="0" smtClean="0"/>
                <a:t>frame</a:t>
              </a:r>
              <a:endParaRPr lang="en-US" i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959243" y="4342229"/>
            <a:ext cx="1017511" cy="646331"/>
            <a:chOff x="7959243" y="3429000"/>
            <a:chExt cx="1017511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8229600" y="3429000"/>
              <a:ext cx="7471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i="1" dirty="0" smtClean="0"/>
                <a:t>stack</a:t>
              </a:r>
              <a:endParaRPr lang="en-US" i="1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479809" y="1513840"/>
            <a:ext cx="1692391" cy="722531"/>
            <a:chOff x="4479809" y="1828800"/>
            <a:chExt cx="1692391" cy="722531"/>
          </a:xfrm>
        </p:grpSpPr>
        <p:sp>
          <p:nvSpPr>
            <p:cNvPr id="10" name="Left Brace 9"/>
            <p:cNvSpPr/>
            <p:nvPr/>
          </p:nvSpPr>
          <p:spPr>
            <a:xfrm>
              <a:off x="5867400" y="1828800"/>
              <a:ext cx="304800" cy="722531"/>
            </a:xfrm>
            <a:prstGeom prst="leftBrac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79809" y="1866900"/>
              <a:ext cx="13931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parameter</a:t>
              </a:r>
              <a:br>
                <a:rPr lang="en-US" dirty="0" smtClean="0"/>
              </a:br>
              <a:r>
                <a:rPr lang="en-US" dirty="0" smtClean="0"/>
                <a:t>area (caller)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51869" y="2246531"/>
            <a:ext cx="1320331" cy="2293817"/>
            <a:chOff x="4851869" y="2590800"/>
            <a:chExt cx="1320331" cy="2575560"/>
          </a:xfrm>
        </p:grpSpPr>
        <p:sp>
          <p:nvSpPr>
            <p:cNvPr id="47" name="Left Brace 46"/>
            <p:cNvSpPr/>
            <p:nvPr/>
          </p:nvSpPr>
          <p:spPr>
            <a:xfrm>
              <a:off x="5867400" y="2590800"/>
              <a:ext cx="304800" cy="2575560"/>
            </a:xfrm>
            <a:prstGeom prst="leftBrace">
              <a:avLst>
                <a:gd name="adj1" fmla="val 16668"/>
                <a:gd name="adj2" fmla="val 50000"/>
              </a:avLst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51869" y="3214206"/>
              <a:ext cx="1021095" cy="1328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orange’s</a:t>
              </a:r>
              <a:br>
                <a:rPr lang="en-US" dirty="0" smtClean="0"/>
              </a:br>
              <a:r>
                <a:rPr lang="en-US" dirty="0" smtClean="0"/>
                <a:t>initial</a:t>
              </a:r>
              <a:br>
                <a:rPr lang="en-US" dirty="0" smtClean="0"/>
              </a:br>
              <a:r>
                <a:rPr lang="en-US" dirty="0" smtClean="0"/>
                <a:t>stack</a:t>
              </a:r>
              <a:br>
                <a:rPr lang="en-US" dirty="0" smtClean="0"/>
              </a:br>
              <a:r>
                <a:rPr lang="en-US" dirty="0" smtClean="0"/>
                <a:t>frame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55063" y="4545648"/>
            <a:ext cx="1817137" cy="1093152"/>
            <a:chOff x="4355063" y="2658280"/>
            <a:chExt cx="1817137" cy="2575560"/>
          </a:xfrm>
        </p:grpSpPr>
        <p:sp>
          <p:nvSpPr>
            <p:cNvPr id="49" name="Left Brace 48"/>
            <p:cNvSpPr/>
            <p:nvPr/>
          </p:nvSpPr>
          <p:spPr>
            <a:xfrm>
              <a:off x="5867400" y="2658280"/>
              <a:ext cx="304800" cy="2575560"/>
            </a:xfrm>
            <a:prstGeom prst="leftBrace">
              <a:avLst>
                <a:gd name="adj1" fmla="val 16668"/>
                <a:gd name="adj2" fmla="val 50000"/>
              </a:avLst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063" y="2873479"/>
              <a:ext cx="1517901" cy="21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to be created</a:t>
              </a:r>
              <a:br>
                <a:rPr lang="en-US" dirty="0" smtClean="0"/>
              </a:br>
              <a:r>
                <a:rPr lang="en-US" dirty="0" smtClean="0"/>
                <a:t>before</a:t>
              </a:r>
              <a:br>
                <a:rPr lang="en-US" dirty="0" smtClean="0"/>
              </a:br>
              <a:r>
                <a:rPr lang="en-US" dirty="0" smtClean="0"/>
                <a:t>calling</a:t>
              </a:r>
              <a:r>
                <a:rPr lang="en-US" dirty="0"/>
                <a:t> </a:t>
              </a:r>
              <a:r>
                <a:rPr lang="en-US" dirty="0" smtClean="0"/>
                <a:t>red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185958" y="4535488"/>
            <a:ext cx="1752600" cy="2206773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442502" y="5638800"/>
            <a:ext cx="1729698" cy="1088265"/>
            <a:chOff x="4442502" y="2658280"/>
            <a:chExt cx="1729698" cy="2575560"/>
          </a:xfrm>
        </p:grpSpPr>
        <p:sp>
          <p:nvSpPr>
            <p:cNvPr id="25" name="Left Brace 24"/>
            <p:cNvSpPr/>
            <p:nvPr/>
          </p:nvSpPr>
          <p:spPr>
            <a:xfrm>
              <a:off x="5867400" y="2658280"/>
              <a:ext cx="304800" cy="2575560"/>
            </a:xfrm>
            <a:prstGeom prst="leftBrace">
              <a:avLst>
                <a:gd name="adj1" fmla="val 16668"/>
                <a:gd name="adj2" fmla="val 50000"/>
              </a:avLst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42502" y="3195253"/>
              <a:ext cx="1430462" cy="152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after red has</a:t>
              </a:r>
              <a:br>
                <a:rPr lang="en-US" dirty="0" smtClean="0"/>
              </a:br>
              <a:r>
                <a:rPr lang="en-US" dirty="0" smtClean="0"/>
                <a:t>been called</a:t>
              </a:r>
            </a:p>
          </p:txBody>
        </p:sp>
      </p:grpSp>
      <p:sp>
        <p:nvSpPr>
          <p:cNvPr id="15" name="Down Arrow 14"/>
          <p:cNvSpPr/>
          <p:nvPr/>
        </p:nvSpPr>
        <p:spPr>
          <a:xfrm>
            <a:off x="8305800" y="4988560"/>
            <a:ext cx="472440" cy="1371600"/>
          </a:xfrm>
          <a:prstGeom prst="downArrow">
            <a:avLst/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rtlCol="0" anchor="ctr" anchorCtr="1"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grow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2971800" y="2819400"/>
            <a:ext cx="3200400" cy="2133600"/>
          </a:xfrm>
          <a:prstGeom prst="foldedCorner">
            <a:avLst>
              <a:gd name="adj" fmla="val 7143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Don</a:t>
            </a:r>
            <a:r>
              <a:rPr lang="fr-FR" sz="2800" dirty="0" smtClean="0">
                <a:solidFill>
                  <a:schemeClr val="bg1"/>
                </a:solidFill>
              </a:rPr>
              <a:t>’</a:t>
            </a:r>
            <a:r>
              <a:rPr lang="en-US" sz="2800" dirty="0" smtClean="0">
                <a:solidFill>
                  <a:schemeClr val="bg1"/>
                </a:solidFill>
              </a:rPr>
              <a:t>t worry!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We will walk through these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one by one.</a:t>
            </a:r>
          </a:p>
        </p:txBody>
      </p:sp>
    </p:spTree>
    <p:extLst>
      <p:ext uri="{BB962C8B-B14F-4D97-AF65-F5344CB8AC3E}">
        <p14:creationId xmlns:p14="http://schemas.microsoft.com/office/powerpoint/2010/main" val="116967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sz="half" idx="1"/>
          </p:nvPr>
        </p:nvSpPr>
        <p:spPr>
          <a:xfrm>
            <a:off x="279400" y="685800"/>
            <a:ext cx="4200409" cy="5820361"/>
          </a:xfrm>
        </p:spPr>
        <p:txBody>
          <a:bodyPr anchor="t" anchorCtr="0">
            <a:noAutofit/>
          </a:bodyPr>
          <a:lstStyle/>
          <a:p>
            <a:pPr>
              <a:buNone/>
            </a:pPr>
            <a:r>
              <a:rPr lang="en-US" sz="2000" dirty="0" smtClean="0"/>
              <a:t>When </a:t>
            </a:r>
            <a:r>
              <a:rPr lang="en-US" sz="2000" b="0" dirty="0" smtClean="0">
                <a:solidFill>
                  <a:schemeClr val="accent2"/>
                </a:solidFill>
              </a:rPr>
              <a:t>orange</a:t>
            </a:r>
            <a:r>
              <a:rPr lang="en-US" sz="2000" dirty="0" smtClean="0"/>
              <a:t> attains control,</a:t>
            </a:r>
            <a:endParaRPr lang="en-US" sz="2000" b="0" dirty="0" smtClean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return address has already been pushed onto stack by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fld id="{9D37A05C-7D88-9E4B-B6AC-1CE35ACF5DD7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471159"/>
              </p:ext>
            </p:extLst>
          </p:nvPr>
        </p:nvGraphicFramePr>
        <p:xfrm>
          <a:off x="6185958" y="1142999"/>
          <a:ext cx="1752600" cy="1468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7959243" y="115669"/>
            <a:ext cx="1179192" cy="646331"/>
            <a:chOff x="7959243" y="3429000"/>
            <a:chExt cx="1179192" cy="646331"/>
          </a:xfrm>
        </p:grpSpPr>
        <p:sp>
          <p:nvSpPr>
            <p:cNvPr id="27" name="TextBox 26"/>
            <p:cNvSpPr txBox="1"/>
            <p:nvPr/>
          </p:nvSpPr>
          <p:spPr>
            <a:xfrm>
              <a:off x="8229600" y="3429000"/>
              <a:ext cx="9088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  <a:p>
              <a:r>
                <a:rPr lang="en-US" dirty="0" smtClean="0"/>
                <a:t>(caller)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59243" y="2413000"/>
            <a:ext cx="1006456" cy="369332"/>
            <a:chOff x="7959243" y="3429000"/>
            <a:chExt cx="1006456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06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sz="half" idx="1"/>
          </p:nvPr>
        </p:nvSpPr>
        <p:spPr>
          <a:xfrm>
            <a:off x="279400" y="685800"/>
            <a:ext cx="4200409" cy="5820361"/>
          </a:xfrm>
        </p:spPr>
        <p:txBody>
          <a:bodyPr anchor="t" anchorCtr="0">
            <a:noAutofit/>
          </a:bodyPr>
          <a:lstStyle/>
          <a:p>
            <a:pPr>
              <a:buNone/>
            </a:pPr>
            <a:r>
              <a:rPr lang="en-US" sz="2000" dirty="0" smtClean="0"/>
              <a:t>When </a:t>
            </a:r>
            <a:r>
              <a:rPr lang="en-US" sz="2000" b="0" dirty="0" smtClean="0">
                <a:solidFill>
                  <a:schemeClr val="accent2"/>
                </a:solidFill>
              </a:rPr>
              <a:t>orange</a:t>
            </a:r>
            <a:r>
              <a:rPr lang="en-US" sz="2000" dirty="0" smtClean="0"/>
              <a:t> attains control,</a:t>
            </a:r>
            <a:endParaRPr lang="en-US" sz="2000" b="0" dirty="0" smtClean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return address has already been pushed onto stack by caller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own the frame pointer</a:t>
            </a:r>
          </a:p>
          <a:p>
            <a:pPr lvl="1">
              <a:buFont typeface="Lucida Grande"/>
              <a:buChar char="-"/>
            </a:pPr>
            <a:r>
              <a:rPr lang="en-US" sz="1800" dirty="0" smtClean="0"/>
              <a:t>push caller’s </a:t>
            </a:r>
            <a:r>
              <a:rPr lang="en-US" sz="1800" dirty="0" err="1" smtClean="0"/>
              <a:t>ebp</a:t>
            </a:r>
            <a:endParaRPr lang="en-US" sz="1800" b="0" dirty="0" smtClean="0"/>
          </a:p>
          <a:p>
            <a:pPr lvl="1">
              <a:buFont typeface="Lucida Grande"/>
              <a:buChar char="-"/>
            </a:pPr>
            <a:r>
              <a:rPr lang="en-US" sz="1800" dirty="0" smtClean="0"/>
              <a:t>c</a:t>
            </a:r>
            <a:r>
              <a:rPr lang="en-US" sz="1800" b="0" dirty="0" smtClean="0"/>
              <a:t>opy current </a:t>
            </a:r>
            <a:r>
              <a:rPr lang="en-US" sz="1800" b="0" dirty="0" err="1" smtClean="0"/>
              <a:t>esp</a:t>
            </a:r>
            <a:r>
              <a:rPr lang="en-US" sz="1800" b="0" dirty="0" smtClean="0"/>
              <a:t> into </a:t>
            </a:r>
            <a:r>
              <a:rPr lang="en-US" sz="1800" b="0" dirty="0" err="1" smtClean="0"/>
              <a:t>ebp</a:t>
            </a:r>
            <a:endParaRPr lang="en-US" sz="1800" b="0" dirty="0" smtClean="0"/>
          </a:p>
          <a:p>
            <a:pPr lvl="1">
              <a:buFont typeface="Lucida Grande"/>
              <a:buChar char="-"/>
            </a:pPr>
            <a:r>
              <a:rPr lang="en-US" sz="1800" dirty="0" smtClean="0"/>
              <a:t>first argument is at ebp+8</a:t>
            </a:r>
            <a:endParaRPr lang="en-US" sz="1800" b="0" dirty="0" smtClean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fld id="{9D37A05C-7D88-9E4B-B6AC-1CE35ACF5DD7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46229"/>
              </p:ext>
            </p:extLst>
          </p:nvPr>
        </p:nvGraphicFramePr>
        <p:xfrm>
          <a:off x="6185958" y="1142999"/>
          <a:ext cx="1752600" cy="1836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7959243" y="2514600"/>
            <a:ext cx="1032104" cy="923330"/>
            <a:chOff x="7959243" y="3169922"/>
            <a:chExt cx="1032104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8229600" y="3169922"/>
              <a:ext cx="7617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  <a:p>
              <a:pPr algn="ctr"/>
              <a:r>
                <a:rPr lang="en-US" dirty="0" smtClean="0"/>
                <a:t>and</a:t>
              </a:r>
            </a:p>
            <a:p>
              <a:pPr algn="ctr"/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998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47874" y="1399392"/>
            <a:ext cx="8415126" cy="3389531"/>
            <a:chOff x="347874" y="228600"/>
            <a:chExt cx="8415126" cy="3389531"/>
          </a:xfrm>
        </p:grpSpPr>
        <p:sp>
          <p:nvSpPr>
            <p:cNvPr id="5" name="Rectangle 4"/>
            <p:cNvSpPr/>
            <p:nvPr/>
          </p:nvSpPr>
          <p:spPr>
            <a:xfrm>
              <a:off x="3048001" y="1359434"/>
              <a:ext cx="2689504" cy="1073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3600" dirty="0" smtClean="0">
                  <a:solidFill>
                    <a:srgbClr val="990000"/>
                  </a:solidFill>
                </a:rPr>
                <a:t>Compilation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" y="1371600"/>
              <a:ext cx="207731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Source </a:t>
              </a:r>
              <a:br>
                <a:rPr lang="en-US" sz="3600" dirty="0" smtClean="0"/>
              </a:br>
              <a:r>
                <a:rPr lang="en-US" sz="3600" dirty="0" smtClean="0"/>
                <a:t>Language</a:t>
              </a:r>
              <a:endParaRPr lang="en-US" sz="3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85689" y="1295400"/>
              <a:ext cx="207731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Target</a:t>
              </a:r>
              <a:br>
                <a:rPr lang="en-US" sz="3600" dirty="0" smtClean="0"/>
              </a:br>
              <a:r>
                <a:rPr lang="en-US" sz="3600" dirty="0" smtClean="0"/>
                <a:t>Language</a:t>
              </a:r>
              <a:endParaRPr lang="en-US" sz="36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279656" y="1636693"/>
              <a:ext cx="705476" cy="496907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rgbClr val="E47932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5887782" y="1679712"/>
              <a:ext cx="705476" cy="496907"/>
            </a:xfrm>
            <a:prstGeom prst="rightArrow">
              <a:avLst/>
            </a:prstGeom>
            <a:solidFill>
              <a:srgbClr val="E47932"/>
            </a:solidFill>
            <a:ln>
              <a:solidFill>
                <a:srgbClr val="E47932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962344" y="228600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Input</a:t>
              </a:r>
              <a:endParaRPr lang="en-US" sz="3600" dirty="0"/>
            </a:p>
          </p:txBody>
        </p:sp>
        <p:sp>
          <p:nvSpPr>
            <p:cNvPr id="3" name="Down Arrow 2"/>
            <p:cNvSpPr/>
            <p:nvPr/>
          </p:nvSpPr>
          <p:spPr>
            <a:xfrm>
              <a:off x="7533844" y="990601"/>
              <a:ext cx="381000" cy="368834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86144" y="2971800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000000"/>
                  </a:solidFill>
                </a:rPr>
                <a:t>Output</a:t>
              </a:r>
              <a:endParaRPr lang="en-US" sz="3600" dirty="0">
                <a:solidFill>
                  <a:srgbClr val="000000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7508587" y="2602966"/>
              <a:ext cx="431515" cy="368834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7874" y="344270"/>
              <a:ext cx="37242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tx2"/>
                  </a:solidFill>
                </a:rPr>
                <a:t>“Compiled Code”</a:t>
              </a:r>
              <a:endParaRPr lang="en-US" sz="36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68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sz="half" idx="1"/>
          </p:nvPr>
        </p:nvSpPr>
        <p:spPr>
          <a:xfrm>
            <a:off x="279400" y="685800"/>
            <a:ext cx="4200409" cy="5820361"/>
          </a:xfrm>
        </p:spPr>
        <p:txBody>
          <a:bodyPr anchor="t" anchorCtr="0">
            <a:noAutofit/>
          </a:bodyPr>
          <a:lstStyle/>
          <a:p>
            <a:pPr>
              <a:buNone/>
            </a:pPr>
            <a:r>
              <a:rPr lang="en-US" sz="2000" dirty="0" smtClean="0"/>
              <a:t>When </a:t>
            </a:r>
            <a:r>
              <a:rPr lang="en-US" sz="2000" b="0" dirty="0" smtClean="0">
                <a:solidFill>
                  <a:schemeClr val="accent2"/>
                </a:solidFill>
              </a:rPr>
              <a:t>orange</a:t>
            </a:r>
            <a:r>
              <a:rPr lang="en-US" sz="2000" dirty="0" smtClean="0"/>
              <a:t> attains control,</a:t>
            </a:r>
            <a:endParaRPr lang="en-US" sz="2000" b="0" dirty="0" smtClean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return address has already been pushed onto stack by caller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own the frame pointer</a:t>
            </a:r>
          </a:p>
          <a:p>
            <a:pPr lvl="1">
              <a:buFont typeface="Lucida Grande"/>
              <a:buChar char="-"/>
            </a:pPr>
            <a:r>
              <a:rPr lang="en-US" sz="1800" dirty="0" smtClean="0"/>
              <a:t>push caller’s </a:t>
            </a:r>
            <a:r>
              <a:rPr lang="en-US" sz="1800" dirty="0" err="1" smtClean="0"/>
              <a:t>ebp</a:t>
            </a:r>
            <a:endParaRPr lang="en-US" sz="1800" b="0" dirty="0" smtClean="0"/>
          </a:p>
          <a:p>
            <a:pPr lvl="1">
              <a:buFont typeface="Lucida Grande"/>
              <a:buChar char="-"/>
            </a:pPr>
            <a:r>
              <a:rPr lang="en-US" sz="1800" dirty="0" smtClean="0"/>
              <a:t>c</a:t>
            </a:r>
            <a:r>
              <a:rPr lang="en-US" sz="1800" b="0" dirty="0" smtClean="0"/>
              <a:t>opy current </a:t>
            </a:r>
            <a:r>
              <a:rPr lang="en-US" sz="1800" b="0" dirty="0" err="1" smtClean="0"/>
              <a:t>esp</a:t>
            </a:r>
            <a:r>
              <a:rPr lang="en-US" sz="1800" b="0" dirty="0" smtClean="0"/>
              <a:t> into </a:t>
            </a:r>
            <a:r>
              <a:rPr lang="en-US" sz="1800" b="0" dirty="0" err="1" smtClean="0"/>
              <a:t>ebp</a:t>
            </a:r>
            <a:endParaRPr lang="en-US" sz="1800" b="0" dirty="0" smtClean="0"/>
          </a:p>
          <a:p>
            <a:pPr lvl="1">
              <a:buFont typeface="Lucida Grande"/>
              <a:buChar char="-"/>
            </a:pPr>
            <a:r>
              <a:rPr lang="en-US" sz="1800" dirty="0" smtClean="0"/>
              <a:t>first argument is at ebp+8</a:t>
            </a:r>
            <a:endParaRPr lang="en-US" sz="1800" b="0" dirty="0" smtClean="0">
              <a:latin typeface="Consolas"/>
              <a:cs typeface="Consola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</a:t>
            </a:r>
            <a:r>
              <a:rPr lang="en-US" sz="2000" b="0" dirty="0" smtClean="0"/>
              <a:t>ave values of</a:t>
            </a:r>
            <a:r>
              <a:rPr lang="en-US" sz="2000" dirty="0" smtClean="0"/>
              <a:t> other callee-save </a:t>
            </a:r>
            <a:r>
              <a:rPr lang="en-US" sz="2000" b="0" dirty="0" smtClean="0"/>
              <a:t>registers </a:t>
            </a:r>
            <a:r>
              <a:rPr lang="en-US" sz="2000" i="1" dirty="0" smtClean="0"/>
              <a:t>if used</a:t>
            </a:r>
          </a:p>
          <a:p>
            <a:pPr lvl="1">
              <a:buFont typeface="Lucida Grande"/>
              <a:buChar char="-"/>
            </a:pPr>
            <a:r>
              <a:rPr lang="en-US" sz="1800" dirty="0" err="1" smtClean="0"/>
              <a:t>edi</a:t>
            </a:r>
            <a:r>
              <a:rPr lang="en-US" sz="1800" dirty="0" smtClean="0"/>
              <a:t>, </a:t>
            </a:r>
            <a:r>
              <a:rPr lang="en-US" sz="1800" dirty="0" err="1" smtClean="0"/>
              <a:t>esi</a:t>
            </a:r>
            <a:r>
              <a:rPr lang="en-US" sz="1800" dirty="0" smtClean="0"/>
              <a:t>, </a:t>
            </a:r>
            <a:r>
              <a:rPr lang="en-US" sz="1800" dirty="0" err="1" smtClean="0"/>
              <a:t>ebx</a:t>
            </a:r>
            <a:r>
              <a:rPr lang="en-US" sz="1800" dirty="0" smtClean="0"/>
              <a:t>: </a:t>
            </a:r>
            <a:r>
              <a:rPr lang="en-US" sz="1800" b="0" dirty="0" smtClean="0"/>
              <a:t>via push or </a:t>
            </a:r>
            <a:r>
              <a:rPr lang="en-US" sz="1800" b="0" dirty="0" err="1" smtClean="0"/>
              <a:t>mov</a:t>
            </a:r>
            <a:endParaRPr lang="en-US" sz="1800" b="0" dirty="0" smtClean="0"/>
          </a:p>
          <a:p>
            <a:pPr lvl="1">
              <a:buFont typeface="Lucida Grande"/>
              <a:buChar char="-"/>
            </a:pPr>
            <a:r>
              <a:rPr lang="en-US" sz="1800" dirty="0" err="1" smtClean="0"/>
              <a:t>esp</a:t>
            </a:r>
            <a:r>
              <a:rPr lang="en-US" sz="1800" dirty="0" smtClean="0"/>
              <a:t>: can restore by 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fld id="{9D37A05C-7D88-9E4B-B6AC-1CE35ACF5DD7}" type="slidenum">
              <a:rPr lang="en-US" smtClean="0"/>
              <a:pPr/>
              <a:t>60</a:t>
            </a:fld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542309"/>
              </p:ext>
            </p:extLst>
          </p:nvPr>
        </p:nvGraphicFramePr>
        <p:xfrm>
          <a:off x="6185958" y="1142999"/>
          <a:ext cx="1752600" cy="2203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7959243" y="2773678"/>
            <a:ext cx="1032104" cy="369332"/>
            <a:chOff x="7959243" y="3429000"/>
            <a:chExt cx="103210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59243" y="3144520"/>
            <a:ext cx="1006456" cy="369332"/>
            <a:chOff x="7959243" y="3429000"/>
            <a:chExt cx="1006456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8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sz="half" idx="1"/>
          </p:nvPr>
        </p:nvSpPr>
        <p:spPr>
          <a:xfrm>
            <a:off x="279400" y="685800"/>
            <a:ext cx="4200409" cy="5820361"/>
          </a:xfrm>
        </p:spPr>
        <p:txBody>
          <a:bodyPr anchor="t" anchorCtr="0">
            <a:noAutofit/>
          </a:bodyPr>
          <a:lstStyle/>
          <a:p>
            <a:pPr>
              <a:buNone/>
            </a:pPr>
            <a:r>
              <a:rPr lang="en-US" sz="2000" dirty="0" smtClean="0"/>
              <a:t>When </a:t>
            </a:r>
            <a:r>
              <a:rPr lang="en-US" sz="2000" b="0" dirty="0" smtClean="0">
                <a:solidFill>
                  <a:schemeClr val="accent2"/>
                </a:solidFill>
              </a:rPr>
              <a:t>orange</a:t>
            </a:r>
            <a:r>
              <a:rPr lang="en-US" sz="2000" dirty="0" smtClean="0"/>
              <a:t> attains control,</a:t>
            </a:r>
            <a:endParaRPr lang="en-US" sz="2000" b="0" dirty="0" smtClean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return address has already been pushed onto stack by caller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own the frame pointer</a:t>
            </a:r>
          </a:p>
          <a:p>
            <a:pPr lvl="1">
              <a:buFont typeface="Lucida Grande"/>
              <a:buChar char="-"/>
            </a:pPr>
            <a:r>
              <a:rPr lang="en-US" sz="1800" dirty="0" smtClean="0"/>
              <a:t>push caller’s </a:t>
            </a:r>
            <a:r>
              <a:rPr lang="en-US" sz="1800" dirty="0" err="1" smtClean="0"/>
              <a:t>ebp</a:t>
            </a:r>
            <a:endParaRPr lang="en-US" sz="1800" b="0" dirty="0" smtClean="0"/>
          </a:p>
          <a:p>
            <a:pPr lvl="1">
              <a:buFont typeface="Lucida Grande"/>
              <a:buChar char="-"/>
            </a:pPr>
            <a:r>
              <a:rPr lang="en-US" sz="1800" dirty="0" smtClean="0"/>
              <a:t>c</a:t>
            </a:r>
            <a:r>
              <a:rPr lang="en-US" sz="1800" b="0" dirty="0" smtClean="0"/>
              <a:t>opy current </a:t>
            </a:r>
            <a:r>
              <a:rPr lang="en-US" sz="1800" b="0" dirty="0" err="1" smtClean="0"/>
              <a:t>esp</a:t>
            </a:r>
            <a:r>
              <a:rPr lang="en-US" sz="1800" b="0" dirty="0" smtClean="0"/>
              <a:t> into </a:t>
            </a:r>
            <a:r>
              <a:rPr lang="en-US" sz="1800" b="0" dirty="0" err="1" smtClean="0"/>
              <a:t>ebp</a:t>
            </a:r>
            <a:endParaRPr lang="en-US" sz="1800" b="0" dirty="0" smtClean="0"/>
          </a:p>
          <a:p>
            <a:pPr lvl="1">
              <a:buFont typeface="Lucida Grande"/>
              <a:buChar char="-"/>
            </a:pPr>
            <a:r>
              <a:rPr lang="en-US" sz="1800" dirty="0" smtClean="0"/>
              <a:t>first argument is at ebp+8</a:t>
            </a:r>
            <a:endParaRPr lang="en-US" sz="1800" b="0" dirty="0" smtClean="0">
              <a:latin typeface="Consolas"/>
              <a:cs typeface="Consola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</a:t>
            </a:r>
            <a:r>
              <a:rPr lang="en-US" sz="2000" b="0" dirty="0" smtClean="0"/>
              <a:t>ave values of</a:t>
            </a:r>
            <a:r>
              <a:rPr lang="en-US" sz="2000" dirty="0" smtClean="0"/>
              <a:t> other </a:t>
            </a:r>
            <a:r>
              <a:rPr lang="en-US" sz="2000" b="0" dirty="0" smtClean="0"/>
              <a:t>callee-save registers </a:t>
            </a:r>
            <a:r>
              <a:rPr lang="en-US" sz="2000" i="1" dirty="0" smtClean="0"/>
              <a:t>if used</a:t>
            </a:r>
          </a:p>
          <a:p>
            <a:pPr lvl="1">
              <a:buFont typeface="Lucida Grande"/>
              <a:buChar char="-"/>
            </a:pPr>
            <a:r>
              <a:rPr lang="en-US" sz="1800" dirty="0" err="1" smtClean="0"/>
              <a:t>edi</a:t>
            </a:r>
            <a:r>
              <a:rPr lang="en-US" sz="1800" dirty="0" smtClean="0"/>
              <a:t>, </a:t>
            </a:r>
            <a:r>
              <a:rPr lang="en-US" sz="1800" dirty="0" err="1" smtClean="0"/>
              <a:t>esi</a:t>
            </a:r>
            <a:r>
              <a:rPr lang="en-US" sz="1800" dirty="0" smtClean="0"/>
              <a:t>, </a:t>
            </a:r>
            <a:r>
              <a:rPr lang="en-US" sz="1800" dirty="0" err="1" smtClean="0"/>
              <a:t>ebx</a:t>
            </a:r>
            <a:r>
              <a:rPr lang="en-US" sz="1800" dirty="0" smtClean="0"/>
              <a:t>: </a:t>
            </a:r>
            <a:r>
              <a:rPr lang="en-US" sz="1800" b="0" dirty="0" smtClean="0"/>
              <a:t>via push or </a:t>
            </a:r>
            <a:r>
              <a:rPr lang="en-US" sz="1800" b="0" dirty="0" err="1" smtClean="0"/>
              <a:t>mov</a:t>
            </a:r>
            <a:endParaRPr lang="en-US" sz="1800" b="0" dirty="0" smtClean="0"/>
          </a:p>
          <a:p>
            <a:pPr lvl="1">
              <a:buFont typeface="Lucida Grande"/>
              <a:buChar char="-"/>
            </a:pPr>
            <a:r>
              <a:rPr lang="en-US" sz="1800" dirty="0" err="1" smtClean="0"/>
              <a:t>esp</a:t>
            </a:r>
            <a:r>
              <a:rPr lang="en-US" sz="1800" dirty="0" smtClean="0"/>
              <a:t>: can restore by arithmetic</a:t>
            </a:r>
            <a:endParaRPr lang="en-US" sz="1800" b="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allocate </a:t>
            </a:r>
            <a:r>
              <a:rPr lang="en-US" sz="2000" b="0" dirty="0" smtClean="0"/>
              <a:t>space for locals</a:t>
            </a:r>
            <a:endParaRPr lang="en-US" sz="2000" dirty="0" smtClean="0"/>
          </a:p>
          <a:p>
            <a:pPr lvl="1">
              <a:buFont typeface="Lucida Grande"/>
              <a:buChar char="-"/>
            </a:pPr>
            <a:r>
              <a:rPr lang="en-US" sz="1800" b="0" dirty="0" smtClean="0"/>
              <a:t>subtracting from </a:t>
            </a:r>
            <a:r>
              <a:rPr lang="en-US" sz="1800" b="0" dirty="0" err="1" smtClean="0"/>
              <a:t>esp</a:t>
            </a:r>
            <a:endParaRPr lang="en-US" sz="1800" b="0" dirty="0" smtClean="0"/>
          </a:p>
          <a:p>
            <a:pPr lvl="1">
              <a:buFont typeface="Lucida Grande"/>
              <a:buChar char="-"/>
            </a:pPr>
            <a:r>
              <a:rPr lang="en-US" sz="1800" dirty="0" smtClean="0"/>
              <a:t>“live” variables in registers, which on contention, can be “</a:t>
            </a:r>
            <a:r>
              <a:rPr lang="en-US" sz="1800" b="1" i="1" dirty="0" smtClean="0"/>
              <a:t>spilled</a:t>
            </a:r>
            <a:r>
              <a:rPr lang="en-US" sz="1800" dirty="0" smtClean="0"/>
              <a:t>” to stack space</a:t>
            </a:r>
            <a:endParaRPr lang="en-US" sz="18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fld id="{9D37A05C-7D88-9E4B-B6AC-1CE35ACF5DD7}" type="slidenum">
              <a:rPr lang="en-US" smtClean="0"/>
              <a:pPr/>
              <a:t>61</a:t>
            </a:fld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249821"/>
              </p:ext>
            </p:extLst>
          </p:nvPr>
        </p:nvGraphicFramePr>
        <p:xfrm>
          <a:off x="6185958" y="1142999"/>
          <a:ext cx="1752600" cy="3397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1935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c, d ≥ 24 bytes if stored on stack)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7959243" y="2773678"/>
            <a:ext cx="1032104" cy="369332"/>
            <a:chOff x="7959243" y="3429000"/>
            <a:chExt cx="103210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59243" y="4342229"/>
            <a:ext cx="1006456" cy="369332"/>
            <a:chOff x="7959243" y="3429000"/>
            <a:chExt cx="1006456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851869" y="2246531"/>
            <a:ext cx="1320331" cy="2293817"/>
            <a:chOff x="4851869" y="2590800"/>
            <a:chExt cx="1320331" cy="2575560"/>
          </a:xfrm>
        </p:grpSpPr>
        <p:sp>
          <p:nvSpPr>
            <p:cNvPr id="15" name="Left Brace 14"/>
            <p:cNvSpPr/>
            <p:nvPr/>
          </p:nvSpPr>
          <p:spPr>
            <a:xfrm>
              <a:off x="5867400" y="2590800"/>
              <a:ext cx="304800" cy="2575560"/>
            </a:xfrm>
            <a:prstGeom prst="leftBrace">
              <a:avLst>
                <a:gd name="adj1" fmla="val 16668"/>
                <a:gd name="adj2" fmla="val 50000"/>
              </a:avLst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51869" y="3214206"/>
              <a:ext cx="1021095" cy="1328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orange’s</a:t>
              </a:r>
              <a:br>
                <a:rPr lang="en-US" dirty="0" smtClean="0"/>
              </a:br>
              <a:r>
                <a:rPr lang="en-US" dirty="0" smtClean="0"/>
                <a:t>initial</a:t>
              </a:r>
              <a:br>
                <a:rPr lang="en-US" dirty="0" smtClean="0"/>
              </a:br>
              <a:r>
                <a:rPr lang="en-US" dirty="0" smtClean="0"/>
                <a:t>stack</a:t>
              </a:r>
              <a:br>
                <a:rPr lang="en-US" dirty="0" smtClean="0"/>
              </a:br>
              <a:r>
                <a:rPr lang="en-US" dirty="0" smtClean="0"/>
                <a:t>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357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sz="half" idx="1"/>
          </p:nvPr>
        </p:nvSpPr>
        <p:spPr>
          <a:xfrm>
            <a:off x="279400" y="685800"/>
            <a:ext cx="4200409" cy="5820361"/>
          </a:xfrm>
        </p:spPr>
        <p:txBody>
          <a:bodyPr anchor="t" anchorCtr="0">
            <a:noAutofit/>
          </a:bodyPr>
          <a:lstStyle/>
          <a:p>
            <a:pPr>
              <a:buNone/>
            </a:pPr>
            <a:r>
              <a:rPr lang="en-US" sz="2000" dirty="0" smtClean="0"/>
              <a:t>For </a:t>
            </a:r>
            <a:r>
              <a:rPr lang="en-US" sz="2000" i="1" dirty="0" smtClean="0"/>
              <a:t>caller</a:t>
            </a:r>
            <a:r>
              <a:rPr lang="en-US" sz="2000" dirty="0" smtClean="0"/>
              <a:t> </a:t>
            </a:r>
            <a:r>
              <a:rPr lang="en-US" sz="2000" b="0" dirty="0" smtClean="0">
                <a:solidFill>
                  <a:schemeClr val="accent2"/>
                </a:solidFill>
              </a:rPr>
              <a:t>orange</a:t>
            </a:r>
            <a:r>
              <a:rPr lang="en-US" sz="2000" dirty="0" smtClean="0"/>
              <a:t> to call </a:t>
            </a:r>
            <a:r>
              <a:rPr lang="en-US" sz="2000" i="1" dirty="0"/>
              <a:t>callee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red</a:t>
            </a:r>
            <a:r>
              <a:rPr lang="en-US" sz="2000" dirty="0" smtClean="0"/>
              <a:t>,</a:t>
            </a:r>
            <a:endParaRPr lang="en-US" sz="2000" b="0" dirty="0" smtClean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fld id="{9D37A05C-7D88-9E4B-B6AC-1CE35ACF5DD7}" type="slidenum">
              <a:rPr lang="en-US" smtClean="0"/>
              <a:pPr/>
              <a:t>62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83353"/>
              </p:ext>
            </p:extLst>
          </p:nvPr>
        </p:nvGraphicFramePr>
        <p:xfrm>
          <a:off x="6185958" y="1142999"/>
          <a:ext cx="1752600" cy="3397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1935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c, d ≥ 24 bytes if stored on stack)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959243" y="2773678"/>
            <a:ext cx="1032104" cy="369332"/>
            <a:chOff x="7959243" y="3429000"/>
            <a:chExt cx="1032104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959243" y="4342229"/>
            <a:ext cx="1047529" cy="369332"/>
            <a:chOff x="7959243" y="3429000"/>
            <a:chExt cx="1047529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8229600" y="3429000"/>
              <a:ext cx="777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</a:t>
              </a:r>
              <a:r>
                <a:rPr lang="en-US" dirty="0" err="1"/>
                <a:t>p</a:t>
              </a:r>
              <a:endParaRPr lang="en-US" i="1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sz="half" idx="1"/>
          </p:nvPr>
        </p:nvSpPr>
        <p:spPr>
          <a:xfrm>
            <a:off x="279400" y="685800"/>
            <a:ext cx="4200409" cy="5820361"/>
          </a:xfrm>
        </p:spPr>
        <p:txBody>
          <a:bodyPr anchor="t" anchorCtr="0">
            <a:noAutofit/>
          </a:bodyPr>
          <a:lstStyle/>
          <a:p>
            <a:pPr>
              <a:buNone/>
            </a:pPr>
            <a:r>
              <a:rPr lang="en-US" sz="2000" dirty="0" smtClean="0"/>
              <a:t>For </a:t>
            </a:r>
            <a:r>
              <a:rPr lang="en-US" sz="2000" i="1" dirty="0" smtClean="0"/>
              <a:t>caller</a:t>
            </a:r>
            <a:r>
              <a:rPr lang="en-US" sz="2000" dirty="0" smtClean="0"/>
              <a:t> </a:t>
            </a:r>
            <a:r>
              <a:rPr lang="en-US" sz="2000" b="0" dirty="0" smtClean="0">
                <a:solidFill>
                  <a:schemeClr val="accent2"/>
                </a:solidFill>
              </a:rPr>
              <a:t>orange</a:t>
            </a:r>
            <a:r>
              <a:rPr lang="en-US" sz="2000" dirty="0" smtClean="0"/>
              <a:t> to call </a:t>
            </a:r>
            <a:r>
              <a:rPr lang="en-US" sz="2000" i="1" dirty="0"/>
              <a:t>callee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red</a:t>
            </a:r>
            <a:r>
              <a:rPr lang="en-US" sz="2000" dirty="0" smtClean="0"/>
              <a:t>,</a:t>
            </a:r>
            <a:endParaRPr lang="en-US" sz="2000" b="0" dirty="0" smtClean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push any caller-save registers if their values are needed after </a:t>
            </a:r>
            <a:r>
              <a:rPr lang="en-US" sz="2000" dirty="0" smtClean="0">
                <a:solidFill>
                  <a:schemeClr val="tx2"/>
                </a:solidFill>
              </a:rPr>
              <a:t>red</a:t>
            </a:r>
            <a:r>
              <a:rPr lang="en-US" sz="2000" dirty="0" smtClean="0"/>
              <a:t> returns</a:t>
            </a:r>
          </a:p>
          <a:p>
            <a:pPr lvl="1">
              <a:buFont typeface="Lucida Grande"/>
              <a:buChar char="-"/>
            </a:pPr>
            <a:r>
              <a:rPr lang="en-US" sz="1800" b="0" dirty="0" err="1" smtClean="0"/>
              <a:t>eax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edx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ecx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fld id="{9D37A05C-7D88-9E4B-B6AC-1CE35ACF5DD7}" type="slidenum">
              <a:rPr lang="en-US" smtClean="0"/>
              <a:pPr/>
              <a:t>63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837919"/>
              </p:ext>
            </p:extLst>
          </p:nvPr>
        </p:nvGraphicFramePr>
        <p:xfrm>
          <a:off x="6185958" y="1142999"/>
          <a:ext cx="1752600" cy="3764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1935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c, d ≥ 24 bytes if stored on stack)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959243" y="2773678"/>
            <a:ext cx="1032104" cy="369332"/>
            <a:chOff x="7959243" y="3429000"/>
            <a:chExt cx="1032104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959243" y="4715748"/>
            <a:ext cx="1047529" cy="369332"/>
            <a:chOff x="7959243" y="3429000"/>
            <a:chExt cx="1047529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8229600" y="3429000"/>
              <a:ext cx="777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</a:t>
              </a:r>
              <a:r>
                <a:rPr lang="en-US" dirty="0" err="1"/>
                <a:t>p</a:t>
              </a:r>
              <a:endParaRPr lang="en-US" i="1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16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sz="half" idx="1"/>
          </p:nvPr>
        </p:nvSpPr>
        <p:spPr>
          <a:xfrm>
            <a:off x="279400" y="685800"/>
            <a:ext cx="4200409" cy="5820361"/>
          </a:xfrm>
        </p:spPr>
        <p:txBody>
          <a:bodyPr anchor="t" anchorCtr="0">
            <a:noAutofit/>
          </a:bodyPr>
          <a:lstStyle/>
          <a:p>
            <a:pPr>
              <a:buNone/>
            </a:pPr>
            <a:r>
              <a:rPr lang="en-US" sz="2000" dirty="0" smtClean="0"/>
              <a:t>For </a:t>
            </a:r>
            <a:r>
              <a:rPr lang="en-US" sz="2000" i="1" dirty="0" smtClean="0"/>
              <a:t>caller</a:t>
            </a:r>
            <a:r>
              <a:rPr lang="en-US" sz="2000" dirty="0" smtClean="0"/>
              <a:t> </a:t>
            </a:r>
            <a:r>
              <a:rPr lang="en-US" sz="2000" b="0" dirty="0" smtClean="0">
                <a:solidFill>
                  <a:schemeClr val="accent2"/>
                </a:solidFill>
              </a:rPr>
              <a:t>orange</a:t>
            </a:r>
            <a:r>
              <a:rPr lang="en-US" sz="2000" dirty="0" smtClean="0"/>
              <a:t> to call </a:t>
            </a:r>
            <a:r>
              <a:rPr lang="en-US" sz="2000" i="1" dirty="0"/>
              <a:t>callee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red</a:t>
            </a:r>
            <a:r>
              <a:rPr lang="en-US" sz="2000" dirty="0" smtClean="0"/>
              <a:t>,</a:t>
            </a:r>
            <a:endParaRPr lang="en-US" sz="2000" b="0" dirty="0" smtClean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push any caller-save registers if their values are needed after </a:t>
            </a:r>
            <a:r>
              <a:rPr lang="en-US" sz="2000" dirty="0" smtClean="0">
                <a:solidFill>
                  <a:schemeClr val="tx2"/>
                </a:solidFill>
              </a:rPr>
              <a:t>red</a:t>
            </a:r>
            <a:r>
              <a:rPr lang="en-US" sz="2000" dirty="0" smtClean="0"/>
              <a:t> returns</a:t>
            </a:r>
          </a:p>
          <a:p>
            <a:pPr lvl="1">
              <a:buFont typeface="Lucida Grande"/>
              <a:buChar char="-"/>
            </a:pPr>
            <a:r>
              <a:rPr lang="en-US" sz="1800" b="0" dirty="0" err="1" smtClean="0"/>
              <a:t>eax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edx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ecx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push arguments to </a:t>
            </a:r>
            <a:r>
              <a:rPr lang="en-US" sz="2000" dirty="0" smtClean="0">
                <a:solidFill>
                  <a:schemeClr val="tx2"/>
                </a:solidFill>
              </a:rPr>
              <a:t>red </a:t>
            </a:r>
            <a:r>
              <a:rPr lang="en-US" sz="2000" dirty="0" smtClean="0"/>
              <a:t>from right to left (reversed)</a:t>
            </a:r>
          </a:p>
          <a:p>
            <a:pPr lvl="1">
              <a:buFont typeface="Lucida Grande"/>
              <a:buChar char="-"/>
            </a:pPr>
            <a:r>
              <a:rPr lang="en-US" sz="1800" b="0" dirty="0" smtClean="0"/>
              <a:t>from </a:t>
            </a:r>
            <a:r>
              <a:rPr lang="en-US" sz="1800" b="0" dirty="0" err="1" smtClean="0"/>
              <a:t>callee’s</a:t>
            </a:r>
            <a:r>
              <a:rPr lang="en-US" sz="1800" b="0" dirty="0" smtClean="0"/>
              <a:t> perspective, argument 1 is nearest in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fld id="{9D37A05C-7D88-9E4B-B6AC-1CE35ACF5DD7}" type="slidenum">
              <a:rPr lang="en-US" smtClean="0"/>
              <a:pPr/>
              <a:t>64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374317"/>
              </p:ext>
            </p:extLst>
          </p:nvPr>
        </p:nvGraphicFramePr>
        <p:xfrm>
          <a:off x="6185958" y="1142999"/>
          <a:ext cx="1752600" cy="4498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1935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c, d ≥ 24 bytes if stored on stack)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959243" y="2773678"/>
            <a:ext cx="1032104" cy="369332"/>
            <a:chOff x="7959243" y="3429000"/>
            <a:chExt cx="1032104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959243" y="5445760"/>
            <a:ext cx="1047529" cy="369332"/>
            <a:chOff x="7959243" y="3429000"/>
            <a:chExt cx="1047529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8229600" y="3429000"/>
              <a:ext cx="777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</a:t>
              </a:r>
              <a:r>
                <a:rPr lang="en-US" dirty="0" err="1"/>
                <a:t>p</a:t>
              </a:r>
              <a:endParaRPr lang="en-US" i="1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08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sz="half" idx="1"/>
          </p:nvPr>
        </p:nvSpPr>
        <p:spPr>
          <a:xfrm>
            <a:off x="279400" y="685800"/>
            <a:ext cx="4200409" cy="5820361"/>
          </a:xfrm>
        </p:spPr>
        <p:txBody>
          <a:bodyPr anchor="t" anchorCtr="0">
            <a:noAutofit/>
          </a:bodyPr>
          <a:lstStyle/>
          <a:p>
            <a:pPr>
              <a:buNone/>
            </a:pPr>
            <a:r>
              <a:rPr lang="en-US" sz="2000" dirty="0" smtClean="0"/>
              <a:t>For </a:t>
            </a:r>
            <a:r>
              <a:rPr lang="en-US" sz="2000" i="1" dirty="0" smtClean="0"/>
              <a:t>caller</a:t>
            </a:r>
            <a:r>
              <a:rPr lang="en-US" sz="2000" dirty="0" smtClean="0"/>
              <a:t> </a:t>
            </a:r>
            <a:r>
              <a:rPr lang="en-US" sz="2000" b="0" dirty="0" smtClean="0">
                <a:solidFill>
                  <a:schemeClr val="accent2"/>
                </a:solidFill>
              </a:rPr>
              <a:t>orange</a:t>
            </a:r>
            <a:r>
              <a:rPr lang="en-US" sz="2000" dirty="0" smtClean="0"/>
              <a:t> to call </a:t>
            </a:r>
            <a:r>
              <a:rPr lang="en-US" sz="2000" i="1" dirty="0"/>
              <a:t>callee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red</a:t>
            </a:r>
            <a:r>
              <a:rPr lang="en-US" sz="2000" dirty="0" smtClean="0"/>
              <a:t>,</a:t>
            </a:r>
            <a:endParaRPr lang="en-US" sz="2000" b="0" dirty="0" smtClean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push any caller-save registers if their values are needed after </a:t>
            </a:r>
            <a:r>
              <a:rPr lang="en-US" sz="2000" dirty="0" smtClean="0">
                <a:solidFill>
                  <a:schemeClr val="tx2"/>
                </a:solidFill>
              </a:rPr>
              <a:t>red</a:t>
            </a:r>
            <a:r>
              <a:rPr lang="en-US" sz="2000" dirty="0" smtClean="0"/>
              <a:t> returns</a:t>
            </a:r>
          </a:p>
          <a:p>
            <a:pPr lvl="1">
              <a:buFont typeface="Lucida Grande"/>
              <a:buChar char="-"/>
            </a:pPr>
            <a:r>
              <a:rPr lang="en-US" sz="1800" b="0" dirty="0" err="1" smtClean="0"/>
              <a:t>eax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edx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ecx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push arguments to </a:t>
            </a:r>
            <a:r>
              <a:rPr lang="en-US" sz="2000" dirty="0" smtClean="0">
                <a:solidFill>
                  <a:schemeClr val="tx2"/>
                </a:solidFill>
              </a:rPr>
              <a:t>red </a:t>
            </a:r>
            <a:r>
              <a:rPr lang="en-US" sz="2000" dirty="0" smtClean="0"/>
              <a:t>from right to left (reversed)</a:t>
            </a:r>
          </a:p>
          <a:p>
            <a:pPr lvl="1">
              <a:buFont typeface="Lucida Grande"/>
              <a:buChar char="-"/>
            </a:pPr>
            <a:r>
              <a:rPr lang="en-US" sz="1800" b="0" dirty="0" smtClean="0"/>
              <a:t>from </a:t>
            </a:r>
            <a:r>
              <a:rPr lang="en-US" sz="1800" b="0" dirty="0" err="1" smtClean="0"/>
              <a:t>callee’s</a:t>
            </a:r>
            <a:r>
              <a:rPr lang="en-US" sz="1800" b="0" dirty="0" smtClean="0"/>
              <a:t> perspective, argument 1 is nearest in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push return address, i.e., the </a:t>
            </a:r>
            <a:r>
              <a:rPr lang="en-US" sz="2000" i="1" dirty="0" smtClean="0"/>
              <a:t>next</a:t>
            </a:r>
            <a:r>
              <a:rPr lang="en-US" sz="2000" dirty="0" smtClean="0"/>
              <a:t> instruction to execute in </a:t>
            </a:r>
            <a:r>
              <a:rPr lang="en-US" sz="2000" dirty="0" smtClean="0">
                <a:solidFill>
                  <a:schemeClr val="accent2"/>
                </a:solidFill>
              </a:rPr>
              <a:t>orange</a:t>
            </a:r>
            <a:r>
              <a:rPr lang="en-US" sz="2000" dirty="0" smtClean="0"/>
              <a:t> after </a:t>
            </a:r>
            <a:r>
              <a:rPr lang="en-US" sz="2000" dirty="0">
                <a:solidFill>
                  <a:schemeClr val="tx2"/>
                </a:solidFill>
              </a:rPr>
              <a:t>red </a:t>
            </a:r>
            <a:r>
              <a:rPr lang="en-US" sz="2000" dirty="0" smtClean="0"/>
              <a:t>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fld id="{9D37A05C-7D88-9E4B-B6AC-1CE35ACF5DD7}" type="slidenum">
              <a:rPr lang="en-US" smtClean="0"/>
              <a:pPr/>
              <a:t>65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25535"/>
              </p:ext>
            </p:extLst>
          </p:nvPr>
        </p:nvGraphicFramePr>
        <p:xfrm>
          <a:off x="6185958" y="1142999"/>
          <a:ext cx="1752600" cy="4866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1935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c, d ≥ 24 bytes if stored on stack)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959243" y="2773678"/>
            <a:ext cx="1032104" cy="369332"/>
            <a:chOff x="7959243" y="3429000"/>
            <a:chExt cx="1032104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959243" y="5823188"/>
            <a:ext cx="1047529" cy="369332"/>
            <a:chOff x="7959243" y="3429000"/>
            <a:chExt cx="1047529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8229600" y="3429000"/>
              <a:ext cx="777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</a:t>
              </a:r>
              <a:r>
                <a:rPr lang="en-US" dirty="0" err="1"/>
                <a:t>p</a:t>
              </a:r>
              <a:endParaRPr lang="en-US" i="1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851869" y="2246531"/>
            <a:ext cx="1320331" cy="3392269"/>
            <a:chOff x="4851869" y="2590800"/>
            <a:chExt cx="1320331" cy="2575560"/>
          </a:xfrm>
        </p:grpSpPr>
        <p:sp>
          <p:nvSpPr>
            <p:cNvPr id="47" name="Left Brace 46"/>
            <p:cNvSpPr/>
            <p:nvPr/>
          </p:nvSpPr>
          <p:spPr>
            <a:xfrm>
              <a:off x="5867400" y="2590800"/>
              <a:ext cx="304800" cy="2575560"/>
            </a:xfrm>
            <a:prstGeom prst="leftBrace">
              <a:avLst>
                <a:gd name="adj1" fmla="val 16668"/>
                <a:gd name="adj2" fmla="val 50000"/>
              </a:avLst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51869" y="3528063"/>
              <a:ext cx="1021095" cy="701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orange’s</a:t>
              </a:r>
              <a:br>
                <a:rPr lang="en-US" dirty="0" smtClean="0"/>
              </a:br>
              <a:r>
                <a:rPr lang="en-US" dirty="0" smtClean="0"/>
                <a:t>stack</a:t>
              </a:r>
              <a:br>
                <a:rPr lang="en-US" dirty="0" smtClean="0"/>
              </a:br>
              <a:r>
                <a:rPr lang="en-US" dirty="0" smtClean="0"/>
                <a:t>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60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sz="half" idx="1"/>
          </p:nvPr>
        </p:nvSpPr>
        <p:spPr>
          <a:xfrm>
            <a:off x="279400" y="685800"/>
            <a:ext cx="4200409" cy="5820361"/>
          </a:xfrm>
        </p:spPr>
        <p:txBody>
          <a:bodyPr anchor="t" anchorCtr="0">
            <a:noAutofit/>
          </a:bodyPr>
          <a:lstStyle/>
          <a:p>
            <a:pPr>
              <a:buNone/>
            </a:pPr>
            <a:r>
              <a:rPr lang="en-US" sz="2000" dirty="0" smtClean="0"/>
              <a:t>For </a:t>
            </a:r>
            <a:r>
              <a:rPr lang="en-US" sz="2000" i="1" dirty="0" smtClean="0"/>
              <a:t>caller</a:t>
            </a:r>
            <a:r>
              <a:rPr lang="en-US" sz="2000" dirty="0" smtClean="0"/>
              <a:t> </a:t>
            </a:r>
            <a:r>
              <a:rPr lang="en-US" sz="2000" b="0" dirty="0" smtClean="0">
                <a:solidFill>
                  <a:schemeClr val="accent2"/>
                </a:solidFill>
              </a:rPr>
              <a:t>orange</a:t>
            </a:r>
            <a:r>
              <a:rPr lang="en-US" sz="2000" dirty="0" smtClean="0"/>
              <a:t> to call </a:t>
            </a:r>
            <a:r>
              <a:rPr lang="en-US" sz="2000" i="1" dirty="0"/>
              <a:t>callee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red</a:t>
            </a:r>
            <a:r>
              <a:rPr lang="en-US" sz="2000" dirty="0" smtClean="0"/>
              <a:t>,</a:t>
            </a:r>
            <a:endParaRPr lang="en-US" sz="2000" b="0" dirty="0" smtClean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push any caller-save registers if their values are needed after </a:t>
            </a:r>
            <a:r>
              <a:rPr lang="en-US" sz="2000" dirty="0" smtClean="0">
                <a:solidFill>
                  <a:schemeClr val="tx2"/>
                </a:solidFill>
              </a:rPr>
              <a:t>red</a:t>
            </a:r>
            <a:r>
              <a:rPr lang="en-US" sz="2000" dirty="0" smtClean="0"/>
              <a:t> returns</a:t>
            </a:r>
          </a:p>
          <a:p>
            <a:pPr lvl="1">
              <a:buFont typeface="Lucida Grande"/>
              <a:buChar char="-"/>
            </a:pPr>
            <a:r>
              <a:rPr lang="en-US" sz="1800" b="0" dirty="0" err="1" smtClean="0"/>
              <a:t>eax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edx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ecx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push arguments to </a:t>
            </a:r>
            <a:r>
              <a:rPr lang="en-US" sz="2000" dirty="0" smtClean="0">
                <a:solidFill>
                  <a:schemeClr val="tx2"/>
                </a:solidFill>
              </a:rPr>
              <a:t>red </a:t>
            </a:r>
            <a:r>
              <a:rPr lang="en-US" sz="2000" dirty="0" smtClean="0"/>
              <a:t>from right to left (reversed)</a:t>
            </a:r>
          </a:p>
          <a:p>
            <a:pPr lvl="1">
              <a:buFont typeface="Lucida Grande"/>
              <a:buChar char="-"/>
            </a:pPr>
            <a:r>
              <a:rPr lang="en-US" sz="1800" b="0" dirty="0" smtClean="0"/>
              <a:t>from </a:t>
            </a:r>
            <a:r>
              <a:rPr lang="en-US" sz="1800" b="0" dirty="0" err="1" smtClean="0"/>
              <a:t>callee’s</a:t>
            </a:r>
            <a:r>
              <a:rPr lang="en-US" sz="1800" b="0" dirty="0" smtClean="0"/>
              <a:t> perspective, argument 1 is nearest in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push return address, i.e., the </a:t>
            </a:r>
            <a:r>
              <a:rPr lang="en-US" sz="2000" i="1" dirty="0" smtClean="0"/>
              <a:t>next</a:t>
            </a:r>
            <a:r>
              <a:rPr lang="en-US" sz="2000" dirty="0" smtClean="0"/>
              <a:t> instruction to execute in </a:t>
            </a:r>
            <a:r>
              <a:rPr lang="en-US" sz="2000" dirty="0">
                <a:solidFill>
                  <a:schemeClr val="accent2"/>
                </a:solidFill>
              </a:rPr>
              <a:t>orange</a:t>
            </a:r>
            <a:r>
              <a:rPr lang="en-US" sz="2000" dirty="0"/>
              <a:t> after </a:t>
            </a:r>
            <a:r>
              <a:rPr lang="en-US" sz="2000" dirty="0">
                <a:solidFill>
                  <a:schemeClr val="tx2"/>
                </a:solidFill>
              </a:rPr>
              <a:t>red </a:t>
            </a:r>
            <a:r>
              <a:rPr lang="en-US" sz="2000" dirty="0"/>
              <a:t>returns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0" dirty="0" smtClean="0"/>
              <a:t>transfer contro</a:t>
            </a:r>
            <a:r>
              <a:rPr lang="en-US" sz="2000" dirty="0" smtClean="0"/>
              <a:t>l to </a:t>
            </a:r>
            <a:r>
              <a:rPr lang="en-US" sz="2000" dirty="0" smtClean="0">
                <a:solidFill>
                  <a:schemeClr val="tx2"/>
                </a:solidFill>
              </a:rPr>
              <a:t>red</a:t>
            </a:r>
            <a:endParaRPr lang="en-US" sz="2000" dirty="0" smtClean="0"/>
          </a:p>
          <a:p>
            <a:pPr lvl="1">
              <a:buFont typeface="Lucida Grande"/>
              <a:buChar char="-"/>
            </a:pPr>
            <a:r>
              <a:rPr lang="en-US" sz="1800" b="0" dirty="0" smtClean="0"/>
              <a:t>usually happens together with step 3 using </a:t>
            </a:r>
            <a:r>
              <a:rPr lang="en-US" sz="1800" b="0" dirty="0" smtClean="0">
                <a:latin typeface="Consolas"/>
                <a:cs typeface="Consolas"/>
              </a:rPr>
              <a:t>call</a:t>
            </a:r>
            <a:endParaRPr lang="en-US" sz="18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fld id="{9D37A05C-7D88-9E4B-B6AC-1CE35ACF5DD7}" type="slidenum">
              <a:rPr lang="en-US" smtClean="0"/>
              <a:pPr/>
              <a:t>66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784715"/>
              </p:ext>
            </p:extLst>
          </p:nvPr>
        </p:nvGraphicFramePr>
        <p:xfrm>
          <a:off x="6185958" y="1142999"/>
          <a:ext cx="1752600" cy="4866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1935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c, d ≥ 24 bytes if stored on stack)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959243" y="2773678"/>
            <a:ext cx="1032104" cy="369332"/>
            <a:chOff x="7959243" y="3429000"/>
            <a:chExt cx="1032104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851869" y="2246531"/>
            <a:ext cx="1320331" cy="3392269"/>
            <a:chOff x="4851869" y="2590800"/>
            <a:chExt cx="1320331" cy="2575560"/>
          </a:xfrm>
        </p:grpSpPr>
        <p:sp>
          <p:nvSpPr>
            <p:cNvPr id="47" name="Left Brace 46"/>
            <p:cNvSpPr/>
            <p:nvPr/>
          </p:nvSpPr>
          <p:spPr>
            <a:xfrm>
              <a:off x="5867400" y="2590800"/>
              <a:ext cx="304800" cy="2575560"/>
            </a:xfrm>
            <a:prstGeom prst="leftBrace">
              <a:avLst>
                <a:gd name="adj1" fmla="val 16668"/>
                <a:gd name="adj2" fmla="val 50000"/>
              </a:avLst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51869" y="3528063"/>
              <a:ext cx="1021095" cy="701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orange’s</a:t>
              </a:r>
              <a:br>
                <a:rPr lang="en-US" dirty="0" smtClean="0"/>
              </a:br>
              <a:r>
                <a:rPr lang="en-US" dirty="0" smtClean="0"/>
                <a:t>stack</a:t>
              </a:r>
              <a:br>
                <a:rPr lang="en-US" dirty="0" smtClean="0"/>
              </a:br>
              <a:r>
                <a:rPr lang="en-US" dirty="0" smtClean="0"/>
                <a:t>frame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59243" y="5823188"/>
            <a:ext cx="1047529" cy="369332"/>
            <a:chOff x="7959243" y="3429000"/>
            <a:chExt cx="1047529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8229600" y="3429000"/>
              <a:ext cx="777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</a:t>
              </a:r>
              <a:r>
                <a:rPr lang="en-US" dirty="0" err="1"/>
                <a:t>p</a:t>
              </a:r>
              <a:endParaRPr lang="en-US" i="1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677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sz="half" idx="1"/>
          </p:nvPr>
        </p:nvSpPr>
        <p:spPr>
          <a:xfrm>
            <a:off x="279400" y="685800"/>
            <a:ext cx="4200409" cy="5820361"/>
          </a:xfrm>
        </p:spPr>
        <p:txBody>
          <a:bodyPr anchor="t" anchorCtr="0">
            <a:noAutofit/>
          </a:bodyPr>
          <a:lstStyle/>
          <a:p>
            <a:pPr>
              <a:buNone/>
            </a:pPr>
            <a:r>
              <a:rPr lang="en-US" sz="2000" dirty="0"/>
              <a:t>When </a:t>
            </a:r>
            <a:r>
              <a:rPr lang="en-US" sz="2000" dirty="0">
                <a:solidFill>
                  <a:schemeClr val="tx2"/>
                </a:solidFill>
              </a:rPr>
              <a:t>red</a:t>
            </a:r>
            <a:r>
              <a:rPr lang="en-US" sz="2000" dirty="0"/>
              <a:t> </a:t>
            </a:r>
            <a:r>
              <a:rPr lang="en-US" sz="2000" dirty="0" smtClean="0"/>
              <a:t>attains </a:t>
            </a:r>
            <a:r>
              <a:rPr lang="en-US" sz="2000" dirty="0"/>
              <a:t>control,</a:t>
            </a:r>
            <a:endParaRPr lang="en-US" sz="20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return </a:t>
            </a:r>
            <a:r>
              <a:rPr lang="en-US" sz="2000" dirty="0" smtClean="0"/>
              <a:t>address </a:t>
            </a:r>
            <a:r>
              <a:rPr lang="en-US" sz="2000" dirty="0"/>
              <a:t>has already been pushed </a:t>
            </a:r>
            <a:r>
              <a:rPr lang="en-US" sz="2000" dirty="0" smtClean="0"/>
              <a:t>onto stack </a:t>
            </a:r>
            <a:r>
              <a:rPr lang="en-US" sz="2000" dirty="0"/>
              <a:t>by </a:t>
            </a:r>
            <a:r>
              <a:rPr lang="en-US" sz="2000" dirty="0" smtClean="0">
                <a:solidFill>
                  <a:schemeClr val="accent2"/>
                </a:solidFill>
              </a:rPr>
              <a:t>orange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fld id="{9D37A05C-7D88-9E4B-B6AC-1CE35ACF5DD7}" type="slidenum">
              <a:rPr lang="en-US" smtClean="0"/>
              <a:pPr/>
              <a:t>67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92979"/>
              </p:ext>
            </p:extLst>
          </p:nvPr>
        </p:nvGraphicFramePr>
        <p:xfrm>
          <a:off x="6185958" y="1142999"/>
          <a:ext cx="1752600" cy="4866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1935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c, d ≥ 24 bytes if stored on stack)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7959243" y="2773678"/>
            <a:ext cx="1032104" cy="369332"/>
            <a:chOff x="7959243" y="3429000"/>
            <a:chExt cx="1032104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7959243" y="5823188"/>
            <a:ext cx="1047529" cy="369332"/>
            <a:chOff x="7959243" y="3429000"/>
            <a:chExt cx="1047529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8229600" y="3429000"/>
              <a:ext cx="777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</a:t>
              </a:r>
              <a:r>
                <a:rPr lang="en-US" dirty="0" err="1"/>
                <a:t>p</a:t>
              </a:r>
              <a:endParaRPr lang="en-US" i="1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7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sz="half" idx="1"/>
          </p:nvPr>
        </p:nvSpPr>
        <p:spPr>
          <a:xfrm>
            <a:off x="279400" y="685800"/>
            <a:ext cx="4200409" cy="5820361"/>
          </a:xfrm>
        </p:spPr>
        <p:txBody>
          <a:bodyPr anchor="t" anchorCtr="0">
            <a:noAutofit/>
          </a:bodyPr>
          <a:lstStyle/>
          <a:p>
            <a:pPr>
              <a:buNone/>
            </a:pPr>
            <a:r>
              <a:rPr lang="en-US" sz="2000" dirty="0"/>
              <a:t>When </a:t>
            </a:r>
            <a:r>
              <a:rPr lang="en-US" sz="2000" dirty="0">
                <a:solidFill>
                  <a:schemeClr val="tx2"/>
                </a:solidFill>
              </a:rPr>
              <a:t>red</a:t>
            </a:r>
            <a:r>
              <a:rPr lang="en-US" sz="2000" dirty="0"/>
              <a:t> </a:t>
            </a:r>
            <a:r>
              <a:rPr lang="en-US" sz="2000" dirty="0" smtClean="0"/>
              <a:t>attains </a:t>
            </a:r>
            <a:r>
              <a:rPr lang="en-US" sz="2000" dirty="0"/>
              <a:t>control,</a:t>
            </a:r>
            <a:endParaRPr lang="en-US" sz="20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return </a:t>
            </a:r>
            <a:r>
              <a:rPr lang="en-US" sz="2000" dirty="0" smtClean="0"/>
              <a:t>address </a:t>
            </a:r>
            <a:r>
              <a:rPr lang="en-US" sz="2000" dirty="0"/>
              <a:t>has already been pushed </a:t>
            </a:r>
            <a:r>
              <a:rPr lang="en-US" sz="2000" dirty="0" smtClean="0"/>
              <a:t>onto stack </a:t>
            </a:r>
            <a:r>
              <a:rPr lang="en-US" sz="2000" dirty="0"/>
              <a:t>by </a:t>
            </a:r>
            <a:r>
              <a:rPr lang="en-US" sz="2000" dirty="0" smtClean="0">
                <a:solidFill>
                  <a:schemeClr val="accent2"/>
                </a:solidFill>
              </a:rPr>
              <a:t>orange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own the frame </a:t>
            </a:r>
            <a:r>
              <a:rPr lang="en-US" sz="2000" dirty="0" smtClean="0"/>
              <a:t>pointer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fld id="{9D37A05C-7D88-9E4B-B6AC-1CE35ACF5DD7}" type="slidenum">
              <a:rPr lang="en-US" smtClean="0"/>
              <a:pPr/>
              <a:t>68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871746"/>
              </p:ext>
            </p:extLst>
          </p:nvPr>
        </p:nvGraphicFramePr>
        <p:xfrm>
          <a:off x="6185958" y="1142999"/>
          <a:ext cx="1752600" cy="5233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1935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c, d ≥ 24 bytes if stored on stack)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orange’s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7959243" y="5934670"/>
            <a:ext cx="1032104" cy="923330"/>
            <a:chOff x="7959243" y="3179802"/>
            <a:chExt cx="1032104" cy="923330"/>
          </a:xfrm>
        </p:grpSpPr>
        <p:sp>
          <p:nvSpPr>
            <p:cNvPr id="44" name="TextBox 43"/>
            <p:cNvSpPr txBox="1"/>
            <p:nvPr/>
          </p:nvSpPr>
          <p:spPr>
            <a:xfrm>
              <a:off x="8229600" y="3179802"/>
              <a:ext cx="7617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  <a:p>
              <a:pPr algn="ctr"/>
              <a:r>
                <a:rPr lang="en-US" dirty="0" smtClean="0"/>
                <a:t>and</a:t>
              </a:r>
            </a:p>
            <a:p>
              <a:pPr algn="ctr"/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endParaRPr lang="en-US" dirty="0" smtClean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67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sz="half" idx="1"/>
          </p:nvPr>
        </p:nvSpPr>
        <p:spPr>
          <a:xfrm>
            <a:off x="279400" y="685800"/>
            <a:ext cx="4200409" cy="5820361"/>
          </a:xfrm>
        </p:spPr>
        <p:txBody>
          <a:bodyPr anchor="t" anchorCtr="0">
            <a:noAutofit/>
          </a:bodyPr>
          <a:lstStyle/>
          <a:p>
            <a:pPr>
              <a:buNone/>
            </a:pPr>
            <a:r>
              <a:rPr lang="en-US" sz="2000" dirty="0"/>
              <a:t>When </a:t>
            </a:r>
            <a:r>
              <a:rPr lang="en-US" sz="2000" dirty="0">
                <a:solidFill>
                  <a:schemeClr val="tx2"/>
                </a:solidFill>
              </a:rPr>
              <a:t>red</a:t>
            </a:r>
            <a:r>
              <a:rPr lang="en-US" sz="2000" dirty="0"/>
              <a:t> </a:t>
            </a:r>
            <a:r>
              <a:rPr lang="en-US" sz="2000" dirty="0" smtClean="0"/>
              <a:t>attains </a:t>
            </a:r>
            <a:r>
              <a:rPr lang="en-US" sz="2000" dirty="0"/>
              <a:t>control,</a:t>
            </a:r>
            <a:endParaRPr lang="en-US" sz="20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return </a:t>
            </a:r>
            <a:r>
              <a:rPr lang="en-US" sz="2000" dirty="0" smtClean="0"/>
              <a:t>address </a:t>
            </a:r>
            <a:r>
              <a:rPr lang="en-US" sz="2000" dirty="0"/>
              <a:t>has already been pushed </a:t>
            </a:r>
            <a:r>
              <a:rPr lang="en-US" sz="2000" dirty="0" smtClean="0"/>
              <a:t>onto stack </a:t>
            </a:r>
            <a:r>
              <a:rPr lang="en-US" sz="2000" dirty="0"/>
              <a:t>by </a:t>
            </a:r>
            <a:r>
              <a:rPr lang="en-US" sz="2000" dirty="0" smtClean="0">
                <a:solidFill>
                  <a:schemeClr val="accent2"/>
                </a:solidFill>
              </a:rPr>
              <a:t>orange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own the frame pointer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… (</a:t>
            </a:r>
            <a:r>
              <a:rPr lang="en-US" sz="2000" dirty="0">
                <a:solidFill>
                  <a:schemeClr val="tx2"/>
                </a:solidFill>
              </a:rPr>
              <a:t>red</a:t>
            </a:r>
            <a:r>
              <a:rPr lang="en-US" sz="2000" dirty="0"/>
              <a:t> </a:t>
            </a:r>
            <a:r>
              <a:rPr lang="en-US" sz="2000" dirty="0" smtClean="0"/>
              <a:t>is doing its stuff) …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fld id="{9D37A05C-7D88-9E4B-B6AC-1CE35ACF5DD7}" type="slidenum">
              <a:rPr lang="en-US" smtClean="0"/>
              <a:pPr/>
              <a:t>69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110282"/>
              </p:ext>
            </p:extLst>
          </p:nvPr>
        </p:nvGraphicFramePr>
        <p:xfrm>
          <a:off x="6185958" y="1142999"/>
          <a:ext cx="1752600" cy="5600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1935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c, d ≥ 24 bytes if stored on stack)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orange’s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7959243" y="6183868"/>
            <a:ext cx="1032104" cy="369332"/>
            <a:chOff x="7959243" y="3429000"/>
            <a:chExt cx="1032104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959243" y="6524228"/>
            <a:ext cx="1006456" cy="369332"/>
            <a:chOff x="7959243" y="3408680"/>
            <a:chExt cx="1006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0868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endParaRPr lang="en-US" dirty="0" smtClean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734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00401" y="3429000"/>
            <a:ext cx="3047999" cy="10739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3600" dirty="0" smtClean="0">
                <a:solidFill>
                  <a:srgbClr val="990000"/>
                </a:solidFill>
              </a:rPr>
              <a:t>Interpretation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2590800"/>
            <a:ext cx="2077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Source </a:t>
            </a:r>
            <a:br>
              <a:rPr lang="en-US" sz="3600" dirty="0" smtClean="0"/>
            </a:br>
            <a:r>
              <a:rPr lang="en-US" sz="3600" dirty="0" smtClean="0"/>
              <a:t>Language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714281" y="4267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Input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15177516">
            <a:off x="2406873" y="3961954"/>
            <a:ext cx="624935" cy="851034"/>
          </a:xfrm>
          <a:prstGeom prst="downArrow">
            <a:avLst/>
          </a:prstGeom>
          <a:solidFill>
            <a:srgbClr val="E4793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117159">
            <a:off x="2434060" y="3223818"/>
            <a:ext cx="705476" cy="496907"/>
          </a:xfrm>
          <a:prstGeom prst="rightArrow">
            <a:avLst/>
          </a:prstGeom>
          <a:solidFill>
            <a:srgbClr val="E4793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2800" y="3622447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Output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6445901" y="3745109"/>
            <a:ext cx="705476" cy="496907"/>
          </a:xfrm>
          <a:prstGeom prst="rightArrow">
            <a:avLst/>
          </a:prstGeom>
          <a:solidFill>
            <a:srgbClr val="E4793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46479" y="1604817"/>
            <a:ext cx="4203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“Interpreted Code”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95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sz="half" idx="1"/>
          </p:nvPr>
        </p:nvSpPr>
        <p:spPr>
          <a:xfrm>
            <a:off x="279400" y="685800"/>
            <a:ext cx="4200409" cy="5820361"/>
          </a:xfrm>
        </p:spPr>
        <p:txBody>
          <a:bodyPr anchor="t" anchorCtr="0">
            <a:noAutofit/>
          </a:bodyPr>
          <a:lstStyle/>
          <a:p>
            <a:pPr>
              <a:buNone/>
            </a:pPr>
            <a:r>
              <a:rPr lang="en-US" sz="2000" dirty="0"/>
              <a:t>When </a:t>
            </a:r>
            <a:r>
              <a:rPr lang="en-US" sz="2000" dirty="0">
                <a:solidFill>
                  <a:schemeClr val="tx2"/>
                </a:solidFill>
              </a:rPr>
              <a:t>red</a:t>
            </a:r>
            <a:r>
              <a:rPr lang="en-US" sz="2000" dirty="0"/>
              <a:t> </a:t>
            </a:r>
            <a:r>
              <a:rPr lang="en-US" sz="2000" dirty="0" smtClean="0"/>
              <a:t>attains </a:t>
            </a:r>
            <a:r>
              <a:rPr lang="en-US" sz="2000" dirty="0"/>
              <a:t>control,</a:t>
            </a:r>
            <a:endParaRPr lang="en-US" sz="20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return </a:t>
            </a:r>
            <a:r>
              <a:rPr lang="en-US" sz="2000" dirty="0" smtClean="0"/>
              <a:t>address </a:t>
            </a:r>
            <a:r>
              <a:rPr lang="en-US" sz="2000" dirty="0"/>
              <a:t>has already been pushed </a:t>
            </a:r>
            <a:r>
              <a:rPr lang="en-US" sz="2000" dirty="0" smtClean="0"/>
              <a:t>onto stack </a:t>
            </a:r>
            <a:r>
              <a:rPr lang="en-US" sz="2000" dirty="0"/>
              <a:t>by </a:t>
            </a:r>
            <a:r>
              <a:rPr lang="en-US" sz="2000" dirty="0" smtClean="0">
                <a:solidFill>
                  <a:schemeClr val="accent2"/>
                </a:solidFill>
              </a:rPr>
              <a:t>orange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own the frame pointer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… (</a:t>
            </a:r>
            <a:r>
              <a:rPr lang="en-US" sz="2000" dirty="0">
                <a:solidFill>
                  <a:schemeClr val="tx2"/>
                </a:solidFill>
              </a:rPr>
              <a:t>red</a:t>
            </a:r>
            <a:r>
              <a:rPr lang="en-US" sz="2000" dirty="0"/>
              <a:t> </a:t>
            </a:r>
            <a:r>
              <a:rPr lang="en-US" sz="2000" dirty="0" smtClean="0"/>
              <a:t>is doing its stuff)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store return value, if any, in </a:t>
            </a:r>
            <a:r>
              <a:rPr lang="en-US" sz="2000" dirty="0" err="1" smtClean="0"/>
              <a:t>eax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deallocate locals</a:t>
            </a:r>
          </a:p>
          <a:p>
            <a:pPr lvl="1">
              <a:buFont typeface="Lucida Grande"/>
              <a:buChar char="-"/>
            </a:pPr>
            <a:r>
              <a:rPr lang="en-US" sz="1800" dirty="0" smtClean="0"/>
              <a:t>adding to </a:t>
            </a:r>
            <a:r>
              <a:rPr lang="en-US" sz="1800" dirty="0" err="1" smtClean="0"/>
              <a:t>esp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restore any callee-save registers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fld id="{9D37A05C-7D88-9E4B-B6AC-1CE35ACF5DD7}" type="slidenum">
              <a:rPr lang="en-US" smtClean="0"/>
              <a:pPr/>
              <a:t>70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66048"/>
              </p:ext>
            </p:extLst>
          </p:nvPr>
        </p:nvGraphicFramePr>
        <p:xfrm>
          <a:off x="6185958" y="1142999"/>
          <a:ext cx="1752600" cy="5233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1935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c, d ≥ 24 bytes if stored on stack)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orange’s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7959243" y="5934670"/>
            <a:ext cx="1032104" cy="923330"/>
            <a:chOff x="7959243" y="3179802"/>
            <a:chExt cx="1032104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8229600" y="3179802"/>
              <a:ext cx="7617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  <a:p>
              <a:pPr algn="ctr"/>
              <a:r>
                <a:rPr lang="en-US" dirty="0" smtClean="0"/>
                <a:t>and</a:t>
              </a:r>
            </a:p>
            <a:p>
              <a:pPr algn="ctr"/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endParaRPr lang="en-US" dirty="0" smtClean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sz="half" idx="1"/>
          </p:nvPr>
        </p:nvSpPr>
        <p:spPr>
          <a:xfrm>
            <a:off x="279400" y="685800"/>
            <a:ext cx="4200409" cy="5820361"/>
          </a:xfrm>
        </p:spPr>
        <p:txBody>
          <a:bodyPr anchor="t" anchorCtr="0">
            <a:noAutofit/>
          </a:bodyPr>
          <a:lstStyle/>
          <a:p>
            <a:pPr>
              <a:buNone/>
            </a:pPr>
            <a:r>
              <a:rPr lang="en-US" sz="2000" dirty="0"/>
              <a:t>When </a:t>
            </a:r>
            <a:r>
              <a:rPr lang="en-US" sz="2000" dirty="0">
                <a:solidFill>
                  <a:schemeClr val="tx2"/>
                </a:solidFill>
              </a:rPr>
              <a:t>red</a:t>
            </a:r>
            <a:r>
              <a:rPr lang="en-US" sz="2000" dirty="0"/>
              <a:t> </a:t>
            </a:r>
            <a:r>
              <a:rPr lang="en-US" sz="2000" dirty="0" smtClean="0"/>
              <a:t>attains </a:t>
            </a:r>
            <a:r>
              <a:rPr lang="en-US" sz="2000" dirty="0"/>
              <a:t>control,</a:t>
            </a:r>
            <a:endParaRPr lang="en-US" sz="20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return </a:t>
            </a:r>
            <a:r>
              <a:rPr lang="en-US" sz="2000" dirty="0" smtClean="0"/>
              <a:t>address </a:t>
            </a:r>
            <a:r>
              <a:rPr lang="en-US" sz="2000" dirty="0"/>
              <a:t>has already been pushed </a:t>
            </a:r>
            <a:r>
              <a:rPr lang="en-US" sz="2000" dirty="0" smtClean="0"/>
              <a:t>onto stack </a:t>
            </a:r>
            <a:r>
              <a:rPr lang="en-US" sz="2000" dirty="0"/>
              <a:t>by </a:t>
            </a:r>
            <a:r>
              <a:rPr lang="en-US" sz="2000" dirty="0" smtClean="0">
                <a:solidFill>
                  <a:schemeClr val="accent2"/>
                </a:solidFill>
              </a:rPr>
              <a:t>orange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own the frame pointer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… (</a:t>
            </a:r>
            <a:r>
              <a:rPr lang="en-US" sz="2000" dirty="0">
                <a:solidFill>
                  <a:schemeClr val="tx2"/>
                </a:solidFill>
              </a:rPr>
              <a:t>red</a:t>
            </a:r>
            <a:r>
              <a:rPr lang="en-US" sz="2000" dirty="0"/>
              <a:t> </a:t>
            </a:r>
            <a:r>
              <a:rPr lang="en-US" sz="2000" dirty="0" smtClean="0"/>
              <a:t>is doing its stuff)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store return value, if any, in </a:t>
            </a:r>
            <a:r>
              <a:rPr lang="en-US" sz="2000" dirty="0" err="1" smtClean="0"/>
              <a:t>eax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deallocate locals</a:t>
            </a:r>
          </a:p>
          <a:p>
            <a:pPr lvl="1">
              <a:buFont typeface="Lucida Grande"/>
              <a:buChar char="-"/>
            </a:pPr>
            <a:r>
              <a:rPr lang="en-US" sz="1800" dirty="0" smtClean="0"/>
              <a:t>adding to </a:t>
            </a:r>
            <a:r>
              <a:rPr lang="en-US" sz="1800" dirty="0" err="1" smtClean="0"/>
              <a:t>esp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restore any callee-save registers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restore </a:t>
            </a:r>
            <a:r>
              <a:rPr lang="en-US" sz="2000" dirty="0" smtClean="0">
                <a:solidFill>
                  <a:schemeClr val="accent2"/>
                </a:solidFill>
              </a:rPr>
              <a:t>orange</a:t>
            </a:r>
            <a:r>
              <a:rPr lang="en-US" sz="2000" dirty="0" smtClean="0"/>
              <a:t>’s frame pointer</a:t>
            </a:r>
          </a:p>
          <a:p>
            <a:pPr lvl="1">
              <a:buFont typeface="Lucida Grande"/>
              <a:buChar char="-"/>
            </a:pPr>
            <a:r>
              <a:rPr lang="en-US" sz="1800" dirty="0" smtClean="0">
                <a:solidFill>
                  <a:srgbClr val="000000"/>
                </a:solidFill>
                <a:latin typeface="Consolas"/>
                <a:cs typeface="Consolas"/>
              </a:rPr>
              <a:t>pop %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  <a:cs typeface="Consolas"/>
              </a:rPr>
              <a:t>ebp</a:t>
            </a:r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fld id="{9D37A05C-7D88-9E4B-B6AC-1CE35ACF5DD7}" type="slidenum">
              <a:rPr lang="en-US" smtClean="0"/>
              <a:pPr/>
              <a:t>71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36752"/>
              </p:ext>
            </p:extLst>
          </p:nvPr>
        </p:nvGraphicFramePr>
        <p:xfrm>
          <a:off x="6185958" y="1142999"/>
          <a:ext cx="1752600" cy="4866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1935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c, d ≥ 24 bytes if stored on stack)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959243" y="2783840"/>
            <a:ext cx="1032104" cy="369332"/>
            <a:chOff x="7959243" y="3429000"/>
            <a:chExt cx="1032104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959243" y="5802868"/>
            <a:ext cx="1006456" cy="369332"/>
            <a:chOff x="7959243" y="3408680"/>
            <a:chExt cx="1006456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8229600" y="340868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endParaRPr lang="en-US" dirty="0" smtClean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22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sz="half" idx="1"/>
          </p:nvPr>
        </p:nvSpPr>
        <p:spPr>
          <a:xfrm>
            <a:off x="279400" y="685800"/>
            <a:ext cx="4200409" cy="5820361"/>
          </a:xfrm>
        </p:spPr>
        <p:txBody>
          <a:bodyPr anchor="t" anchorCtr="0">
            <a:noAutofit/>
          </a:bodyPr>
          <a:lstStyle/>
          <a:p>
            <a:pPr>
              <a:buNone/>
            </a:pPr>
            <a:r>
              <a:rPr lang="en-US" sz="2000" dirty="0"/>
              <a:t>When </a:t>
            </a:r>
            <a:r>
              <a:rPr lang="en-US" sz="2000" dirty="0">
                <a:solidFill>
                  <a:schemeClr val="tx2"/>
                </a:solidFill>
              </a:rPr>
              <a:t>red</a:t>
            </a:r>
            <a:r>
              <a:rPr lang="en-US" sz="2000" dirty="0"/>
              <a:t> </a:t>
            </a:r>
            <a:r>
              <a:rPr lang="en-US" sz="2000" dirty="0" smtClean="0"/>
              <a:t>attains </a:t>
            </a:r>
            <a:r>
              <a:rPr lang="en-US" sz="2000" dirty="0"/>
              <a:t>control,</a:t>
            </a:r>
            <a:endParaRPr lang="en-US" sz="20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return </a:t>
            </a:r>
            <a:r>
              <a:rPr lang="en-US" sz="2000" dirty="0" smtClean="0"/>
              <a:t>address </a:t>
            </a:r>
            <a:r>
              <a:rPr lang="en-US" sz="2000" dirty="0"/>
              <a:t>has already been pushed </a:t>
            </a:r>
            <a:r>
              <a:rPr lang="en-US" sz="2000" dirty="0" smtClean="0"/>
              <a:t>onto stack </a:t>
            </a:r>
            <a:r>
              <a:rPr lang="en-US" sz="2000" dirty="0"/>
              <a:t>by </a:t>
            </a:r>
            <a:r>
              <a:rPr lang="en-US" sz="2000" dirty="0" smtClean="0">
                <a:solidFill>
                  <a:schemeClr val="accent2"/>
                </a:solidFill>
              </a:rPr>
              <a:t>orange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own the frame pointer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… (</a:t>
            </a:r>
            <a:r>
              <a:rPr lang="en-US" sz="2000" dirty="0">
                <a:solidFill>
                  <a:schemeClr val="tx2"/>
                </a:solidFill>
              </a:rPr>
              <a:t>red</a:t>
            </a:r>
            <a:r>
              <a:rPr lang="en-US" sz="2000" dirty="0"/>
              <a:t> </a:t>
            </a:r>
            <a:r>
              <a:rPr lang="en-US" sz="2000" dirty="0" smtClean="0"/>
              <a:t>is doing its stuff)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store return value, if any, in </a:t>
            </a:r>
            <a:r>
              <a:rPr lang="en-US" sz="2000" dirty="0" err="1" smtClean="0"/>
              <a:t>eax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deallocate locals</a:t>
            </a:r>
          </a:p>
          <a:p>
            <a:pPr lvl="1">
              <a:buFont typeface="Lucida Grande"/>
              <a:buChar char="-"/>
            </a:pPr>
            <a:r>
              <a:rPr lang="en-US" sz="1800" dirty="0" smtClean="0"/>
              <a:t>adding to </a:t>
            </a:r>
            <a:r>
              <a:rPr lang="en-US" sz="1800" dirty="0" err="1" smtClean="0"/>
              <a:t>esp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restore any callee-save registers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restore </a:t>
            </a:r>
            <a:r>
              <a:rPr lang="en-US" sz="2000" dirty="0" smtClean="0">
                <a:solidFill>
                  <a:schemeClr val="accent2"/>
                </a:solidFill>
              </a:rPr>
              <a:t>orange</a:t>
            </a:r>
            <a:r>
              <a:rPr lang="en-US" sz="2000" dirty="0" smtClean="0"/>
              <a:t>’s frame pointer</a:t>
            </a:r>
          </a:p>
          <a:p>
            <a:pPr lvl="1">
              <a:buFont typeface="Lucida Grande"/>
              <a:buChar char="-"/>
            </a:pPr>
            <a:r>
              <a:rPr lang="en-US" sz="1800" dirty="0" smtClean="0">
                <a:solidFill>
                  <a:srgbClr val="000000"/>
                </a:solidFill>
                <a:latin typeface="Consolas"/>
                <a:cs typeface="Consolas"/>
              </a:rPr>
              <a:t>pop %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  <a:cs typeface="Consolas"/>
              </a:rPr>
              <a:t>ebp</a:t>
            </a:r>
            <a:endParaRPr lang="en-US" sz="2000" dirty="0" smtClean="0">
              <a:latin typeface="Consolas"/>
              <a:cs typeface="Consola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return control to </a:t>
            </a:r>
            <a:r>
              <a:rPr lang="en-US" sz="2000" dirty="0">
                <a:solidFill>
                  <a:schemeClr val="accent2"/>
                </a:solidFill>
              </a:rPr>
              <a:t>orange</a:t>
            </a:r>
            <a:endParaRPr lang="en-US" sz="2000" dirty="0" smtClean="0"/>
          </a:p>
          <a:p>
            <a:pPr lvl="1">
              <a:buFont typeface="Lucida Grande"/>
              <a:buChar char="-"/>
            </a:pPr>
            <a:r>
              <a:rPr lang="en-US" sz="1800" dirty="0" smtClean="0">
                <a:solidFill>
                  <a:srgbClr val="000000"/>
                </a:solidFill>
                <a:latin typeface="Consolas"/>
                <a:cs typeface="Consolas"/>
              </a:rPr>
              <a:t>ret</a:t>
            </a:r>
          </a:p>
          <a:p>
            <a:pPr lvl="1">
              <a:buFont typeface="Lucida Grande"/>
              <a:buChar char="-"/>
            </a:pPr>
            <a:r>
              <a:rPr lang="en-US" sz="1800" dirty="0" smtClean="0">
                <a:solidFill>
                  <a:srgbClr val="000000"/>
                </a:solidFill>
              </a:rPr>
              <a:t>pops return address from stack and jumps there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fld id="{9D37A05C-7D88-9E4B-B6AC-1CE35ACF5DD7}" type="slidenum">
              <a:rPr lang="en-US" smtClean="0"/>
              <a:pPr/>
              <a:t>72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274395"/>
              </p:ext>
            </p:extLst>
          </p:nvPr>
        </p:nvGraphicFramePr>
        <p:xfrm>
          <a:off x="6185958" y="1142999"/>
          <a:ext cx="1752600" cy="4498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1935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c, d ≥ 24 bytes if stored on stack)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7959243" y="2783840"/>
            <a:ext cx="1032104" cy="369332"/>
            <a:chOff x="7959243" y="3429000"/>
            <a:chExt cx="1032104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959243" y="5421868"/>
            <a:ext cx="1006456" cy="369332"/>
            <a:chOff x="7959243" y="3408680"/>
            <a:chExt cx="1006456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8229600" y="340868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endParaRPr lang="en-US" dirty="0" smtClean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24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sz="half" idx="1"/>
          </p:nvPr>
        </p:nvSpPr>
        <p:spPr>
          <a:xfrm>
            <a:off x="279400" y="685800"/>
            <a:ext cx="4200409" cy="5820361"/>
          </a:xfrm>
        </p:spPr>
        <p:txBody>
          <a:bodyPr anchor="t" anchorCtr="0">
            <a:noAutofit/>
          </a:bodyPr>
          <a:lstStyle/>
          <a:p>
            <a:pPr>
              <a:buNone/>
            </a:pPr>
            <a:r>
              <a:rPr lang="en-US" sz="2000" dirty="0"/>
              <a:t>When </a:t>
            </a:r>
            <a:r>
              <a:rPr lang="en-US" sz="2000" dirty="0" smtClean="0">
                <a:solidFill>
                  <a:schemeClr val="accent2"/>
                </a:solidFill>
              </a:rPr>
              <a:t>orange</a:t>
            </a:r>
            <a:r>
              <a:rPr lang="en-US" sz="2000" dirty="0" smtClean="0"/>
              <a:t> regains control,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fld id="{9D37A05C-7D88-9E4B-B6AC-1CE35ACF5DD7}" type="slidenum">
              <a:rPr lang="en-US" smtClean="0"/>
              <a:pPr/>
              <a:t>73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98638"/>
              </p:ext>
            </p:extLst>
          </p:nvPr>
        </p:nvGraphicFramePr>
        <p:xfrm>
          <a:off x="6185958" y="1142999"/>
          <a:ext cx="1752600" cy="4498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1935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c, d ≥ 24 bytes if stored on stack)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7959243" y="2783840"/>
            <a:ext cx="1032104" cy="369332"/>
            <a:chOff x="7959243" y="3429000"/>
            <a:chExt cx="1032104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959243" y="5421868"/>
            <a:ext cx="1006456" cy="369332"/>
            <a:chOff x="7959243" y="3408680"/>
            <a:chExt cx="1006456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8229600" y="340868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endParaRPr lang="en-US" dirty="0" smtClean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1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sz="half" idx="1"/>
          </p:nvPr>
        </p:nvSpPr>
        <p:spPr>
          <a:xfrm>
            <a:off x="279400" y="685800"/>
            <a:ext cx="4200409" cy="5820361"/>
          </a:xfrm>
        </p:spPr>
        <p:txBody>
          <a:bodyPr anchor="t" anchorCtr="0">
            <a:noAutofit/>
          </a:bodyPr>
          <a:lstStyle/>
          <a:p>
            <a:pPr>
              <a:buNone/>
            </a:pPr>
            <a:r>
              <a:rPr lang="en-US" sz="2000" dirty="0"/>
              <a:t>When </a:t>
            </a:r>
            <a:r>
              <a:rPr lang="en-US" sz="2000" dirty="0" smtClean="0">
                <a:solidFill>
                  <a:schemeClr val="accent2"/>
                </a:solidFill>
              </a:rPr>
              <a:t>orange</a:t>
            </a:r>
            <a:r>
              <a:rPr lang="en-US" sz="2000" dirty="0" smtClean="0"/>
              <a:t> regains control,</a:t>
            </a:r>
            <a:endParaRPr lang="en-US" sz="20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clean up arguments to </a:t>
            </a:r>
            <a:r>
              <a:rPr lang="en-US" sz="2000" dirty="0" smtClean="0">
                <a:solidFill>
                  <a:schemeClr val="tx2"/>
                </a:solidFill>
              </a:rPr>
              <a:t>red</a:t>
            </a:r>
            <a:endParaRPr lang="en-US" sz="2000" dirty="0" smtClean="0"/>
          </a:p>
          <a:p>
            <a:pPr lvl="1">
              <a:buFont typeface="Lucida Grande"/>
              <a:buChar char="-"/>
            </a:pPr>
            <a:r>
              <a:rPr lang="en-US" sz="1800" dirty="0">
                <a:solidFill>
                  <a:srgbClr val="000000"/>
                </a:solidFill>
              </a:rPr>
              <a:t>adding to </a:t>
            </a:r>
            <a:r>
              <a:rPr lang="en-US" sz="1800" dirty="0" err="1" smtClean="0">
                <a:solidFill>
                  <a:srgbClr val="000000"/>
                </a:solidFill>
              </a:rPr>
              <a:t>esp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restore any caller-save registers</a:t>
            </a:r>
          </a:p>
          <a:p>
            <a:pPr lvl="1">
              <a:buFont typeface="Lucida Grande"/>
              <a:buChar char="-"/>
            </a:pPr>
            <a:r>
              <a:rPr lang="en-US" sz="1800" dirty="0" smtClean="0">
                <a:solidFill>
                  <a:srgbClr val="000000"/>
                </a:solidFill>
              </a:rPr>
              <a:t>pops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…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fld id="{9D37A05C-7D88-9E4B-B6AC-1CE35ACF5DD7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049943"/>
              </p:ext>
            </p:extLst>
          </p:nvPr>
        </p:nvGraphicFramePr>
        <p:xfrm>
          <a:off x="6185958" y="1142999"/>
          <a:ext cx="1752600" cy="3397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-save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1935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c, d ≥ 24 bytes if stored on stack)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7959243" y="2783840"/>
            <a:ext cx="1032104" cy="369332"/>
            <a:chOff x="7959243" y="3429000"/>
            <a:chExt cx="1032104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959243" y="4318000"/>
            <a:ext cx="1006456" cy="369332"/>
            <a:chOff x="7959243" y="3408680"/>
            <a:chExt cx="1006456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8229600" y="340868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endParaRPr lang="en-US" dirty="0" smtClean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14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76461"/>
          </a:xfrm>
        </p:spPr>
        <p:txBody>
          <a:bodyPr>
            <a:normAutofit fontScale="92500"/>
          </a:bodyPr>
          <a:lstStyle/>
          <a:p>
            <a:r>
              <a:rPr lang="en-US" i="1" u="sng" dirty="0" smtClean="0">
                <a:solidFill>
                  <a:schemeClr val="tx2"/>
                </a:solidFill>
              </a:rPr>
              <a:t>Function Prologue</a:t>
            </a:r>
            <a:r>
              <a:rPr lang="en-US" dirty="0" smtClean="0"/>
              <a:t> – instructions to set up stack space and save callee saved registers</a:t>
            </a:r>
          </a:p>
          <a:p>
            <a:pPr lvl="1"/>
            <a:r>
              <a:rPr lang="en-US" dirty="0" smtClean="0"/>
              <a:t>Typical sequence: </a:t>
            </a:r>
            <a:br>
              <a:rPr lang="en-US" dirty="0" smtClean="0"/>
            </a:br>
            <a:r>
              <a:rPr lang="en-US" dirty="0" smtClean="0"/>
              <a:t>push </a:t>
            </a:r>
            <a:r>
              <a:rPr lang="en-US" dirty="0" err="1" smtClean="0"/>
              <a:t>ebp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ebp</a:t>
            </a:r>
            <a:r>
              <a:rPr lang="en-US" dirty="0" smtClean="0"/>
              <a:t> = </a:t>
            </a:r>
            <a:r>
              <a:rPr lang="en-US" dirty="0" err="1" smtClean="0"/>
              <a:t>esp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esp</a:t>
            </a:r>
            <a:r>
              <a:rPr lang="en-US" dirty="0" smtClean="0"/>
              <a:t> = </a:t>
            </a:r>
            <a:r>
              <a:rPr lang="en-US" dirty="0" err="1" smtClean="0"/>
              <a:t>esp</a:t>
            </a:r>
            <a:r>
              <a:rPr lang="en-US" dirty="0" smtClean="0"/>
              <a:t> - &lt;frame space&gt;</a:t>
            </a:r>
            <a:endParaRPr lang="en-US" i="1" u="sng" dirty="0" smtClean="0">
              <a:solidFill>
                <a:srgbClr val="990000"/>
              </a:solidFill>
            </a:endParaRPr>
          </a:p>
          <a:p>
            <a:r>
              <a:rPr lang="en-US" i="1" u="sng" dirty="0" smtClean="0">
                <a:solidFill>
                  <a:srgbClr val="990000"/>
                </a:solidFill>
              </a:rPr>
              <a:t>Function Epilogue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i="1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- instructions to clean up stack space and restore callee saved registers</a:t>
            </a:r>
          </a:p>
          <a:p>
            <a:pPr lvl="1"/>
            <a:r>
              <a:rPr lang="en-US" dirty="0" smtClean="0"/>
              <a:t>Typical Sequence: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leave     // </a:t>
            </a:r>
            <a:r>
              <a:rPr lang="en-US" dirty="0" err="1" smtClean="0"/>
              <a:t>esp</a:t>
            </a:r>
            <a:r>
              <a:rPr lang="en-US" dirty="0" smtClean="0"/>
              <a:t> = </a:t>
            </a:r>
            <a:r>
              <a:rPr lang="en-US" dirty="0" err="1" smtClean="0"/>
              <a:t>ebp</a:t>
            </a:r>
            <a:r>
              <a:rPr lang="en-US" dirty="0" smtClean="0"/>
              <a:t>, pop </a:t>
            </a:r>
            <a:r>
              <a:rPr lang="en-US" dirty="0" err="1" smtClean="0"/>
              <a:t>ebp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         // pop and jump to ret </a:t>
            </a:r>
            <a:r>
              <a:rPr lang="en-US" dirty="0" err="1" smtClean="0"/>
              <a:t>addr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cdecl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One Convention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fld id="{9D37A05C-7D88-9E4B-B6AC-1CE35ACF5DD7}" type="slidenum">
              <a:rPr lang="en-US" smtClean="0"/>
              <a:pPr/>
              <a:t>76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166177"/>
              </p:ext>
            </p:extLst>
          </p:nvPr>
        </p:nvGraphicFramePr>
        <p:xfrm>
          <a:off x="389466" y="1439333"/>
          <a:ext cx="8365068" cy="366606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631268"/>
                <a:gridCol w="3733800"/>
              </a:tblGrid>
              <a:tr h="4670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Notes</a:t>
                      </a:r>
                      <a:endParaRPr lang="en-US" sz="2400" dirty="0"/>
                    </a:p>
                  </a:txBody>
                  <a:tcPr/>
                </a:tc>
              </a:tr>
              <a:tr h="4558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caller saves: </a:t>
                      </a:r>
                      <a:r>
                        <a:rPr lang="en-US" sz="2400" dirty="0" err="1" smtClean="0"/>
                        <a:t>eax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edx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ecx</a:t>
                      </a:r>
                      <a:endParaRPr lang="en-US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push</a:t>
                      </a:r>
                      <a:r>
                        <a:rPr lang="en-US" sz="2400" baseline="0" dirty="0" smtClean="0"/>
                        <a:t> (old), or </a:t>
                      </a:r>
                      <a:r>
                        <a:rPr lang="en-US" sz="2400" baseline="0" dirty="0" err="1" smtClean="0"/>
                        <a:t>mov</a:t>
                      </a:r>
                      <a:r>
                        <a:rPr lang="en-US" sz="2400" baseline="0" dirty="0" smtClean="0"/>
                        <a:t> if </a:t>
                      </a:r>
                      <a:r>
                        <a:rPr lang="en-US" sz="2400" baseline="0" dirty="0" err="1" smtClean="0"/>
                        <a:t>esp</a:t>
                      </a:r>
                      <a:r>
                        <a:rPr lang="en-US" sz="2400" baseline="0" dirty="0" smtClean="0"/>
                        <a:t> already adjusted</a:t>
                      </a:r>
                      <a:endParaRPr lang="en-US" sz="2400" dirty="0" smtClean="0"/>
                    </a:p>
                  </a:txBody>
                  <a:tcPr anchor="ctr"/>
                </a:tc>
              </a:tr>
              <a:tr h="47104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r>
                        <a:rPr lang="en-US" sz="2400" baseline="0" dirty="0" smtClean="0"/>
                        <a:t> pushed </a:t>
                      </a:r>
                      <a:r>
                        <a:rPr lang="en-US" sz="2400" dirty="0" smtClean="0"/>
                        <a:t>right-to-left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47104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linkage</a:t>
                      </a:r>
                      <a:r>
                        <a:rPr lang="en-US" sz="2400" baseline="0" dirty="0" smtClean="0"/>
                        <a:t> data starts new frame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call</a:t>
                      </a:r>
                      <a:r>
                        <a:rPr lang="en-US" sz="2400" baseline="0" dirty="0" smtClean="0"/>
                        <a:t> pushes return </a:t>
                      </a:r>
                      <a:r>
                        <a:rPr lang="en-US" sz="2400" baseline="0" dirty="0" err="1" smtClean="0"/>
                        <a:t>addr</a:t>
                      </a:r>
                      <a:endParaRPr lang="en-US" sz="2400" baseline="0" dirty="0" smtClean="0"/>
                    </a:p>
                  </a:txBody>
                  <a:tcPr anchor="ctr"/>
                </a:tc>
              </a:tr>
              <a:tr h="8061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callee saves: </a:t>
                      </a:r>
                      <a:r>
                        <a:rPr lang="en-US" sz="2400" dirty="0" err="1" smtClean="0"/>
                        <a:t>ebx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esi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edi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ebp</a:t>
                      </a:r>
                      <a:r>
                        <a:rPr lang="en-US" sz="2400" baseline="0" dirty="0" smtClean="0"/>
                        <a:t>, </a:t>
                      </a:r>
                      <a:r>
                        <a:rPr lang="en-US" sz="2400" baseline="0" dirty="0" err="1" smtClean="0"/>
                        <a:t>esp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ebp</a:t>
                      </a:r>
                      <a:r>
                        <a:rPr lang="en-US" sz="2400" baseline="0" dirty="0" smtClean="0"/>
                        <a:t> often used to </a:t>
                      </a:r>
                      <a:r>
                        <a:rPr lang="en-US" sz="2400" baseline="0" dirty="0" err="1" smtClean="0"/>
                        <a:t>deref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args</a:t>
                      </a:r>
                      <a:r>
                        <a:rPr lang="en-US" sz="2400" baseline="0" dirty="0" smtClean="0"/>
                        <a:t> and local </a:t>
                      </a:r>
                      <a:r>
                        <a:rPr lang="en-US" sz="2400" baseline="0" dirty="0" err="1" smtClean="0"/>
                        <a:t>vars</a:t>
                      </a:r>
                      <a:endParaRPr lang="en-US" sz="2400" dirty="0"/>
                    </a:p>
                  </a:txBody>
                  <a:tcPr anchor="ctr"/>
                </a:tc>
              </a:tr>
              <a:tr h="4670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return value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pass</a:t>
                      </a:r>
                      <a:r>
                        <a:rPr lang="en-US" sz="2400" baseline="0" dirty="0" smtClean="0"/>
                        <a:t> back using </a:t>
                      </a:r>
                      <a:r>
                        <a:rPr lang="en-US" sz="2400" dirty="0" err="1" smtClean="0"/>
                        <a:t>eax</a:t>
                      </a:r>
                      <a:endParaRPr lang="en-US" sz="2400" dirty="0"/>
                    </a:p>
                  </a:txBody>
                  <a:tcPr anchor="ctr"/>
                </a:tc>
              </a:tr>
              <a:tr h="50969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</a:t>
                      </a:r>
                      <a:r>
                        <a:rPr lang="en-US" sz="2400" baseline="0" dirty="0" smtClean="0"/>
                        <a:t> c</a:t>
                      </a:r>
                      <a:r>
                        <a:rPr lang="en-US" sz="2400" dirty="0" smtClean="0"/>
                        <a:t>leanup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caller’s responsibility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08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Why do we need calling conventions?</a:t>
            </a:r>
          </a:p>
          <a:p>
            <a:endParaRPr lang="en-US" b="0" dirty="0" smtClean="0"/>
          </a:p>
          <a:p>
            <a:r>
              <a:rPr lang="en-US" b="0" dirty="0" smtClean="0"/>
              <a:t>Does the callee </a:t>
            </a:r>
            <a:r>
              <a:rPr lang="en-US" b="0" dirty="0" smtClean="0">
                <a:solidFill>
                  <a:schemeClr val="tx2"/>
                </a:solidFill>
              </a:rPr>
              <a:t>always</a:t>
            </a:r>
            <a:r>
              <a:rPr lang="en-US" b="0" dirty="0" smtClean="0"/>
              <a:t> have to save callee-saved registers?</a:t>
            </a:r>
          </a:p>
          <a:p>
            <a:endParaRPr lang="en-US" b="0" dirty="0" smtClean="0"/>
          </a:p>
          <a:p>
            <a:r>
              <a:rPr lang="en-US" b="0" dirty="0" smtClean="0"/>
              <a:t>How do you think </a:t>
            </a:r>
            <a:r>
              <a:rPr lang="en-US" b="0" dirty="0" err="1" smtClean="0"/>
              <a:t>varargs</a:t>
            </a:r>
            <a:r>
              <a:rPr lang="en-US" b="0" dirty="0" smtClean="0"/>
              <a:t> works (</a:t>
            </a:r>
            <a:r>
              <a:rPr lang="en-US" b="0" dirty="0" err="1" smtClean="0"/>
              <a:t>va_start</a:t>
            </a:r>
            <a:r>
              <a:rPr lang="en-US" b="0" dirty="0" smtClean="0"/>
              <a:t>, </a:t>
            </a:r>
            <a:r>
              <a:rPr lang="en-US" b="0" dirty="0" err="1" smtClean="0"/>
              <a:t>va_arg</a:t>
            </a:r>
            <a:r>
              <a:rPr lang="en-US" b="0" dirty="0" smtClean="0"/>
              <a:t>, etc)?</a:t>
            </a:r>
          </a:p>
          <a:p>
            <a:pPr>
              <a:buNone/>
            </a:pP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334000"/>
            <a:ext cx="815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void </a:t>
            </a:r>
            <a:r>
              <a:rPr lang="en-US" sz="2800" dirty="0" err="1" smtClean="0">
                <a:latin typeface="Courier"/>
                <a:cs typeface="Courier"/>
              </a:rPr>
              <a:t>myprintf(const</a:t>
            </a:r>
            <a:r>
              <a:rPr lang="en-US" sz="2800" dirty="0" smtClean="0">
                <a:latin typeface="Courier"/>
                <a:cs typeface="Courier"/>
              </a:rPr>
              <a:t> char *</a:t>
            </a:r>
            <a:r>
              <a:rPr lang="en-US" sz="2800" dirty="0" err="1" smtClean="0">
                <a:latin typeface="Courier"/>
                <a:cs typeface="Courier"/>
              </a:rPr>
              <a:t>fmt</a:t>
            </a:r>
            <a:r>
              <a:rPr lang="en-US" sz="2800" dirty="0" smtClean="0">
                <a:latin typeface="Courier"/>
                <a:cs typeface="Courier"/>
              </a:rPr>
              <a:t>, ...){}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9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Compiler workflow</a:t>
            </a:r>
          </a:p>
          <a:p>
            <a:r>
              <a:rPr lang="en-US" sz="2800" dirty="0" smtClean="0"/>
              <a:t>Register to register moves</a:t>
            </a:r>
          </a:p>
          <a:p>
            <a:pPr lvl="1"/>
            <a:r>
              <a:rPr lang="en-US" sz="2400" dirty="0" smtClean="0"/>
              <a:t>Register mnemonics</a:t>
            </a:r>
          </a:p>
          <a:p>
            <a:r>
              <a:rPr lang="en-US" sz="2800" dirty="0" smtClean="0"/>
              <a:t>Register/memory</a:t>
            </a:r>
          </a:p>
          <a:p>
            <a:pPr lvl="1"/>
            <a:r>
              <a:rPr lang="en-US" sz="2400" dirty="0" err="1" smtClean="0"/>
              <a:t>mov</a:t>
            </a:r>
            <a:r>
              <a:rPr lang="en-US" sz="2400" dirty="0" smtClean="0"/>
              <a:t> and addressing modes for common codes</a:t>
            </a:r>
          </a:p>
          <a:p>
            <a:r>
              <a:rPr lang="en-US" sz="2800" dirty="0" smtClean="0"/>
              <a:t>Control flow</a:t>
            </a:r>
          </a:p>
          <a:p>
            <a:pPr lvl="1"/>
            <a:r>
              <a:rPr lang="en-US" sz="2400" dirty="0" smtClean="0"/>
              <a:t>EFLAGS</a:t>
            </a:r>
          </a:p>
          <a:p>
            <a:r>
              <a:rPr lang="en-US" sz="2800" dirty="0" smtClean="0"/>
              <a:t>Program Memory Organization</a:t>
            </a:r>
          </a:p>
          <a:p>
            <a:pPr lvl="1"/>
            <a:r>
              <a:rPr lang="en-US" sz="2400" dirty="0" smtClean="0"/>
              <a:t>Stack grows down</a:t>
            </a:r>
          </a:p>
          <a:p>
            <a:r>
              <a:rPr lang="en-US" sz="2800" dirty="0" smtClean="0"/>
              <a:t>Functions</a:t>
            </a:r>
          </a:p>
          <a:p>
            <a:pPr lvl="1"/>
            <a:r>
              <a:rPr lang="en-US" sz="2400" dirty="0" smtClean="0"/>
              <a:t>Pass arguments, callee</a:t>
            </a:r>
            <a:r>
              <a:rPr lang="en-US" sz="2400" dirty="0"/>
              <a:t> </a:t>
            </a:r>
            <a:r>
              <a:rPr lang="en-US" sz="2400" dirty="0" smtClean="0"/>
              <a:t>and caller saved, stack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Overall machine model: </a:t>
            </a:r>
            <a:br>
              <a:rPr lang="en-US" sz="2800" dirty="0" smtClean="0"/>
            </a:br>
            <a:r>
              <a:rPr lang="en-US" sz="2800" i="1" dirty="0" smtClean="0"/>
              <a:t>Computer Systems, a Programmer’s Perspective</a:t>
            </a:r>
            <a:br>
              <a:rPr lang="en-US" sz="2800" i="1" dirty="0" smtClean="0"/>
            </a:br>
            <a:r>
              <a:rPr lang="en-US" sz="2800" i="1" dirty="0" smtClean="0"/>
              <a:t>by Bryant and </a:t>
            </a:r>
            <a:r>
              <a:rPr lang="en-US" sz="2800" i="1" dirty="0" err="1" smtClean="0"/>
              <a:t>O’Hallaron</a:t>
            </a:r>
            <a:endParaRPr lang="en-US" sz="2800" i="1" dirty="0" smtClean="0"/>
          </a:p>
          <a:p>
            <a:r>
              <a:rPr lang="en-US" sz="2800" dirty="0" smtClean="0"/>
              <a:t>Calling Conventions:</a:t>
            </a:r>
          </a:p>
          <a:p>
            <a:pPr lvl="1"/>
            <a:r>
              <a:rPr lang="en-US" sz="2400" dirty="0"/>
              <a:t>http://</a:t>
            </a:r>
            <a:r>
              <a:rPr lang="en-US" sz="2400" dirty="0" err="1"/>
              <a:t>en.wikipedia.org</a:t>
            </a:r>
            <a:r>
              <a:rPr lang="en-US" sz="2400" dirty="0"/>
              <a:t>/</a:t>
            </a:r>
            <a:r>
              <a:rPr lang="en-US" sz="2400" dirty="0" smtClean="0"/>
              <a:t>wiki</a:t>
            </a:r>
            <a:r>
              <a:rPr lang="en-US" sz="2400" dirty="0"/>
              <a:t>/</a:t>
            </a:r>
            <a:r>
              <a:rPr lang="en-US" sz="2400" dirty="0" smtClean="0"/>
              <a:t>X86_calling_conventions</a:t>
            </a:r>
          </a:p>
          <a:p>
            <a:pPr marL="34290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1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490" y="1705118"/>
            <a:ext cx="7845764" cy="753670"/>
          </a:xfrm>
        </p:spPr>
        <p:txBody>
          <a:bodyPr/>
          <a:lstStyle/>
          <a:p>
            <a:pPr algn="l"/>
            <a:r>
              <a:rPr lang="en-US" dirty="0" smtClean="0"/>
              <a:t>Today: Overview of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490" y="2611188"/>
            <a:ext cx="7845764" cy="1500187"/>
          </a:xfrm>
        </p:spPr>
        <p:txBody>
          <a:bodyPr/>
          <a:lstStyle/>
          <a:p>
            <a:r>
              <a:rPr lang="en-US" sz="2800" dirty="0" smtClean="0"/>
              <a:t>How is C code translated to executable code?</a:t>
            </a:r>
          </a:p>
          <a:p>
            <a:r>
              <a:rPr lang="en-US" sz="2800" dirty="0" smtClean="0"/>
              <a:t>What is the machine model for executing code?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3768804"/>
            <a:ext cx="44550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Questions?</a:t>
            </a:r>
            <a:endParaRPr lang="en-US" sz="6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7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Compilation workflow</a:t>
            </a:r>
          </a:p>
          <a:p>
            <a:r>
              <a:rPr lang="en-US" dirty="0" smtClean="0"/>
              <a:t>x86 execution model</a:t>
            </a:r>
          </a:p>
          <a:p>
            <a:r>
              <a:rPr lang="en-US" dirty="0" smtClean="0"/>
              <a:t>Endian</a:t>
            </a:r>
          </a:p>
          <a:p>
            <a:r>
              <a:rPr lang="en-US" dirty="0"/>
              <a:t>R</a:t>
            </a:r>
            <a:r>
              <a:rPr lang="en-US" dirty="0" smtClean="0"/>
              <a:t>egisters</a:t>
            </a:r>
          </a:p>
          <a:p>
            <a:r>
              <a:rPr lang="en-US" dirty="0" smtClean="0"/>
              <a:t>Stack </a:t>
            </a:r>
          </a:p>
          <a:p>
            <a:r>
              <a:rPr lang="en-US" dirty="0" smtClean="0"/>
              <a:t>Heap</a:t>
            </a:r>
          </a:p>
          <a:p>
            <a:r>
              <a:rPr lang="en-US" dirty="0" smtClean="0"/>
              <a:t>Stack 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EgROsvYJr9WlM1wRei0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6xg7Dt6H5Yz7z7DT3FG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DXY5xaURne6gJoWDgm0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BtRPCaIjobNfIzphGOR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mUTP9kjiP9IBlueIyK9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stFmeZFbADCK7WVM1n0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w7eV3Yf65l1rspaM6kC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ZAniMMJL3JzNWx8jWGW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JGtwBehFtG5s8EyLctmk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REtCENoVH5wIQHOgavt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IuptKbut6eYrOP3ZAuhy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qNQWWiRQT1YWYca2dr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2pIhzqOomffMJobGx7WB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pSYcbVZ7HUIyZGTeyaf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pQS4Mpr36K1EGnYXJ7W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4dpdt8ZS4JTEZ268ovx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HUjiVgO3ixj5MFEzWj4d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L2oWRBIriIJUwvUadJ4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lUgrtPzeZmtp9hUZodl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mR89EL5l9FQpGuGq7SR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q6mDfekQFA6KxoijaO8D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zJAqiX5sYaQ0q1N1vR0j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iWWh8NI3U59CxC3PVnK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h0mnJPcxXhtguRpmTGS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TxXgw8ihDTNirDu1PiJV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QOtaYFWDyNEm2okRhzLD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PebplUxstGG8G9MlaCk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E4A5GY0a9CjBYfZzk25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GUHa4Vo8jrTPA6Ofdzri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O5axlBhiUfGFoGnvT5L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H9ETK5OwD1sC6C0wzNQ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9VI8RHFmxuKWn0TsQcto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dLAKvmvXail30JaCd7Qh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R9fZD7XEx72tHWx6cjRz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SMneHn7yrNI37IUbHZb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Aj0ahdYmykbgTqvvJoZ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0V1Wiyq8TI2mgrCoimzh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IEdv18DG593JvVXcctE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isUkgadgIqnX8zZu7Pp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yrKHrIYTvM1UtVkn7Xk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F9AlbcRmpT8DUszyJvh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e54aJHs4EAfMB75wL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LQ0RNyeOUgm4dmg727F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2EGYrDYvMNeOse3jW8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2HWuJV9V0smEon833pS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THnLPpJTtpjhOmaO7AP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oT13JbwJyJILYBGNzM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uaqH871DqlPjSYRNl0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y5AbdqNgCBf0UJBmA3u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Ss6CO0dMam9JBk6XUBQ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R47cZpEszDac84BBM3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Ra7ggC9TgYEEpfxHOdm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6r8XTiZ36SNaZT0VJNv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vyJO4UYPuVYh4G8iJQU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DbSJvOQYWtWxGbyfln2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vo4Ium2FZAvgeaSXL2A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mHq0BQ1hpzXQZzFl9NZ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3wRDPQI7iQcqObivc0X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PbYz0efPNzsEU8Y1bz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EzKt2EAZdYPGW2rQgHT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QmxoneZL6N5saCe5YAE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DXY5xaURne6gJoWDgm0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BtRPCaIjobNfIzphGOR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mUTP9kjiP9IBlueIyK9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stFmeZFbADCK7WVM1n0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w7eV3Yf65l1rspaM6k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Y7C9JbeBmvHCbxp1qMT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ZAniMMJL3JzNWx8jWGW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JGtwBehFtG5s8EyLctm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REtCENoVH5wIQHOgavt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IuptKbut6eYrOP3ZAuh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qNQWWiRQT1YWYca2dr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pSYcbVZ7HUIyZGTeya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pQS4Mpr36K1EGnYXJ7W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4dpdt8ZS4JTEZ268ovx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HUjiVgO3ixj5MFEzWj4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L2oWRBIriIJUwvUadJ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879Xa5DQyah1pW5lDQq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lUgrtPzeZmtp9hUZodl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mR89EL5l9FQpGuGq7SR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q6mDfekQFA6KxoijaO8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zJAqiX5sYaQ0q1N1vR0j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iWWh8NI3U59CxC3PVnK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TxXgw8ihDTNirDu1PiJV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QOtaYFWDyNEm2okRhzL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PebplUxstGG8G9MlaCk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E4A5GY0a9CjBYfZzk25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GUHa4Vo8jrTPA6Ofdzr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yBZkxJBNCN0cZvZL09X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O5axlBhiUfGFoGnvT5L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H9ETK5OwD1sC6C0wzNQ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9VI8RHFmxuKWn0TsQct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dLAKvmvXail30JaCd7Qh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R9fZD7XEx72tHWx6cjR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Aj0ahdYmykbgTqvvJoZ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EgROsvYJr9WlM1wRei0f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2HWuJV9V0smEon833pS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vo4Ium2FZAvgeaSXL2Av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Y7C9JbeBmvHCbxp1qMT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l98tW482U5y9yxXQxUeK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879Xa5DQyah1pW5lDQq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yBZkxJBNCN0cZvZL09X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l98tW482U5y9yxXQxUeK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1cXzmRPhqG21gPc4NxFz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DQWsNaB3icYR7VvmIgcD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6xg7Dt6H5Yz7z7DT3FG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2pIhzqOomffMJobGx7WB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h0mnJPcxXhtguRpmTGS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SMneHn7yrNI37IUbHZbP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isUkgadgIqnX8zZu7Pp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1cXzmRPhqG21gPc4NxFz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yrKHrIYTvM1UtVkn7Xkb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F9AlbcRmpT8DUszyJvhO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e54aJHs4EAfMB75wL1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LQ0RNyeOUgm4dmg727FX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2EGYrDYvMNeOse3jW8e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THnLPpJTtpjhOmaO7APo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oT13JbwJyJILYBGNzMS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uaqH871DqlPjSYRNl0I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y5AbdqNgCBf0UJBmA3u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Ss6CO0dMam9JBk6XUBQ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DQWsNaB3icYR7VvmIgc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R47cZpEszDac84BBM3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Ra7ggC9TgYEEpfxHOdmv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6r8XTiZ36SNaZT0VJNvz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vyJO4UYPuVYh4G8iJQUc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DbSJvOQYWtWxGbyfln2P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mHq0BQ1hpzXQZzFl9NZ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3wRDPQI7iQcqObivc0XF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PbYz0efPNzsEU8Y1bzh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EzKt2EAZdYPGW2rQgHT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QmxoneZL6N5saCe5YAEQ"/>
</p:tagLst>
</file>

<file path=ppt/theme/theme1.xml><?xml version="1.0" encoding="utf-8"?>
<a:theme xmlns:a="http://schemas.openxmlformats.org/drawingml/2006/main" name="template">
  <a:themeElements>
    <a:clrScheme name="Custom 13">
      <a:dk1>
        <a:srgbClr val="000000"/>
      </a:dk1>
      <a:lt1>
        <a:srgbClr val="FFFFFE"/>
      </a:lt1>
      <a:dk2>
        <a:srgbClr val="990000"/>
      </a:dk2>
      <a:lt2>
        <a:srgbClr val="FFFFFE"/>
      </a:lt2>
      <a:accent1>
        <a:srgbClr val="A32D1F"/>
      </a:accent1>
      <a:accent2>
        <a:srgbClr val="E47932"/>
      </a:accent2>
      <a:accent3>
        <a:srgbClr val="A32D1F"/>
      </a:accent3>
      <a:accent4>
        <a:srgbClr val="929393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a:spPr>
      <a:bodyPr wrap="square" rtlCol="0" anchor="ctr" anchorCtr="1">
        <a:noAutofit/>
      </a:bodyPr>
      <a:lstStyle>
        <a:defPPr algn="ctr">
          <a:defRPr sz="28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mplate">
  <a:themeElements>
    <a:clrScheme name="DBrumley201205 1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28575" cap="rnd" cmpd="sng">
          <a:noFill/>
          <a:prstDash val="solid"/>
          <a:miter lim="800000"/>
        </a:ln>
        <a:effectLst/>
      </a:spPr>
      <a:bodyPr wrap="square" lIns="0" tIns="0" rIns="0" bIns="0" rtlCol="0" anchor="ctr" anchorCtr="1">
        <a:noAutofit/>
      </a:bodyPr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ap="rnd" cmpd="sng">
          <a:solidFill>
            <a:schemeClr val="tx1"/>
          </a:solidFill>
          <a:miter lim="800000"/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 anchorCtr="0">
        <a:spAutoFit/>
      </a:bodyPr>
      <a:lstStyle>
        <a:defPPr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3490</Words>
  <Application>Microsoft Office PowerPoint</Application>
  <PresentationFormat>On-screen Show (4:3)</PresentationFormat>
  <Paragraphs>1151</Paragraphs>
  <Slides>81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89" baseType="lpstr">
      <vt:lpstr>Arial</vt:lpstr>
      <vt:lpstr>Calibri</vt:lpstr>
      <vt:lpstr>Cambria</vt:lpstr>
      <vt:lpstr>Consolas</vt:lpstr>
      <vt:lpstr>Courier</vt:lpstr>
      <vt:lpstr>Lucida Grande</vt:lpstr>
      <vt:lpstr>template</vt:lpstr>
      <vt:lpstr>1_template</vt:lpstr>
      <vt:lpstr>Compilers: From Programming to Execution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Today: Overview of Compilation</vt:lpstr>
      <vt:lpstr>Key Concepts</vt:lpstr>
      <vt:lpstr>Compilation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Disassembling</vt:lpstr>
      <vt:lpstr>PowerPoint Presentation</vt:lpstr>
      <vt:lpstr>Basic Execution Model</vt:lpstr>
      <vt:lpstr>Basic Execution</vt:lpstr>
      <vt:lpstr>PowerPoint Presentation</vt:lpstr>
      <vt:lpstr>Registers have up to  4 addressing modes</vt:lpstr>
      <vt:lpstr>EAX, EDX, ECX, and EBX</vt:lpstr>
      <vt:lpstr>ESP, EBP, ESI, and EDI</vt:lpstr>
      <vt:lpstr>Basic Ops and AT&amp;T vs Intel Syntax</vt:lpstr>
      <vt:lpstr>Memory Operations</vt:lpstr>
      <vt:lpstr>x86: Byte Addressable</vt:lpstr>
      <vt:lpstr>x86: Addressing bytes</vt:lpstr>
      <vt:lpstr>x86: Addressing bytes</vt:lpstr>
      <vt:lpstr>Endianess</vt:lpstr>
      <vt:lpstr>PowerPoint Presentation</vt:lpstr>
      <vt:lpstr>PowerPoint Presentation</vt:lpstr>
      <vt:lpstr>PowerPoint Presentation</vt:lpstr>
      <vt:lpstr>Motivation: Addressing Buffers</vt:lpstr>
      <vt:lpstr>Motivation: Addressing Buffers</vt:lpstr>
      <vt:lpstr>Motivation: Addressing Buffers</vt:lpstr>
      <vt:lpstr>Motivation: Addressing Buffers</vt:lpstr>
      <vt:lpstr>AT&amp;T Addressing Modes for  Common Codes</vt:lpstr>
      <vt:lpstr>Referencing Memory</vt:lpstr>
      <vt:lpstr>Suppose I want to access address 0xdeadbeef directly</vt:lpstr>
      <vt:lpstr>Control Flow</vt:lpstr>
      <vt:lpstr>Assembly is “Spaghetti Code”</vt:lpstr>
      <vt:lpstr>PowerPoint Presentation</vt:lpstr>
      <vt:lpstr>Implementing “if”</vt:lpstr>
      <vt:lpstr>if(x &lt;= y) </vt:lpstr>
      <vt:lpstr>Setting EFLAGS</vt:lpstr>
      <vt:lpstr>PowerPoint Presentation</vt:lpstr>
      <vt:lpstr>See the x86 manuals available on Intel’s website for more information</vt:lpstr>
      <vt:lpstr>Memory Organization</vt:lpstr>
      <vt:lpstr>PowerPoint Presentation</vt:lpstr>
      <vt:lpstr>Variables</vt:lpstr>
      <vt:lpstr>Procedures</vt:lpstr>
      <vt:lpstr>Procedures/Functions</vt:lpstr>
      <vt:lpstr>PowerPoint Presentation</vt:lpstr>
      <vt:lpstr>PowerPoint Presentation</vt:lpstr>
      <vt:lpstr>On the stack</vt:lpstr>
      <vt:lpstr>cdecl – the default for Linux &amp; gcc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Terminology</vt:lpstr>
      <vt:lpstr>cdecl – One Convention</vt:lpstr>
      <vt:lpstr>Q&amp;A</vt:lpstr>
      <vt:lpstr>Today’s Key Concepts</vt:lpstr>
      <vt:lpstr>For more information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2014-08-27T21:02:47Z</dcterms:created>
  <dcterms:modified xsi:type="dcterms:W3CDTF">2014-08-27T21:03:03Z</dcterms:modified>
</cp:coreProperties>
</file>