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26C9-CE6E-41E1-AFE6-9E0DE8EF8197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A146-8E93-4B1B-9763-F8A8F53D3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58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26C9-CE6E-41E1-AFE6-9E0DE8EF8197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A146-8E93-4B1B-9763-F8A8F53D3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86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26C9-CE6E-41E1-AFE6-9E0DE8EF8197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A146-8E93-4B1B-9763-F8A8F53D3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810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26C9-CE6E-41E1-AFE6-9E0DE8EF8197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A146-8E93-4B1B-9763-F8A8F53D3F98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983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26C9-CE6E-41E1-AFE6-9E0DE8EF8197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A146-8E93-4B1B-9763-F8A8F53D3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19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26C9-CE6E-41E1-AFE6-9E0DE8EF8197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A146-8E93-4B1B-9763-F8A8F53D3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031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26C9-CE6E-41E1-AFE6-9E0DE8EF8197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A146-8E93-4B1B-9763-F8A8F53D3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920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26C9-CE6E-41E1-AFE6-9E0DE8EF8197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A146-8E93-4B1B-9763-F8A8F53D3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598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26C9-CE6E-41E1-AFE6-9E0DE8EF8197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A146-8E93-4B1B-9763-F8A8F53D3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44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26C9-CE6E-41E1-AFE6-9E0DE8EF8197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A146-8E93-4B1B-9763-F8A8F53D3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52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26C9-CE6E-41E1-AFE6-9E0DE8EF8197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A146-8E93-4B1B-9763-F8A8F53D3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2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26C9-CE6E-41E1-AFE6-9E0DE8EF8197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A146-8E93-4B1B-9763-F8A8F53D3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7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26C9-CE6E-41E1-AFE6-9E0DE8EF8197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A146-8E93-4B1B-9763-F8A8F53D3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57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26C9-CE6E-41E1-AFE6-9E0DE8EF8197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A146-8E93-4B1B-9763-F8A8F53D3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52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26C9-CE6E-41E1-AFE6-9E0DE8EF8197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A146-8E93-4B1B-9763-F8A8F53D3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63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26C9-CE6E-41E1-AFE6-9E0DE8EF8197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A146-8E93-4B1B-9763-F8A8F53D3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128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26C9-CE6E-41E1-AFE6-9E0DE8EF8197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A146-8E93-4B1B-9763-F8A8F53D3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54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A426C9-CE6E-41E1-AFE6-9E0DE8EF8197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A146-8E93-4B1B-9763-F8A8F53D3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024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779D-08C6-117D-5C58-F71656ADD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Top 500 Companies in India 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6888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1E675B-54A6-D45D-DFCB-2E85583ECE49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effectLst/>
              </a:rPr>
              <a:t> 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90518-CDA0-5573-4AE1-5792B104A8A3}"/>
              </a:ext>
            </a:extLst>
          </p:cNvPr>
          <p:cNvSpPr txBox="1"/>
          <p:nvPr/>
        </p:nvSpPr>
        <p:spPr>
          <a:xfrm>
            <a:off x="572277" y="686650"/>
            <a:ext cx="99837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Objective:</a:t>
            </a:r>
          </a:p>
          <a:p>
            <a:r>
              <a:rPr lang="en-CA" dirty="0"/>
              <a:t>Development of the predictive model is to compare the Market capitalization of the companies and also see the trend of Sales quarterly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Benefits:</a:t>
            </a:r>
          </a:p>
          <a:p>
            <a:r>
              <a:rPr lang="en-CA" dirty="0"/>
              <a:t>-Categorize Large ,Mid and Small cap companies</a:t>
            </a:r>
          </a:p>
          <a:p>
            <a:r>
              <a:rPr lang="en-CA" dirty="0"/>
              <a:t>-Understand the Market Capitalization of the top 500 Companies in India</a:t>
            </a:r>
          </a:p>
          <a:p>
            <a:r>
              <a:rPr lang="en-CA" dirty="0"/>
              <a:t>-Analyze the quarterly Sales of the top 500 Companies in India</a:t>
            </a:r>
          </a:p>
        </p:txBody>
      </p:sp>
    </p:spTree>
    <p:extLst>
      <p:ext uri="{BB962C8B-B14F-4D97-AF65-F5344CB8AC3E}">
        <p14:creationId xmlns:p14="http://schemas.microsoft.com/office/powerpoint/2010/main" val="388725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9E6879-7252-0F3B-159E-CE48F5742160}"/>
              </a:ext>
            </a:extLst>
          </p:cNvPr>
          <p:cNvSpPr txBox="1"/>
          <p:nvPr/>
        </p:nvSpPr>
        <p:spPr>
          <a:xfrm>
            <a:off x="1614196" y="886408"/>
            <a:ext cx="8696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Data Sharing Agreement </a:t>
            </a:r>
          </a:p>
          <a:p>
            <a:r>
              <a:rPr lang="en-CA" dirty="0"/>
              <a:t>-Sample File -https://github.com/</a:t>
            </a:r>
            <a:r>
              <a:rPr lang="en-CA" dirty="0" err="1"/>
              <a:t>nayakankita</a:t>
            </a:r>
            <a:r>
              <a:rPr lang="en-CA" dirty="0"/>
              <a:t>/Top-500-Financial-Analytics</a:t>
            </a:r>
          </a:p>
          <a:p>
            <a:r>
              <a:rPr lang="en-CA" dirty="0"/>
              <a:t>Top 500 Companies in India(1)</a:t>
            </a:r>
          </a:p>
          <a:p>
            <a:endParaRPr lang="en-CA" dirty="0"/>
          </a:p>
          <a:p>
            <a:r>
              <a:rPr lang="en-CA" dirty="0"/>
              <a:t>-Column name </a:t>
            </a:r>
          </a:p>
          <a:p>
            <a:r>
              <a:rPr lang="en-CA" dirty="0"/>
              <a:t>a)Name of the Top 500 Companies</a:t>
            </a:r>
          </a:p>
          <a:p>
            <a:r>
              <a:rPr lang="en-CA" dirty="0"/>
              <a:t>b)Market Capitalization</a:t>
            </a:r>
          </a:p>
          <a:p>
            <a:r>
              <a:rPr lang="en-CA" dirty="0"/>
              <a:t>c)Sales quarterly in Crores</a:t>
            </a:r>
          </a:p>
        </p:txBody>
      </p:sp>
    </p:spTree>
    <p:extLst>
      <p:ext uri="{BB962C8B-B14F-4D97-AF65-F5344CB8AC3E}">
        <p14:creationId xmlns:p14="http://schemas.microsoft.com/office/powerpoint/2010/main" val="356570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54C35-5EAC-85F5-255F-D45D970D724F}"/>
              </a:ext>
            </a:extLst>
          </p:cNvPr>
          <p:cNvSpPr txBox="1"/>
          <p:nvPr/>
        </p:nvSpPr>
        <p:spPr>
          <a:xfrm>
            <a:off x="1082351" y="390635"/>
            <a:ext cx="10011747" cy="3250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Data Validation and Data Transformation :</a:t>
            </a:r>
            <a:endParaRPr lang="en-US" b="0" dirty="0">
              <a:effectLst/>
            </a:endParaRPr>
          </a:p>
          <a:p>
            <a:pPr marL="320040" rtl="0" fontAlgn="base">
              <a:spcBef>
                <a:spcPts val="9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Name Validation - Validation of files name as per the DSA. </a:t>
            </a:r>
          </a:p>
          <a:p>
            <a:pPr marL="320040" rtl="0" fontAlgn="base">
              <a:spcBef>
                <a:spcPts val="9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Number of Columns – Validation of number of columns present in the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files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.We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have used the following functions in python for correct indexing</a:t>
            </a:r>
          </a:p>
          <a:p>
            <a:pPr marL="320040" rtl="0" fontAlgn="base">
              <a:spcBef>
                <a:spcPts val="9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40" b="0" i="0" u="none" strike="noStrike" dirty="0" err="1">
                <a:solidFill>
                  <a:srgbClr val="FFFFFF"/>
                </a:solidFill>
                <a:effectLst/>
                <a:latin typeface="Noto Sans Symbols"/>
              </a:rPr>
              <a:t>df.drop</a:t>
            </a:r>
            <a:r>
              <a:rPr lang="en-US" sz="1440" b="0" i="0" u="none" strike="noStrike" dirty="0">
                <a:solidFill>
                  <a:srgbClr val="FFFFFF"/>
                </a:solidFill>
                <a:effectLst/>
                <a:latin typeface="Noto Sans Symbols"/>
              </a:rPr>
              <a:t>(columns=['</a:t>
            </a:r>
            <a:r>
              <a:rPr lang="en-US" sz="1440" b="0" i="0" u="none" strike="noStrike" dirty="0" err="1">
                <a:solidFill>
                  <a:srgbClr val="FFFFFF"/>
                </a:solidFill>
                <a:effectLst/>
                <a:latin typeface="Noto Sans Symbols"/>
              </a:rPr>
              <a:t>S.No','Unnamed</a:t>
            </a:r>
            <a:r>
              <a:rPr lang="en-US" sz="1440" b="0" i="0" u="none" strike="noStrike" dirty="0">
                <a:solidFill>
                  <a:srgbClr val="FFFFFF"/>
                </a:solidFill>
                <a:effectLst/>
                <a:latin typeface="Noto Sans Symbols"/>
              </a:rPr>
              <a:t>: 4'],axis=1,inplace=True)</a:t>
            </a:r>
          </a:p>
          <a:p>
            <a:pPr marL="320040" rtl="0" fontAlgn="base">
              <a:spcBef>
                <a:spcPts val="9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40" b="0" i="0" u="none" strike="noStrike" dirty="0" err="1">
                <a:solidFill>
                  <a:srgbClr val="FFFFFF"/>
                </a:solidFill>
                <a:effectLst/>
                <a:latin typeface="Noto Sans Symbols"/>
              </a:rPr>
              <a:t>df.index.rename</a:t>
            </a:r>
            <a:r>
              <a:rPr lang="en-US" sz="1440" b="0" i="0" u="none" strike="noStrike" dirty="0">
                <a:solidFill>
                  <a:srgbClr val="FFFFFF"/>
                </a:solidFill>
                <a:effectLst/>
                <a:latin typeface="Noto Sans Symbols"/>
              </a:rPr>
              <a:t>('</a:t>
            </a:r>
            <a:r>
              <a:rPr lang="en-US" sz="1440" b="0" i="0" u="none" strike="noStrike" dirty="0" err="1">
                <a:solidFill>
                  <a:srgbClr val="FFFFFF"/>
                </a:solidFill>
                <a:effectLst/>
                <a:latin typeface="Noto Sans Symbols"/>
              </a:rPr>
              <a:t>SNo</a:t>
            </a:r>
            <a:r>
              <a:rPr lang="en-US" sz="1440" b="0" i="0" u="none" strike="noStrike" dirty="0">
                <a:solidFill>
                  <a:srgbClr val="FFFFFF"/>
                </a:solidFill>
                <a:effectLst/>
                <a:latin typeface="Noto Sans Symbols"/>
              </a:rPr>
              <a:t>',</a:t>
            </a:r>
            <a:r>
              <a:rPr lang="en-US" sz="1440" b="0" i="0" u="none" strike="noStrike" dirty="0" err="1">
                <a:solidFill>
                  <a:srgbClr val="FFFFFF"/>
                </a:solidFill>
                <a:effectLst/>
                <a:latin typeface="Noto Sans Symbols"/>
              </a:rPr>
              <a:t>inplace</a:t>
            </a:r>
            <a:r>
              <a:rPr lang="en-US" sz="1440" b="0" i="0" u="none" strike="noStrike" dirty="0">
                <a:solidFill>
                  <a:srgbClr val="FFFFFF"/>
                </a:solidFill>
                <a:effectLst/>
                <a:latin typeface="Noto Sans Symbols"/>
              </a:rPr>
              <a:t>=True)</a:t>
            </a:r>
          </a:p>
          <a:p>
            <a:pPr marL="320040" rtl="0" fontAlgn="base">
              <a:spcBef>
                <a:spcPts val="9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40" b="0" i="0" u="none" strike="noStrike" dirty="0" err="1">
                <a:solidFill>
                  <a:srgbClr val="FFFFFF"/>
                </a:solidFill>
                <a:effectLst/>
                <a:latin typeface="Noto Sans Symbols"/>
              </a:rPr>
              <a:t>df.rename</a:t>
            </a:r>
            <a:r>
              <a:rPr lang="en-US" sz="1440" b="0" i="0" u="none" strike="noStrike" dirty="0">
                <a:solidFill>
                  <a:srgbClr val="FFFFFF"/>
                </a:solidFill>
                <a:effectLst/>
                <a:latin typeface="Noto Sans Symbols"/>
              </a:rPr>
              <a:t>(columns={'Mar Cap - </a:t>
            </a:r>
            <a:r>
              <a:rPr lang="en-US" sz="1440" b="0" i="0" u="none" strike="noStrike" dirty="0" err="1">
                <a:solidFill>
                  <a:srgbClr val="FFFFFF"/>
                </a:solidFill>
                <a:effectLst/>
                <a:latin typeface="Noto Sans Symbols"/>
              </a:rPr>
              <a:t>Crore':'Mar-cap','Sales</a:t>
            </a:r>
            <a:r>
              <a:rPr lang="en-US" sz="1440" b="0" i="0" u="none" strike="noStrike" dirty="0">
                <a:solidFill>
                  <a:srgbClr val="FFFFFF"/>
                </a:solidFill>
                <a:effectLst/>
                <a:latin typeface="Noto Sans Symbols"/>
              </a:rPr>
              <a:t> </a:t>
            </a:r>
            <a:r>
              <a:rPr lang="en-US" sz="1440" b="0" i="0" u="none" strike="noStrike" dirty="0" err="1">
                <a:solidFill>
                  <a:srgbClr val="FFFFFF"/>
                </a:solidFill>
                <a:effectLst/>
                <a:latin typeface="Noto Sans Symbols"/>
              </a:rPr>
              <a:t>Qtr</a:t>
            </a:r>
            <a:r>
              <a:rPr lang="en-US" sz="1440" b="0" i="0" u="none" strike="noStrike" dirty="0">
                <a:solidFill>
                  <a:srgbClr val="FFFFFF"/>
                </a:solidFill>
                <a:effectLst/>
                <a:latin typeface="Noto Sans Symbols"/>
              </a:rPr>
              <a:t> - Crore':'</a:t>
            </a:r>
            <a:r>
              <a:rPr lang="en-US" sz="1440" b="0" i="0" u="none" strike="noStrike" dirty="0" err="1">
                <a:solidFill>
                  <a:srgbClr val="FFFFFF"/>
                </a:solidFill>
                <a:effectLst/>
                <a:latin typeface="Noto Sans Symbols"/>
              </a:rPr>
              <a:t>Sal</a:t>
            </a:r>
            <a:r>
              <a:rPr lang="en-US" sz="1440" b="0" i="0" u="none" strike="noStrike" dirty="0">
                <a:solidFill>
                  <a:srgbClr val="FFFFFF"/>
                </a:solidFill>
                <a:effectLst/>
                <a:latin typeface="Noto Sans Symbols"/>
              </a:rPr>
              <a:t>es-qtr'},inplace=True)</a:t>
            </a:r>
          </a:p>
          <a:p>
            <a:pPr marL="320040" rtl="0" fontAlgn="base">
              <a:spcBef>
                <a:spcPts val="9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Null values in columns - If any of the columns in a file have all the values as NULL or missing, we discard such a file</a:t>
            </a:r>
            <a:endParaRPr lang="en-US" sz="1440" b="0" i="0" u="none" strike="noStrike" dirty="0">
              <a:solidFill>
                <a:srgbClr val="FFFFFF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88823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7C2CC9-525C-FEEC-C4D4-4901658E613F}"/>
              </a:ext>
            </a:extLst>
          </p:cNvPr>
          <p:cNvSpPr txBox="1"/>
          <p:nvPr/>
        </p:nvSpPr>
        <p:spPr>
          <a:xfrm>
            <a:off x="363894" y="1829490"/>
            <a:ext cx="8782438" cy="30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Data Insertion in Database:</a:t>
            </a:r>
            <a:endParaRPr lang="en-US" b="0" dirty="0">
              <a:effectLst/>
            </a:endParaRPr>
          </a:p>
          <a:p>
            <a:pPr marL="320040" rtl="0" fontAlgn="base">
              <a:spcBef>
                <a:spcPts val="9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Table creation :- The following function of python is used for the correct naming-</a:t>
            </a:r>
          </a:p>
          <a:p>
            <a:pPr marL="320040" rtl="0" fontAlgn="base">
              <a:spcBef>
                <a:spcPts val="9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df.rename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(columns={'Mar Cap -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Crore':'Mar-cap','Sales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Qtr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 - Crore':'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Sal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es-qtr'},inplace=True)</a:t>
            </a:r>
            <a:endParaRPr lang="en-US" sz="1440" b="0" i="0" u="none" strike="noStrike" dirty="0">
              <a:solidFill>
                <a:srgbClr val="FFFFFF"/>
              </a:solidFill>
              <a:effectLst/>
              <a:latin typeface="Noto Sans Symbols"/>
            </a:endParaRPr>
          </a:p>
          <a:p>
            <a:pPr marL="320040" rtl="0" fontAlgn="base">
              <a:spcBef>
                <a:spcPts val="9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Insertion of files in the table - All the files in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the”Top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 500 Companies” are inserted in the above-created table. If any file has invalid data type in any of the columns, the file is not loaded in the table </a:t>
            </a:r>
            <a:endParaRPr lang="en-US" sz="1440" b="0" i="0" u="none" strike="noStrike" dirty="0">
              <a:solidFill>
                <a:srgbClr val="FFFFFF"/>
              </a:solidFill>
              <a:effectLst/>
              <a:latin typeface="Noto Sans Symbols"/>
            </a:endParaRPr>
          </a:p>
          <a:p>
            <a:br>
              <a:rPr lang="en-US" b="0" dirty="0">
                <a:effectLst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0002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330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Noto Sans Symbols</vt:lpstr>
      <vt:lpstr>Times New Roman</vt:lpstr>
      <vt:lpstr>Wingdings 3</vt:lpstr>
      <vt:lpstr>Ion</vt:lpstr>
      <vt:lpstr>Top 500 Companies in India Market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500 Companies in India Market Analysis</dc:title>
  <dc:creator>Ankita Nayak</dc:creator>
  <cp:lastModifiedBy>Ankita Nayak</cp:lastModifiedBy>
  <cp:revision>1</cp:revision>
  <dcterms:created xsi:type="dcterms:W3CDTF">2023-01-16T01:14:05Z</dcterms:created>
  <dcterms:modified xsi:type="dcterms:W3CDTF">2023-01-16T02:04:08Z</dcterms:modified>
</cp:coreProperties>
</file>