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3" r:id="rId2"/>
    <p:sldId id="392" r:id="rId3"/>
    <p:sldId id="264" r:id="rId4"/>
    <p:sldId id="428" r:id="rId5"/>
    <p:sldId id="432" r:id="rId6"/>
    <p:sldId id="434" r:id="rId7"/>
    <p:sldId id="424" r:id="rId8"/>
    <p:sldId id="408" r:id="rId9"/>
    <p:sldId id="440" r:id="rId10"/>
    <p:sldId id="441" r:id="rId11"/>
    <p:sldId id="445" r:id="rId12"/>
    <p:sldId id="446" r:id="rId13"/>
    <p:sldId id="448" r:id="rId14"/>
    <p:sldId id="449" r:id="rId15"/>
    <p:sldId id="451" r:id="rId16"/>
    <p:sldId id="454" r:id="rId17"/>
    <p:sldId id="455" r:id="rId18"/>
    <p:sldId id="456" r:id="rId19"/>
    <p:sldId id="457" r:id="rId20"/>
    <p:sldId id="447" r:id="rId21"/>
    <p:sldId id="452" r:id="rId22"/>
    <p:sldId id="453" r:id="rId23"/>
    <p:sldId id="438" r:id="rId24"/>
    <p:sldId id="458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5187" autoAdjust="0"/>
  </p:normalViewPr>
  <p:slideViewPr>
    <p:cSldViewPr snapToGrid="0" showGuides="1">
      <p:cViewPr>
        <p:scale>
          <a:sx n="100" d="100"/>
          <a:sy n="100" d="100"/>
        </p:scale>
        <p:origin x="-1286" y="-58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B19AD-3A03-8F4E-AF53-9434DEA2FDFB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967C7-2224-8D41-8499-9DC4F208AD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3595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"/>
              </a:defRPr>
            </a:lvl1pPr>
            <a:lvl2pPr marL="685817" indent="-263776">
              <a:defRPr sz="2200">
                <a:solidFill>
                  <a:schemeClr val="tx1"/>
                </a:solidFill>
                <a:latin typeface="Times"/>
              </a:defRPr>
            </a:lvl2pPr>
            <a:lvl3pPr marL="1055103" indent="-211021">
              <a:defRPr sz="2200">
                <a:solidFill>
                  <a:schemeClr val="tx1"/>
                </a:solidFill>
                <a:latin typeface="Times"/>
              </a:defRPr>
            </a:lvl3pPr>
            <a:lvl4pPr marL="1477145" indent="-211021">
              <a:defRPr sz="2200">
                <a:solidFill>
                  <a:schemeClr val="tx1"/>
                </a:solidFill>
                <a:latin typeface="Times"/>
              </a:defRPr>
            </a:lvl4pPr>
            <a:lvl5pPr marL="1899186" indent="-211021">
              <a:defRPr sz="2200">
                <a:solidFill>
                  <a:schemeClr val="tx1"/>
                </a:solidFill>
                <a:latin typeface="Times"/>
              </a:defRPr>
            </a:lvl5pPr>
            <a:lvl6pPr marL="2321227" indent="-211021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"/>
              </a:defRPr>
            </a:lvl6pPr>
            <a:lvl7pPr marL="2743269" indent="-211021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"/>
              </a:defRPr>
            </a:lvl7pPr>
            <a:lvl8pPr marL="3165310" indent="-211021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"/>
              </a:defRPr>
            </a:lvl8pPr>
            <a:lvl9pPr marL="3587351" indent="-211021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"/>
              </a:defRPr>
            </a:lvl9pPr>
          </a:lstStyle>
          <a:p>
            <a:fld id="{95AE2FE9-0143-49F2-984B-3C7CE5F524FB}" type="slidenum">
              <a:rPr lang="sv-SE" sz="1200"/>
              <a:pPr/>
              <a:t>3</a:t>
            </a:fld>
            <a:endParaRPr lang="sv-SE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"/>
              </a:defRPr>
            </a:lvl1pPr>
            <a:lvl2pPr marL="685817" indent="-263776">
              <a:defRPr sz="2200">
                <a:solidFill>
                  <a:schemeClr val="tx1"/>
                </a:solidFill>
                <a:latin typeface="Times"/>
              </a:defRPr>
            </a:lvl2pPr>
            <a:lvl3pPr marL="1055103" indent="-211021">
              <a:defRPr sz="2200">
                <a:solidFill>
                  <a:schemeClr val="tx1"/>
                </a:solidFill>
                <a:latin typeface="Times"/>
              </a:defRPr>
            </a:lvl3pPr>
            <a:lvl4pPr marL="1477145" indent="-211021">
              <a:defRPr sz="2200">
                <a:solidFill>
                  <a:schemeClr val="tx1"/>
                </a:solidFill>
                <a:latin typeface="Times"/>
              </a:defRPr>
            </a:lvl4pPr>
            <a:lvl5pPr marL="1899186" indent="-211021">
              <a:defRPr sz="2200">
                <a:solidFill>
                  <a:schemeClr val="tx1"/>
                </a:solidFill>
                <a:latin typeface="Times"/>
              </a:defRPr>
            </a:lvl5pPr>
            <a:lvl6pPr marL="2321227" indent="-211021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"/>
              </a:defRPr>
            </a:lvl6pPr>
            <a:lvl7pPr marL="2743269" indent="-211021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"/>
              </a:defRPr>
            </a:lvl7pPr>
            <a:lvl8pPr marL="3165310" indent="-211021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"/>
              </a:defRPr>
            </a:lvl8pPr>
            <a:lvl9pPr marL="3587351" indent="-211021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"/>
              </a:defRPr>
            </a:lvl9pPr>
          </a:lstStyle>
          <a:p>
            <a:fld id="{95AE2FE9-0143-49F2-984B-3C7CE5F524FB}" type="slidenum">
              <a:rPr lang="sv-SE" sz="1200"/>
              <a:pPr/>
              <a:t>9</a:t>
            </a:fld>
            <a:endParaRPr lang="sv-SE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67C7-2224-8D41-8499-9DC4F208ADD0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388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/>
              <a:t>KTH ROYAL INSTITUTE</a:t>
            </a:r>
            <a:br>
              <a:rPr lang="sv-SE" sz="1100" b="1" dirty="0" smtClean="0"/>
            </a:br>
            <a:r>
              <a:rPr lang="sv-SE" sz="1100" b="1" dirty="0" smtClean="0"/>
              <a:t>OF</a:t>
            </a:r>
            <a:r>
              <a:rPr lang="sv-SE" sz="1100" b="1" baseline="0" dirty="0" smtClean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062D09EF-CAB1-419E-AA51-4B2D38FD1193}" type="datetime1">
              <a:rPr lang="sv-SE" smtClean="0"/>
              <a:t>2017-05-15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962FB5EC-3E98-4D81-B234-0D2AA9BD8035}" type="datetime1">
              <a:rPr lang="sv-SE" smtClean="0"/>
              <a:t>2017-05-15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41C58112-B10D-429A-A095-67DE3A4DADE0}" type="datetime1">
              <a:rPr lang="sv-SE" smtClean="0"/>
              <a:t>2017-05-15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sv-SE" smtClean="0"/>
              <a:t>Klicka på ikonen för att lägga till ett diagram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3F9CDAE1-EEBC-45B3-9813-72ADFCD97B43}" type="datetime1">
              <a:rPr lang="sv-SE" smtClean="0"/>
              <a:t>2017-05-15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F82AA233-A04F-40CC-8534-D3C4CD40C283}" type="datetime1">
              <a:rPr lang="sv-SE" smtClean="0"/>
              <a:t>2017-05-15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 smtClean="0"/>
              <a:t>Chapter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4B074F7A-C3C8-4317-8FD5-FB5D02F8AF29}" type="datetime1">
              <a:rPr lang="sv-SE" smtClean="0"/>
              <a:t>2017-05-15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B0DA65E2-4D6B-403B-9D86-2BDACFF2FF42}" type="datetime1">
              <a:rPr lang="sv-SE" smtClean="0"/>
              <a:t>2017-05-15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8C174E1E-803C-4016-9EF0-C820ADAA805F}" type="datetime1">
              <a:rPr lang="sv-SE" smtClean="0"/>
              <a:t>2017-05-15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E62AFB49-F4B4-4CEC-A09D-4BAD52FBEA2D}" type="datetime1">
              <a:rPr lang="sv-SE" smtClean="0"/>
              <a:t>2017-05-15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paridari@kth.se" TargetMode="External"/><Relationship Id="rId2" Type="http://schemas.openxmlformats.org/officeDocument/2006/relationships/hyperlink" Target="mailto:larsno@kth.s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ubrik 1"/>
          <p:cNvSpPr>
            <a:spLocks noGrp="1"/>
          </p:cNvSpPr>
          <p:nvPr>
            <p:ph type="ctrTitle"/>
          </p:nvPr>
        </p:nvSpPr>
        <p:spPr>
          <a:xfrm>
            <a:off x="771525" y="1521167"/>
            <a:ext cx="7665039" cy="1313421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v-SE" sz="3200" dirty="0" err="1" smtClean="0">
                <a:latin typeface="+mn-lt"/>
              </a:rPr>
              <a:t>Machine</a:t>
            </a:r>
            <a:r>
              <a:rPr lang="sv-SE" sz="3200" dirty="0" smtClean="0">
                <a:latin typeface="+mn-lt"/>
              </a:rPr>
              <a:t> </a:t>
            </a:r>
            <a:r>
              <a:rPr lang="sv-SE" sz="3200" dirty="0" err="1" smtClean="0">
                <a:latin typeface="+mn-lt"/>
              </a:rPr>
              <a:t>learning</a:t>
            </a:r>
            <a:r>
              <a:rPr lang="sv-SE" sz="3200" dirty="0" smtClean="0">
                <a:latin typeface="+mn-lt"/>
              </a:rPr>
              <a:t> V</a:t>
            </a:r>
            <a:br>
              <a:rPr lang="sv-SE" sz="3200" dirty="0" smtClean="0">
                <a:latin typeface="+mn-lt"/>
              </a:rPr>
            </a:br>
            <a:r>
              <a:rPr lang="sv-SE" sz="3200" dirty="0" err="1" smtClean="0">
                <a:latin typeface="+mn-lt"/>
              </a:rPr>
              <a:t>Artificial</a:t>
            </a:r>
            <a:r>
              <a:rPr lang="sv-SE" sz="3200" dirty="0" smtClean="0">
                <a:latin typeface="+mn-lt"/>
              </a:rPr>
              <a:t> Neural </a:t>
            </a:r>
            <a:r>
              <a:rPr lang="sv-SE" sz="3200" dirty="0" err="1" smtClean="0">
                <a:latin typeface="+mn-lt"/>
              </a:rPr>
              <a:t>Networks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9615" y="252470"/>
            <a:ext cx="7750559" cy="668338"/>
          </a:xfrm>
        </p:spPr>
        <p:txBody>
          <a:bodyPr/>
          <a:lstStyle/>
          <a:p>
            <a:r>
              <a:rPr lang="sv-SE" sz="2400" dirty="0" err="1" smtClean="0"/>
              <a:t>How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tune</a:t>
            </a:r>
            <a:r>
              <a:rPr lang="sv-SE" sz="2400" dirty="0" smtClean="0"/>
              <a:t> the </a:t>
            </a:r>
            <a:r>
              <a:rPr lang="sv-SE" sz="2400" dirty="0" err="1" smtClean="0"/>
              <a:t>weights</a:t>
            </a:r>
            <a:r>
              <a:rPr lang="sv-SE" sz="2400" dirty="0" smtClean="0"/>
              <a:t>? </a:t>
            </a:r>
            <a:r>
              <a:rPr lang="sv-SE" sz="2400" dirty="0"/>
              <a:t>(</a:t>
            </a:r>
            <a:r>
              <a:rPr lang="sv-SE" sz="2000" b="0" dirty="0" err="1"/>
              <a:t>Backpropagation</a:t>
            </a:r>
            <a:r>
              <a:rPr lang="sv-SE" sz="2000" b="0" dirty="0"/>
              <a:t> </a:t>
            </a:r>
            <a:r>
              <a:rPr lang="sv-SE" sz="2000" b="0" dirty="0" err="1"/>
              <a:t>algorithm</a:t>
            </a:r>
            <a:r>
              <a:rPr lang="sv-SE" sz="2400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" y="1333634"/>
            <a:ext cx="7905750" cy="41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581150"/>
            <a:ext cx="802232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7" y="3676189"/>
            <a:ext cx="8262938" cy="145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 txBox="1">
            <a:spLocks/>
          </p:cNvSpPr>
          <p:nvPr/>
        </p:nvSpPr>
        <p:spPr>
          <a:xfrm>
            <a:off x="1269615" y="252470"/>
            <a:ext cx="7750559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400" dirty="0" err="1" smtClean="0"/>
              <a:t>How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tune</a:t>
            </a:r>
            <a:r>
              <a:rPr lang="sv-SE" sz="2400" dirty="0" smtClean="0"/>
              <a:t> the </a:t>
            </a:r>
            <a:r>
              <a:rPr lang="sv-SE" sz="2400" dirty="0" err="1" smtClean="0"/>
              <a:t>weights</a:t>
            </a:r>
            <a:r>
              <a:rPr lang="sv-SE" sz="2400" dirty="0" smtClean="0"/>
              <a:t>? (</a:t>
            </a:r>
            <a:r>
              <a:rPr lang="sv-SE" sz="2000" b="0" dirty="0" err="1" smtClean="0"/>
              <a:t>Backpropagation</a:t>
            </a:r>
            <a:r>
              <a:rPr lang="sv-SE" sz="2000" b="0" dirty="0" smtClean="0"/>
              <a:t> </a:t>
            </a:r>
            <a:r>
              <a:rPr lang="sv-SE" sz="2000" b="0" dirty="0" err="1" smtClean="0"/>
              <a:t>algorithm</a:t>
            </a:r>
            <a:r>
              <a:rPr lang="sv-SE" sz="2400" dirty="0" smtClean="0"/>
              <a:t>)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1189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9616" y="252470"/>
            <a:ext cx="6935788" cy="668338"/>
          </a:xfrm>
        </p:spPr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tune</a:t>
            </a:r>
            <a:r>
              <a:rPr lang="sv-SE" dirty="0" smtClean="0"/>
              <a:t> the </a:t>
            </a:r>
            <a:r>
              <a:rPr lang="sv-SE" dirty="0" err="1" smtClean="0"/>
              <a:t>weights</a:t>
            </a:r>
            <a:r>
              <a:rPr lang="sv-SE" dirty="0" smtClean="0"/>
              <a:t>? (Learning)</a:t>
            </a:r>
            <a:endParaRPr lang="sv-S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152525"/>
            <a:ext cx="6763111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930241"/>
            <a:ext cx="5791200" cy="73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7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9616" y="252470"/>
            <a:ext cx="6935788" cy="668338"/>
          </a:xfrm>
        </p:spPr>
        <p:txBody>
          <a:bodyPr/>
          <a:lstStyle/>
          <a:p>
            <a:r>
              <a:rPr lang="sv-SE" dirty="0" err="1" smtClean="0"/>
              <a:t>Cost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r>
              <a:rPr lang="sv-SE" dirty="0" smtClean="0"/>
              <a:t> and </a:t>
            </a:r>
            <a:r>
              <a:rPr lang="sv-SE" dirty="0" err="1" smtClean="0"/>
              <a:t>Regularization</a:t>
            </a:r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43100"/>
            <a:ext cx="7009275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" y="1381125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1) </a:t>
            </a:r>
            <a:r>
              <a:rPr lang="sv-SE" b="1" dirty="0" err="1" smtClean="0"/>
              <a:t>Cost</a:t>
            </a:r>
            <a:r>
              <a:rPr lang="sv-SE" b="1" dirty="0" smtClean="0"/>
              <a:t> </a:t>
            </a:r>
            <a:r>
              <a:rPr lang="sv-SE" b="1" dirty="0" err="1" smtClean="0"/>
              <a:t>function</a:t>
            </a:r>
            <a:r>
              <a:rPr lang="sv-SE" b="1" dirty="0" smtClean="0"/>
              <a:t> for </a:t>
            </a:r>
            <a:r>
              <a:rPr lang="sv-SE" b="1" dirty="0" err="1" smtClean="0"/>
              <a:t>Linear</a:t>
            </a:r>
            <a:r>
              <a:rPr lang="sv-SE" b="1" dirty="0" smtClean="0"/>
              <a:t>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71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9616" y="252470"/>
            <a:ext cx="6935788" cy="668338"/>
          </a:xfrm>
        </p:spPr>
        <p:txBody>
          <a:bodyPr/>
          <a:lstStyle/>
          <a:p>
            <a:r>
              <a:rPr lang="sv-SE" dirty="0" err="1" smtClean="0"/>
              <a:t>Cost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r>
              <a:rPr lang="sv-SE" dirty="0" smtClean="0"/>
              <a:t> and </a:t>
            </a:r>
            <a:r>
              <a:rPr lang="sv-SE" dirty="0" err="1" smtClean="0"/>
              <a:t>Regularization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381125"/>
            <a:ext cx="721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2) </a:t>
            </a:r>
            <a:r>
              <a:rPr lang="sv-SE" b="1" dirty="0" err="1" smtClean="0"/>
              <a:t>Cost</a:t>
            </a:r>
            <a:r>
              <a:rPr lang="sv-SE" b="1" dirty="0" smtClean="0"/>
              <a:t> </a:t>
            </a:r>
            <a:r>
              <a:rPr lang="sv-SE" b="1" dirty="0" err="1" smtClean="0"/>
              <a:t>function</a:t>
            </a:r>
            <a:r>
              <a:rPr lang="sv-SE" b="1" dirty="0" smtClean="0"/>
              <a:t> for </a:t>
            </a:r>
            <a:r>
              <a:rPr lang="sv-SE" b="1" dirty="0" err="1" smtClean="0"/>
              <a:t>classification</a:t>
            </a:r>
            <a:r>
              <a:rPr lang="sv-SE" b="1" dirty="0" smtClean="0"/>
              <a:t> (Logistic regression)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2143125"/>
            <a:ext cx="6362701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0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9616" y="252470"/>
            <a:ext cx="6935788" cy="668338"/>
          </a:xfrm>
        </p:spPr>
        <p:txBody>
          <a:bodyPr/>
          <a:lstStyle/>
          <a:p>
            <a:r>
              <a:rPr lang="sv-SE" dirty="0" smtClean="0"/>
              <a:t>Gradient </a:t>
            </a:r>
            <a:r>
              <a:rPr lang="sv-SE" dirty="0" err="1" smtClean="0"/>
              <a:t>decent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438150" y="1447800"/>
            <a:ext cx="721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Gradient </a:t>
            </a:r>
            <a:r>
              <a:rPr lang="sv-SE" dirty="0" err="1" smtClean="0"/>
              <a:t>decent</a:t>
            </a:r>
            <a:r>
              <a:rPr lang="sv-SE" dirty="0" smtClean="0"/>
              <a:t> for </a:t>
            </a:r>
            <a:r>
              <a:rPr lang="sv-SE" dirty="0" err="1" smtClean="0"/>
              <a:t>classification</a:t>
            </a:r>
            <a:r>
              <a:rPr lang="sv-SE" dirty="0" smtClean="0"/>
              <a:t> (Logistic regression), for the output </a:t>
            </a:r>
            <a:r>
              <a:rPr lang="sv-SE" dirty="0" err="1" smtClean="0"/>
              <a:t>layer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295525"/>
            <a:ext cx="770128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5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9616" y="252470"/>
            <a:ext cx="6935788" cy="668338"/>
          </a:xfrm>
        </p:spPr>
        <p:txBody>
          <a:bodyPr/>
          <a:lstStyle/>
          <a:p>
            <a:r>
              <a:rPr lang="sv-SE" dirty="0" smtClean="0"/>
              <a:t>Gradient </a:t>
            </a:r>
            <a:r>
              <a:rPr lang="sv-SE" dirty="0" err="1" smtClean="0"/>
              <a:t>computation</a:t>
            </a:r>
            <a:endParaRPr lang="sv-S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23974"/>
            <a:ext cx="8262083" cy="401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9616" y="252470"/>
            <a:ext cx="7683884" cy="668338"/>
          </a:xfrm>
        </p:spPr>
        <p:txBody>
          <a:bodyPr/>
          <a:lstStyle/>
          <a:p>
            <a:r>
              <a:rPr lang="sv-SE" dirty="0" smtClean="0"/>
              <a:t>Gradient </a:t>
            </a:r>
            <a:r>
              <a:rPr lang="sv-SE" dirty="0" err="1" smtClean="0"/>
              <a:t>computation</a:t>
            </a:r>
            <a:r>
              <a:rPr lang="sv-SE" dirty="0" smtClean="0"/>
              <a:t>: </a:t>
            </a:r>
            <a:r>
              <a:rPr lang="sv-SE" b="0" dirty="0" err="1" smtClean="0"/>
              <a:t>Backpropagation</a:t>
            </a:r>
            <a:r>
              <a:rPr lang="sv-SE" b="0" dirty="0" smtClean="0"/>
              <a:t> </a:t>
            </a:r>
            <a:r>
              <a:rPr lang="sv-SE" b="0" dirty="0" err="1" smtClean="0"/>
              <a:t>algorithm</a:t>
            </a:r>
            <a:endParaRPr lang="sv-SE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190624"/>
            <a:ext cx="8012206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5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 txBox="1">
            <a:spLocks/>
          </p:cNvSpPr>
          <p:nvPr/>
        </p:nvSpPr>
        <p:spPr>
          <a:xfrm>
            <a:off x="1269616" y="252470"/>
            <a:ext cx="7683884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Gradient computation: </a:t>
            </a:r>
            <a:r>
              <a:rPr lang="sv-SE" b="0" smtClean="0"/>
              <a:t>Backpropagation algorithm</a:t>
            </a:r>
            <a:endParaRPr lang="sv-SE" b="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27" y="1320103"/>
            <a:ext cx="8172674" cy="419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5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9616" y="252470"/>
            <a:ext cx="6935788" cy="668338"/>
          </a:xfrm>
        </p:spPr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tune</a:t>
            </a:r>
            <a:r>
              <a:rPr lang="sv-SE" dirty="0" smtClean="0"/>
              <a:t> the </a:t>
            </a:r>
            <a:r>
              <a:rPr lang="sv-SE" dirty="0" err="1" smtClean="0"/>
              <a:t>weights</a:t>
            </a:r>
            <a:r>
              <a:rPr lang="sv-SE" dirty="0" smtClean="0"/>
              <a:t>? (Learning)</a:t>
            </a:r>
            <a:endParaRPr lang="sv-S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152525"/>
            <a:ext cx="6763111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930241"/>
            <a:ext cx="5791200" cy="73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8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On the </a:t>
            </a:r>
            <a:r>
              <a:rPr lang="sv-SE" dirty="0" err="1" smtClean="0"/>
              <a:t>Shoulder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Giants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material in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slide</a:t>
            </a:r>
            <a:r>
              <a:rPr lang="sv-SE" dirty="0" smtClean="0"/>
              <a:t> set is 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upon</a:t>
            </a:r>
            <a:r>
              <a:rPr lang="sv-SE" dirty="0" smtClean="0"/>
              <a:t>:</a:t>
            </a:r>
          </a:p>
          <a:p>
            <a:endParaRPr lang="sv-SE" dirty="0"/>
          </a:p>
          <a:p>
            <a:r>
              <a:rPr lang="sv-SE" dirty="0" smtClean="0"/>
              <a:t>-  ”</a:t>
            </a:r>
            <a:r>
              <a:rPr lang="sv-SE" dirty="0" err="1" smtClean="0"/>
              <a:t>Automated</a:t>
            </a:r>
            <a:r>
              <a:rPr lang="sv-SE" dirty="0" smtClean="0"/>
              <a:t> Learning </a:t>
            </a:r>
            <a:r>
              <a:rPr lang="sv-SE" dirty="0" err="1" smtClean="0"/>
              <a:t>techniques</a:t>
            </a:r>
            <a:r>
              <a:rPr lang="sv-SE" dirty="0" smtClean="0"/>
              <a:t> in Power Systems” </a:t>
            </a:r>
          </a:p>
          <a:p>
            <a:r>
              <a:rPr lang="sv-SE" dirty="0" smtClean="0"/>
              <a:t>by </a:t>
            </a:r>
            <a:r>
              <a:rPr lang="sv-SE" u="sng" dirty="0" smtClean="0"/>
              <a:t>L. </a:t>
            </a:r>
            <a:r>
              <a:rPr lang="sv-SE" u="sng" dirty="0" err="1" smtClean="0"/>
              <a:t>Wehenkel</a:t>
            </a:r>
            <a:r>
              <a:rPr lang="sv-SE" dirty="0" smtClean="0"/>
              <a:t>, </a:t>
            </a:r>
            <a:r>
              <a:rPr lang="sv-SE" dirty="0" err="1" smtClean="0"/>
              <a:t>Université</a:t>
            </a:r>
            <a:r>
              <a:rPr lang="sv-SE" dirty="0" smtClean="0"/>
              <a:t> Liege</a:t>
            </a:r>
          </a:p>
          <a:p>
            <a:endParaRPr lang="sv-SE" dirty="0"/>
          </a:p>
          <a:p>
            <a:r>
              <a:rPr lang="sv-SE" dirty="0" smtClean="0"/>
              <a:t>-  ”</a:t>
            </a:r>
            <a:r>
              <a:rPr lang="sv-SE" dirty="0" err="1" smtClean="0"/>
              <a:t>Machine</a:t>
            </a:r>
            <a:r>
              <a:rPr lang="sv-SE" dirty="0" smtClean="0"/>
              <a:t> Learning” </a:t>
            </a:r>
            <a:r>
              <a:rPr lang="sv-SE" dirty="0" err="1" smtClean="0"/>
              <a:t>course</a:t>
            </a:r>
            <a:r>
              <a:rPr lang="sv-SE" dirty="0" smtClean="0"/>
              <a:t> by </a:t>
            </a:r>
            <a:r>
              <a:rPr lang="sv-SE" u="sng" dirty="0" smtClean="0"/>
              <a:t>Andrew </a:t>
            </a:r>
            <a:r>
              <a:rPr lang="sv-SE" u="sng" dirty="0" err="1" smtClean="0"/>
              <a:t>Ng</a:t>
            </a:r>
            <a:r>
              <a:rPr lang="sv-SE" dirty="0" smtClean="0"/>
              <a:t>, </a:t>
            </a:r>
            <a:r>
              <a:rPr lang="en-US" dirty="0"/>
              <a:t> </a:t>
            </a:r>
            <a:r>
              <a:rPr lang="en-US" dirty="0" smtClean="0"/>
              <a:t>Associate </a:t>
            </a:r>
            <a:r>
              <a:rPr lang="en-US" dirty="0"/>
              <a:t>Professor, Stanford </a:t>
            </a:r>
            <a:r>
              <a:rPr lang="en-US" dirty="0" smtClean="0"/>
              <a:t>University</a:t>
            </a:r>
            <a:endParaRPr lang="sv-SE" dirty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2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9616" y="252470"/>
            <a:ext cx="6935788" cy="668338"/>
          </a:xfrm>
        </p:spPr>
        <p:txBody>
          <a:bodyPr/>
          <a:lstStyle/>
          <a:p>
            <a:r>
              <a:rPr lang="sv-SE" dirty="0" smtClean="0"/>
              <a:t>Try different initial </a:t>
            </a: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weights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4" y="1215765"/>
            <a:ext cx="6296025" cy="3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6250" y="4791075"/>
            <a:ext cx="752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If </a:t>
            </a:r>
            <a:r>
              <a:rPr lang="sv-SE" dirty="0" err="1" smtClean="0"/>
              <a:t>cost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r>
              <a:rPr lang="sv-SE" dirty="0" smtClean="0"/>
              <a:t> is non-</a:t>
            </a:r>
            <a:r>
              <a:rPr lang="sv-SE" dirty="0" err="1" smtClean="0"/>
              <a:t>convex</a:t>
            </a:r>
            <a:r>
              <a:rPr lang="sv-SE" dirty="0" smtClean="0"/>
              <a:t>, </a:t>
            </a:r>
            <a:r>
              <a:rPr lang="sv-SE" dirty="0" err="1" smtClean="0"/>
              <a:t>trying</a:t>
            </a:r>
            <a:r>
              <a:rPr lang="sv-SE" dirty="0" smtClean="0"/>
              <a:t> different initial </a:t>
            </a: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weights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help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the global minimum (</a:t>
            </a:r>
            <a:r>
              <a:rPr lang="sv-SE" dirty="0" err="1" smtClean="0"/>
              <a:t>e.g</a:t>
            </a:r>
            <a:r>
              <a:rPr lang="sv-SE" dirty="0" smtClean="0"/>
              <a:t>., by </a:t>
            </a:r>
            <a:r>
              <a:rPr lang="sv-SE" dirty="0" err="1" smtClean="0"/>
              <a:t>applying</a:t>
            </a:r>
            <a:r>
              <a:rPr lang="sv-SE" dirty="0" smtClean="0"/>
              <a:t> </a:t>
            </a:r>
            <a:r>
              <a:rPr lang="sv-SE" dirty="0" err="1" smtClean="0"/>
              <a:t>optimization</a:t>
            </a:r>
            <a:r>
              <a:rPr lang="sv-SE" dirty="0" smtClean="0"/>
              <a:t> </a:t>
            </a:r>
            <a:r>
              <a:rPr lang="sv-SE" dirty="0" err="1" smtClean="0"/>
              <a:t>techniques</a:t>
            </a:r>
            <a:r>
              <a:rPr lang="sv-SE" dirty="0" smtClean="0"/>
              <a:t> like PSO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the best </a:t>
            </a:r>
            <a:r>
              <a:rPr lang="sv-SE" dirty="0" err="1" smtClean="0"/>
              <a:t>weights</a:t>
            </a:r>
            <a:r>
              <a:rPr lang="sv-SE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1299117" y="433445"/>
            <a:ext cx="7658100" cy="757180"/>
          </a:xfrm>
        </p:spPr>
        <p:txBody>
          <a:bodyPr/>
          <a:lstStyle/>
          <a:p>
            <a:r>
              <a:rPr lang="sv-SE" sz="2400" dirty="0" err="1" smtClean="0"/>
              <a:t>Example</a:t>
            </a:r>
            <a:r>
              <a:rPr lang="sv-SE" sz="2400" dirty="0"/>
              <a:t>: </a:t>
            </a:r>
            <a:r>
              <a:rPr lang="sv-SE" sz="2400" dirty="0" err="1"/>
              <a:t>One</a:t>
            </a:r>
            <a:r>
              <a:rPr lang="sv-SE" sz="2400" dirty="0"/>
              <a:t> </a:t>
            </a:r>
            <a:r>
              <a:rPr lang="sv-SE" sz="2400" dirty="0" err="1"/>
              <a:t>Machine</a:t>
            </a:r>
            <a:r>
              <a:rPr lang="sv-SE" sz="2400" dirty="0"/>
              <a:t> </a:t>
            </a:r>
            <a:r>
              <a:rPr lang="sv-SE" sz="2400" dirty="0" err="1"/>
              <a:t>Infinite</a:t>
            </a:r>
            <a:r>
              <a:rPr lang="sv-SE" sz="2400" dirty="0"/>
              <a:t> Bus (OMIB) system</a:t>
            </a:r>
            <a:br>
              <a:rPr lang="sv-SE" sz="2400" dirty="0"/>
            </a:br>
            <a:endParaRPr lang="sv-SE" sz="2400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63127" y="2660410"/>
            <a:ext cx="8414174" cy="757235"/>
          </a:xfrm>
        </p:spPr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sv-SE" sz="1600" dirty="0" err="1" smtClean="0"/>
              <a:t>We</a:t>
            </a:r>
            <a:r>
              <a:rPr lang="sv-SE" sz="1600" dirty="0" smtClean="0"/>
              <a:t> </a:t>
            </a:r>
            <a:r>
              <a:rPr lang="sv-SE" sz="1600" dirty="0" err="1" smtClean="0"/>
              <a:t>randomly</a:t>
            </a:r>
            <a:r>
              <a:rPr lang="sv-SE" sz="1600" dirty="0" smtClean="0"/>
              <a:t> </a:t>
            </a:r>
            <a:r>
              <a:rPr lang="sv-SE" sz="1600" dirty="0" err="1" smtClean="0"/>
              <a:t>sample</a:t>
            </a:r>
            <a:r>
              <a:rPr lang="sv-SE" sz="1600" dirty="0" smtClean="0"/>
              <a:t> </a:t>
            </a:r>
            <a:r>
              <a:rPr lang="sv-SE" sz="1600" dirty="0" err="1" smtClean="0"/>
              <a:t>values</a:t>
            </a:r>
            <a:r>
              <a:rPr lang="sv-SE" sz="1600" dirty="0" smtClean="0"/>
              <a:t> for </a:t>
            </a:r>
            <a:r>
              <a:rPr lang="sv-SE" dirty="0" smtClean="0">
                <a:latin typeface="Times"/>
                <a:cs typeface="Times"/>
              </a:rPr>
              <a:t>P</a:t>
            </a:r>
            <a:r>
              <a:rPr lang="sv-SE" baseline="-25000" dirty="0" smtClean="0">
                <a:latin typeface="Times"/>
                <a:cs typeface="Times"/>
              </a:rPr>
              <a:t>u</a:t>
            </a:r>
            <a:r>
              <a:rPr lang="sv-SE" sz="1600" dirty="0" smtClean="0"/>
              <a:t> and </a:t>
            </a:r>
            <a:r>
              <a:rPr lang="sv-SE" dirty="0" err="1" smtClean="0">
                <a:latin typeface="Times"/>
                <a:cs typeface="Times"/>
              </a:rPr>
              <a:t>Q</a:t>
            </a:r>
            <a:r>
              <a:rPr lang="sv-SE" baseline="-25000" dirty="0" err="1" smtClean="0">
                <a:latin typeface="Times"/>
                <a:cs typeface="Times"/>
              </a:rPr>
              <a:t>u</a:t>
            </a:r>
            <a:r>
              <a:rPr lang="sv-SE" baseline="-25000" dirty="0" smtClean="0">
                <a:latin typeface="Times"/>
                <a:cs typeface="Times"/>
              </a:rPr>
              <a:t> </a:t>
            </a:r>
            <a:r>
              <a:rPr lang="sv-SE" sz="1600" dirty="0" err="1" smtClean="0">
                <a:cs typeface="Times"/>
              </a:rPr>
              <a:t>creating</a:t>
            </a:r>
            <a:r>
              <a:rPr lang="sv-SE" sz="1600" dirty="0" smtClean="0">
                <a:cs typeface="Times"/>
              </a:rPr>
              <a:t> a </a:t>
            </a:r>
            <a:r>
              <a:rPr lang="sv-SE" sz="1600" dirty="0" err="1" smtClean="0">
                <a:cs typeface="Times"/>
              </a:rPr>
              <a:t>database</a:t>
            </a:r>
            <a:r>
              <a:rPr lang="sv-SE" sz="1600" dirty="0" smtClean="0">
                <a:cs typeface="Times"/>
              </a:rPr>
              <a:t> </a:t>
            </a:r>
            <a:r>
              <a:rPr lang="sv-SE" sz="1600" dirty="0" err="1" smtClean="0">
                <a:cs typeface="Times"/>
              </a:rPr>
              <a:t>with</a:t>
            </a:r>
            <a:r>
              <a:rPr lang="sv-SE" sz="1600" dirty="0" smtClean="0">
                <a:cs typeface="Times"/>
              </a:rPr>
              <a:t> 5000 </a:t>
            </a:r>
            <a:r>
              <a:rPr lang="sv-SE" sz="1600" dirty="0" err="1" smtClean="0">
                <a:cs typeface="Times"/>
              </a:rPr>
              <a:t>samples</a:t>
            </a:r>
            <a:r>
              <a:rPr lang="sv-SE" sz="1600" dirty="0" smtClean="0">
                <a:cs typeface="Times"/>
              </a:rPr>
              <a:t> (</a:t>
            </a:r>
            <a:r>
              <a:rPr lang="sv-SE" sz="1600" dirty="0" err="1" smtClean="0">
                <a:cs typeface="Times"/>
              </a:rPr>
              <a:t>objects</a:t>
            </a:r>
            <a:r>
              <a:rPr lang="sv-SE" sz="1600" dirty="0" smtClean="0">
                <a:cs typeface="Times"/>
              </a:rPr>
              <a:t>) and for </a:t>
            </a:r>
            <a:r>
              <a:rPr lang="sv-SE" sz="1600" dirty="0" err="1" smtClean="0">
                <a:cs typeface="Times"/>
              </a:rPr>
              <a:t>each</a:t>
            </a:r>
            <a:r>
              <a:rPr lang="sv-SE" sz="1600" dirty="0" smtClean="0">
                <a:cs typeface="Times"/>
              </a:rPr>
              <a:t> </a:t>
            </a:r>
            <a:r>
              <a:rPr lang="sv-SE" sz="1600" dirty="0" err="1" smtClean="0">
                <a:cs typeface="Times"/>
              </a:rPr>
              <a:t>object</a:t>
            </a:r>
            <a:r>
              <a:rPr lang="sv-SE" sz="1600" dirty="0" smtClean="0">
                <a:cs typeface="Times"/>
              </a:rPr>
              <a:t> </a:t>
            </a:r>
            <a:r>
              <a:rPr lang="sv-SE" sz="1600" dirty="0" err="1" smtClean="0">
                <a:cs typeface="Times"/>
              </a:rPr>
              <a:t>we</a:t>
            </a:r>
            <a:r>
              <a:rPr lang="sv-SE" sz="1600" dirty="0" smtClean="0">
                <a:cs typeface="Times"/>
              </a:rPr>
              <a:t> </a:t>
            </a:r>
            <a:r>
              <a:rPr lang="sv-SE" sz="1600" dirty="0" err="1" smtClean="0">
                <a:cs typeface="Times"/>
              </a:rPr>
              <a:t>have</a:t>
            </a:r>
            <a:r>
              <a:rPr lang="sv-SE" sz="1600" dirty="0" smtClean="0">
                <a:cs typeface="Times"/>
              </a:rPr>
              <a:t> a set </a:t>
            </a:r>
            <a:r>
              <a:rPr lang="sv-SE" sz="1600" dirty="0" err="1" smtClean="0">
                <a:cs typeface="Times"/>
              </a:rPr>
              <a:t>of</a:t>
            </a:r>
            <a:r>
              <a:rPr lang="sv-SE" sz="1600" dirty="0" smtClean="0">
                <a:cs typeface="Times"/>
              </a:rPr>
              <a:t> </a:t>
            </a:r>
            <a:r>
              <a:rPr lang="sv-SE" sz="1600" dirty="0" err="1" smtClean="0">
                <a:cs typeface="Times"/>
              </a:rPr>
              <a:t>attributes</a:t>
            </a:r>
            <a:r>
              <a:rPr lang="sv-SE" sz="1600" dirty="0" smtClean="0">
                <a:cs typeface="Times"/>
              </a:rPr>
              <a:t> </a:t>
            </a:r>
            <a:r>
              <a:rPr lang="sv-SE" dirty="0" smtClean="0">
                <a:latin typeface="Times"/>
                <a:cs typeface="Times"/>
              </a:rPr>
              <a:t>(P</a:t>
            </a:r>
            <a:r>
              <a:rPr lang="sv-SE" baseline="-25000" dirty="0" smtClean="0">
                <a:latin typeface="Times"/>
                <a:cs typeface="Times"/>
              </a:rPr>
              <a:t>u</a:t>
            </a:r>
            <a:r>
              <a:rPr lang="sv-SE" dirty="0" smtClean="0">
                <a:latin typeface="Times"/>
                <a:cs typeface="Times"/>
              </a:rPr>
              <a:t>, </a:t>
            </a:r>
            <a:r>
              <a:rPr lang="sv-SE" dirty="0" err="1" smtClean="0">
                <a:latin typeface="Times"/>
                <a:cs typeface="Times"/>
              </a:rPr>
              <a:t>Q</a:t>
            </a:r>
            <a:r>
              <a:rPr lang="sv-SE" baseline="-25000" dirty="0" err="1" smtClean="0">
                <a:latin typeface="Times"/>
                <a:cs typeface="Times"/>
              </a:rPr>
              <a:t>u</a:t>
            </a:r>
            <a:r>
              <a:rPr lang="sv-SE" dirty="0" smtClean="0">
                <a:latin typeface="Times"/>
                <a:cs typeface="Times"/>
              </a:rPr>
              <a:t>, V</a:t>
            </a:r>
            <a:r>
              <a:rPr lang="sv-SE" baseline="-25000" dirty="0">
                <a:latin typeface="Times"/>
                <a:cs typeface="Times"/>
              </a:rPr>
              <a:t>1</a:t>
            </a:r>
            <a:r>
              <a:rPr lang="sv-SE" dirty="0" smtClean="0">
                <a:latin typeface="Times"/>
                <a:cs typeface="Times"/>
              </a:rPr>
              <a:t>, P</a:t>
            </a:r>
            <a:r>
              <a:rPr lang="sv-SE" baseline="-25000" dirty="0" smtClean="0">
                <a:latin typeface="Times"/>
                <a:cs typeface="Times"/>
              </a:rPr>
              <a:t>1</a:t>
            </a:r>
            <a:r>
              <a:rPr lang="sv-SE" dirty="0" smtClean="0">
                <a:latin typeface="Times"/>
                <a:cs typeface="Times"/>
              </a:rPr>
              <a:t>, </a:t>
            </a:r>
            <a:r>
              <a:rPr lang="sv-SE" dirty="0" err="1" smtClean="0">
                <a:latin typeface="Times"/>
                <a:cs typeface="Times"/>
              </a:rPr>
              <a:t>V</a:t>
            </a:r>
            <a:r>
              <a:rPr lang="sv-SE" baseline="-25000" dirty="0" err="1" smtClean="0">
                <a:latin typeface="Times"/>
                <a:cs typeface="Times"/>
              </a:rPr>
              <a:t>inf</a:t>
            </a:r>
            <a:r>
              <a:rPr lang="sv-SE" dirty="0" smtClean="0">
                <a:latin typeface="Times"/>
                <a:cs typeface="Times"/>
              </a:rPr>
              <a:t>, </a:t>
            </a:r>
            <a:r>
              <a:rPr lang="sv-SE" dirty="0" err="1" smtClean="0">
                <a:latin typeface="Times"/>
                <a:cs typeface="Times"/>
              </a:rPr>
              <a:t>X</a:t>
            </a:r>
            <a:r>
              <a:rPr lang="sv-SE" baseline="-25000" dirty="0" err="1" smtClean="0">
                <a:latin typeface="Times"/>
                <a:cs typeface="Times"/>
              </a:rPr>
              <a:t>inf</a:t>
            </a:r>
            <a:r>
              <a:rPr lang="sv-SE" dirty="0" smtClean="0">
                <a:latin typeface="Times"/>
                <a:cs typeface="Times"/>
              </a:rPr>
              <a:t>, CCT)</a:t>
            </a:r>
            <a:r>
              <a:rPr lang="sv-SE" sz="1600" dirty="0" smtClean="0">
                <a:cs typeface="Times"/>
              </a:rPr>
              <a:t>.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26" y="3531945"/>
            <a:ext cx="6458868" cy="2364030"/>
          </a:xfrm>
          <a:prstGeom prst="rect">
            <a:avLst/>
          </a:prstGeom>
        </p:spPr>
      </p:pic>
      <p:pic>
        <p:nvPicPr>
          <p:cNvPr id="9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32" y="1096008"/>
            <a:ext cx="4606235" cy="1494792"/>
          </a:xfrm>
          <a:prstGeom prst="rect">
            <a:avLst/>
          </a:prstGeom>
        </p:spPr>
      </p:pic>
      <p:sp>
        <p:nvSpPr>
          <p:cNvPr id="10" name="textruta 6"/>
          <p:cNvSpPr txBox="1"/>
          <p:nvPr/>
        </p:nvSpPr>
        <p:spPr>
          <a:xfrm>
            <a:off x="1524489" y="6369538"/>
            <a:ext cx="5889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smtClean="0">
                <a:solidFill>
                  <a:schemeClr val="bg1"/>
                </a:solidFill>
              </a:rPr>
              <a:t>Source: </a:t>
            </a:r>
            <a:r>
              <a:rPr lang="sv-SE" sz="1400" i="1" dirty="0" err="1" smtClean="0">
                <a:solidFill>
                  <a:schemeClr val="bg1"/>
                </a:solidFill>
              </a:rPr>
              <a:t>Automatic</a:t>
            </a:r>
            <a:r>
              <a:rPr lang="sv-SE" sz="1400" i="1" dirty="0" smtClean="0">
                <a:solidFill>
                  <a:schemeClr val="bg1"/>
                </a:solidFill>
              </a:rPr>
              <a:t> Learning </a:t>
            </a:r>
            <a:r>
              <a:rPr lang="sv-SE" sz="1400" i="1" dirty="0" err="1" smtClean="0">
                <a:solidFill>
                  <a:schemeClr val="bg1"/>
                </a:solidFill>
              </a:rPr>
              <a:t>techniques</a:t>
            </a:r>
            <a:r>
              <a:rPr lang="sv-SE" sz="1400" i="1" dirty="0" smtClean="0">
                <a:solidFill>
                  <a:schemeClr val="bg1"/>
                </a:solidFill>
              </a:rPr>
              <a:t> in Power Systems, L. </a:t>
            </a:r>
            <a:r>
              <a:rPr lang="sv-SE" sz="1400" i="1" dirty="0" err="1" smtClean="0">
                <a:solidFill>
                  <a:schemeClr val="bg1"/>
                </a:solidFill>
              </a:rPr>
              <a:t>Wehenkel</a:t>
            </a:r>
            <a:endParaRPr lang="sv-SE" sz="1400" i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05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98782" y="400049"/>
            <a:ext cx="6935788" cy="492183"/>
          </a:xfrm>
        </p:spPr>
        <p:txBody>
          <a:bodyPr/>
          <a:lstStyle/>
          <a:p>
            <a:r>
              <a:rPr lang="sv-SE" dirty="0" smtClean="0"/>
              <a:t>ANN </a:t>
            </a:r>
            <a:r>
              <a:rPr lang="sv-SE" dirty="0" err="1" smtClean="0"/>
              <a:t>structure</a:t>
            </a:r>
            <a:r>
              <a:rPr lang="sv-SE" dirty="0" smtClean="0"/>
              <a:t> and </a:t>
            </a:r>
            <a:r>
              <a:rPr lang="sv-SE" dirty="0" err="1" smtClean="0"/>
              <a:t>tuned</a:t>
            </a:r>
            <a:r>
              <a:rPr lang="sv-SE" dirty="0" smtClean="0"/>
              <a:t> </a:t>
            </a:r>
            <a:r>
              <a:rPr lang="sv-SE" dirty="0" err="1" smtClean="0"/>
              <a:t>weights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90575" y="1925639"/>
            <a:ext cx="6935788" cy="52384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sv-SE" dirty="0" err="1" smtClean="0"/>
              <a:t>After</a:t>
            </a:r>
            <a:r>
              <a:rPr lang="sv-SE" dirty="0" smtClean="0"/>
              <a:t> </a:t>
            </a:r>
            <a:r>
              <a:rPr lang="sv-SE" dirty="0" err="1" smtClean="0"/>
              <a:t>tuning</a:t>
            </a:r>
            <a:r>
              <a:rPr lang="sv-SE" dirty="0" smtClean="0"/>
              <a:t> the </a:t>
            </a:r>
            <a:r>
              <a:rPr lang="sv-SE" dirty="0" err="1" smtClean="0"/>
              <a:t>weights</a:t>
            </a:r>
            <a:endParaRPr lang="sv-SE" dirty="0" smtClean="0"/>
          </a:p>
          <a:p>
            <a:pPr marL="342900" indent="-342900">
              <a:buFontTx/>
              <a:buChar char="-"/>
            </a:pP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70" y="2643958"/>
            <a:ext cx="4786859" cy="2544716"/>
          </a:xfrm>
          <a:prstGeom prst="rect">
            <a:avLst/>
          </a:prstGeom>
        </p:spPr>
      </p:pic>
      <p:pic>
        <p:nvPicPr>
          <p:cNvPr id="5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70" y="1343025"/>
            <a:ext cx="6553200" cy="5207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6" y="2491865"/>
            <a:ext cx="2310304" cy="284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ruta 6"/>
          <p:cNvSpPr txBox="1"/>
          <p:nvPr/>
        </p:nvSpPr>
        <p:spPr>
          <a:xfrm>
            <a:off x="1524489" y="6369538"/>
            <a:ext cx="5889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smtClean="0">
                <a:solidFill>
                  <a:schemeClr val="bg1"/>
                </a:solidFill>
              </a:rPr>
              <a:t>Source: </a:t>
            </a:r>
            <a:r>
              <a:rPr lang="sv-SE" sz="1400" i="1" dirty="0" err="1" smtClean="0">
                <a:solidFill>
                  <a:schemeClr val="bg1"/>
                </a:solidFill>
              </a:rPr>
              <a:t>Automatic</a:t>
            </a:r>
            <a:r>
              <a:rPr lang="sv-SE" sz="1400" i="1" dirty="0" smtClean="0">
                <a:solidFill>
                  <a:schemeClr val="bg1"/>
                </a:solidFill>
              </a:rPr>
              <a:t> Learning </a:t>
            </a:r>
            <a:r>
              <a:rPr lang="sv-SE" sz="1400" i="1" dirty="0" err="1" smtClean="0">
                <a:solidFill>
                  <a:schemeClr val="bg1"/>
                </a:solidFill>
              </a:rPr>
              <a:t>techniques</a:t>
            </a:r>
            <a:r>
              <a:rPr lang="sv-SE" sz="1400" i="1" dirty="0" smtClean="0">
                <a:solidFill>
                  <a:schemeClr val="bg1"/>
                </a:solidFill>
              </a:rPr>
              <a:t> in Power Systems, L. </a:t>
            </a:r>
            <a:r>
              <a:rPr lang="sv-SE" sz="1400" i="1" dirty="0" err="1" smtClean="0">
                <a:solidFill>
                  <a:schemeClr val="bg1"/>
                </a:solidFill>
              </a:rPr>
              <a:t>Wehenkel</a:t>
            </a:r>
            <a:endParaRPr lang="sv-SE" sz="1400" i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25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/>
        </p:nvSpPr>
        <p:spPr>
          <a:xfrm>
            <a:off x="1247775" y="361950"/>
            <a:ext cx="6935788" cy="5017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sv-SE" dirty="0" err="1" smtClean="0"/>
              <a:t>Assignment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23</a:t>
            </a:fld>
            <a:endParaRPr lang="sv-S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135724"/>
            <a:ext cx="5581650" cy="45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4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24</a:t>
            </a:fld>
            <a:endParaRPr lang="sv-SE"/>
          </a:p>
        </p:txBody>
      </p:sp>
      <p:sp>
        <p:nvSpPr>
          <p:cNvPr id="3" name="Rubrik 1"/>
          <p:cNvSpPr txBox="1">
            <a:spLocks/>
          </p:cNvSpPr>
          <p:nvPr/>
        </p:nvSpPr>
        <p:spPr>
          <a:xfrm>
            <a:off x="1247775" y="361950"/>
            <a:ext cx="6935788" cy="5017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sv-SE" dirty="0" err="1" smtClean="0"/>
              <a:t>Questions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" y="1790700"/>
            <a:ext cx="292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Lars Nordström</a:t>
            </a:r>
          </a:p>
          <a:p>
            <a:r>
              <a:rPr lang="en-US" sz="2400" dirty="0">
                <a:hlinkClick r:id="rId2"/>
              </a:rPr>
              <a:t>larsno@kth.se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12080" y="1790700"/>
            <a:ext cx="2758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Kaveh Paridari</a:t>
            </a:r>
          </a:p>
          <a:p>
            <a:r>
              <a:rPr lang="en-US" sz="2400" u="sng" dirty="0">
                <a:hlinkClick r:id="rId3"/>
              </a:rPr>
              <a:t>paridari@kth.se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193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 smtClean="0"/>
              <a:t>Feedforward</a:t>
            </a:r>
            <a:r>
              <a:rPr lang="sv-SE" sz="2400" dirty="0" smtClean="0"/>
              <a:t> </a:t>
            </a:r>
            <a:r>
              <a:rPr lang="sv-SE" sz="2400" dirty="0" err="1" smtClean="0"/>
              <a:t>Artificial</a:t>
            </a:r>
            <a:r>
              <a:rPr lang="sv-SE" sz="2400" dirty="0" smtClean="0"/>
              <a:t> </a:t>
            </a:r>
            <a:r>
              <a:rPr lang="sv-SE" sz="2400" dirty="0"/>
              <a:t>Neural </a:t>
            </a:r>
            <a:r>
              <a:rPr lang="sv-SE" sz="2400" dirty="0" err="1"/>
              <a:t>Networks</a:t>
            </a:r>
            <a:endParaRPr lang="sv-SE" sz="2400" dirty="0"/>
          </a:p>
          <a:p>
            <a:r>
              <a:rPr lang="sv-SE" sz="2400" dirty="0" smtClean="0">
                <a:solidFill>
                  <a:schemeClr val="bg1">
                    <a:lumMod val="75000"/>
                  </a:schemeClr>
                </a:solidFill>
              </a:rPr>
              <a:t>Back </a:t>
            </a:r>
            <a:r>
              <a:rPr lang="sv-SE" sz="2400" dirty="0" err="1" smtClean="0">
                <a:solidFill>
                  <a:schemeClr val="bg1">
                    <a:lumMod val="75000"/>
                  </a:schemeClr>
                </a:solidFill>
              </a:rPr>
              <a:t>propagation</a:t>
            </a:r>
            <a:r>
              <a:rPr lang="sv-SE" sz="2400" dirty="0" smtClean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sv-SE" sz="2400" dirty="0" err="1" smtClean="0">
                <a:solidFill>
                  <a:schemeClr val="bg1">
                    <a:lumMod val="75000"/>
                  </a:schemeClr>
                </a:solidFill>
              </a:rPr>
              <a:t>Artificial</a:t>
            </a:r>
            <a:r>
              <a:rPr lang="sv-SE" sz="2400" dirty="0" smtClean="0">
                <a:solidFill>
                  <a:schemeClr val="bg1">
                    <a:lumMod val="75000"/>
                  </a:schemeClr>
                </a:solidFill>
              </a:rPr>
              <a:t> Neural </a:t>
            </a:r>
            <a:r>
              <a:rPr lang="sv-SE" sz="2400" dirty="0" err="1" smtClean="0">
                <a:solidFill>
                  <a:schemeClr val="bg1">
                    <a:lumMod val="75000"/>
                  </a:schemeClr>
                </a:solidFill>
              </a:rPr>
              <a:t>Networks</a:t>
            </a:r>
            <a:endParaRPr lang="sv-S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sv-SE" sz="24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68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76375" y="204845"/>
            <a:ext cx="6935788" cy="668338"/>
          </a:xfrm>
        </p:spPr>
        <p:txBody>
          <a:bodyPr/>
          <a:lstStyle/>
          <a:p>
            <a:r>
              <a:rPr lang="sv-SE" dirty="0" smtClean="0"/>
              <a:t>Regression VS </a:t>
            </a:r>
            <a:r>
              <a:rPr lang="sv-SE" dirty="0" err="1" smtClean="0"/>
              <a:t>classification</a:t>
            </a:r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14" y="979782"/>
            <a:ext cx="2830781" cy="81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latshållare för innehåll 2"/>
          <p:cNvSpPr>
            <a:spLocks noGrp="1"/>
          </p:cNvSpPr>
          <p:nvPr>
            <p:ph idx="1"/>
          </p:nvPr>
        </p:nvSpPr>
        <p:spPr>
          <a:xfrm>
            <a:off x="905669" y="3587843"/>
            <a:ext cx="6935788" cy="476667"/>
          </a:xfrm>
        </p:spPr>
        <p:txBody>
          <a:bodyPr>
            <a:normAutofit/>
          </a:bodyPr>
          <a:lstStyle/>
          <a:p>
            <a:r>
              <a:rPr lang="sv-SE" dirty="0" err="1" smtClean="0"/>
              <a:t>Classification</a:t>
            </a:r>
            <a:r>
              <a:rPr lang="sv-SE" dirty="0" smtClean="0"/>
              <a:t>:</a:t>
            </a:r>
            <a:endParaRPr lang="sv-SE" sz="2800" dirty="0" smtClean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923925" y="1880117"/>
            <a:ext cx="6935788" cy="6630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355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900" indent="-3683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352425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5113" indent="-4572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Regression (</a:t>
            </a:r>
            <a:r>
              <a:rPr lang="sv-SE" dirty="0" err="1" smtClean="0"/>
              <a:t>linear</a:t>
            </a:r>
            <a:r>
              <a:rPr lang="sv-SE" dirty="0" smtClean="0"/>
              <a:t> and </a:t>
            </a:r>
            <a:r>
              <a:rPr lang="sv-SE" dirty="0" err="1" smtClean="0"/>
              <a:t>polynomial</a:t>
            </a:r>
            <a:r>
              <a:rPr lang="sv-SE" dirty="0" smtClean="0"/>
              <a:t>): for </a:t>
            </a:r>
            <a:r>
              <a:rPr lang="sv-SE" dirty="0" err="1" smtClean="0"/>
              <a:t>prediction</a:t>
            </a:r>
            <a:endParaRPr lang="sv-SE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4053880"/>
            <a:ext cx="4076700" cy="119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314575"/>
            <a:ext cx="4819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ruta 6"/>
          <p:cNvSpPr txBox="1"/>
          <p:nvPr/>
        </p:nvSpPr>
        <p:spPr>
          <a:xfrm>
            <a:off x="2613684" y="6342425"/>
            <a:ext cx="3948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smtClean="0">
                <a:solidFill>
                  <a:schemeClr val="bg1"/>
                </a:solidFill>
              </a:rPr>
              <a:t>Source: ”</a:t>
            </a:r>
            <a:r>
              <a:rPr lang="sv-SE" sz="1400" i="1" dirty="0" err="1" smtClean="0">
                <a:solidFill>
                  <a:schemeClr val="bg1"/>
                </a:solidFill>
              </a:rPr>
              <a:t>Machine</a:t>
            </a:r>
            <a:r>
              <a:rPr lang="sv-SE" sz="1400" i="1" dirty="0" smtClean="0">
                <a:solidFill>
                  <a:schemeClr val="bg1"/>
                </a:solidFill>
              </a:rPr>
              <a:t> </a:t>
            </a:r>
            <a:r>
              <a:rPr lang="sv-SE" sz="1400" i="1" dirty="0" err="1" smtClean="0">
                <a:solidFill>
                  <a:schemeClr val="bg1"/>
                </a:solidFill>
              </a:rPr>
              <a:t>learning</a:t>
            </a:r>
            <a:r>
              <a:rPr lang="sv-SE" sz="1400" i="1" dirty="0" smtClean="0">
                <a:solidFill>
                  <a:schemeClr val="bg1"/>
                </a:solidFill>
              </a:rPr>
              <a:t> ” </a:t>
            </a:r>
            <a:r>
              <a:rPr lang="sv-SE" sz="1400" i="1" dirty="0" err="1" smtClean="0">
                <a:solidFill>
                  <a:schemeClr val="bg1"/>
                </a:solidFill>
              </a:rPr>
              <a:t>course</a:t>
            </a:r>
            <a:r>
              <a:rPr lang="sv-SE" sz="1400" i="1" dirty="0" smtClean="0">
                <a:solidFill>
                  <a:schemeClr val="bg1"/>
                </a:solidFill>
              </a:rPr>
              <a:t>, Andrew </a:t>
            </a:r>
            <a:r>
              <a:rPr lang="sv-SE" sz="1400" i="1" dirty="0" err="1" smtClean="0">
                <a:solidFill>
                  <a:schemeClr val="bg1"/>
                </a:solidFill>
              </a:rPr>
              <a:t>Ng</a:t>
            </a:r>
            <a:endParaRPr lang="sv-SE" sz="1400" i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752475" y="534786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- </a:t>
            </a:r>
            <a:r>
              <a:rPr lang="sv-SE" dirty="0" err="1" smtClean="0"/>
              <a:t>Coping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over/under </a:t>
            </a:r>
            <a:r>
              <a:rPr lang="sv-SE" dirty="0" err="1" smtClean="0"/>
              <a:t>fitting</a:t>
            </a: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82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47774" y="138170"/>
            <a:ext cx="7724776" cy="668338"/>
          </a:xfrm>
        </p:spPr>
        <p:txBody>
          <a:bodyPr/>
          <a:lstStyle/>
          <a:p>
            <a:r>
              <a:rPr lang="sv-SE" sz="2400" dirty="0" err="1" smtClean="0"/>
              <a:t>Linear</a:t>
            </a:r>
            <a:r>
              <a:rPr lang="sv-SE" sz="2400" dirty="0" smtClean="0"/>
              <a:t> regression: bias </a:t>
            </a:r>
            <a:r>
              <a:rPr lang="sv-SE" sz="2400" dirty="0" err="1" smtClean="0"/>
              <a:t>unit</a:t>
            </a:r>
            <a:r>
              <a:rPr lang="sv-SE" sz="2400" dirty="0" smtClean="0"/>
              <a:t> and </a:t>
            </a:r>
            <a:r>
              <a:rPr lang="sv-SE" sz="2400" dirty="0" err="1" smtClean="0"/>
              <a:t>normalization</a:t>
            </a:r>
            <a:endParaRPr lang="sv-S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latshållare för innehåll 2"/>
              <p:cNvSpPr txBox="1">
                <a:spLocks/>
              </p:cNvSpPr>
              <p:nvPr/>
            </p:nvSpPr>
            <p:spPr>
              <a:xfrm>
                <a:off x="657224" y="4600575"/>
                <a:ext cx="7496175" cy="8001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5600" indent="-355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23900" indent="-3683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352425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35113" indent="-4572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Tx/>
                  <a:buChar char="-"/>
                </a:pPr>
                <a:r>
                  <a:rPr lang="sv-SE" dirty="0" err="1" smtClean="0"/>
                  <a:t>Hypothesis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θ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i="1">
                        <a:latin typeface="Cambria Math"/>
                      </a:rPr>
                      <m:t>𝑥</m:t>
                    </m:r>
                  </m:oMath>
                </a14:m>
                <a:endParaRPr lang="sv-SE" dirty="0" smtClean="0"/>
              </a:p>
              <a:p>
                <a:pPr marL="342900" indent="-342900">
                  <a:buFontTx/>
                  <a:buChar char="-"/>
                </a:pPr>
                <a:r>
                  <a:rPr lang="sv-SE" b="1" dirty="0" err="1"/>
                  <a:t>Linear</a:t>
                </a:r>
                <a:r>
                  <a:rPr lang="sv-SE" b="1" dirty="0"/>
                  <a:t> </a:t>
                </a:r>
                <a:r>
                  <a:rPr lang="sv-SE" b="1" dirty="0" err="1" smtClean="0"/>
                  <a:t>Perceptron</a:t>
                </a:r>
                <a:r>
                  <a:rPr lang="sv-SE" dirty="0" smtClean="0"/>
                  <a:t> provides </a:t>
                </a:r>
                <a:r>
                  <a:rPr lang="sv-SE" dirty="0"/>
                  <a:t>output as </a:t>
                </a:r>
                <a:r>
                  <a:rPr lang="sv-SE" dirty="0" err="1"/>
                  <a:t>sum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weighted</a:t>
                </a:r>
                <a:r>
                  <a:rPr lang="sv-SE" dirty="0"/>
                  <a:t> </a:t>
                </a:r>
                <a:r>
                  <a:rPr lang="sv-SE" dirty="0" smtClean="0"/>
                  <a:t>inputs</a:t>
                </a:r>
              </a:p>
            </p:txBody>
          </p:sp>
        </mc:Choice>
        <mc:Fallback xmlns="">
          <p:sp>
            <p:nvSpPr>
              <p:cNvPr id="6" name="Platshållare för innehåll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4" y="4600575"/>
                <a:ext cx="7496175" cy="800100"/>
              </a:xfrm>
              <a:prstGeom prst="rect">
                <a:avLst/>
              </a:prstGeom>
              <a:blipFill rotWithShape="1">
                <a:blip r:embed="rId3"/>
                <a:stretch>
                  <a:fillRect l="-1953" t="-9160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152525"/>
            <a:ext cx="70580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ruta 6"/>
          <p:cNvSpPr txBox="1"/>
          <p:nvPr/>
        </p:nvSpPr>
        <p:spPr>
          <a:xfrm>
            <a:off x="2613684" y="6342425"/>
            <a:ext cx="3948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smtClean="0">
                <a:solidFill>
                  <a:schemeClr val="bg1"/>
                </a:solidFill>
              </a:rPr>
              <a:t>Source: ”</a:t>
            </a:r>
            <a:r>
              <a:rPr lang="sv-SE" sz="1400" i="1" dirty="0" err="1" smtClean="0">
                <a:solidFill>
                  <a:schemeClr val="bg1"/>
                </a:solidFill>
              </a:rPr>
              <a:t>Machine</a:t>
            </a:r>
            <a:r>
              <a:rPr lang="sv-SE" sz="1400" i="1" dirty="0" smtClean="0">
                <a:solidFill>
                  <a:schemeClr val="bg1"/>
                </a:solidFill>
              </a:rPr>
              <a:t> </a:t>
            </a:r>
            <a:r>
              <a:rPr lang="sv-SE" sz="1400" i="1" dirty="0" err="1" smtClean="0">
                <a:solidFill>
                  <a:schemeClr val="bg1"/>
                </a:solidFill>
              </a:rPr>
              <a:t>learning</a:t>
            </a:r>
            <a:r>
              <a:rPr lang="sv-SE" sz="1400" i="1" dirty="0" smtClean="0">
                <a:solidFill>
                  <a:schemeClr val="bg1"/>
                </a:solidFill>
              </a:rPr>
              <a:t> ” </a:t>
            </a:r>
            <a:r>
              <a:rPr lang="sv-SE" sz="1400" i="1" dirty="0" err="1" smtClean="0">
                <a:solidFill>
                  <a:schemeClr val="bg1"/>
                </a:solidFill>
              </a:rPr>
              <a:t>course</a:t>
            </a:r>
            <a:r>
              <a:rPr lang="sv-SE" sz="1400" i="1" dirty="0" smtClean="0">
                <a:solidFill>
                  <a:schemeClr val="bg1"/>
                </a:solidFill>
              </a:rPr>
              <a:t>, Andrew </a:t>
            </a:r>
            <a:r>
              <a:rPr lang="sv-SE" sz="1400" i="1" dirty="0" err="1" smtClean="0">
                <a:solidFill>
                  <a:schemeClr val="bg1"/>
                </a:solidFill>
              </a:rPr>
              <a:t>Ng</a:t>
            </a:r>
            <a:endParaRPr lang="sv-SE" sz="1400" i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31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28750" y="252470"/>
            <a:ext cx="6935788" cy="668338"/>
          </a:xfrm>
        </p:spPr>
        <p:txBody>
          <a:bodyPr/>
          <a:lstStyle/>
          <a:p>
            <a:r>
              <a:rPr lang="sv-SE" dirty="0" err="1" smtClean="0"/>
              <a:t>Classification</a:t>
            </a:r>
            <a:r>
              <a:rPr lang="sv-SE" dirty="0" smtClean="0"/>
              <a:t> (logistic regression)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52538"/>
            <a:ext cx="72009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Platshållare för innehåll 2"/>
              <p:cNvSpPr txBox="1">
                <a:spLocks/>
              </p:cNvSpPr>
              <p:nvPr/>
            </p:nvSpPr>
            <p:spPr>
              <a:xfrm>
                <a:off x="285749" y="4743450"/>
                <a:ext cx="6657975" cy="54529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5600" indent="-355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23900" indent="-3683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352425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35113" indent="-4572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Tx/>
                  <a:buChar char="-"/>
                </a:pPr>
                <a:r>
                  <a:rPr lang="sv-SE" sz="1600" dirty="0" err="1" smtClean="0"/>
                  <a:t>Hypothesis</a:t>
                </a:r>
                <a:r>
                  <a:rPr lang="sv-SE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sz="16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sv-SE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sv-SE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sz="1600" i="1">
                        <a:latin typeface="Cambria Math"/>
                      </a:rPr>
                      <m:t>=</m:t>
                    </m:r>
                    <m:r>
                      <a:rPr lang="sv-SE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sv-SE" sz="1600" i="1">
                            <a:latin typeface="Cambria Math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sv-SE" sz="1600" i="1">
                                <a:latin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sv-SE" sz="1600" i="1">
                                    <a:latin typeface="Cambria Math"/>
                                  </a:rPr>
                                </m:ctrlPr>
                              </m:groupChrPr>
                              <m:e>
                                <m:sSup>
                                  <m:sSupPr>
                                    <m:ctrlPr>
                                      <a:rPr lang="sv-SE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600" i="1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sv-SE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sv-SE" sz="1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sv-SE" sz="1600" dirty="0"/>
                                  <m:t> </m:t>
                                </m:r>
                              </m:e>
                            </m:groupChr>
                          </m:e>
                          <m:lim>
                            <m:r>
                              <a:rPr lang="sv-SE" sz="1600" i="1">
                                <a:latin typeface="Cambria Math"/>
                              </a:rPr>
                              <m:t>𝑧</m:t>
                            </m:r>
                          </m:lim>
                        </m:limLow>
                      </m:e>
                    </m:d>
                    <m:r>
                      <a:rPr lang="sv-SE" sz="1600" i="1">
                        <a:latin typeface="Cambria Math"/>
                      </a:rPr>
                      <m:t>,         </m:t>
                    </m:r>
                    <m:r>
                      <a:rPr lang="sv-SE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sv-SE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sv-SE" sz="16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sv-SE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sv-SE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16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sv-SE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sv-SE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sv-SE" sz="1600" i="1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sv-SE" sz="1600" i="1">
                        <a:latin typeface="Cambria Math"/>
                      </a:rPr>
                      <m:t> </m:t>
                    </m:r>
                  </m:oMath>
                </a14:m>
                <a:r>
                  <a:rPr lang="sv-SE" sz="1600" dirty="0" smtClean="0"/>
                  <a:t>  (</a:t>
                </a:r>
                <a:r>
                  <a:rPr lang="sv-SE" sz="1600" dirty="0" err="1" smtClean="0"/>
                  <a:t>Sigmoidal</a:t>
                </a:r>
                <a:r>
                  <a:rPr lang="sv-SE" sz="1600" dirty="0" smtClean="0"/>
                  <a:t> </a:t>
                </a:r>
                <a:r>
                  <a:rPr lang="sv-SE" sz="1600" dirty="0" err="1" smtClean="0"/>
                  <a:t>function</a:t>
                </a:r>
                <a:r>
                  <a:rPr lang="sv-SE" sz="1600" dirty="0" smtClean="0"/>
                  <a:t>)</a:t>
                </a:r>
                <a:endParaRPr lang="sv-SE" sz="1600" dirty="0"/>
              </a:p>
            </p:txBody>
          </p:sp>
        </mc:Choice>
        <mc:Fallback xmlns="">
          <p:sp>
            <p:nvSpPr>
              <p:cNvPr id="4" name="Platshållare för innehåll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" y="4743450"/>
                <a:ext cx="6657975" cy="545295"/>
              </a:xfrm>
              <a:prstGeom prst="rect">
                <a:avLst/>
              </a:prstGeom>
              <a:blipFill rotWithShape="1">
                <a:blip r:embed="rId3"/>
                <a:stretch>
                  <a:fillRect l="-1740" t="-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47" y="4321933"/>
            <a:ext cx="2179516" cy="117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latshållare för innehåll 2"/>
          <p:cNvSpPr txBox="1">
            <a:spLocks/>
          </p:cNvSpPr>
          <p:nvPr/>
        </p:nvSpPr>
        <p:spPr>
          <a:xfrm>
            <a:off x="285750" y="5288746"/>
            <a:ext cx="6569650" cy="5596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355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900" indent="-3683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352425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5113" indent="-4572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sv-SE" sz="1600" b="1" dirty="0" smtClean="0"/>
              <a:t>Non-</a:t>
            </a:r>
            <a:r>
              <a:rPr lang="sv-SE" sz="1600" b="1" dirty="0" err="1" smtClean="0"/>
              <a:t>linear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perceptron</a:t>
            </a:r>
            <a:r>
              <a:rPr lang="sv-SE" sz="1600" dirty="0" smtClean="0"/>
              <a:t> </a:t>
            </a:r>
            <a:r>
              <a:rPr lang="sv-SE" sz="1600" dirty="0" err="1"/>
              <a:t>normally</a:t>
            </a:r>
            <a:r>
              <a:rPr lang="sv-SE" sz="1600" dirty="0"/>
              <a:t> </a:t>
            </a:r>
            <a:r>
              <a:rPr lang="sv-SE" sz="1600" dirty="0" err="1" smtClean="0"/>
              <a:t>uses</a:t>
            </a:r>
            <a:r>
              <a:rPr lang="sv-SE" sz="1600" dirty="0" smtClean="0"/>
              <a:t> </a:t>
            </a:r>
            <a:r>
              <a:rPr lang="sv-SE" sz="1600" dirty="0"/>
              <a:t>a </a:t>
            </a:r>
            <a:r>
              <a:rPr lang="sv-SE" sz="1600" dirty="0" err="1"/>
              <a:t>threhold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for the output, </a:t>
            </a:r>
            <a:r>
              <a:rPr lang="sv-SE" sz="1600" dirty="0" err="1"/>
              <a:t>to</a:t>
            </a:r>
            <a:r>
              <a:rPr lang="sv-SE" sz="1600" dirty="0"/>
              <a:t> limit the extreme </a:t>
            </a:r>
            <a:r>
              <a:rPr lang="sv-SE" sz="1600" dirty="0" err="1"/>
              <a:t>values</a:t>
            </a:r>
            <a:r>
              <a:rPr lang="sv-SE" sz="1600" dirty="0" smtClean="0"/>
              <a:t>.</a:t>
            </a:r>
            <a:endParaRPr lang="sv-SE" sz="1600" dirty="0"/>
          </a:p>
        </p:txBody>
      </p:sp>
      <p:sp>
        <p:nvSpPr>
          <p:cNvPr id="7" name="textruta 6"/>
          <p:cNvSpPr txBox="1"/>
          <p:nvPr/>
        </p:nvSpPr>
        <p:spPr>
          <a:xfrm>
            <a:off x="2613684" y="6342425"/>
            <a:ext cx="3948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smtClean="0">
                <a:solidFill>
                  <a:schemeClr val="bg1"/>
                </a:solidFill>
              </a:rPr>
              <a:t>Source: ”</a:t>
            </a:r>
            <a:r>
              <a:rPr lang="sv-SE" sz="1400" i="1" dirty="0" err="1" smtClean="0">
                <a:solidFill>
                  <a:schemeClr val="bg1"/>
                </a:solidFill>
              </a:rPr>
              <a:t>Machine</a:t>
            </a:r>
            <a:r>
              <a:rPr lang="sv-SE" sz="1400" i="1" dirty="0" smtClean="0">
                <a:solidFill>
                  <a:schemeClr val="bg1"/>
                </a:solidFill>
              </a:rPr>
              <a:t> </a:t>
            </a:r>
            <a:r>
              <a:rPr lang="sv-SE" sz="1400" i="1" dirty="0" err="1" smtClean="0">
                <a:solidFill>
                  <a:schemeClr val="bg1"/>
                </a:solidFill>
              </a:rPr>
              <a:t>learning</a:t>
            </a:r>
            <a:r>
              <a:rPr lang="sv-SE" sz="1400" i="1" dirty="0" smtClean="0">
                <a:solidFill>
                  <a:schemeClr val="bg1"/>
                </a:solidFill>
              </a:rPr>
              <a:t> ” </a:t>
            </a:r>
            <a:r>
              <a:rPr lang="sv-SE" sz="1400" i="1" dirty="0" err="1" smtClean="0">
                <a:solidFill>
                  <a:schemeClr val="bg1"/>
                </a:solidFill>
              </a:rPr>
              <a:t>course</a:t>
            </a:r>
            <a:r>
              <a:rPr lang="sv-SE" sz="1400" i="1" dirty="0" smtClean="0">
                <a:solidFill>
                  <a:schemeClr val="bg1"/>
                </a:solidFill>
              </a:rPr>
              <a:t>, Andrew </a:t>
            </a:r>
            <a:r>
              <a:rPr lang="sv-SE" sz="1400" i="1" dirty="0" err="1" smtClean="0">
                <a:solidFill>
                  <a:schemeClr val="bg1"/>
                </a:solidFill>
              </a:rPr>
              <a:t>Ng</a:t>
            </a:r>
            <a:endParaRPr lang="sv-SE" sz="1400" i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9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>
            <a:spLocks noGrp="1"/>
          </p:cNvSpPr>
          <p:nvPr>
            <p:ph type="title"/>
          </p:nvPr>
        </p:nvSpPr>
        <p:spPr>
          <a:xfrm>
            <a:off x="1095375" y="300095"/>
            <a:ext cx="7858125" cy="547630"/>
          </a:xfrm>
        </p:spPr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smtClean="0"/>
              <a:t>(multi-</a:t>
            </a:r>
            <a:r>
              <a:rPr lang="sv-SE" dirty="0" err="1" smtClean="0"/>
              <a:t>layer</a:t>
            </a:r>
            <a:r>
              <a:rPr lang="sv-SE" dirty="0" smtClean="0"/>
              <a:t> </a:t>
            </a:r>
            <a:r>
              <a:rPr lang="sv-SE" dirty="0" err="1" smtClean="0"/>
              <a:t>perceptron</a:t>
            </a:r>
            <a:r>
              <a:rPr lang="sv-SE" dirty="0"/>
              <a:t>): XNOR </a:t>
            </a:r>
            <a:r>
              <a:rPr lang="sv-SE" dirty="0" err="1"/>
              <a:t>function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297741"/>
            <a:ext cx="7343775" cy="402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latshållare för innehåll 2"/>
              <p:cNvSpPr txBox="1">
                <a:spLocks/>
              </p:cNvSpPr>
              <p:nvPr/>
            </p:nvSpPr>
            <p:spPr>
              <a:xfrm>
                <a:off x="657224" y="5288745"/>
                <a:ext cx="6657975" cy="54529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5600" indent="-355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23900" indent="-3683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352425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35113" indent="-4572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Tx/>
                  <a:buChar char="-"/>
                </a:pPr>
                <a:r>
                  <a:rPr lang="sv-SE" sz="1600" dirty="0" err="1" smtClean="0"/>
                  <a:t>Hypothesis</a:t>
                </a:r>
                <a:r>
                  <a:rPr lang="sv-SE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sz="16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sv-SE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sv-SE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sz="1600" i="1">
                        <a:latin typeface="Cambria Math"/>
                      </a:rPr>
                      <m:t>=</m:t>
                    </m:r>
                    <m:r>
                      <a:rPr lang="sv-SE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sv-SE" sz="1600" i="1">
                            <a:latin typeface="Cambria Math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sv-SE" sz="1600" i="1">
                                <a:latin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sv-SE" sz="1600" i="1">
                                    <a:latin typeface="Cambria Math"/>
                                  </a:rPr>
                                </m:ctrlPr>
                              </m:groupChrPr>
                              <m:e>
                                <m:sSup>
                                  <m:sSupPr>
                                    <m:ctrlPr>
                                      <a:rPr lang="sv-SE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600" i="1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sv-SE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sv-SE" sz="1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sv-SE" sz="1600" dirty="0"/>
                                  <m:t> </m:t>
                                </m:r>
                              </m:e>
                            </m:groupChr>
                          </m:e>
                          <m:lim>
                            <m:r>
                              <a:rPr lang="sv-SE" sz="1600" i="1">
                                <a:latin typeface="Cambria Math"/>
                              </a:rPr>
                              <m:t>𝑧</m:t>
                            </m:r>
                          </m:lim>
                        </m:limLow>
                      </m:e>
                    </m:d>
                    <m:r>
                      <a:rPr lang="sv-SE" sz="1600" i="1">
                        <a:latin typeface="Cambria Math"/>
                      </a:rPr>
                      <m:t>,         </m:t>
                    </m:r>
                    <m:r>
                      <a:rPr lang="sv-SE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sv-SE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sv-SE" sz="16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sv-SE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sv-SE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16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sv-SE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sv-SE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sv-SE" sz="1600" i="1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sv-SE" sz="1600" i="1">
                        <a:latin typeface="Cambria Math"/>
                      </a:rPr>
                      <m:t> </m:t>
                    </m:r>
                  </m:oMath>
                </a14:m>
                <a:r>
                  <a:rPr lang="sv-SE" sz="1600" dirty="0" smtClean="0"/>
                  <a:t>  (</a:t>
                </a:r>
                <a:r>
                  <a:rPr lang="sv-SE" sz="1600" dirty="0" err="1" smtClean="0"/>
                  <a:t>Sigmoidal</a:t>
                </a:r>
                <a:r>
                  <a:rPr lang="sv-SE" sz="1600" dirty="0" smtClean="0"/>
                  <a:t> </a:t>
                </a:r>
                <a:r>
                  <a:rPr lang="sv-SE" sz="1600" dirty="0" err="1" smtClean="0"/>
                  <a:t>function</a:t>
                </a:r>
                <a:r>
                  <a:rPr lang="sv-SE" sz="1600" dirty="0" smtClean="0"/>
                  <a:t>)</a:t>
                </a:r>
                <a:endParaRPr lang="sv-SE" sz="1600" dirty="0"/>
              </a:p>
            </p:txBody>
          </p:sp>
        </mc:Choice>
        <mc:Fallback xmlns="">
          <p:sp>
            <p:nvSpPr>
              <p:cNvPr id="5" name="Platshållare för innehåll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4" y="5288745"/>
                <a:ext cx="6657975" cy="545295"/>
              </a:xfrm>
              <a:prstGeom prst="rect">
                <a:avLst/>
              </a:prstGeom>
              <a:blipFill rotWithShape="1">
                <a:blip r:embed="rId3"/>
                <a:stretch>
                  <a:fillRect l="-1740" t="-3371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ruta 6"/>
          <p:cNvSpPr txBox="1"/>
          <p:nvPr/>
        </p:nvSpPr>
        <p:spPr>
          <a:xfrm>
            <a:off x="2613684" y="6342425"/>
            <a:ext cx="3948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smtClean="0">
                <a:solidFill>
                  <a:schemeClr val="bg1"/>
                </a:solidFill>
              </a:rPr>
              <a:t>Source: ”</a:t>
            </a:r>
            <a:r>
              <a:rPr lang="sv-SE" sz="1400" i="1" dirty="0" err="1" smtClean="0">
                <a:solidFill>
                  <a:schemeClr val="bg1"/>
                </a:solidFill>
              </a:rPr>
              <a:t>Machine</a:t>
            </a:r>
            <a:r>
              <a:rPr lang="sv-SE" sz="1400" i="1" dirty="0" smtClean="0">
                <a:solidFill>
                  <a:schemeClr val="bg1"/>
                </a:solidFill>
              </a:rPr>
              <a:t> </a:t>
            </a:r>
            <a:r>
              <a:rPr lang="sv-SE" sz="1400" i="1" dirty="0" err="1" smtClean="0">
                <a:solidFill>
                  <a:schemeClr val="bg1"/>
                </a:solidFill>
              </a:rPr>
              <a:t>learning</a:t>
            </a:r>
            <a:r>
              <a:rPr lang="sv-SE" sz="1400" i="1" dirty="0" smtClean="0">
                <a:solidFill>
                  <a:schemeClr val="bg1"/>
                </a:solidFill>
              </a:rPr>
              <a:t> ” </a:t>
            </a:r>
            <a:r>
              <a:rPr lang="sv-SE" sz="1400" i="1" dirty="0" err="1" smtClean="0">
                <a:solidFill>
                  <a:schemeClr val="bg1"/>
                </a:solidFill>
              </a:rPr>
              <a:t>course</a:t>
            </a:r>
            <a:r>
              <a:rPr lang="sv-SE" sz="1400" i="1" dirty="0" smtClean="0">
                <a:solidFill>
                  <a:schemeClr val="bg1"/>
                </a:solidFill>
              </a:rPr>
              <a:t>, Andrew </a:t>
            </a:r>
            <a:r>
              <a:rPr lang="sv-SE" sz="1400" i="1" dirty="0" err="1" smtClean="0">
                <a:solidFill>
                  <a:schemeClr val="bg1"/>
                </a:solidFill>
              </a:rPr>
              <a:t>Ng</a:t>
            </a:r>
            <a:endParaRPr lang="sv-SE" sz="1400" i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0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28750" y="300095"/>
            <a:ext cx="6935788" cy="668338"/>
          </a:xfrm>
        </p:spPr>
        <p:txBody>
          <a:bodyPr/>
          <a:lstStyle/>
          <a:p>
            <a:pPr marL="342900" indent="-342900"/>
            <a:r>
              <a:rPr lang="sv-SE" dirty="0"/>
              <a:t>Multi </a:t>
            </a:r>
            <a:r>
              <a:rPr lang="sv-SE" dirty="0" err="1"/>
              <a:t>Layer</a:t>
            </a:r>
            <a:r>
              <a:rPr lang="sv-SE" dirty="0"/>
              <a:t> </a:t>
            </a:r>
            <a:r>
              <a:rPr lang="sv-SE" dirty="0" err="1"/>
              <a:t>Perceptrons</a:t>
            </a:r>
            <a:r>
              <a:rPr lang="sv-SE" dirty="0"/>
              <a:t> (MLP)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28649" y="1373189"/>
            <a:ext cx="8077201" cy="131380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sv-SE" dirty="0" smtClean="0"/>
              <a:t>A </a:t>
            </a:r>
            <a:r>
              <a:rPr lang="sv-SE" dirty="0" err="1" smtClean="0"/>
              <a:t>network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interconnected</a:t>
            </a:r>
            <a:r>
              <a:rPr lang="sv-SE" dirty="0" smtClean="0"/>
              <a:t> </a:t>
            </a:r>
            <a:r>
              <a:rPr lang="sv-SE" dirty="0" err="1" smtClean="0"/>
              <a:t>Perceptrons</a:t>
            </a:r>
            <a:r>
              <a:rPr lang="sv-SE" dirty="0" smtClean="0"/>
              <a:t> in </a:t>
            </a:r>
            <a:r>
              <a:rPr lang="sv-SE" dirty="0" err="1" smtClean="0"/>
              <a:t>several</a:t>
            </a:r>
            <a:r>
              <a:rPr lang="sv-SE" dirty="0" smtClean="0"/>
              <a:t> </a:t>
            </a:r>
            <a:r>
              <a:rPr lang="sv-SE" dirty="0" err="1" smtClean="0"/>
              <a:t>layers</a:t>
            </a:r>
            <a:endParaRPr lang="sv-SE" dirty="0"/>
          </a:p>
          <a:p>
            <a:pPr marL="342900" indent="-342900">
              <a:buFontTx/>
              <a:buChar char="-"/>
            </a:pP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layer</a:t>
            </a:r>
            <a:r>
              <a:rPr lang="sv-SE" dirty="0" smtClean="0"/>
              <a:t> </a:t>
            </a:r>
            <a:r>
              <a:rPr lang="sv-SE" dirty="0" err="1" smtClean="0"/>
              <a:t>recives</a:t>
            </a:r>
            <a:r>
              <a:rPr lang="sv-SE" dirty="0" smtClean="0"/>
              <a:t> input, forwards </a:t>
            </a:r>
            <a:r>
              <a:rPr lang="sv-SE" dirty="0" err="1" smtClean="0"/>
              <a:t>to</a:t>
            </a:r>
            <a:r>
              <a:rPr lang="sv-SE" dirty="0" smtClean="0"/>
              <a:t> second </a:t>
            </a:r>
            <a:r>
              <a:rPr lang="sv-SE" dirty="0" err="1" smtClean="0"/>
              <a:t>layer</a:t>
            </a:r>
            <a:r>
              <a:rPr lang="sv-SE" dirty="0" smtClean="0"/>
              <a:t> etc.</a:t>
            </a:r>
          </a:p>
          <a:p>
            <a:pPr marL="342900" indent="-342900">
              <a:buFontTx/>
              <a:buChar char="-"/>
            </a:pPr>
            <a:r>
              <a:rPr lang="sv-SE" dirty="0" err="1" smtClean="0"/>
              <a:t>Normally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hidden</a:t>
            </a:r>
            <a:r>
              <a:rPr lang="sv-SE" dirty="0" smtClean="0"/>
              <a:t> </a:t>
            </a:r>
            <a:r>
              <a:rPr lang="sv-SE" dirty="0" err="1" smtClean="0"/>
              <a:t>layer</a:t>
            </a:r>
            <a:r>
              <a:rPr lang="sv-SE" dirty="0" smtClean="0"/>
              <a:t> is </a:t>
            </a:r>
            <a:r>
              <a:rPr lang="sv-SE" dirty="0" err="1" smtClean="0"/>
              <a:t>sufficient</a:t>
            </a:r>
            <a:r>
              <a:rPr lang="sv-SE" dirty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good</a:t>
            </a:r>
            <a:r>
              <a:rPr lang="sv-SE" dirty="0" smtClean="0"/>
              <a:t> </a:t>
            </a:r>
            <a:r>
              <a:rPr lang="sv-SE" dirty="0" err="1" smtClean="0"/>
              <a:t>mappings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37" y="2533651"/>
            <a:ext cx="3932364" cy="2625466"/>
          </a:xfrm>
          <a:prstGeom prst="rect">
            <a:avLst/>
          </a:prstGeom>
        </p:spPr>
      </p:pic>
      <p:sp>
        <p:nvSpPr>
          <p:cNvPr id="6" name="textruta 6"/>
          <p:cNvSpPr txBox="1"/>
          <p:nvPr/>
        </p:nvSpPr>
        <p:spPr>
          <a:xfrm>
            <a:off x="1524489" y="6369538"/>
            <a:ext cx="5889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smtClean="0">
                <a:solidFill>
                  <a:schemeClr val="bg1"/>
                </a:solidFill>
              </a:rPr>
              <a:t>Source: </a:t>
            </a:r>
            <a:r>
              <a:rPr lang="sv-SE" sz="1400" i="1" dirty="0" err="1" smtClean="0">
                <a:solidFill>
                  <a:schemeClr val="bg1"/>
                </a:solidFill>
              </a:rPr>
              <a:t>Automatic</a:t>
            </a:r>
            <a:r>
              <a:rPr lang="sv-SE" sz="1400" i="1" dirty="0" smtClean="0">
                <a:solidFill>
                  <a:schemeClr val="bg1"/>
                </a:solidFill>
              </a:rPr>
              <a:t> Learning </a:t>
            </a:r>
            <a:r>
              <a:rPr lang="sv-SE" sz="1400" i="1" dirty="0" err="1" smtClean="0">
                <a:solidFill>
                  <a:schemeClr val="bg1"/>
                </a:solidFill>
              </a:rPr>
              <a:t>techniques</a:t>
            </a:r>
            <a:r>
              <a:rPr lang="sv-SE" sz="1400" i="1" dirty="0" smtClean="0">
                <a:solidFill>
                  <a:schemeClr val="bg1"/>
                </a:solidFill>
              </a:rPr>
              <a:t> in Power Systems, L. </a:t>
            </a:r>
            <a:r>
              <a:rPr lang="sv-SE" sz="1400" i="1" dirty="0" err="1" smtClean="0">
                <a:solidFill>
                  <a:schemeClr val="bg1"/>
                </a:solidFill>
              </a:rPr>
              <a:t>Wehenkel</a:t>
            </a:r>
            <a:endParaRPr lang="sv-SE" sz="1400" i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 smtClean="0">
                <a:solidFill>
                  <a:schemeClr val="bg1">
                    <a:lumMod val="75000"/>
                  </a:schemeClr>
                </a:solidFill>
              </a:rPr>
              <a:t>Feedforward</a:t>
            </a:r>
            <a:r>
              <a:rPr lang="sv-SE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v-SE" sz="2400" dirty="0" err="1" smtClean="0">
                <a:solidFill>
                  <a:schemeClr val="bg1">
                    <a:lumMod val="75000"/>
                  </a:schemeClr>
                </a:solidFill>
              </a:rPr>
              <a:t>Artificial</a:t>
            </a:r>
            <a:r>
              <a:rPr lang="sv-SE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v-SE" sz="2400" dirty="0">
                <a:solidFill>
                  <a:schemeClr val="bg1">
                    <a:lumMod val="75000"/>
                  </a:schemeClr>
                </a:solidFill>
              </a:rPr>
              <a:t>Neural </a:t>
            </a:r>
            <a:r>
              <a:rPr lang="sv-SE" sz="2400" dirty="0" err="1">
                <a:solidFill>
                  <a:schemeClr val="bg1">
                    <a:lumMod val="75000"/>
                  </a:schemeClr>
                </a:solidFill>
              </a:rPr>
              <a:t>Networks</a:t>
            </a:r>
            <a:endParaRPr lang="sv-S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sv-SE" sz="2400" dirty="0" smtClean="0"/>
              <a:t>Back </a:t>
            </a:r>
            <a:r>
              <a:rPr lang="sv-SE" sz="2400" dirty="0" err="1" smtClean="0"/>
              <a:t>propagation</a:t>
            </a:r>
            <a:r>
              <a:rPr lang="sv-SE" sz="2400" dirty="0" smtClean="0"/>
              <a:t> in </a:t>
            </a:r>
            <a:r>
              <a:rPr lang="sv-SE" sz="2400" dirty="0" err="1" smtClean="0"/>
              <a:t>Artificial</a:t>
            </a:r>
            <a:r>
              <a:rPr lang="sv-SE" sz="2400" dirty="0" smtClean="0"/>
              <a:t> Neural </a:t>
            </a:r>
            <a:r>
              <a:rPr lang="sv-SE" sz="2400" dirty="0" err="1" smtClean="0"/>
              <a:t>Networks</a:t>
            </a:r>
            <a:endParaRPr lang="sv-SE" sz="2400" dirty="0"/>
          </a:p>
          <a:p>
            <a:r>
              <a:rPr lang="sv-SE" sz="24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04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TH_PPT template 2014 general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general.potx</Template>
  <TotalTime>5488</TotalTime>
  <Words>575</Words>
  <Application>Microsoft Office PowerPoint</Application>
  <PresentationFormat>On-screen Show (4:3)</PresentationFormat>
  <Paragraphs>83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KTH_PPT template 2014 general</vt:lpstr>
      <vt:lpstr>think-cell Slide</vt:lpstr>
      <vt:lpstr>Machine learning V Artificial Neural Networks</vt:lpstr>
      <vt:lpstr>On the Shoulder of Giants</vt:lpstr>
      <vt:lpstr>Contents</vt:lpstr>
      <vt:lpstr>Regression VS classification</vt:lpstr>
      <vt:lpstr>Linear regression: bias unit and normalization</vt:lpstr>
      <vt:lpstr>Classification (logistic regression)</vt:lpstr>
      <vt:lpstr>Example (multi-layer perceptron): XNOR function</vt:lpstr>
      <vt:lpstr>Multi Layer Perceptrons (MLP)</vt:lpstr>
      <vt:lpstr>Contents</vt:lpstr>
      <vt:lpstr>How to tune the weights? (Backpropagation algorithm)</vt:lpstr>
      <vt:lpstr>PowerPoint Presentation</vt:lpstr>
      <vt:lpstr>How to tune the weights? (Learning)</vt:lpstr>
      <vt:lpstr>Cost function and Regularization</vt:lpstr>
      <vt:lpstr>Cost function and Regularization</vt:lpstr>
      <vt:lpstr>Gradient decent</vt:lpstr>
      <vt:lpstr>Gradient computation</vt:lpstr>
      <vt:lpstr>Gradient computation: Backpropagation algorithm</vt:lpstr>
      <vt:lpstr>PowerPoint Presentation</vt:lpstr>
      <vt:lpstr>How to tune the weights? (Learning)</vt:lpstr>
      <vt:lpstr>Try different initial random weights</vt:lpstr>
      <vt:lpstr>Example: One Machine Infinite Bus (OMIB) system </vt:lpstr>
      <vt:lpstr>ANN structure and tuned weights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Annika Hansson</dc:creator>
  <cp:lastModifiedBy>Kaveh Paridari</cp:lastModifiedBy>
  <cp:revision>186</cp:revision>
  <cp:lastPrinted>2015-04-29T09:10:54Z</cp:lastPrinted>
  <dcterms:created xsi:type="dcterms:W3CDTF">2014-01-30T09:56:50Z</dcterms:created>
  <dcterms:modified xsi:type="dcterms:W3CDTF">2017-05-15T14:29:30Z</dcterms:modified>
</cp:coreProperties>
</file>