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7" r:id="rId3"/>
    <p:sldId id="261" r:id="rId4"/>
    <p:sldId id="258" r:id="rId5"/>
    <p:sldId id="262" r:id="rId6"/>
    <p:sldId id="259" r:id="rId7"/>
    <p:sldId id="263" r:id="rId8"/>
    <p:sldId id="260"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80" r:id="rId24"/>
    <p:sldId id="281" r:id="rId25"/>
    <p:sldId id="282" r:id="rId26"/>
    <p:sldId id="283"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CA7AE-AFFD-4512-9766-E2C640CE40A0}" type="datetimeFigureOut">
              <a:rPr lang="en-IN" smtClean="0"/>
              <a:t>04-10-2018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066DA-D704-4F9E-A212-C1CC03D70CAF}" type="slidenum">
              <a:rPr lang="en-IN" smtClean="0"/>
              <a:t>‹#›</a:t>
            </a:fld>
            <a:endParaRPr lang="en-IN"/>
          </a:p>
        </p:txBody>
      </p:sp>
    </p:spTree>
    <p:extLst>
      <p:ext uri="{BB962C8B-B14F-4D97-AF65-F5344CB8AC3E}">
        <p14:creationId xmlns:p14="http://schemas.microsoft.com/office/powerpoint/2010/main" val="3770781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10/4/2018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10/4/2018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10/4/2018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10/4/2018</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10/4/2018</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10/4/2018</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10/4/2018</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10/4/2018</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hyperlink" Target="http://www.statisticssolutions.com/resources/directory-of-statistical-analyses/correlation-pearson-kendall-spearman"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E61F9-F1E2-46B1-8B9D-D705D5F81660}"/>
              </a:ext>
            </a:extLst>
          </p:cNvPr>
          <p:cNvSpPr>
            <a:spLocks noGrp="1"/>
          </p:cNvSpPr>
          <p:nvPr>
            <p:ph type="ctrTitle"/>
          </p:nvPr>
        </p:nvSpPr>
        <p:spPr/>
        <p:txBody>
          <a:bodyPr/>
          <a:lstStyle/>
          <a:p>
            <a:r>
              <a:rPr lang="en-IN" dirty="0"/>
              <a:t>Linear Regression</a:t>
            </a:r>
          </a:p>
        </p:txBody>
      </p:sp>
    </p:spTree>
    <p:extLst>
      <p:ext uri="{BB962C8B-B14F-4D97-AF65-F5344CB8AC3E}">
        <p14:creationId xmlns:p14="http://schemas.microsoft.com/office/powerpoint/2010/main" val="1850188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13A4-65E9-4E69-A995-35489E5A3EFE}"/>
              </a:ext>
            </a:extLst>
          </p:cNvPr>
          <p:cNvSpPr>
            <a:spLocks noGrp="1"/>
          </p:cNvSpPr>
          <p:nvPr>
            <p:ph type="title"/>
          </p:nvPr>
        </p:nvSpPr>
        <p:spPr/>
        <p:txBody>
          <a:bodyPr/>
          <a:lstStyle/>
          <a:p>
            <a:r>
              <a:rPr lang="en-IN" dirty="0"/>
              <a:t>Cost Function</a:t>
            </a:r>
          </a:p>
        </p:txBody>
      </p:sp>
      <p:pic>
        <p:nvPicPr>
          <p:cNvPr id="4" name="Content Placeholder 3">
            <a:extLst>
              <a:ext uri="{FF2B5EF4-FFF2-40B4-BE49-F238E27FC236}">
                <a16:creationId xmlns:a16="http://schemas.microsoft.com/office/drawing/2014/main" id="{D5F0C61E-9990-4B8B-89E8-A4391131BB8A}"/>
              </a:ext>
            </a:extLst>
          </p:cNvPr>
          <p:cNvPicPr>
            <a:picLocks noGrp="1" noChangeAspect="1"/>
          </p:cNvPicPr>
          <p:nvPr>
            <p:ph idx="1"/>
          </p:nvPr>
        </p:nvPicPr>
        <p:blipFill>
          <a:blip r:embed="rId2"/>
          <a:stretch>
            <a:fillRect/>
          </a:stretch>
        </p:blipFill>
        <p:spPr>
          <a:xfrm>
            <a:off x="5146835" y="744719"/>
            <a:ext cx="7045166" cy="4986778"/>
          </a:xfrm>
          <a:prstGeom prst="rect">
            <a:avLst/>
          </a:prstGeom>
        </p:spPr>
      </p:pic>
    </p:spTree>
    <p:extLst>
      <p:ext uri="{BB962C8B-B14F-4D97-AF65-F5344CB8AC3E}">
        <p14:creationId xmlns:p14="http://schemas.microsoft.com/office/powerpoint/2010/main" val="2705910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3A2F-F0D3-47D0-A4E8-076901B5EE22}"/>
              </a:ext>
            </a:extLst>
          </p:cNvPr>
          <p:cNvSpPr>
            <a:spLocks noGrp="1"/>
          </p:cNvSpPr>
          <p:nvPr>
            <p:ph type="title"/>
          </p:nvPr>
        </p:nvSpPr>
        <p:spPr/>
        <p:txBody>
          <a:bodyPr/>
          <a:lstStyle/>
          <a:p>
            <a:r>
              <a:rPr lang="en-IN" dirty="0"/>
              <a:t>Cost Function</a:t>
            </a:r>
          </a:p>
        </p:txBody>
      </p:sp>
      <p:pic>
        <p:nvPicPr>
          <p:cNvPr id="4" name="Content Placeholder 3">
            <a:extLst>
              <a:ext uri="{FF2B5EF4-FFF2-40B4-BE49-F238E27FC236}">
                <a16:creationId xmlns:a16="http://schemas.microsoft.com/office/drawing/2014/main" id="{EFACED9C-3116-4134-A5BB-DE113ED4361B}"/>
              </a:ext>
            </a:extLst>
          </p:cNvPr>
          <p:cNvPicPr>
            <a:picLocks noGrp="1" noChangeAspect="1"/>
          </p:cNvPicPr>
          <p:nvPr>
            <p:ph idx="1"/>
          </p:nvPr>
        </p:nvPicPr>
        <p:blipFill>
          <a:blip r:embed="rId2"/>
          <a:stretch>
            <a:fillRect/>
          </a:stretch>
        </p:blipFill>
        <p:spPr>
          <a:xfrm>
            <a:off x="5329305" y="735290"/>
            <a:ext cx="6862696" cy="5552388"/>
          </a:xfrm>
          <a:prstGeom prst="rect">
            <a:avLst/>
          </a:prstGeom>
        </p:spPr>
      </p:pic>
    </p:spTree>
    <p:extLst>
      <p:ext uri="{BB962C8B-B14F-4D97-AF65-F5344CB8AC3E}">
        <p14:creationId xmlns:p14="http://schemas.microsoft.com/office/powerpoint/2010/main" val="2219173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475F5-A6A6-4A9F-A08A-48CA9A5E3E46}"/>
              </a:ext>
            </a:extLst>
          </p:cNvPr>
          <p:cNvSpPr>
            <a:spLocks noGrp="1"/>
          </p:cNvSpPr>
          <p:nvPr>
            <p:ph type="title"/>
          </p:nvPr>
        </p:nvSpPr>
        <p:spPr/>
        <p:txBody>
          <a:bodyPr/>
          <a:lstStyle/>
          <a:p>
            <a:r>
              <a:rPr lang="en-IN" dirty="0"/>
              <a:t>Convex Function</a:t>
            </a:r>
          </a:p>
        </p:txBody>
      </p:sp>
      <p:pic>
        <p:nvPicPr>
          <p:cNvPr id="4" name="Content Placeholder 3">
            <a:extLst>
              <a:ext uri="{FF2B5EF4-FFF2-40B4-BE49-F238E27FC236}">
                <a16:creationId xmlns:a16="http://schemas.microsoft.com/office/drawing/2014/main" id="{F13CFF72-26A0-43E2-9CB1-03B8C43A351D}"/>
              </a:ext>
            </a:extLst>
          </p:cNvPr>
          <p:cNvPicPr>
            <a:picLocks noGrp="1" noChangeAspect="1"/>
          </p:cNvPicPr>
          <p:nvPr>
            <p:ph idx="1"/>
          </p:nvPr>
        </p:nvPicPr>
        <p:blipFill>
          <a:blip r:embed="rId2"/>
          <a:stretch>
            <a:fillRect/>
          </a:stretch>
        </p:blipFill>
        <p:spPr>
          <a:xfrm>
            <a:off x="6611144" y="1122362"/>
            <a:ext cx="4851850" cy="4610100"/>
          </a:xfrm>
          <a:prstGeom prst="rect">
            <a:avLst/>
          </a:prstGeom>
        </p:spPr>
      </p:pic>
    </p:spTree>
    <p:extLst>
      <p:ext uri="{BB962C8B-B14F-4D97-AF65-F5344CB8AC3E}">
        <p14:creationId xmlns:p14="http://schemas.microsoft.com/office/powerpoint/2010/main" val="729906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475F5-A6A6-4A9F-A08A-48CA9A5E3E46}"/>
              </a:ext>
            </a:extLst>
          </p:cNvPr>
          <p:cNvSpPr>
            <a:spLocks noGrp="1"/>
          </p:cNvSpPr>
          <p:nvPr>
            <p:ph type="title"/>
          </p:nvPr>
        </p:nvSpPr>
        <p:spPr/>
        <p:txBody>
          <a:bodyPr/>
          <a:lstStyle/>
          <a:p>
            <a:r>
              <a:rPr lang="en-IN" dirty="0"/>
              <a:t>Convex Function</a:t>
            </a:r>
          </a:p>
        </p:txBody>
      </p:sp>
      <p:pic>
        <p:nvPicPr>
          <p:cNvPr id="7" name="Content Placeholder 6">
            <a:extLst>
              <a:ext uri="{FF2B5EF4-FFF2-40B4-BE49-F238E27FC236}">
                <a16:creationId xmlns:a16="http://schemas.microsoft.com/office/drawing/2014/main" id="{3F95BB73-55A3-4517-A024-9DB5D2CD5079}"/>
              </a:ext>
            </a:extLst>
          </p:cNvPr>
          <p:cNvPicPr>
            <a:picLocks noGrp="1" noChangeAspect="1"/>
          </p:cNvPicPr>
          <p:nvPr>
            <p:ph idx="1"/>
          </p:nvPr>
        </p:nvPicPr>
        <p:blipFill>
          <a:blip r:embed="rId2"/>
          <a:stretch>
            <a:fillRect/>
          </a:stretch>
        </p:blipFill>
        <p:spPr>
          <a:xfrm>
            <a:off x="7125410" y="536601"/>
            <a:ext cx="4135413" cy="5784797"/>
          </a:xfrm>
          <a:prstGeom prst="rect">
            <a:avLst/>
          </a:prstGeom>
        </p:spPr>
      </p:pic>
    </p:spTree>
    <p:extLst>
      <p:ext uri="{BB962C8B-B14F-4D97-AF65-F5344CB8AC3E}">
        <p14:creationId xmlns:p14="http://schemas.microsoft.com/office/powerpoint/2010/main" val="555960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6DAF-1124-4577-BA2B-D1407213FB3E}"/>
              </a:ext>
            </a:extLst>
          </p:cNvPr>
          <p:cNvSpPr>
            <a:spLocks noGrp="1"/>
          </p:cNvSpPr>
          <p:nvPr>
            <p:ph type="title"/>
          </p:nvPr>
        </p:nvSpPr>
        <p:spPr/>
        <p:txBody>
          <a:bodyPr/>
          <a:lstStyle/>
          <a:p>
            <a:r>
              <a:rPr lang="en-IN" dirty="0"/>
              <a:t>Best Fit?</a:t>
            </a:r>
          </a:p>
        </p:txBody>
      </p:sp>
      <p:pic>
        <p:nvPicPr>
          <p:cNvPr id="5" name="Content Placeholder 4">
            <a:extLst>
              <a:ext uri="{FF2B5EF4-FFF2-40B4-BE49-F238E27FC236}">
                <a16:creationId xmlns:a16="http://schemas.microsoft.com/office/drawing/2014/main" id="{D245258E-44E1-48F4-A954-399CCC71B825}"/>
              </a:ext>
            </a:extLst>
          </p:cNvPr>
          <p:cNvPicPr>
            <a:picLocks noGrp="1" noChangeAspect="1"/>
          </p:cNvPicPr>
          <p:nvPr>
            <p:ph idx="1"/>
          </p:nvPr>
        </p:nvPicPr>
        <p:blipFill>
          <a:blip r:embed="rId2"/>
          <a:stretch>
            <a:fillRect/>
          </a:stretch>
        </p:blipFill>
        <p:spPr>
          <a:xfrm>
            <a:off x="8083609" y="0"/>
            <a:ext cx="2380143" cy="2281287"/>
          </a:xfrm>
          <a:prstGeom prst="rect">
            <a:avLst/>
          </a:prstGeom>
        </p:spPr>
      </p:pic>
      <p:pic>
        <p:nvPicPr>
          <p:cNvPr id="6" name="Picture 5">
            <a:extLst>
              <a:ext uri="{FF2B5EF4-FFF2-40B4-BE49-F238E27FC236}">
                <a16:creationId xmlns:a16="http://schemas.microsoft.com/office/drawing/2014/main" id="{320829DC-D349-4A41-ACD1-C9B11C605646}"/>
              </a:ext>
            </a:extLst>
          </p:cNvPr>
          <p:cNvPicPr>
            <a:picLocks noChangeAspect="1"/>
          </p:cNvPicPr>
          <p:nvPr/>
        </p:nvPicPr>
        <p:blipFill>
          <a:blip r:embed="rId3"/>
          <a:stretch>
            <a:fillRect/>
          </a:stretch>
        </p:blipFill>
        <p:spPr>
          <a:xfrm>
            <a:off x="8323060" y="2382146"/>
            <a:ext cx="2225533" cy="2093707"/>
          </a:xfrm>
          <a:prstGeom prst="rect">
            <a:avLst/>
          </a:prstGeom>
        </p:spPr>
      </p:pic>
      <p:pic>
        <p:nvPicPr>
          <p:cNvPr id="7" name="Picture 6">
            <a:extLst>
              <a:ext uri="{FF2B5EF4-FFF2-40B4-BE49-F238E27FC236}">
                <a16:creationId xmlns:a16="http://schemas.microsoft.com/office/drawing/2014/main" id="{545F0215-F16B-4738-BBC1-E032C80D9F65}"/>
              </a:ext>
            </a:extLst>
          </p:cNvPr>
          <p:cNvPicPr>
            <a:picLocks noChangeAspect="1"/>
          </p:cNvPicPr>
          <p:nvPr/>
        </p:nvPicPr>
        <p:blipFill>
          <a:blip r:embed="rId4"/>
          <a:stretch>
            <a:fillRect/>
          </a:stretch>
        </p:blipFill>
        <p:spPr>
          <a:xfrm>
            <a:off x="8240955" y="4576712"/>
            <a:ext cx="2769551" cy="1876889"/>
          </a:xfrm>
          <a:prstGeom prst="rect">
            <a:avLst/>
          </a:prstGeom>
        </p:spPr>
      </p:pic>
      <p:sp>
        <p:nvSpPr>
          <p:cNvPr id="8" name="Rectangle 7">
            <a:extLst>
              <a:ext uri="{FF2B5EF4-FFF2-40B4-BE49-F238E27FC236}">
                <a16:creationId xmlns:a16="http://schemas.microsoft.com/office/drawing/2014/main" id="{04098B30-9E69-4E23-86ED-465B493EEF19}"/>
              </a:ext>
            </a:extLst>
          </p:cNvPr>
          <p:cNvSpPr/>
          <p:nvPr/>
        </p:nvSpPr>
        <p:spPr>
          <a:xfrm>
            <a:off x="7638130" y="952107"/>
            <a:ext cx="348792" cy="18853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F6D063EE-4247-4AB9-94D5-A23F2A144771}"/>
              </a:ext>
            </a:extLst>
          </p:cNvPr>
          <p:cNvSpPr/>
          <p:nvPr/>
        </p:nvSpPr>
        <p:spPr>
          <a:xfrm>
            <a:off x="7638130" y="3193329"/>
            <a:ext cx="348792" cy="18853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03EACCB3-4CEA-4E4A-861F-45BB304E66E1}"/>
              </a:ext>
            </a:extLst>
          </p:cNvPr>
          <p:cNvSpPr/>
          <p:nvPr/>
        </p:nvSpPr>
        <p:spPr>
          <a:xfrm>
            <a:off x="7638130" y="5326620"/>
            <a:ext cx="348792" cy="18853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182809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6DAF-1124-4577-BA2B-D1407213FB3E}"/>
              </a:ext>
            </a:extLst>
          </p:cNvPr>
          <p:cNvSpPr>
            <a:spLocks noGrp="1"/>
          </p:cNvSpPr>
          <p:nvPr>
            <p:ph type="title"/>
          </p:nvPr>
        </p:nvSpPr>
        <p:spPr/>
        <p:txBody>
          <a:bodyPr/>
          <a:lstStyle/>
          <a:p>
            <a:r>
              <a:rPr lang="en-IN" dirty="0"/>
              <a:t>Best Fit?</a:t>
            </a:r>
          </a:p>
        </p:txBody>
      </p:sp>
      <p:pic>
        <p:nvPicPr>
          <p:cNvPr id="5" name="Content Placeholder 4">
            <a:extLst>
              <a:ext uri="{FF2B5EF4-FFF2-40B4-BE49-F238E27FC236}">
                <a16:creationId xmlns:a16="http://schemas.microsoft.com/office/drawing/2014/main" id="{D245258E-44E1-48F4-A954-399CCC71B825}"/>
              </a:ext>
            </a:extLst>
          </p:cNvPr>
          <p:cNvPicPr>
            <a:picLocks noGrp="1" noChangeAspect="1"/>
          </p:cNvPicPr>
          <p:nvPr>
            <p:ph idx="1"/>
          </p:nvPr>
        </p:nvPicPr>
        <p:blipFill>
          <a:blip r:embed="rId2"/>
          <a:stretch>
            <a:fillRect/>
          </a:stretch>
        </p:blipFill>
        <p:spPr>
          <a:xfrm>
            <a:off x="8083609" y="0"/>
            <a:ext cx="2380143" cy="2281287"/>
          </a:xfrm>
          <a:prstGeom prst="rect">
            <a:avLst/>
          </a:prstGeom>
        </p:spPr>
      </p:pic>
      <p:pic>
        <p:nvPicPr>
          <p:cNvPr id="6" name="Picture 5">
            <a:extLst>
              <a:ext uri="{FF2B5EF4-FFF2-40B4-BE49-F238E27FC236}">
                <a16:creationId xmlns:a16="http://schemas.microsoft.com/office/drawing/2014/main" id="{320829DC-D349-4A41-ACD1-C9B11C605646}"/>
              </a:ext>
            </a:extLst>
          </p:cNvPr>
          <p:cNvPicPr>
            <a:picLocks noChangeAspect="1"/>
          </p:cNvPicPr>
          <p:nvPr/>
        </p:nvPicPr>
        <p:blipFill>
          <a:blip r:embed="rId3"/>
          <a:stretch>
            <a:fillRect/>
          </a:stretch>
        </p:blipFill>
        <p:spPr>
          <a:xfrm>
            <a:off x="8323060" y="2382146"/>
            <a:ext cx="2225533" cy="2093707"/>
          </a:xfrm>
          <a:prstGeom prst="rect">
            <a:avLst/>
          </a:prstGeom>
        </p:spPr>
      </p:pic>
      <p:pic>
        <p:nvPicPr>
          <p:cNvPr id="7" name="Picture 6">
            <a:extLst>
              <a:ext uri="{FF2B5EF4-FFF2-40B4-BE49-F238E27FC236}">
                <a16:creationId xmlns:a16="http://schemas.microsoft.com/office/drawing/2014/main" id="{545F0215-F16B-4738-BBC1-E032C80D9F65}"/>
              </a:ext>
            </a:extLst>
          </p:cNvPr>
          <p:cNvPicPr>
            <a:picLocks noChangeAspect="1"/>
          </p:cNvPicPr>
          <p:nvPr/>
        </p:nvPicPr>
        <p:blipFill>
          <a:blip r:embed="rId4"/>
          <a:stretch>
            <a:fillRect/>
          </a:stretch>
        </p:blipFill>
        <p:spPr>
          <a:xfrm>
            <a:off x="8240955" y="4576712"/>
            <a:ext cx="2769551" cy="1876889"/>
          </a:xfrm>
          <a:prstGeom prst="rect">
            <a:avLst/>
          </a:prstGeom>
        </p:spPr>
      </p:pic>
      <p:sp>
        <p:nvSpPr>
          <p:cNvPr id="8" name="Rectangle 7">
            <a:extLst>
              <a:ext uri="{FF2B5EF4-FFF2-40B4-BE49-F238E27FC236}">
                <a16:creationId xmlns:a16="http://schemas.microsoft.com/office/drawing/2014/main" id="{04098B30-9E69-4E23-86ED-465B493EEF19}"/>
              </a:ext>
            </a:extLst>
          </p:cNvPr>
          <p:cNvSpPr/>
          <p:nvPr/>
        </p:nvSpPr>
        <p:spPr>
          <a:xfrm>
            <a:off x="7638130" y="952107"/>
            <a:ext cx="348792" cy="18853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F6D063EE-4247-4AB9-94D5-A23F2A144771}"/>
              </a:ext>
            </a:extLst>
          </p:cNvPr>
          <p:cNvSpPr/>
          <p:nvPr/>
        </p:nvSpPr>
        <p:spPr>
          <a:xfrm>
            <a:off x="7638130" y="3193329"/>
            <a:ext cx="348792" cy="188536"/>
          </a:xfrm>
          <a:prstGeom prst="rect">
            <a:avLst/>
          </a:prstGeom>
          <a:solidFill>
            <a:srgbClr val="00B05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03EACCB3-4CEA-4E4A-861F-45BB304E66E1}"/>
              </a:ext>
            </a:extLst>
          </p:cNvPr>
          <p:cNvSpPr/>
          <p:nvPr/>
        </p:nvSpPr>
        <p:spPr>
          <a:xfrm>
            <a:off x="7638130" y="5326620"/>
            <a:ext cx="348792" cy="18853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67226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34C882-458A-4BB1-8791-718D71A24A13}"/>
              </a:ext>
            </a:extLst>
          </p:cNvPr>
          <p:cNvPicPr>
            <a:picLocks noChangeAspect="1"/>
          </p:cNvPicPr>
          <p:nvPr/>
        </p:nvPicPr>
        <p:blipFill>
          <a:blip r:embed="rId2"/>
          <a:stretch>
            <a:fillRect/>
          </a:stretch>
        </p:blipFill>
        <p:spPr>
          <a:xfrm>
            <a:off x="1414709" y="0"/>
            <a:ext cx="9362582" cy="6858000"/>
          </a:xfrm>
          <a:prstGeom prst="rect">
            <a:avLst/>
          </a:prstGeom>
        </p:spPr>
      </p:pic>
    </p:spTree>
    <p:extLst>
      <p:ext uri="{BB962C8B-B14F-4D97-AF65-F5344CB8AC3E}">
        <p14:creationId xmlns:p14="http://schemas.microsoft.com/office/powerpoint/2010/main" val="1344864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13A5E4-C0E8-46FC-8E8D-4440A9F6EE68}"/>
              </a:ext>
            </a:extLst>
          </p:cNvPr>
          <p:cNvPicPr>
            <a:picLocks noChangeAspect="1"/>
          </p:cNvPicPr>
          <p:nvPr/>
        </p:nvPicPr>
        <p:blipFill>
          <a:blip r:embed="rId2"/>
          <a:stretch>
            <a:fillRect/>
          </a:stretch>
        </p:blipFill>
        <p:spPr>
          <a:xfrm>
            <a:off x="1395412" y="180975"/>
            <a:ext cx="9401175" cy="6496050"/>
          </a:xfrm>
          <a:prstGeom prst="rect">
            <a:avLst/>
          </a:prstGeom>
        </p:spPr>
      </p:pic>
    </p:spTree>
    <p:extLst>
      <p:ext uri="{BB962C8B-B14F-4D97-AF65-F5344CB8AC3E}">
        <p14:creationId xmlns:p14="http://schemas.microsoft.com/office/powerpoint/2010/main" val="2164585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48AD26-795C-4A4D-B285-79FFCD3D3913}"/>
              </a:ext>
            </a:extLst>
          </p:cNvPr>
          <p:cNvPicPr>
            <a:picLocks noChangeAspect="1"/>
          </p:cNvPicPr>
          <p:nvPr/>
        </p:nvPicPr>
        <p:blipFill>
          <a:blip r:embed="rId2"/>
          <a:stretch>
            <a:fillRect/>
          </a:stretch>
        </p:blipFill>
        <p:spPr>
          <a:xfrm>
            <a:off x="1575764" y="0"/>
            <a:ext cx="9040472" cy="6858000"/>
          </a:xfrm>
          <a:prstGeom prst="rect">
            <a:avLst/>
          </a:prstGeom>
        </p:spPr>
      </p:pic>
    </p:spTree>
    <p:extLst>
      <p:ext uri="{BB962C8B-B14F-4D97-AF65-F5344CB8AC3E}">
        <p14:creationId xmlns:p14="http://schemas.microsoft.com/office/powerpoint/2010/main" val="3372544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BF9B2A-0108-47E1-BC16-C6EC54FCFB9F}"/>
              </a:ext>
            </a:extLst>
          </p:cNvPr>
          <p:cNvPicPr>
            <a:picLocks noChangeAspect="1"/>
          </p:cNvPicPr>
          <p:nvPr/>
        </p:nvPicPr>
        <p:blipFill>
          <a:blip r:embed="rId2"/>
          <a:stretch>
            <a:fillRect/>
          </a:stretch>
        </p:blipFill>
        <p:spPr>
          <a:xfrm>
            <a:off x="1646981" y="0"/>
            <a:ext cx="8898038" cy="6858000"/>
          </a:xfrm>
          <a:prstGeom prst="rect">
            <a:avLst/>
          </a:prstGeom>
        </p:spPr>
      </p:pic>
    </p:spTree>
    <p:extLst>
      <p:ext uri="{BB962C8B-B14F-4D97-AF65-F5344CB8AC3E}">
        <p14:creationId xmlns:p14="http://schemas.microsoft.com/office/powerpoint/2010/main" val="1549641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12AFF-40E1-4541-A5BF-A9D73118337E}"/>
              </a:ext>
            </a:extLst>
          </p:cNvPr>
          <p:cNvSpPr>
            <a:spLocks noGrp="1"/>
          </p:cNvSpPr>
          <p:nvPr>
            <p:ph type="title"/>
          </p:nvPr>
        </p:nvSpPr>
        <p:spPr>
          <a:xfrm>
            <a:off x="888631" y="2349924"/>
            <a:ext cx="3494833" cy="2061819"/>
          </a:xfrm>
        </p:spPr>
        <p:txBody>
          <a:bodyPr/>
          <a:lstStyle/>
          <a:p>
            <a:r>
              <a:rPr lang="en-IN" dirty="0"/>
              <a:t>Review</a:t>
            </a:r>
          </a:p>
        </p:txBody>
      </p:sp>
      <p:pic>
        <p:nvPicPr>
          <p:cNvPr id="4" name="Content Placeholder 3">
            <a:extLst>
              <a:ext uri="{FF2B5EF4-FFF2-40B4-BE49-F238E27FC236}">
                <a16:creationId xmlns:a16="http://schemas.microsoft.com/office/drawing/2014/main" id="{8B57E3A8-519A-42D3-A037-AB7357D041A9}"/>
              </a:ext>
            </a:extLst>
          </p:cNvPr>
          <p:cNvPicPr>
            <a:picLocks noGrp="1" noChangeAspect="1"/>
          </p:cNvPicPr>
          <p:nvPr>
            <p:ph idx="1"/>
          </p:nvPr>
        </p:nvPicPr>
        <p:blipFill>
          <a:blip r:embed="rId2"/>
          <a:stretch>
            <a:fillRect/>
          </a:stretch>
        </p:blipFill>
        <p:spPr>
          <a:xfrm>
            <a:off x="4680744" y="1097756"/>
            <a:ext cx="6610350" cy="4667250"/>
          </a:xfrm>
          <a:prstGeom prst="rect">
            <a:avLst/>
          </a:prstGeom>
        </p:spPr>
      </p:pic>
    </p:spTree>
    <p:extLst>
      <p:ext uri="{BB962C8B-B14F-4D97-AF65-F5344CB8AC3E}">
        <p14:creationId xmlns:p14="http://schemas.microsoft.com/office/powerpoint/2010/main" val="3477771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7ADEBD7-0909-4AB0-9C1B-20336FC78B92}"/>
              </a:ext>
            </a:extLst>
          </p:cNvPr>
          <p:cNvPicPr>
            <a:picLocks noChangeAspect="1"/>
          </p:cNvPicPr>
          <p:nvPr/>
        </p:nvPicPr>
        <p:blipFill>
          <a:blip r:embed="rId2"/>
          <a:stretch>
            <a:fillRect/>
          </a:stretch>
        </p:blipFill>
        <p:spPr>
          <a:xfrm>
            <a:off x="1754938" y="0"/>
            <a:ext cx="8682123" cy="6858000"/>
          </a:xfrm>
          <a:prstGeom prst="rect">
            <a:avLst/>
          </a:prstGeom>
        </p:spPr>
      </p:pic>
    </p:spTree>
    <p:extLst>
      <p:ext uri="{BB962C8B-B14F-4D97-AF65-F5344CB8AC3E}">
        <p14:creationId xmlns:p14="http://schemas.microsoft.com/office/powerpoint/2010/main" val="581836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E82ADD-1426-4CEA-8638-C82BFAC7474E}"/>
              </a:ext>
            </a:extLst>
          </p:cNvPr>
          <p:cNvPicPr>
            <a:picLocks noChangeAspect="1"/>
          </p:cNvPicPr>
          <p:nvPr/>
        </p:nvPicPr>
        <p:blipFill>
          <a:blip r:embed="rId2"/>
          <a:stretch>
            <a:fillRect/>
          </a:stretch>
        </p:blipFill>
        <p:spPr>
          <a:xfrm>
            <a:off x="1547812" y="1204912"/>
            <a:ext cx="9096375" cy="4448175"/>
          </a:xfrm>
          <a:prstGeom prst="rect">
            <a:avLst/>
          </a:prstGeom>
        </p:spPr>
      </p:pic>
      <p:sp>
        <p:nvSpPr>
          <p:cNvPr id="4" name="TextBox 3">
            <a:extLst>
              <a:ext uri="{FF2B5EF4-FFF2-40B4-BE49-F238E27FC236}">
                <a16:creationId xmlns:a16="http://schemas.microsoft.com/office/drawing/2014/main" id="{26F674F9-86C1-4823-AD7A-ADDCF9E0EA39}"/>
              </a:ext>
            </a:extLst>
          </p:cNvPr>
          <p:cNvSpPr txBox="1"/>
          <p:nvPr/>
        </p:nvSpPr>
        <p:spPr>
          <a:xfrm>
            <a:off x="4251489" y="320511"/>
            <a:ext cx="3377848" cy="461665"/>
          </a:xfrm>
          <a:prstGeom prst="rect">
            <a:avLst/>
          </a:prstGeom>
          <a:noFill/>
        </p:spPr>
        <p:txBody>
          <a:bodyPr wrap="none" rtlCol="0">
            <a:spAutoFit/>
          </a:bodyPr>
          <a:lstStyle/>
          <a:p>
            <a:r>
              <a:rPr lang="en-IN" sz="2400" b="1" dirty="0">
                <a:latin typeface="Microsoft JhengHei UI" panose="020B0604030504040204" pitchFamily="34" charset="-120"/>
                <a:ea typeface="Microsoft JhengHei UI" panose="020B0604030504040204" pitchFamily="34" charset="-120"/>
              </a:rPr>
              <a:t>Metric for Regression</a:t>
            </a:r>
          </a:p>
        </p:txBody>
      </p:sp>
    </p:spTree>
    <p:extLst>
      <p:ext uri="{BB962C8B-B14F-4D97-AF65-F5344CB8AC3E}">
        <p14:creationId xmlns:p14="http://schemas.microsoft.com/office/powerpoint/2010/main" val="1889026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5C6C23-3BD7-4304-95AB-61563612A955}"/>
              </a:ext>
            </a:extLst>
          </p:cNvPr>
          <p:cNvPicPr>
            <a:picLocks noChangeAspect="1"/>
          </p:cNvPicPr>
          <p:nvPr/>
        </p:nvPicPr>
        <p:blipFill>
          <a:blip r:embed="rId2"/>
          <a:stretch>
            <a:fillRect/>
          </a:stretch>
        </p:blipFill>
        <p:spPr>
          <a:xfrm>
            <a:off x="177636" y="1807050"/>
            <a:ext cx="6666223" cy="3534682"/>
          </a:xfrm>
          <a:prstGeom prst="rect">
            <a:avLst/>
          </a:prstGeom>
        </p:spPr>
      </p:pic>
      <p:pic>
        <p:nvPicPr>
          <p:cNvPr id="3" name="Picture 2">
            <a:extLst>
              <a:ext uri="{FF2B5EF4-FFF2-40B4-BE49-F238E27FC236}">
                <a16:creationId xmlns:a16="http://schemas.microsoft.com/office/drawing/2014/main" id="{29773E99-AEAC-415A-A0E2-1362F6DAA7A0}"/>
              </a:ext>
            </a:extLst>
          </p:cNvPr>
          <p:cNvPicPr>
            <a:picLocks noChangeAspect="1"/>
          </p:cNvPicPr>
          <p:nvPr/>
        </p:nvPicPr>
        <p:blipFill>
          <a:blip r:embed="rId3"/>
          <a:stretch>
            <a:fillRect/>
          </a:stretch>
        </p:blipFill>
        <p:spPr>
          <a:xfrm>
            <a:off x="6974313" y="1571085"/>
            <a:ext cx="4257675" cy="2743200"/>
          </a:xfrm>
          <a:prstGeom prst="rect">
            <a:avLst/>
          </a:prstGeom>
        </p:spPr>
      </p:pic>
      <p:pic>
        <p:nvPicPr>
          <p:cNvPr id="4" name="Picture 3">
            <a:extLst>
              <a:ext uri="{FF2B5EF4-FFF2-40B4-BE49-F238E27FC236}">
                <a16:creationId xmlns:a16="http://schemas.microsoft.com/office/drawing/2014/main" id="{A25610DC-7478-439D-A952-529A0B112D8C}"/>
              </a:ext>
            </a:extLst>
          </p:cNvPr>
          <p:cNvPicPr>
            <a:picLocks noChangeAspect="1"/>
          </p:cNvPicPr>
          <p:nvPr/>
        </p:nvPicPr>
        <p:blipFill>
          <a:blip r:embed="rId4"/>
          <a:stretch>
            <a:fillRect/>
          </a:stretch>
        </p:blipFill>
        <p:spPr>
          <a:xfrm>
            <a:off x="8167490" y="4635145"/>
            <a:ext cx="3209925" cy="1076325"/>
          </a:xfrm>
          <a:prstGeom prst="rect">
            <a:avLst/>
          </a:prstGeom>
        </p:spPr>
      </p:pic>
      <p:sp>
        <p:nvSpPr>
          <p:cNvPr id="5" name="TextBox 4">
            <a:extLst>
              <a:ext uri="{FF2B5EF4-FFF2-40B4-BE49-F238E27FC236}">
                <a16:creationId xmlns:a16="http://schemas.microsoft.com/office/drawing/2014/main" id="{C9866D5D-EC98-47AB-AFF3-B5276689BF2A}"/>
              </a:ext>
            </a:extLst>
          </p:cNvPr>
          <p:cNvSpPr txBox="1"/>
          <p:nvPr/>
        </p:nvSpPr>
        <p:spPr>
          <a:xfrm>
            <a:off x="4251489" y="320511"/>
            <a:ext cx="3377848" cy="461665"/>
          </a:xfrm>
          <a:prstGeom prst="rect">
            <a:avLst/>
          </a:prstGeom>
          <a:noFill/>
        </p:spPr>
        <p:txBody>
          <a:bodyPr wrap="none" rtlCol="0">
            <a:spAutoFit/>
          </a:bodyPr>
          <a:lstStyle/>
          <a:p>
            <a:r>
              <a:rPr lang="en-IN" sz="2400" b="1" dirty="0">
                <a:latin typeface="Microsoft JhengHei UI" panose="020B0604030504040204" pitchFamily="34" charset="-120"/>
                <a:ea typeface="Microsoft JhengHei UI" panose="020B0604030504040204" pitchFamily="34" charset="-120"/>
              </a:rPr>
              <a:t>Metric for Regression</a:t>
            </a:r>
          </a:p>
        </p:txBody>
      </p:sp>
    </p:spTree>
    <p:extLst>
      <p:ext uri="{BB962C8B-B14F-4D97-AF65-F5344CB8AC3E}">
        <p14:creationId xmlns:p14="http://schemas.microsoft.com/office/powerpoint/2010/main" val="3360995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7384-1BC3-46FC-BAE0-0BCB162CDEBD}"/>
              </a:ext>
            </a:extLst>
          </p:cNvPr>
          <p:cNvSpPr>
            <a:spLocks noGrp="1"/>
          </p:cNvSpPr>
          <p:nvPr>
            <p:ph type="title"/>
          </p:nvPr>
        </p:nvSpPr>
        <p:spPr/>
        <p:txBody>
          <a:bodyPr/>
          <a:lstStyle/>
          <a:p>
            <a:r>
              <a:rPr lang="en-IN" dirty="0"/>
              <a:t>Multicollinearity</a:t>
            </a:r>
          </a:p>
        </p:txBody>
      </p:sp>
      <p:sp>
        <p:nvSpPr>
          <p:cNvPr id="3" name="Content Placeholder 2">
            <a:extLst>
              <a:ext uri="{FF2B5EF4-FFF2-40B4-BE49-F238E27FC236}">
                <a16:creationId xmlns:a16="http://schemas.microsoft.com/office/drawing/2014/main" id="{C79F5A57-C29C-4693-8C3C-E0E4DD68A397}"/>
              </a:ext>
            </a:extLst>
          </p:cNvPr>
          <p:cNvSpPr>
            <a:spLocks noGrp="1"/>
          </p:cNvSpPr>
          <p:nvPr>
            <p:ph idx="1"/>
          </p:nvPr>
        </p:nvSpPr>
        <p:spPr/>
        <p:txBody>
          <a:bodyPr/>
          <a:lstStyle/>
          <a:p>
            <a:pPr marL="0" indent="0">
              <a:buNone/>
            </a:pPr>
            <a:r>
              <a:rPr lang="en-US" b="1" dirty="0"/>
              <a:t>Multicollinearity</a:t>
            </a:r>
            <a:r>
              <a:rPr lang="en-US" dirty="0"/>
              <a:t> is a state of very high intercorrelations or inter-associations among the independent variables. It is therefore a type of disturbance in the data, and if present in the data the statistical inferences made about the data may not be reliable.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IN" dirty="0"/>
          </a:p>
        </p:txBody>
      </p:sp>
      <p:sp>
        <p:nvSpPr>
          <p:cNvPr id="4" name="Text Placeholder 3">
            <a:extLst>
              <a:ext uri="{FF2B5EF4-FFF2-40B4-BE49-F238E27FC236}">
                <a16:creationId xmlns:a16="http://schemas.microsoft.com/office/drawing/2014/main" id="{19AA27C6-3639-4A45-BFE7-86DEAE5FDA05}"/>
              </a:ext>
            </a:extLst>
          </p:cNvPr>
          <p:cNvSpPr>
            <a:spLocks noGrp="1"/>
          </p:cNvSpPr>
          <p:nvPr>
            <p:ph type="body" sz="half" idx="2"/>
          </p:nvPr>
        </p:nvSpPr>
        <p:spPr/>
        <p:txBody>
          <a:bodyPr/>
          <a:lstStyle/>
          <a:p>
            <a:r>
              <a:rPr lang="en-IN" dirty="0"/>
              <a:t>Description</a:t>
            </a:r>
          </a:p>
        </p:txBody>
      </p:sp>
      <p:pic>
        <p:nvPicPr>
          <p:cNvPr id="5" name="Picture 4">
            <a:extLst>
              <a:ext uri="{FF2B5EF4-FFF2-40B4-BE49-F238E27FC236}">
                <a16:creationId xmlns:a16="http://schemas.microsoft.com/office/drawing/2014/main" id="{6B3EDBCE-066B-4343-ACD3-88BE2D1BBC73}"/>
              </a:ext>
            </a:extLst>
          </p:cNvPr>
          <p:cNvPicPr>
            <a:picLocks noChangeAspect="1"/>
          </p:cNvPicPr>
          <p:nvPr/>
        </p:nvPicPr>
        <p:blipFill>
          <a:blip r:embed="rId2"/>
          <a:stretch>
            <a:fillRect/>
          </a:stretch>
        </p:blipFill>
        <p:spPr>
          <a:xfrm>
            <a:off x="5476218" y="2707047"/>
            <a:ext cx="5637984" cy="3460160"/>
          </a:xfrm>
          <a:prstGeom prst="rect">
            <a:avLst/>
          </a:prstGeom>
        </p:spPr>
      </p:pic>
    </p:spTree>
    <p:extLst>
      <p:ext uri="{BB962C8B-B14F-4D97-AF65-F5344CB8AC3E}">
        <p14:creationId xmlns:p14="http://schemas.microsoft.com/office/powerpoint/2010/main" val="150130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7384-1BC3-46FC-BAE0-0BCB162CDEBD}"/>
              </a:ext>
            </a:extLst>
          </p:cNvPr>
          <p:cNvSpPr>
            <a:spLocks noGrp="1"/>
          </p:cNvSpPr>
          <p:nvPr>
            <p:ph type="title"/>
          </p:nvPr>
        </p:nvSpPr>
        <p:spPr/>
        <p:txBody>
          <a:bodyPr/>
          <a:lstStyle/>
          <a:p>
            <a:r>
              <a:rPr lang="en-IN" dirty="0"/>
              <a:t>Multicollinearity</a:t>
            </a:r>
          </a:p>
        </p:txBody>
      </p:sp>
      <p:sp>
        <p:nvSpPr>
          <p:cNvPr id="3" name="Content Placeholder 2">
            <a:extLst>
              <a:ext uri="{FF2B5EF4-FFF2-40B4-BE49-F238E27FC236}">
                <a16:creationId xmlns:a16="http://schemas.microsoft.com/office/drawing/2014/main" id="{C79F5A57-C29C-4693-8C3C-E0E4DD68A397}"/>
              </a:ext>
            </a:extLst>
          </p:cNvPr>
          <p:cNvSpPr>
            <a:spLocks noGrp="1"/>
          </p:cNvSpPr>
          <p:nvPr>
            <p:ph idx="1"/>
          </p:nvPr>
        </p:nvSpPr>
        <p:spPr>
          <a:xfrm>
            <a:off x="5109983" y="433633"/>
            <a:ext cx="6275035" cy="5619116"/>
          </a:xfrm>
        </p:spPr>
        <p:txBody>
          <a:bodyPr>
            <a:normAutofit fontScale="85000" lnSpcReduction="20000"/>
          </a:bodyPr>
          <a:lstStyle/>
          <a:p>
            <a:pPr marL="0" indent="0" fontAlgn="base">
              <a:buNone/>
            </a:pPr>
            <a:r>
              <a:rPr lang="en-US" b="1" dirty="0"/>
              <a:t>There are certain reasons why multicollinearity occurs:</a:t>
            </a:r>
            <a:endParaRPr lang="en-US" dirty="0"/>
          </a:p>
          <a:p>
            <a:pPr fontAlgn="base"/>
            <a:r>
              <a:rPr lang="en-US" dirty="0"/>
              <a:t>It is caused by an inaccurate use of dummy variables.</a:t>
            </a:r>
          </a:p>
          <a:p>
            <a:pPr fontAlgn="base"/>
            <a:r>
              <a:rPr lang="en-US" dirty="0"/>
              <a:t>It is caused by the inclusion of a variable which is computed from other variables in the data set.</a:t>
            </a:r>
          </a:p>
          <a:p>
            <a:pPr fontAlgn="base"/>
            <a:r>
              <a:rPr lang="en-US" dirty="0"/>
              <a:t>Multicollinearity can also result from the repetition of the same kind of variable.</a:t>
            </a:r>
          </a:p>
          <a:p>
            <a:pPr fontAlgn="base"/>
            <a:r>
              <a:rPr lang="en-US" dirty="0"/>
              <a:t>Generally occurs when the variables are highly correlated to each other.</a:t>
            </a:r>
          </a:p>
          <a:p>
            <a:pPr marL="0" indent="0" fontAlgn="base">
              <a:buNone/>
            </a:pPr>
            <a:r>
              <a:rPr lang="en-US" b="1" dirty="0"/>
              <a:t>Multicollinearity can result in several problems. These problems are as follows:</a:t>
            </a:r>
            <a:endParaRPr lang="en-US" dirty="0"/>
          </a:p>
          <a:p>
            <a:pPr fontAlgn="base"/>
            <a:r>
              <a:rPr lang="en-US" dirty="0"/>
              <a:t>The partial regression coefficient due to multicollinearity may not be estimated precisely. The standard errors are likely to be high.</a:t>
            </a:r>
          </a:p>
          <a:p>
            <a:pPr fontAlgn="base"/>
            <a:r>
              <a:rPr lang="en-US" dirty="0"/>
              <a:t>Multicollinearity results in a change in the signs as well as in the magnitudes of the partial regression coefficients from one sample to another sample.</a:t>
            </a:r>
          </a:p>
          <a:p>
            <a:pPr fontAlgn="base"/>
            <a:r>
              <a:rPr lang="en-US" dirty="0"/>
              <a:t>Multicollinearity makes it tedious to assess the relative importance of the independent variables in explaining the variation caused by the dependent variable.</a:t>
            </a:r>
          </a:p>
          <a:p>
            <a:endParaRPr lang="en-IN" dirty="0"/>
          </a:p>
        </p:txBody>
      </p:sp>
      <p:sp>
        <p:nvSpPr>
          <p:cNvPr id="4" name="Text Placeholder 3">
            <a:extLst>
              <a:ext uri="{FF2B5EF4-FFF2-40B4-BE49-F238E27FC236}">
                <a16:creationId xmlns:a16="http://schemas.microsoft.com/office/drawing/2014/main" id="{19AA27C6-3639-4A45-BFE7-86DEAE5FDA05}"/>
              </a:ext>
            </a:extLst>
          </p:cNvPr>
          <p:cNvSpPr>
            <a:spLocks noGrp="1"/>
          </p:cNvSpPr>
          <p:nvPr>
            <p:ph type="body" sz="half" idx="2"/>
          </p:nvPr>
        </p:nvSpPr>
        <p:spPr/>
        <p:txBody>
          <a:bodyPr/>
          <a:lstStyle/>
          <a:p>
            <a:r>
              <a:rPr lang="en-IN" dirty="0"/>
              <a:t>Problems</a:t>
            </a:r>
          </a:p>
        </p:txBody>
      </p:sp>
    </p:spTree>
    <p:extLst>
      <p:ext uri="{BB962C8B-B14F-4D97-AF65-F5344CB8AC3E}">
        <p14:creationId xmlns:p14="http://schemas.microsoft.com/office/powerpoint/2010/main" val="4075491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7384-1BC3-46FC-BAE0-0BCB162CDEBD}"/>
              </a:ext>
            </a:extLst>
          </p:cNvPr>
          <p:cNvSpPr>
            <a:spLocks noGrp="1"/>
          </p:cNvSpPr>
          <p:nvPr>
            <p:ph type="title"/>
          </p:nvPr>
        </p:nvSpPr>
        <p:spPr/>
        <p:txBody>
          <a:bodyPr/>
          <a:lstStyle/>
          <a:p>
            <a:r>
              <a:rPr lang="en-IN" dirty="0"/>
              <a:t>Multicollinearity</a:t>
            </a:r>
          </a:p>
        </p:txBody>
      </p:sp>
      <p:sp>
        <p:nvSpPr>
          <p:cNvPr id="3" name="Content Placeholder 2">
            <a:extLst>
              <a:ext uri="{FF2B5EF4-FFF2-40B4-BE49-F238E27FC236}">
                <a16:creationId xmlns:a16="http://schemas.microsoft.com/office/drawing/2014/main" id="{C79F5A57-C29C-4693-8C3C-E0E4DD68A397}"/>
              </a:ext>
            </a:extLst>
          </p:cNvPr>
          <p:cNvSpPr>
            <a:spLocks noGrp="1"/>
          </p:cNvSpPr>
          <p:nvPr>
            <p:ph idx="1"/>
          </p:nvPr>
        </p:nvSpPr>
        <p:spPr>
          <a:xfrm>
            <a:off x="5109983" y="433633"/>
            <a:ext cx="6275035" cy="5619116"/>
          </a:xfrm>
        </p:spPr>
        <p:txBody>
          <a:bodyPr>
            <a:normAutofit/>
          </a:bodyPr>
          <a:lstStyle/>
          <a:p>
            <a:pPr fontAlgn="base"/>
            <a:r>
              <a:rPr lang="en-US" dirty="0"/>
              <a:t>Correlation Score</a:t>
            </a:r>
          </a:p>
          <a:p>
            <a:pPr fontAlgn="base"/>
            <a:r>
              <a:rPr lang="en-US" dirty="0"/>
              <a:t>VIF</a:t>
            </a:r>
            <a:endParaRPr lang="en-IN" dirty="0"/>
          </a:p>
        </p:txBody>
      </p:sp>
      <p:sp>
        <p:nvSpPr>
          <p:cNvPr id="4" name="Text Placeholder 3">
            <a:extLst>
              <a:ext uri="{FF2B5EF4-FFF2-40B4-BE49-F238E27FC236}">
                <a16:creationId xmlns:a16="http://schemas.microsoft.com/office/drawing/2014/main" id="{19AA27C6-3639-4A45-BFE7-86DEAE5FDA05}"/>
              </a:ext>
            </a:extLst>
          </p:cNvPr>
          <p:cNvSpPr>
            <a:spLocks noGrp="1"/>
          </p:cNvSpPr>
          <p:nvPr>
            <p:ph type="body" sz="half" idx="2"/>
          </p:nvPr>
        </p:nvSpPr>
        <p:spPr/>
        <p:txBody>
          <a:bodyPr/>
          <a:lstStyle/>
          <a:p>
            <a:r>
              <a:rPr lang="en-IN" dirty="0"/>
              <a:t>Detection</a:t>
            </a:r>
          </a:p>
        </p:txBody>
      </p:sp>
    </p:spTree>
    <p:extLst>
      <p:ext uri="{BB962C8B-B14F-4D97-AF65-F5344CB8AC3E}">
        <p14:creationId xmlns:p14="http://schemas.microsoft.com/office/powerpoint/2010/main" val="3384062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7384-1BC3-46FC-BAE0-0BCB162CDEBD}"/>
              </a:ext>
            </a:extLst>
          </p:cNvPr>
          <p:cNvSpPr>
            <a:spLocks noGrp="1"/>
          </p:cNvSpPr>
          <p:nvPr>
            <p:ph type="title"/>
          </p:nvPr>
        </p:nvSpPr>
        <p:spPr/>
        <p:txBody>
          <a:bodyPr/>
          <a:lstStyle/>
          <a:p>
            <a:r>
              <a:rPr lang="en-IN" dirty="0"/>
              <a:t>Multicollinearity</a:t>
            </a:r>
          </a:p>
        </p:txBody>
      </p:sp>
      <p:sp>
        <p:nvSpPr>
          <p:cNvPr id="3" name="Content Placeholder 2">
            <a:extLst>
              <a:ext uri="{FF2B5EF4-FFF2-40B4-BE49-F238E27FC236}">
                <a16:creationId xmlns:a16="http://schemas.microsoft.com/office/drawing/2014/main" id="{C79F5A57-C29C-4693-8C3C-E0E4DD68A397}"/>
              </a:ext>
            </a:extLst>
          </p:cNvPr>
          <p:cNvSpPr>
            <a:spLocks noGrp="1"/>
          </p:cNvSpPr>
          <p:nvPr>
            <p:ph idx="1"/>
          </p:nvPr>
        </p:nvSpPr>
        <p:spPr>
          <a:xfrm>
            <a:off x="5109983" y="433633"/>
            <a:ext cx="6275035" cy="5619116"/>
          </a:xfrm>
        </p:spPr>
        <p:txBody>
          <a:bodyPr>
            <a:normAutofit/>
          </a:bodyPr>
          <a:lstStyle/>
          <a:p>
            <a:pPr fontAlgn="base"/>
            <a:r>
              <a:rPr lang="en-US" dirty="0"/>
              <a:t>Remove one of the correlated columns. But you will lose information</a:t>
            </a:r>
          </a:p>
          <a:p>
            <a:pPr fontAlgn="base"/>
            <a:r>
              <a:rPr lang="en-US" dirty="0"/>
              <a:t>Try combining the two correlated columns. </a:t>
            </a:r>
            <a:r>
              <a:rPr lang="en-US" dirty="0" err="1"/>
              <a:t>Item_Price_per_unit_weight</a:t>
            </a:r>
            <a:r>
              <a:rPr lang="en-US" dirty="0"/>
              <a:t>=</a:t>
            </a:r>
            <a:r>
              <a:rPr lang="en-US" dirty="0" err="1"/>
              <a:t>Item_MRP</a:t>
            </a:r>
            <a:r>
              <a:rPr lang="en-US" dirty="0"/>
              <a:t>/</a:t>
            </a:r>
            <a:r>
              <a:rPr lang="en-US" dirty="0" err="1"/>
              <a:t>Item_Weight</a:t>
            </a:r>
            <a:endParaRPr lang="en-US" dirty="0"/>
          </a:p>
          <a:p>
            <a:pPr fontAlgn="base"/>
            <a:r>
              <a:rPr lang="en-US" dirty="0"/>
              <a:t>Use Dimensionality Reduction like PCA</a:t>
            </a:r>
            <a:endParaRPr lang="en-IN" dirty="0"/>
          </a:p>
        </p:txBody>
      </p:sp>
      <p:sp>
        <p:nvSpPr>
          <p:cNvPr id="4" name="Text Placeholder 3">
            <a:extLst>
              <a:ext uri="{FF2B5EF4-FFF2-40B4-BE49-F238E27FC236}">
                <a16:creationId xmlns:a16="http://schemas.microsoft.com/office/drawing/2014/main" id="{19AA27C6-3639-4A45-BFE7-86DEAE5FDA05}"/>
              </a:ext>
            </a:extLst>
          </p:cNvPr>
          <p:cNvSpPr>
            <a:spLocks noGrp="1"/>
          </p:cNvSpPr>
          <p:nvPr>
            <p:ph type="body" sz="half" idx="2"/>
          </p:nvPr>
        </p:nvSpPr>
        <p:spPr/>
        <p:txBody>
          <a:bodyPr/>
          <a:lstStyle/>
          <a:p>
            <a:r>
              <a:rPr lang="en-IN" dirty="0"/>
              <a:t>Solution</a:t>
            </a:r>
          </a:p>
        </p:txBody>
      </p:sp>
    </p:spTree>
    <p:extLst>
      <p:ext uri="{BB962C8B-B14F-4D97-AF65-F5344CB8AC3E}">
        <p14:creationId xmlns:p14="http://schemas.microsoft.com/office/powerpoint/2010/main" val="1681981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7384-1BC3-46FC-BAE0-0BCB162CDEBD}"/>
              </a:ext>
            </a:extLst>
          </p:cNvPr>
          <p:cNvSpPr>
            <a:spLocks noGrp="1"/>
          </p:cNvSpPr>
          <p:nvPr>
            <p:ph type="title"/>
          </p:nvPr>
        </p:nvSpPr>
        <p:spPr/>
        <p:txBody>
          <a:bodyPr/>
          <a:lstStyle/>
          <a:p>
            <a:r>
              <a:rPr lang="en-IN" dirty="0" err="1"/>
              <a:t>AutoCorrelation</a:t>
            </a:r>
            <a:endParaRPr lang="en-IN" dirty="0"/>
          </a:p>
        </p:txBody>
      </p:sp>
      <p:sp>
        <p:nvSpPr>
          <p:cNvPr id="3" name="Content Placeholder 2">
            <a:extLst>
              <a:ext uri="{FF2B5EF4-FFF2-40B4-BE49-F238E27FC236}">
                <a16:creationId xmlns:a16="http://schemas.microsoft.com/office/drawing/2014/main" id="{C79F5A57-C29C-4693-8C3C-E0E4DD68A397}"/>
              </a:ext>
            </a:extLst>
          </p:cNvPr>
          <p:cNvSpPr>
            <a:spLocks noGrp="1"/>
          </p:cNvSpPr>
          <p:nvPr>
            <p:ph idx="1"/>
          </p:nvPr>
        </p:nvSpPr>
        <p:spPr>
          <a:xfrm>
            <a:off x="5109983" y="433633"/>
            <a:ext cx="6275035" cy="5619116"/>
          </a:xfrm>
        </p:spPr>
        <p:txBody>
          <a:bodyPr>
            <a:normAutofit fontScale="92500" lnSpcReduction="10000"/>
          </a:bodyPr>
          <a:lstStyle/>
          <a:p>
            <a:pPr marL="0" indent="0" fontAlgn="base">
              <a:buNone/>
            </a:pPr>
            <a:r>
              <a:rPr lang="en-US" dirty="0"/>
              <a:t>Autocorrelation</a:t>
            </a:r>
          </a:p>
          <a:p>
            <a:pPr fontAlgn="base"/>
            <a:r>
              <a:rPr lang="en-US" dirty="0"/>
              <a:t>Autocorrelation is a characteristic of data in which the </a:t>
            </a:r>
            <a:r>
              <a:rPr lang="en-US" dirty="0">
                <a:hlinkClick r:id="rId2"/>
              </a:rPr>
              <a:t>correlation</a:t>
            </a:r>
            <a:r>
              <a:rPr lang="en-US" dirty="0"/>
              <a:t> between the values of the same variables is based on related objects.  It violates the assumption of instance independence, which underlies most of the conventional models.  It generally exists in those types of data-sets in which the data, instead of being randomly selected, is from the same source.</a:t>
            </a:r>
          </a:p>
          <a:p>
            <a:pPr marL="0" indent="0" fontAlgn="base">
              <a:buNone/>
            </a:pPr>
            <a:r>
              <a:rPr lang="en-US" b="1" dirty="0"/>
              <a:t>Detecting the Presence</a:t>
            </a:r>
            <a:endParaRPr lang="en-US" dirty="0"/>
          </a:p>
          <a:p>
            <a:pPr fontAlgn="base"/>
            <a:r>
              <a:rPr lang="en-US" dirty="0"/>
              <a:t>There is a very popular test called the Durbin Watson test that detects the presence of autocorrelation.  If the researcher detects autocorrelation in the data, then the first thing the researcher should do is to try to find whether or not it is pure.  If it is pure, then one can transform it into the original model that is free from pure autocorrelation.</a:t>
            </a:r>
          </a:p>
          <a:p>
            <a:pPr marL="0" indent="0" fontAlgn="base">
              <a:buNone/>
            </a:pPr>
            <a:r>
              <a:rPr lang="en-US" dirty="0"/>
              <a:t>Solution</a:t>
            </a:r>
          </a:p>
          <a:p>
            <a:pPr fontAlgn="base"/>
            <a:r>
              <a:rPr lang="en-US" dirty="0"/>
              <a:t>Use Time-Series Algorithms</a:t>
            </a:r>
          </a:p>
        </p:txBody>
      </p:sp>
      <p:sp>
        <p:nvSpPr>
          <p:cNvPr id="4" name="Text Placeholder 3">
            <a:extLst>
              <a:ext uri="{FF2B5EF4-FFF2-40B4-BE49-F238E27FC236}">
                <a16:creationId xmlns:a16="http://schemas.microsoft.com/office/drawing/2014/main" id="{19AA27C6-3639-4A45-BFE7-86DEAE5FDA05}"/>
              </a:ext>
            </a:extLst>
          </p:cNvPr>
          <p:cNvSpPr>
            <a:spLocks noGrp="1"/>
          </p:cNvSpPr>
          <p:nvPr>
            <p:ph type="body" sz="half" idx="2"/>
          </p:nvPr>
        </p:nvSpPr>
        <p:spPr/>
        <p:txBody>
          <a:bodyPr/>
          <a:lstStyle/>
          <a:p>
            <a:endParaRPr lang="en-IN" dirty="0"/>
          </a:p>
        </p:txBody>
      </p:sp>
    </p:spTree>
    <p:extLst>
      <p:ext uri="{BB962C8B-B14F-4D97-AF65-F5344CB8AC3E}">
        <p14:creationId xmlns:p14="http://schemas.microsoft.com/office/powerpoint/2010/main" val="3401933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12AFF-40E1-4541-A5BF-A9D73118337E}"/>
              </a:ext>
            </a:extLst>
          </p:cNvPr>
          <p:cNvSpPr>
            <a:spLocks noGrp="1"/>
          </p:cNvSpPr>
          <p:nvPr>
            <p:ph type="title"/>
          </p:nvPr>
        </p:nvSpPr>
        <p:spPr>
          <a:xfrm>
            <a:off x="888631" y="2349924"/>
            <a:ext cx="3494833" cy="2061819"/>
          </a:xfrm>
        </p:spPr>
        <p:txBody>
          <a:bodyPr/>
          <a:lstStyle/>
          <a:p>
            <a:r>
              <a:rPr lang="en-IN" dirty="0"/>
              <a:t>Review</a:t>
            </a:r>
          </a:p>
        </p:txBody>
      </p:sp>
      <p:sp>
        <p:nvSpPr>
          <p:cNvPr id="5" name="Content Placeholder 4">
            <a:extLst>
              <a:ext uri="{FF2B5EF4-FFF2-40B4-BE49-F238E27FC236}">
                <a16:creationId xmlns:a16="http://schemas.microsoft.com/office/drawing/2014/main" id="{09A56137-7D15-4EB2-A171-27111A908965}"/>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F5F5CB1A-3887-45B5-9FF7-40AD7F41C254}"/>
              </a:ext>
            </a:extLst>
          </p:cNvPr>
          <p:cNvPicPr>
            <a:picLocks noChangeAspect="1"/>
          </p:cNvPicPr>
          <p:nvPr/>
        </p:nvPicPr>
        <p:blipFill>
          <a:blip r:embed="rId2"/>
          <a:stretch>
            <a:fillRect/>
          </a:stretch>
        </p:blipFill>
        <p:spPr>
          <a:xfrm>
            <a:off x="5285270" y="1717759"/>
            <a:ext cx="6115050" cy="3419475"/>
          </a:xfrm>
          <a:prstGeom prst="rect">
            <a:avLst/>
          </a:prstGeom>
        </p:spPr>
      </p:pic>
    </p:spTree>
    <p:extLst>
      <p:ext uri="{BB962C8B-B14F-4D97-AF65-F5344CB8AC3E}">
        <p14:creationId xmlns:p14="http://schemas.microsoft.com/office/powerpoint/2010/main" val="2760230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C7CB-EF44-417D-B481-0BDDF7283C08}"/>
              </a:ext>
            </a:extLst>
          </p:cNvPr>
          <p:cNvSpPr>
            <a:spLocks noGrp="1"/>
          </p:cNvSpPr>
          <p:nvPr>
            <p:ph type="title"/>
          </p:nvPr>
        </p:nvSpPr>
        <p:spPr/>
        <p:txBody>
          <a:bodyPr/>
          <a:lstStyle/>
          <a:p>
            <a:r>
              <a:rPr lang="en-IN" dirty="0"/>
              <a:t>Review</a:t>
            </a:r>
          </a:p>
        </p:txBody>
      </p:sp>
      <p:pic>
        <p:nvPicPr>
          <p:cNvPr id="4" name="Content Placeholder 3">
            <a:extLst>
              <a:ext uri="{FF2B5EF4-FFF2-40B4-BE49-F238E27FC236}">
                <a16:creationId xmlns:a16="http://schemas.microsoft.com/office/drawing/2014/main" id="{2A65430B-CFB2-4AC0-A174-E8FCBCC49143}"/>
              </a:ext>
            </a:extLst>
          </p:cNvPr>
          <p:cNvPicPr>
            <a:picLocks noGrp="1" noChangeAspect="1"/>
          </p:cNvPicPr>
          <p:nvPr>
            <p:ph idx="1"/>
          </p:nvPr>
        </p:nvPicPr>
        <p:blipFill>
          <a:blip r:embed="rId2"/>
          <a:stretch>
            <a:fillRect/>
          </a:stretch>
        </p:blipFill>
        <p:spPr>
          <a:xfrm>
            <a:off x="5327615" y="803275"/>
            <a:ext cx="5862707" cy="5248275"/>
          </a:xfrm>
          <a:prstGeom prst="rect">
            <a:avLst/>
          </a:prstGeom>
        </p:spPr>
      </p:pic>
    </p:spTree>
    <p:extLst>
      <p:ext uri="{BB962C8B-B14F-4D97-AF65-F5344CB8AC3E}">
        <p14:creationId xmlns:p14="http://schemas.microsoft.com/office/powerpoint/2010/main" val="120491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F2165-1FE4-4A6D-B895-2082E8E699CA}"/>
              </a:ext>
            </a:extLst>
          </p:cNvPr>
          <p:cNvSpPr>
            <a:spLocks noGrp="1"/>
          </p:cNvSpPr>
          <p:nvPr>
            <p:ph type="title"/>
          </p:nvPr>
        </p:nvSpPr>
        <p:spPr/>
        <p:txBody>
          <a:bodyPr/>
          <a:lstStyle/>
          <a:p>
            <a:r>
              <a:rPr lang="en-IN" dirty="0"/>
              <a:t>Review</a:t>
            </a:r>
          </a:p>
        </p:txBody>
      </p:sp>
      <p:pic>
        <p:nvPicPr>
          <p:cNvPr id="4" name="Content Placeholder 3">
            <a:extLst>
              <a:ext uri="{FF2B5EF4-FFF2-40B4-BE49-F238E27FC236}">
                <a16:creationId xmlns:a16="http://schemas.microsoft.com/office/drawing/2014/main" id="{77DB3959-E5CB-44B0-8DBD-3F1EE35F5DCF}"/>
              </a:ext>
            </a:extLst>
          </p:cNvPr>
          <p:cNvPicPr>
            <a:picLocks noGrp="1" noChangeAspect="1"/>
          </p:cNvPicPr>
          <p:nvPr>
            <p:ph idx="1"/>
          </p:nvPr>
        </p:nvPicPr>
        <p:blipFill>
          <a:blip r:embed="rId2"/>
          <a:stretch>
            <a:fillRect/>
          </a:stretch>
        </p:blipFill>
        <p:spPr>
          <a:xfrm>
            <a:off x="5196681" y="1312862"/>
            <a:ext cx="6124575" cy="4229100"/>
          </a:xfrm>
          <a:prstGeom prst="rect">
            <a:avLst/>
          </a:prstGeom>
        </p:spPr>
      </p:pic>
    </p:spTree>
    <p:extLst>
      <p:ext uri="{BB962C8B-B14F-4D97-AF65-F5344CB8AC3E}">
        <p14:creationId xmlns:p14="http://schemas.microsoft.com/office/powerpoint/2010/main" val="1165184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04E7A-C1D7-4BED-BB16-410729C01FA9}"/>
              </a:ext>
            </a:extLst>
          </p:cNvPr>
          <p:cNvSpPr>
            <a:spLocks noGrp="1"/>
          </p:cNvSpPr>
          <p:nvPr>
            <p:ph type="title"/>
          </p:nvPr>
        </p:nvSpPr>
        <p:spPr/>
        <p:txBody>
          <a:bodyPr/>
          <a:lstStyle/>
          <a:p>
            <a:r>
              <a:rPr lang="en-IN" dirty="0"/>
              <a:t>Review</a:t>
            </a:r>
          </a:p>
        </p:txBody>
      </p:sp>
      <p:pic>
        <p:nvPicPr>
          <p:cNvPr id="4" name="Content Placeholder 3">
            <a:extLst>
              <a:ext uri="{FF2B5EF4-FFF2-40B4-BE49-F238E27FC236}">
                <a16:creationId xmlns:a16="http://schemas.microsoft.com/office/drawing/2014/main" id="{7B3D91F7-2AEA-4F8E-9A29-15890C9BE927}"/>
              </a:ext>
            </a:extLst>
          </p:cNvPr>
          <p:cNvPicPr>
            <a:picLocks noGrp="1" noChangeAspect="1"/>
          </p:cNvPicPr>
          <p:nvPr>
            <p:ph idx="1"/>
          </p:nvPr>
        </p:nvPicPr>
        <p:blipFill>
          <a:blip r:embed="rId2"/>
          <a:stretch>
            <a:fillRect/>
          </a:stretch>
        </p:blipFill>
        <p:spPr>
          <a:xfrm>
            <a:off x="5118100" y="863526"/>
            <a:ext cx="6281738" cy="5127772"/>
          </a:xfrm>
          <a:prstGeom prst="rect">
            <a:avLst/>
          </a:prstGeom>
        </p:spPr>
      </p:pic>
    </p:spTree>
    <p:extLst>
      <p:ext uri="{BB962C8B-B14F-4D97-AF65-F5344CB8AC3E}">
        <p14:creationId xmlns:p14="http://schemas.microsoft.com/office/powerpoint/2010/main" val="1884564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767D6-486C-497E-9434-EC0EB8A3D7F7}"/>
              </a:ext>
            </a:extLst>
          </p:cNvPr>
          <p:cNvSpPr>
            <a:spLocks noGrp="1"/>
          </p:cNvSpPr>
          <p:nvPr>
            <p:ph type="title"/>
          </p:nvPr>
        </p:nvSpPr>
        <p:spPr/>
        <p:txBody>
          <a:bodyPr/>
          <a:lstStyle/>
          <a:p>
            <a:r>
              <a:rPr lang="en-IN" dirty="0"/>
              <a:t>Review</a:t>
            </a:r>
          </a:p>
        </p:txBody>
      </p:sp>
      <p:pic>
        <p:nvPicPr>
          <p:cNvPr id="4" name="Content Placeholder 3">
            <a:extLst>
              <a:ext uri="{FF2B5EF4-FFF2-40B4-BE49-F238E27FC236}">
                <a16:creationId xmlns:a16="http://schemas.microsoft.com/office/drawing/2014/main" id="{FD77C084-3B3D-47D3-B158-7C65373B04FE}"/>
              </a:ext>
            </a:extLst>
          </p:cNvPr>
          <p:cNvPicPr>
            <a:picLocks noGrp="1" noChangeAspect="1"/>
          </p:cNvPicPr>
          <p:nvPr>
            <p:ph idx="1"/>
          </p:nvPr>
        </p:nvPicPr>
        <p:blipFill>
          <a:blip r:embed="rId2"/>
          <a:stretch>
            <a:fillRect/>
          </a:stretch>
        </p:blipFill>
        <p:spPr>
          <a:xfrm>
            <a:off x="5234781" y="1503362"/>
            <a:ext cx="6048375" cy="3848100"/>
          </a:xfrm>
          <a:prstGeom prst="rect">
            <a:avLst/>
          </a:prstGeom>
        </p:spPr>
      </p:pic>
    </p:spTree>
    <p:extLst>
      <p:ext uri="{BB962C8B-B14F-4D97-AF65-F5344CB8AC3E}">
        <p14:creationId xmlns:p14="http://schemas.microsoft.com/office/powerpoint/2010/main" val="444803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2233-E2F6-40A9-8A19-F4C547488340}"/>
              </a:ext>
            </a:extLst>
          </p:cNvPr>
          <p:cNvSpPr>
            <a:spLocks noGrp="1"/>
          </p:cNvSpPr>
          <p:nvPr>
            <p:ph type="title"/>
          </p:nvPr>
        </p:nvSpPr>
        <p:spPr/>
        <p:txBody>
          <a:bodyPr/>
          <a:lstStyle/>
          <a:p>
            <a:r>
              <a:rPr lang="en-IN" dirty="0"/>
              <a:t>Review</a:t>
            </a:r>
          </a:p>
        </p:txBody>
      </p:sp>
      <p:pic>
        <p:nvPicPr>
          <p:cNvPr id="4" name="Content Placeholder 3">
            <a:extLst>
              <a:ext uri="{FF2B5EF4-FFF2-40B4-BE49-F238E27FC236}">
                <a16:creationId xmlns:a16="http://schemas.microsoft.com/office/drawing/2014/main" id="{A8004389-14DA-4B92-96B7-DF60847F7AEA}"/>
              </a:ext>
            </a:extLst>
          </p:cNvPr>
          <p:cNvPicPr>
            <a:picLocks noGrp="1" noChangeAspect="1"/>
          </p:cNvPicPr>
          <p:nvPr>
            <p:ph idx="1"/>
          </p:nvPr>
        </p:nvPicPr>
        <p:blipFill>
          <a:blip r:embed="rId2"/>
          <a:stretch>
            <a:fillRect/>
          </a:stretch>
        </p:blipFill>
        <p:spPr>
          <a:xfrm>
            <a:off x="5494877" y="803275"/>
            <a:ext cx="5528183" cy="5248275"/>
          </a:xfrm>
          <a:prstGeom prst="rect">
            <a:avLst/>
          </a:prstGeom>
        </p:spPr>
      </p:pic>
    </p:spTree>
    <p:extLst>
      <p:ext uri="{BB962C8B-B14F-4D97-AF65-F5344CB8AC3E}">
        <p14:creationId xmlns:p14="http://schemas.microsoft.com/office/powerpoint/2010/main" val="1616079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93695-0A93-4AB7-A4D2-BEEF3C817737}"/>
              </a:ext>
            </a:extLst>
          </p:cNvPr>
          <p:cNvSpPr>
            <a:spLocks noGrp="1"/>
          </p:cNvSpPr>
          <p:nvPr>
            <p:ph type="title"/>
          </p:nvPr>
        </p:nvSpPr>
        <p:spPr/>
        <p:txBody>
          <a:bodyPr/>
          <a:lstStyle/>
          <a:p>
            <a:r>
              <a:rPr lang="en-IN" dirty="0"/>
              <a:t>Review</a:t>
            </a:r>
          </a:p>
        </p:txBody>
      </p:sp>
      <p:pic>
        <p:nvPicPr>
          <p:cNvPr id="4" name="Content Placeholder 3">
            <a:extLst>
              <a:ext uri="{FF2B5EF4-FFF2-40B4-BE49-F238E27FC236}">
                <a16:creationId xmlns:a16="http://schemas.microsoft.com/office/drawing/2014/main" id="{9E97471C-DE2B-441A-9BBB-F0F3E3BBDD37}"/>
              </a:ext>
            </a:extLst>
          </p:cNvPr>
          <p:cNvPicPr>
            <a:picLocks noGrp="1" noChangeAspect="1"/>
          </p:cNvPicPr>
          <p:nvPr>
            <p:ph idx="1"/>
          </p:nvPr>
        </p:nvPicPr>
        <p:blipFill>
          <a:blip r:embed="rId2"/>
          <a:stretch>
            <a:fillRect/>
          </a:stretch>
        </p:blipFill>
        <p:spPr>
          <a:xfrm>
            <a:off x="5244306" y="822325"/>
            <a:ext cx="6029325" cy="5210175"/>
          </a:xfrm>
          <a:prstGeom prst="rect">
            <a:avLst/>
          </a:prstGeom>
        </p:spPr>
      </p:pic>
    </p:spTree>
    <p:extLst>
      <p:ext uri="{BB962C8B-B14F-4D97-AF65-F5344CB8AC3E}">
        <p14:creationId xmlns:p14="http://schemas.microsoft.com/office/powerpoint/2010/main" val="265467407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TotalTime>14934</TotalTime>
  <Words>166</Words>
  <Application>Microsoft Office PowerPoint</Application>
  <PresentationFormat>Widescreen</PresentationFormat>
  <Paragraphs>52</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Microsoft JhengHei UI</vt:lpstr>
      <vt:lpstr>Calibri</vt:lpstr>
      <vt:lpstr>Calibri Light</vt:lpstr>
      <vt:lpstr>Rockwell</vt:lpstr>
      <vt:lpstr>Wingdings</vt:lpstr>
      <vt:lpstr>Atlas</vt:lpstr>
      <vt:lpstr>Linear Regression</vt:lpstr>
      <vt:lpstr>Review</vt:lpstr>
      <vt:lpstr>Review</vt:lpstr>
      <vt:lpstr>Review</vt:lpstr>
      <vt:lpstr>Review</vt:lpstr>
      <vt:lpstr>Review</vt:lpstr>
      <vt:lpstr>Review</vt:lpstr>
      <vt:lpstr>Review</vt:lpstr>
      <vt:lpstr>Review</vt:lpstr>
      <vt:lpstr>Cost Function</vt:lpstr>
      <vt:lpstr>Cost Function</vt:lpstr>
      <vt:lpstr>Convex Function</vt:lpstr>
      <vt:lpstr>Convex Function</vt:lpstr>
      <vt:lpstr>Best Fit?</vt:lpstr>
      <vt:lpstr>Best Fit?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Multicollinearity</vt:lpstr>
      <vt:lpstr>Multicollinearity</vt:lpstr>
      <vt:lpstr>Multicollinearity</vt:lpstr>
      <vt:lpstr>Multicollinearity</vt:lpstr>
      <vt:lpstr>AutoCorrelation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Adharsh Rajaram</dc:creator>
  <cp:lastModifiedBy>Adharsh Rajaram</cp:lastModifiedBy>
  <cp:revision>16</cp:revision>
  <dcterms:created xsi:type="dcterms:W3CDTF">2018-09-21T14:19:46Z</dcterms:created>
  <dcterms:modified xsi:type="dcterms:W3CDTF">2018-10-04T15:57:49Z</dcterms:modified>
</cp:coreProperties>
</file>