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B792B4A-12B4-4553-B931-FEB1D154448E}">
  <a:tblStyle styleId="{6B792B4A-12B4-4553-B931-FEB1D15444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38f6548fc_0_12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38f6548fc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39937f49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39937f49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39937f49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39937f49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3c2454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3c2454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39937f49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39937f49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4db0aaf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4db0aaf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38f6548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38f6548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38f6548fc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38f6548fc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39937f4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39937f4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9937f4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9937f4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39937f4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39937f4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39937f4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39937f4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39937f49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39937f49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ustom Layout">
  <p:cSld name="3_Custom Layout">
    <p:spTree>
      <p:nvGrpSpPr>
        <p:cNvPr id="82" name="Shape 82"/>
        <p:cNvGrpSpPr/>
        <p:nvPr/>
      </p:nvGrpSpPr>
      <p:grpSpPr>
        <a:xfrm>
          <a:off x="0" y="0"/>
          <a:ext cx="0" cy="0"/>
          <a:chOff x="0" y="0"/>
          <a:chExt cx="0" cy="0"/>
        </a:xfrm>
      </p:grpSpPr>
      <p:pic>
        <p:nvPicPr>
          <p:cNvPr id="83" name="Google Shape;83;p13"/>
          <p:cNvPicPr preferRelativeResize="0"/>
          <p:nvPr/>
        </p:nvPicPr>
        <p:blipFill/>
        <p:spPr>
          <a:xfrm>
            <a:off x="1191" y="1191"/>
            <a:ext cx="1200" cy="1200"/>
          </a:xfrm>
          <a:prstGeom prst="rect">
            <a:avLst/>
          </a:prstGeom>
          <a:solidFill>
            <a:srgbClr val="FFFFFF"/>
          </a:solidFill>
          <a:ln>
            <a:noFill/>
          </a:ln>
        </p:spPr>
      </p:pic>
      <p:sp>
        <p:nvSpPr>
          <p:cNvPr id="84" name="Google Shape;84;p13"/>
          <p:cNvSpPr txBox="1"/>
          <p:nvPr>
            <p:ph idx="1" type="body"/>
          </p:nvPr>
        </p:nvSpPr>
        <p:spPr>
          <a:xfrm>
            <a:off x="278973" y="111709"/>
            <a:ext cx="7325100" cy="810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4A78"/>
              </a:buClr>
              <a:buSzPts val="1300"/>
              <a:buFont typeface="Arial"/>
              <a:buNone/>
              <a:defRPr b="0" i="0" sz="2100" u="none" cap="none" strike="noStrike">
                <a:solidFill>
                  <a:srgbClr val="004A78"/>
                </a:solidFill>
                <a:latin typeface="Open Sans"/>
                <a:ea typeface="Open Sans"/>
                <a:cs typeface="Open Sans"/>
                <a:sym typeface="Open Sans"/>
              </a:defRPr>
            </a:lvl1pPr>
            <a:lvl2pPr indent="-342900" lvl="1" marL="914400" marR="0" rtl="0" algn="l">
              <a:lnSpc>
                <a:spcPct val="90000"/>
              </a:lnSpc>
              <a:spcBef>
                <a:spcPts val="1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16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7500" lvl="3" marL="1828800" marR="0" rtl="0" algn="l">
              <a:lnSpc>
                <a:spcPct val="9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16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2" type="body"/>
          </p:nvPr>
        </p:nvSpPr>
        <p:spPr>
          <a:xfrm>
            <a:off x="572691" y="1115367"/>
            <a:ext cx="7989000" cy="35352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800"/>
              </a:spcBef>
              <a:spcAft>
                <a:spcPts val="0"/>
              </a:spcAft>
              <a:buClr>
                <a:schemeClr val="dk1"/>
              </a:buClr>
              <a:buSzPts val="1300"/>
              <a:buFont typeface="Arial"/>
              <a:buNone/>
              <a:defRPr b="0" i="0" sz="1500" u="none" cap="none" strike="noStrike">
                <a:solidFill>
                  <a:schemeClr val="dk1"/>
                </a:solidFill>
                <a:latin typeface="Open Sans"/>
                <a:ea typeface="Open Sans"/>
                <a:cs typeface="Open Sans"/>
                <a:sym typeface="Open Sans"/>
              </a:defRPr>
            </a:lvl1pPr>
            <a:lvl2pPr indent="-323850" lvl="1" marL="9144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23850" lvl="3" marL="18288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4pPr>
            <a:lvl5pPr indent="-323850" lvl="4" marL="22860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2" type="sldNum"/>
          </p:nvPr>
        </p:nvSpPr>
        <p:spPr>
          <a:xfrm>
            <a:off x="6803231" y="4745831"/>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93A7"/>
                </a:solidFill>
                <a:latin typeface="Open Sans"/>
                <a:ea typeface="Open Sans"/>
                <a:cs typeface="Open Sans"/>
                <a:sym typeface="Open Sans"/>
              </a:defRPr>
            </a:lvl1pPr>
            <a:lvl2pPr indent="0" lvl="1" marL="0" marR="0" rtl="0" algn="r">
              <a:spcBef>
                <a:spcPts val="0"/>
              </a:spcBef>
              <a:buNone/>
              <a:defRPr b="0" i="0" sz="900" u="none" cap="none" strike="noStrike">
                <a:solidFill>
                  <a:srgbClr val="8893A7"/>
                </a:solidFill>
                <a:latin typeface="Open Sans"/>
                <a:ea typeface="Open Sans"/>
                <a:cs typeface="Open Sans"/>
                <a:sym typeface="Open Sans"/>
              </a:defRPr>
            </a:lvl2pPr>
            <a:lvl3pPr indent="0" lvl="2" marL="0" marR="0" rtl="0" algn="r">
              <a:spcBef>
                <a:spcPts val="0"/>
              </a:spcBef>
              <a:buNone/>
              <a:defRPr b="0" i="0" sz="900" u="none" cap="none" strike="noStrike">
                <a:solidFill>
                  <a:srgbClr val="8893A7"/>
                </a:solidFill>
                <a:latin typeface="Open Sans"/>
                <a:ea typeface="Open Sans"/>
                <a:cs typeface="Open Sans"/>
                <a:sym typeface="Open Sans"/>
              </a:defRPr>
            </a:lvl3pPr>
            <a:lvl4pPr indent="0" lvl="3" marL="0" marR="0" rtl="0" algn="r">
              <a:spcBef>
                <a:spcPts val="0"/>
              </a:spcBef>
              <a:buNone/>
              <a:defRPr b="0" i="0" sz="900" u="none" cap="none" strike="noStrike">
                <a:solidFill>
                  <a:srgbClr val="8893A7"/>
                </a:solidFill>
                <a:latin typeface="Open Sans"/>
                <a:ea typeface="Open Sans"/>
                <a:cs typeface="Open Sans"/>
                <a:sym typeface="Open Sans"/>
              </a:defRPr>
            </a:lvl4pPr>
            <a:lvl5pPr indent="0" lvl="4" marL="0" marR="0" rtl="0" algn="r">
              <a:spcBef>
                <a:spcPts val="0"/>
              </a:spcBef>
              <a:buNone/>
              <a:defRPr b="0" i="0" sz="900" u="none" cap="none" strike="noStrike">
                <a:solidFill>
                  <a:srgbClr val="8893A7"/>
                </a:solidFill>
                <a:latin typeface="Open Sans"/>
                <a:ea typeface="Open Sans"/>
                <a:cs typeface="Open Sans"/>
                <a:sym typeface="Open Sans"/>
              </a:defRPr>
            </a:lvl5pPr>
            <a:lvl6pPr indent="0" lvl="5" marL="0" marR="0" rtl="0" algn="r">
              <a:spcBef>
                <a:spcPts val="0"/>
              </a:spcBef>
              <a:buNone/>
              <a:defRPr b="0" i="0" sz="900" u="none" cap="none" strike="noStrike">
                <a:solidFill>
                  <a:srgbClr val="8893A7"/>
                </a:solidFill>
                <a:latin typeface="Open Sans"/>
                <a:ea typeface="Open Sans"/>
                <a:cs typeface="Open Sans"/>
                <a:sym typeface="Open Sans"/>
              </a:defRPr>
            </a:lvl6pPr>
            <a:lvl7pPr indent="0" lvl="6" marL="0" marR="0" rtl="0" algn="r">
              <a:spcBef>
                <a:spcPts val="0"/>
              </a:spcBef>
              <a:buNone/>
              <a:defRPr b="0" i="0" sz="900" u="none" cap="none" strike="noStrike">
                <a:solidFill>
                  <a:srgbClr val="8893A7"/>
                </a:solidFill>
                <a:latin typeface="Open Sans"/>
                <a:ea typeface="Open Sans"/>
                <a:cs typeface="Open Sans"/>
                <a:sym typeface="Open Sans"/>
              </a:defRPr>
            </a:lvl7pPr>
            <a:lvl8pPr indent="0" lvl="7" marL="0" marR="0" rtl="0" algn="r">
              <a:spcBef>
                <a:spcPts val="0"/>
              </a:spcBef>
              <a:buNone/>
              <a:defRPr b="0" i="0" sz="900" u="none" cap="none" strike="noStrike">
                <a:solidFill>
                  <a:srgbClr val="8893A7"/>
                </a:solidFill>
                <a:latin typeface="Open Sans"/>
                <a:ea typeface="Open Sans"/>
                <a:cs typeface="Open Sans"/>
                <a:sym typeface="Open Sans"/>
              </a:defRPr>
            </a:lvl8pPr>
            <a:lvl9pPr indent="0" lvl="8" marL="0" marR="0" rtl="0" algn="r">
              <a:spcBef>
                <a:spcPts val="0"/>
              </a:spcBef>
              <a:buNone/>
              <a:defRPr b="0" i="0" sz="900" u="none" cap="none" strike="noStrike">
                <a:solidFill>
                  <a:srgbClr val="8893A7"/>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13"/>
          <p:cNvPicPr preferRelativeResize="0"/>
          <p:nvPr/>
        </p:nvPicPr>
        <p:blipFill rotWithShape="1">
          <a:blip r:embed="rId2">
            <a:alphaModFix/>
          </a:blip>
          <a:srcRect b="0" l="0" r="0" t="0"/>
          <a:stretch/>
        </p:blipFill>
        <p:spPr>
          <a:xfrm>
            <a:off x="7675677" y="186473"/>
            <a:ext cx="1185000" cy="265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4" name="Google Shape;94;p1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6" name="Shape 96"/>
        <p:cNvGrpSpPr/>
        <p:nvPr/>
      </p:nvGrpSpPr>
      <p:grpSpPr>
        <a:xfrm>
          <a:off x="0" y="0"/>
          <a:ext cx="0" cy="0"/>
          <a:chOff x="0" y="0"/>
          <a:chExt cx="0" cy="0"/>
        </a:xfrm>
      </p:grpSpPr>
      <p:sp>
        <p:nvSpPr>
          <p:cNvPr id="97" name="Google Shape;97;p16"/>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8"/>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6" name="Google Shape;106;p1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5" name="Shape 115"/>
        <p:cNvGrpSpPr/>
        <p:nvPr/>
      </p:nvGrpSpPr>
      <p:grpSpPr>
        <a:xfrm>
          <a:off x="0" y="0"/>
          <a:ext cx="0" cy="0"/>
          <a:chOff x="0" y="0"/>
          <a:chExt cx="0" cy="0"/>
        </a:xfrm>
      </p:grpSpPr>
      <p:sp>
        <p:nvSpPr>
          <p:cNvPr id="116" name="Google Shape;116;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1" name="Google Shape;121;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7" name="Shape 127"/>
        <p:cNvGrpSpPr/>
        <p:nvPr/>
      </p:nvGrpSpPr>
      <p:grpSpPr>
        <a:xfrm>
          <a:off x="0" y="0"/>
          <a:ext cx="0" cy="0"/>
          <a:chOff x="0" y="0"/>
          <a:chExt cx="0" cy="0"/>
        </a:xfrm>
      </p:grpSpPr>
      <p:sp>
        <p:nvSpPr>
          <p:cNvPr id="128" name="Google Shape;128;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9" name="Google Shape;129;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1" name="Shape 131"/>
        <p:cNvGrpSpPr/>
        <p:nvPr/>
      </p:nvGrpSpPr>
      <p:grpSpPr>
        <a:xfrm>
          <a:off x="0" y="0"/>
          <a:ext cx="0" cy="0"/>
          <a:chOff x="0" y="0"/>
          <a:chExt cx="0" cy="0"/>
        </a:xfrm>
      </p:grpSpPr>
      <p:sp>
        <p:nvSpPr>
          <p:cNvPr id="132" name="Google Shape;13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0" name="Google Shape;9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1" name="Google Shape;9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6"/>
          <p:cNvPicPr preferRelativeResize="0"/>
          <p:nvPr/>
        </p:nvPicPr>
        <p:blipFill>
          <a:blip r:embed="rId3">
            <a:alphaModFix/>
          </a:blip>
          <a:stretch>
            <a:fillRect/>
          </a:stretch>
        </p:blipFill>
        <p:spPr>
          <a:xfrm>
            <a:off x="0" y="0"/>
            <a:ext cx="9144000" cy="5143501"/>
          </a:xfrm>
          <a:prstGeom prst="rect">
            <a:avLst/>
          </a:prstGeom>
          <a:noFill/>
          <a:ln>
            <a:noFill/>
          </a:ln>
        </p:spPr>
      </p:pic>
      <p:sp>
        <p:nvSpPr>
          <p:cNvPr id="138" name="Google Shape;138;p26"/>
          <p:cNvSpPr txBox="1"/>
          <p:nvPr>
            <p:ph type="ctrTitle"/>
          </p:nvPr>
        </p:nvSpPr>
        <p:spPr>
          <a:xfrm>
            <a:off x="249050" y="1870327"/>
            <a:ext cx="8520600" cy="718200"/>
          </a:xfrm>
          <a:prstGeom prst="rect">
            <a:avLst/>
          </a:prstGeom>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b"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a:p>
            <a:pPr indent="0" lvl="0" marL="0" rtl="0" algn="ctr">
              <a:spcBef>
                <a:spcPts val="0"/>
              </a:spcBef>
              <a:spcAft>
                <a:spcPts val="0"/>
              </a:spcAft>
              <a:buNone/>
            </a:pPr>
            <a:r>
              <a:rPr lang="en" sz="1800">
                <a:solidFill>
                  <a:srgbClr val="FFFFFF"/>
                </a:solidFill>
              </a:rPr>
              <a:t>Working with NOSQL Database:</a:t>
            </a:r>
            <a:endParaRPr sz="1800">
              <a:solidFill>
                <a:srgbClr val="FFFFFF"/>
              </a:solidFill>
            </a:endParaRPr>
          </a:p>
          <a:p>
            <a:pPr indent="0" lvl="0" marL="0" rtl="0" algn="ctr">
              <a:spcBef>
                <a:spcPts val="0"/>
              </a:spcBef>
              <a:spcAft>
                <a:spcPts val="0"/>
              </a:spcAft>
              <a:buNone/>
            </a:pPr>
            <a:r>
              <a:rPr lang="en" sz="1800">
                <a:solidFill>
                  <a:srgbClr val="FFFFFF"/>
                </a:solidFill>
              </a:rPr>
              <a:t>Spring Data MongoDB</a:t>
            </a:r>
            <a:endParaRPr sz="1800">
              <a:solidFill>
                <a:srgbClr val="FFFFFF"/>
              </a:solidFill>
            </a:endParaRPr>
          </a:p>
        </p:txBody>
      </p:sp>
      <p:sp>
        <p:nvSpPr>
          <p:cNvPr id="139" name="Google Shape;139;p26"/>
          <p:cNvSpPr txBox="1"/>
          <p:nvPr/>
        </p:nvSpPr>
        <p:spPr>
          <a:xfrm>
            <a:off x="5844900" y="4185850"/>
            <a:ext cx="3153000" cy="79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rPr>
              <a:t>Palak Nayak</a:t>
            </a:r>
            <a:endParaRPr>
              <a:solidFill>
                <a:srgbClr val="FFFFFF"/>
              </a:solidFill>
            </a:endParaRPr>
          </a:p>
          <a:p>
            <a:pPr indent="0" lvl="0" marL="0" rtl="0" algn="r">
              <a:spcBef>
                <a:spcPts val="0"/>
              </a:spcBef>
              <a:spcAft>
                <a:spcPts val="0"/>
              </a:spcAft>
              <a:buNone/>
            </a:pPr>
            <a:r>
              <a:rPr lang="en">
                <a:solidFill>
                  <a:srgbClr val="FFFFFF"/>
                </a:solidFill>
              </a:rPr>
              <a:t>Metadata Services </a:t>
            </a:r>
            <a:endParaRPr>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Adding Custom Query Methods</a:t>
            </a:r>
            <a:endParaRPr/>
          </a:p>
        </p:txBody>
      </p:sp>
      <p:sp>
        <p:nvSpPr>
          <p:cNvPr id="213" name="Google Shape;213;p35"/>
          <p:cNvSpPr txBox="1"/>
          <p:nvPr>
            <p:ph idx="2" type="body"/>
          </p:nvPr>
        </p:nvSpPr>
        <p:spPr>
          <a:xfrm>
            <a:off x="572700" y="715851"/>
            <a:ext cx="7989000" cy="393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Spring Data MongoDB supports a method-naming convention that helps Spring Data to automatically generate implementation for the methods that follows that convention.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verb “find” can be replaced by “get” or “read”</a:t>
            </a:r>
            <a:endParaRPr sz="1400">
              <a:solidFill>
                <a:srgbClr val="000000"/>
              </a:solidFill>
            </a:endParaRPr>
          </a:p>
          <a:p>
            <a:pPr indent="0" lvl="0" marL="0" rtl="0" algn="l">
              <a:spcBef>
                <a:spcPts val="800"/>
              </a:spcBef>
              <a:spcAft>
                <a:spcPts val="1600"/>
              </a:spcAft>
              <a:buNone/>
            </a:pPr>
            <a:r>
              <a:t/>
            </a:r>
            <a:endParaRPr/>
          </a:p>
        </p:txBody>
      </p:sp>
      <p:grpSp>
        <p:nvGrpSpPr>
          <p:cNvPr id="214" name="Google Shape;214;p35"/>
          <p:cNvGrpSpPr/>
          <p:nvPr/>
        </p:nvGrpSpPr>
        <p:grpSpPr>
          <a:xfrm>
            <a:off x="1138000" y="1448250"/>
            <a:ext cx="5814124" cy="2840999"/>
            <a:chOff x="1138000" y="1448250"/>
            <a:chExt cx="5814124" cy="2840999"/>
          </a:xfrm>
        </p:grpSpPr>
        <p:pic>
          <p:nvPicPr>
            <p:cNvPr id="215" name="Google Shape;215;p35"/>
            <p:cNvPicPr preferRelativeResize="0"/>
            <p:nvPr/>
          </p:nvPicPr>
          <p:blipFill>
            <a:blip r:embed="rId3">
              <a:alphaModFix/>
            </a:blip>
            <a:stretch>
              <a:fillRect/>
            </a:stretch>
          </p:blipFill>
          <p:spPr>
            <a:xfrm>
              <a:off x="1138000" y="1448250"/>
              <a:ext cx="5814124" cy="1439275"/>
            </a:xfrm>
            <a:prstGeom prst="rect">
              <a:avLst/>
            </a:prstGeom>
            <a:noFill/>
            <a:ln>
              <a:noFill/>
            </a:ln>
          </p:spPr>
        </p:pic>
        <p:grpSp>
          <p:nvGrpSpPr>
            <p:cNvPr id="216" name="Google Shape;216;p35"/>
            <p:cNvGrpSpPr/>
            <p:nvPr/>
          </p:nvGrpSpPr>
          <p:grpSpPr>
            <a:xfrm>
              <a:off x="1509175" y="3510549"/>
              <a:ext cx="3506375" cy="778700"/>
              <a:chOff x="1509175" y="3510549"/>
              <a:chExt cx="3506375" cy="778700"/>
            </a:xfrm>
          </p:grpSpPr>
          <p:pic>
            <p:nvPicPr>
              <p:cNvPr id="217" name="Google Shape;217;p35"/>
              <p:cNvPicPr preferRelativeResize="0"/>
              <p:nvPr/>
            </p:nvPicPr>
            <p:blipFill>
              <a:blip r:embed="rId4">
                <a:alphaModFix/>
              </a:blip>
              <a:stretch>
                <a:fillRect/>
              </a:stretch>
            </p:blipFill>
            <p:spPr>
              <a:xfrm>
                <a:off x="1509175" y="3510549"/>
                <a:ext cx="3506375" cy="334625"/>
              </a:xfrm>
              <a:prstGeom prst="rect">
                <a:avLst/>
              </a:prstGeom>
              <a:noFill/>
              <a:ln>
                <a:noFill/>
              </a:ln>
            </p:spPr>
          </p:pic>
          <p:pic>
            <p:nvPicPr>
              <p:cNvPr id="218" name="Google Shape;218;p35"/>
              <p:cNvPicPr preferRelativeResize="0"/>
              <p:nvPr/>
            </p:nvPicPr>
            <p:blipFill>
              <a:blip r:embed="rId5">
                <a:alphaModFix/>
              </a:blip>
              <a:stretch>
                <a:fillRect/>
              </a:stretch>
            </p:blipFill>
            <p:spPr>
              <a:xfrm>
                <a:off x="1509175" y="3954624"/>
                <a:ext cx="3279298" cy="334625"/>
              </a:xfrm>
              <a:prstGeom prst="rect">
                <a:avLst/>
              </a:prstGeom>
              <a:noFill/>
              <a:ln>
                <a:noFill/>
              </a:ln>
            </p:spPr>
          </p:pic>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Specifying Queries</a:t>
            </a:r>
            <a:endParaRPr/>
          </a:p>
        </p:txBody>
      </p:sp>
      <p:sp>
        <p:nvSpPr>
          <p:cNvPr id="224" name="Google Shape;224;p36"/>
          <p:cNvSpPr txBox="1"/>
          <p:nvPr>
            <p:ph idx="2" type="body"/>
          </p:nvPr>
        </p:nvSpPr>
        <p:spPr>
          <a:xfrm>
            <a:off x="572700" y="848401"/>
            <a:ext cx="7989000" cy="3802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@Query annotation can be used to specify custom query</a:t>
            </a:r>
            <a:endParaRPr sz="1400">
              <a:solidFill>
                <a:srgbClr val="000000"/>
              </a:solidFill>
            </a:endParaRPr>
          </a:p>
        </p:txBody>
      </p:sp>
      <p:pic>
        <p:nvPicPr>
          <p:cNvPr id="225" name="Google Shape;225;p36"/>
          <p:cNvPicPr preferRelativeResize="0"/>
          <p:nvPr/>
        </p:nvPicPr>
        <p:blipFill>
          <a:blip r:embed="rId3">
            <a:alphaModFix/>
          </a:blip>
          <a:stretch>
            <a:fillRect/>
          </a:stretch>
        </p:blipFill>
        <p:spPr>
          <a:xfrm>
            <a:off x="1219000" y="2094550"/>
            <a:ext cx="5813551" cy="618125"/>
          </a:xfrm>
          <a:prstGeom prst="rect">
            <a:avLst/>
          </a:prstGeom>
          <a:noFill/>
          <a:ln>
            <a:noFill/>
          </a:ln>
        </p:spPr>
      </p:pic>
      <p:grpSp>
        <p:nvGrpSpPr>
          <p:cNvPr id="226" name="Google Shape;226;p36"/>
          <p:cNvGrpSpPr/>
          <p:nvPr/>
        </p:nvGrpSpPr>
        <p:grpSpPr>
          <a:xfrm>
            <a:off x="2071375" y="1368925"/>
            <a:ext cx="1789500" cy="725625"/>
            <a:chOff x="2071375" y="1368925"/>
            <a:chExt cx="1789500" cy="725625"/>
          </a:xfrm>
        </p:grpSpPr>
        <p:sp>
          <p:nvSpPr>
            <p:cNvPr id="227" name="Google Shape;227;p36"/>
            <p:cNvSpPr/>
            <p:nvPr/>
          </p:nvSpPr>
          <p:spPr>
            <a:xfrm>
              <a:off x="2856775" y="1676950"/>
              <a:ext cx="218700" cy="417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txBox="1"/>
            <p:nvPr/>
          </p:nvSpPr>
          <p:spPr>
            <a:xfrm>
              <a:off x="2071375" y="1368925"/>
              <a:ext cx="17895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Takes JSON query string</a:t>
              </a:r>
              <a:endParaRPr sz="1000"/>
            </a:p>
          </p:txBody>
        </p:sp>
      </p:grpSp>
      <p:grpSp>
        <p:nvGrpSpPr>
          <p:cNvPr id="229" name="Google Shape;229;p36"/>
          <p:cNvGrpSpPr/>
          <p:nvPr/>
        </p:nvGrpSpPr>
        <p:grpSpPr>
          <a:xfrm>
            <a:off x="4855100" y="1229725"/>
            <a:ext cx="3211500" cy="864825"/>
            <a:chOff x="4855100" y="1229725"/>
            <a:chExt cx="3211500" cy="864825"/>
          </a:xfrm>
        </p:grpSpPr>
        <p:sp>
          <p:nvSpPr>
            <p:cNvPr id="230" name="Google Shape;230;p36"/>
            <p:cNvSpPr/>
            <p:nvPr/>
          </p:nvSpPr>
          <p:spPr>
            <a:xfrm>
              <a:off x="5421850" y="1676950"/>
              <a:ext cx="218700" cy="417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txBox="1"/>
            <p:nvPr/>
          </p:nvSpPr>
          <p:spPr>
            <a:xfrm>
              <a:off x="4855100" y="1229725"/>
              <a:ext cx="3211500" cy="4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t>
              </a:r>
              <a:r>
                <a:rPr lang="en" sz="1000"/>
                <a:t>t</a:t>
              </a:r>
              <a:r>
                <a:rPr lang="en" sz="1000"/>
                <a:t>ype” property should be mapped to zeroth parameter of the query method</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Install MongoDB</a:t>
            </a:r>
            <a:endParaRPr/>
          </a:p>
        </p:txBody>
      </p:sp>
      <p:sp>
        <p:nvSpPr>
          <p:cNvPr id="237" name="Google Shape;237;p37"/>
          <p:cNvSpPr txBox="1"/>
          <p:nvPr>
            <p:ph idx="2" type="body"/>
          </p:nvPr>
        </p:nvSpPr>
        <p:spPr>
          <a:xfrm>
            <a:off x="572700" y="785326"/>
            <a:ext cx="7989000" cy="3865200"/>
          </a:xfrm>
          <a:prstGeom prst="rect">
            <a:avLst/>
          </a:prstGeom>
        </p:spPr>
        <p:txBody>
          <a:bodyPr anchorCtr="0" anchor="t" bIns="91425" lIns="91425" spcFirstLastPara="1" rIns="91425" wrap="square" tIns="91425">
            <a:noAutofit/>
          </a:bodyPr>
          <a:lstStyle/>
          <a:p>
            <a:pPr indent="-311150" lvl="0" marL="457200" rtl="0" algn="l">
              <a:spcBef>
                <a:spcPts val="800"/>
              </a:spcBef>
              <a:spcAft>
                <a:spcPts val="0"/>
              </a:spcAft>
              <a:buClr>
                <a:srgbClr val="000000"/>
              </a:buClr>
              <a:buSzPts val="1300"/>
              <a:buChar char="★"/>
            </a:pPr>
            <a:r>
              <a:rPr lang="en">
                <a:solidFill>
                  <a:srgbClr val="000000"/>
                </a:solidFill>
              </a:rPr>
              <a:t>Two Steps:</a:t>
            </a:r>
            <a:endParaRPr>
              <a:solidFill>
                <a:srgbClr val="000000"/>
              </a:solidFill>
            </a:endParaRPr>
          </a:p>
          <a:p>
            <a:pPr indent="-323850" lvl="1" marL="914400" rtl="0" algn="l">
              <a:spcBef>
                <a:spcPts val="1600"/>
              </a:spcBef>
              <a:spcAft>
                <a:spcPts val="0"/>
              </a:spcAft>
              <a:buClr>
                <a:srgbClr val="000000"/>
              </a:buClr>
              <a:buSzPts val="1500"/>
              <a:buChar char="○"/>
            </a:pPr>
            <a:r>
              <a:rPr lang="en">
                <a:solidFill>
                  <a:srgbClr val="000000"/>
                </a:solidFill>
              </a:rPr>
              <a:t>brew install mongodb</a:t>
            </a:r>
            <a:endParaRPr sz="1000">
              <a:solidFill>
                <a:srgbClr val="000000"/>
              </a:solidFill>
              <a:highlight>
                <a:srgbClr val="F5F5F5"/>
              </a:highlight>
              <a:latin typeface="Courier New"/>
              <a:ea typeface="Courier New"/>
              <a:cs typeface="Courier New"/>
              <a:sym typeface="Courier New"/>
            </a:endParaRPr>
          </a:p>
          <a:p>
            <a:pPr indent="-323850" lvl="1" marL="914400" rtl="0" algn="l">
              <a:spcBef>
                <a:spcPts val="1600"/>
              </a:spcBef>
              <a:spcAft>
                <a:spcPts val="0"/>
              </a:spcAft>
              <a:buClr>
                <a:srgbClr val="000000"/>
              </a:buClr>
              <a:buSzPts val="1500"/>
              <a:buChar char="○"/>
            </a:pPr>
            <a:r>
              <a:rPr lang="en">
                <a:solidFill>
                  <a:srgbClr val="000000"/>
                </a:solidFill>
              </a:rPr>
              <a:t>mongod</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Mongod enables </a:t>
            </a:r>
            <a:r>
              <a:rPr lang="en">
                <a:solidFill>
                  <a:srgbClr val="000000"/>
                </a:solidFill>
                <a:highlight>
                  <a:srgbClr val="FFFFFF"/>
                </a:highlight>
              </a:rPr>
              <a:t>primary daemon process for the MongoDB system. It handles data requests, manages data access, and performs background management operations.</a:t>
            </a:r>
            <a:endParaRPr>
              <a:solidFill>
                <a:srgbClr val="000000"/>
              </a:solidFill>
              <a:highlight>
                <a:srgbClr val="FFFFFF"/>
              </a:highlight>
            </a:endParaRPr>
          </a:p>
          <a:p>
            <a:pPr indent="-311150" lvl="0" marL="457200" rtl="0" algn="l">
              <a:spcBef>
                <a:spcPts val="1600"/>
              </a:spcBef>
              <a:spcAft>
                <a:spcPts val="0"/>
              </a:spcAft>
              <a:buClr>
                <a:srgbClr val="000000"/>
              </a:buClr>
              <a:buSzPts val="1300"/>
              <a:buChar char="★"/>
            </a:pPr>
            <a:r>
              <a:rPr lang="en">
                <a:solidFill>
                  <a:srgbClr val="000000"/>
                </a:solidFill>
                <a:highlight>
                  <a:srgbClr val="FFFFFF"/>
                </a:highlight>
              </a:rPr>
              <a:t>By default, MongoDB listens for connections from clients on port 27017, and stores data in the /data/db directory.</a:t>
            </a:r>
            <a:endParaRPr>
              <a:solidFill>
                <a:srgbClr val="000000"/>
              </a:solidFill>
              <a:highlight>
                <a:srgbClr val="FFFFFF"/>
              </a:highlight>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1" name="Shape 2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Why NoSQL (Not only SQL) Database</a:t>
            </a:r>
            <a:endParaRPr/>
          </a:p>
        </p:txBody>
      </p:sp>
      <p:sp>
        <p:nvSpPr>
          <p:cNvPr id="145" name="Google Shape;145;p27"/>
          <p:cNvSpPr txBox="1"/>
          <p:nvPr>
            <p:ph idx="2" type="body"/>
          </p:nvPr>
        </p:nvSpPr>
        <p:spPr>
          <a:xfrm>
            <a:off x="572700" y="888175"/>
            <a:ext cx="7989000" cy="401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Dynamic Schemas</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No predefined schema</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Auto Sharding</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Relational databases scales </a:t>
            </a:r>
            <a:r>
              <a:rPr lang="en" sz="1400">
                <a:solidFill>
                  <a:srgbClr val="000000"/>
                </a:solidFill>
              </a:rPr>
              <a:t>vertically which gets expensive quickly and places limits on scale</a:t>
            </a:r>
            <a:r>
              <a:rPr lang="en" sz="1400">
                <a:solidFill>
                  <a:srgbClr val="000000"/>
                </a:solidFill>
              </a:rPr>
              <a:t> </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NoSQL database has the ability to scale </a:t>
            </a:r>
            <a:r>
              <a:rPr lang="en" sz="1400">
                <a:solidFill>
                  <a:srgbClr val="000000"/>
                </a:solidFill>
              </a:rPr>
              <a:t>horizontally by adding servers instead of concentrating more capacity in a single server.</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Automatic Database Replication</a:t>
            </a:r>
            <a:endParaRPr sz="1400">
              <a:solidFill>
                <a:srgbClr val="000000"/>
              </a:solidFill>
            </a:endParaRPr>
          </a:p>
          <a:p>
            <a:pPr indent="-317500" lvl="1" marL="914400" rtl="0" algn="l">
              <a:lnSpc>
                <a:spcPct val="115000"/>
              </a:lnSpc>
              <a:spcBef>
                <a:spcPts val="0"/>
              </a:spcBef>
              <a:spcAft>
                <a:spcPts val="0"/>
              </a:spcAft>
              <a:buClr>
                <a:srgbClr val="000000"/>
              </a:buClr>
              <a:buSzPts val="1400"/>
              <a:buFont typeface="Open Sans"/>
              <a:buChar char="○"/>
            </a:pPr>
            <a:r>
              <a:rPr lang="en" sz="1400">
                <a:solidFill>
                  <a:srgbClr val="000000"/>
                </a:solidFill>
              </a:rPr>
              <a:t>More sophisticated NoSQL databases are fully self-healing, offering automated failover and recovery, as well as the ability to distribute the database across multiple geographic regions to withstand regional failures and enable data localization.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Integrated caching</a:t>
            </a:r>
            <a:endParaRPr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 sz="1400">
                <a:solidFill>
                  <a:srgbClr val="000000"/>
                </a:solidFill>
              </a:rPr>
              <a:t>No separate caching tier</a:t>
            </a:r>
            <a:endParaRPr sz="1400">
              <a:solidFill>
                <a:srgbClr val="000000"/>
              </a:solidFill>
            </a:endParaRPr>
          </a:p>
          <a:p>
            <a:pPr indent="0" lvl="0" marL="0" rtl="0" algn="l">
              <a:spcBef>
                <a:spcPts val="8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rgbClr val="0B5394"/>
                </a:solidFill>
              </a:rPr>
              <a:t>Introduction to MongoDB</a:t>
            </a:r>
            <a:endParaRPr sz="2000">
              <a:solidFill>
                <a:srgbClr val="0B5394"/>
              </a:solidFill>
            </a:endParaRPr>
          </a:p>
        </p:txBody>
      </p:sp>
      <p:sp>
        <p:nvSpPr>
          <p:cNvPr id="151" name="Google Shape;151;p28"/>
          <p:cNvSpPr txBox="1"/>
          <p:nvPr>
            <p:ph idx="2" type="body"/>
          </p:nvPr>
        </p:nvSpPr>
        <p:spPr>
          <a:xfrm>
            <a:off x="278975" y="682700"/>
            <a:ext cx="8476800" cy="4102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Some kinds of data are best represented by “</a:t>
            </a:r>
            <a:r>
              <a:rPr i="1" lang="en" sz="1400">
                <a:solidFill>
                  <a:srgbClr val="000000"/>
                </a:solidFill>
              </a:rPr>
              <a:t>documents</a:t>
            </a:r>
            <a:r>
              <a:rPr lang="en" sz="1400">
                <a:solidFill>
                  <a:srgbClr val="000000"/>
                </a:solidFill>
              </a:rPr>
              <a:t>”</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Document Databases collects the information into denormalized structure (known as documents)</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Example: Application that captures a college </a:t>
            </a:r>
            <a:r>
              <a:rPr lang="en" sz="1400">
                <a:solidFill>
                  <a:srgbClr val="000000"/>
                </a:solidFill>
              </a:rPr>
              <a:t>student's</a:t>
            </a:r>
            <a:r>
              <a:rPr lang="en" sz="1400">
                <a:solidFill>
                  <a:srgbClr val="000000"/>
                </a:solidFill>
              </a:rPr>
              <a:t> transcript.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Operations: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Retrieve transcripts given student’s name</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Search across the transcripts for some common properties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What document database are not good for?</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Data with complex relationships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idx="4294967295" type="body"/>
          </p:nvPr>
        </p:nvSpPr>
        <p:spPr>
          <a:xfrm>
            <a:off x="278975" y="111700"/>
            <a:ext cx="86691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rgbClr val="0B5394"/>
                </a:solidFill>
              </a:rPr>
              <a:t>SQL to MongoDB Mapping</a:t>
            </a:r>
            <a:endParaRPr sz="2000">
              <a:solidFill>
                <a:srgbClr val="0B5394"/>
              </a:solidFill>
            </a:endParaRPr>
          </a:p>
        </p:txBody>
      </p:sp>
      <p:graphicFrame>
        <p:nvGraphicFramePr>
          <p:cNvPr id="157" name="Google Shape;157;p29"/>
          <p:cNvGraphicFramePr/>
          <p:nvPr/>
        </p:nvGraphicFramePr>
        <p:xfrm>
          <a:off x="952500" y="1114150"/>
          <a:ext cx="3000000" cy="3000000"/>
        </p:xfrm>
        <a:graphic>
          <a:graphicData uri="http://schemas.openxmlformats.org/drawingml/2006/table">
            <a:tbl>
              <a:tblPr>
                <a:noFill/>
                <a:tableStyleId>{6B792B4A-12B4-4553-B931-FEB1D154448E}</a:tableStyleId>
              </a:tblPr>
              <a:tblGrid>
                <a:gridCol w="3619500"/>
                <a:gridCol w="3619500"/>
              </a:tblGrid>
              <a:tr h="381000">
                <a:tc>
                  <a:txBody>
                    <a:bodyPr>
                      <a:noAutofit/>
                    </a:bodyPr>
                    <a:lstStyle/>
                    <a:p>
                      <a:pPr indent="0" lvl="0" marL="0" rtl="0" algn="l">
                        <a:spcBef>
                          <a:spcPts val="0"/>
                        </a:spcBef>
                        <a:spcAft>
                          <a:spcPts val="0"/>
                        </a:spcAft>
                        <a:buNone/>
                      </a:pPr>
                      <a:r>
                        <a:rPr lang="en">
                          <a:solidFill>
                            <a:srgbClr val="0B5394"/>
                          </a:solidFill>
                        </a:rPr>
                        <a:t>SQL Terms</a:t>
                      </a:r>
                      <a:endParaRPr>
                        <a:solidFill>
                          <a:srgbClr val="0B5394"/>
                        </a:solidFill>
                      </a:endParaRPr>
                    </a:p>
                  </a:txBody>
                  <a:tcPr marT="91425" marB="91425" marR="91425" marL="91425"/>
                </a:tc>
                <a:tc>
                  <a:txBody>
                    <a:bodyPr>
                      <a:noAutofit/>
                    </a:bodyPr>
                    <a:lstStyle/>
                    <a:p>
                      <a:pPr indent="0" lvl="0" marL="0" rtl="0" algn="l">
                        <a:spcBef>
                          <a:spcPts val="0"/>
                        </a:spcBef>
                        <a:spcAft>
                          <a:spcPts val="0"/>
                        </a:spcAft>
                        <a:buNone/>
                      </a:pPr>
                      <a:r>
                        <a:rPr lang="en">
                          <a:solidFill>
                            <a:srgbClr val="0B5394"/>
                          </a:solidFill>
                        </a:rPr>
                        <a:t>MongoDB Terms</a:t>
                      </a:r>
                      <a:endParaRPr>
                        <a:solidFill>
                          <a:srgbClr val="0B5394"/>
                        </a:solidFill>
                      </a:endParaRPr>
                    </a:p>
                  </a:txBody>
                  <a:tcPr marT="91425" marB="91425" marR="91425" marL="91425"/>
                </a:tc>
              </a:tr>
              <a:tr h="381000">
                <a:tc>
                  <a:txBody>
                    <a:bodyPr>
                      <a:noAutofit/>
                    </a:bodyPr>
                    <a:lstStyle/>
                    <a:p>
                      <a:pPr indent="0" lvl="0" marL="0" rtl="0" algn="l">
                        <a:spcBef>
                          <a:spcPts val="0"/>
                        </a:spcBef>
                        <a:spcAft>
                          <a:spcPts val="0"/>
                        </a:spcAft>
                        <a:buNone/>
                      </a:pPr>
                      <a:r>
                        <a:rPr lang="en"/>
                        <a:t>Database</a:t>
                      </a:r>
                      <a:endParaRPr/>
                    </a:p>
                  </a:txBody>
                  <a:tcPr marT="91425" marB="91425" marR="91425" marL="91425"/>
                </a:tc>
                <a:tc>
                  <a:txBody>
                    <a:bodyPr>
                      <a:noAutofit/>
                    </a:bodyPr>
                    <a:lstStyle/>
                    <a:p>
                      <a:pPr indent="0" lvl="0" marL="0" rtl="0" algn="l">
                        <a:spcBef>
                          <a:spcPts val="0"/>
                        </a:spcBef>
                        <a:spcAft>
                          <a:spcPts val="0"/>
                        </a:spcAft>
                        <a:buNone/>
                      </a:pPr>
                      <a:r>
                        <a:rPr lang="en"/>
                        <a:t>Database</a:t>
                      </a:r>
                      <a:endParaRPr/>
                    </a:p>
                  </a:txBody>
                  <a:tcPr marT="91425" marB="91425" marR="91425" marL="91425"/>
                </a:tc>
              </a:tr>
              <a:tr h="381000">
                <a:tc>
                  <a:txBody>
                    <a:bodyPr>
                      <a:noAutofit/>
                    </a:bodyPr>
                    <a:lstStyle/>
                    <a:p>
                      <a:pPr indent="0" lvl="0" marL="0" rtl="0" algn="l">
                        <a:spcBef>
                          <a:spcPts val="0"/>
                        </a:spcBef>
                        <a:spcAft>
                          <a:spcPts val="0"/>
                        </a:spcAft>
                        <a:buNone/>
                      </a:pPr>
                      <a:r>
                        <a:rPr lang="en"/>
                        <a:t>Table</a:t>
                      </a:r>
                      <a:endParaRPr/>
                    </a:p>
                  </a:txBody>
                  <a:tcPr marT="91425" marB="91425" marR="91425" marL="91425"/>
                </a:tc>
                <a:tc>
                  <a:txBody>
                    <a:bodyPr>
                      <a:noAutofit/>
                    </a:bodyPr>
                    <a:lstStyle/>
                    <a:p>
                      <a:pPr indent="0" lvl="0" marL="0" rtl="0" algn="l">
                        <a:spcBef>
                          <a:spcPts val="0"/>
                        </a:spcBef>
                        <a:spcAft>
                          <a:spcPts val="0"/>
                        </a:spcAft>
                        <a:buNone/>
                      </a:pPr>
                      <a:r>
                        <a:rPr lang="en"/>
                        <a:t>Collection</a:t>
                      </a:r>
                      <a:endParaRPr/>
                    </a:p>
                  </a:txBody>
                  <a:tcPr marT="91425" marB="91425" marR="91425" marL="91425"/>
                </a:tc>
              </a:tr>
              <a:tr h="381000">
                <a:tc>
                  <a:txBody>
                    <a:bodyPr>
                      <a:noAutofit/>
                    </a:bodyPr>
                    <a:lstStyle/>
                    <a:p>
                      <a:pPr indent="0" lvl="0" marL="0" rtl="0" algn="l">
                        <a:spcBef>
                          <a:spcPts val="0"/>
                        </a:spcBef>
                        <a:spcAft>
                          <a:spcPts val="0"/>
                        </a:spcAft>
                        <a:buNone/>
                      </a:pPr>
                      <a:r>
                        <a:rPr lang="en"/>
                        <a:t>Row</a:t>
                      </a:r>
                      <a:endParaRPr/>
                    </a:p>
                  </a:txBody>
                  <a:tcPr marT="91425" marB="91425" marR="91425" marL="91425"/>
                </a:tc>
                <a:tc>
                  <a:txBody>
                    <a:bodyPr>
                      <a:noAutofit/>
                    </a:bodyPr>
                    <a:lstStyle/>
                    <a:p>
                      <a:pPr indent="0" lvl="0" marL="0" rtl="0" algn="l">
                        <a:spcBef>
                          <a:spcPts val="0"/>
                        </a:spcBef>
                        <a:spcAft>
                          <a:spcPts val="0"/>
                        </a:spcAft>
                        <a:buNone/>
                      </a:pPr>
                      <a:r>
                        <a:rPr lang="en"/>
                        <a:t>Document</a:t>
                      </a:r>
                      <a:endParaRPr/>
                    </a:p>
                  </a:txBody>
                  <a:tcPr marT="91425" marB="91425" marR="91425" marL="91425"/>
                </a:tc>
              </a:tr>
              <a:tr h="381000">
                <a:tc>
                  <a:txBody>
                    <a:bodyPr>
                      <a:noAutofit/>
                    </a:bodyPr>
                    <a:lstStyle/>
                    <a:p>
                      <a:pPr indent="0" lvl="0" marL="0" rtl="0" algn="l">
                        <a:spcBef>
                          <a:spcPts val="0"/>
                        </a:spcBef>
                        <a:spcAft>
                          <a:spcPts val="0"/>
                        </a:spcAft>
                        <a:buNone/>
                      </a:pPr>
                      <a:r>
                        <a:rPr lang="en"/>
                        <a:t>Column</a:t>
                      </a:r>
                      <a:endParaRPr/>
                    </a:p>
                  </a:txBody>
                  <a:tcPr marT="91425" marB="91425" marR="91425" marL="91425"/>
                </a:tc>
                <a:tc>
                  <a:txBody>
                    <a:bodyPr>
                      <a:noAutofit/>
                    </a:bodyPr>
                    <a:lstStyle/>
                    <a:p>
                      <a:pPr indent="0" lvl="0" marL="0" rtl="0" algn="l">
                        <a:spcBef>
                          <a:spcPts val="0"/>
                        </a:spcBef>
                        <a:spcAft>
                          <a:spcPts val="0"/>
                        </a:spcAft>
                        <a:buNone/>
                      </a:pPr>
                      <a:r>
                        <a:rPr lang="en"/>
                        <a:t>Field</a:t>
                      </a:r>
                      <a:endParaRPr/>
                    </a:p>
                  </a:txBody>
                  <a:tcPr marT="91425" marB="91425" marR="91425" marL="91425"/>
                </a:tc>
              </a:tr>
              <a:tr h="381000">
                <a:tc>
                  <a:txBody>
                    <a:bodyPr>
                      <a:noAutofit/>
                    </a:bodyPr>
                    <a:lstStyle/>
                    <a:p>
                      <a:pPr indent="0" lvl="0" marL="0" rtl="0" algn="l">
                        <a:spcBef>
                          <a:spcPts val="0"/>
                        </a:spcBef>
                        <a:spcAft>
                          <a:spcPts val="0"/>
                        </a:spcAft>
                        <a:buNone/>
                      </a:pPr>
                      <a:r>
                        <a:rPr lang="en"/>
                        <a:t>Index</a:t>
                      </a:r>
                      <a:endParaRPr/>
                    </a:p>
                  </a:txBody>
                  <a:tcPr marT="91425" marB="91425" marR="91425" marL="91425"/>
                </a:tc>
                <a:tc>
                  <a:txBody>
                    <a:bodyPr>
                      <a:noAutofit/>
                    </a:bodyPr>
                    <a:lstStyle/>
                    <a:p>
                      <a:pPr indent="0" lvl="0" marL="0" rtl="0" algn="l">
                        <a:spcBef>
                          <a:spcPts val="0"/>
                        </a:spcBef>
                        <a:spcAft>
                          <a:spcPts val="0"/>
                        </a:spcAft>
                        <a:buNone/>
                      </a:pPr>
                      <a:r>
                        <a:rPr lang="en"/>
                        <a:t>Index</a:t>
                      </a:r>
                      <a:endParaRPr/>
                    </a:p>
                  </a:txBody>
                  <a:tcPr marT="91425" marB="91425" marR="91425" marL="91425"/>
                </a:tc>
              </a:tr>
              <a:tr h="381000">
                <a:tc>
                  <a:txBody>
                    <a:bodyPr>
                      <a:noAutofit/>
                    </a:bodyPr>
                    <a:lstStyle/>
                    <a:p>
                      <a:pPr indent="0" lvl="0" marL="0" rtl="0" algn="l">
                        <a:spcBef>
                          <a:spcPts val="0"/>
                        </a:spcBef>
                        <a:spcAft>
                          <a:spcPts val="0"/>
                        </a:spcAft>
                        <a:buNone/>
                      </a:pPr>
                      <a:r>
                        <a:rPr lang="en"/>
                        <a:t>Primary Key</a:t>
                      </a:r>
                      <a:endParaRPr/>
                    </a:p>
                  </a:txBody>
                  <a:tcPr marT="91425" marB="91425" marR="91425" marL="91425"/>
                </a:tc>
                <a:tc>
                  <a:txBody>
                    <a:bodyPr>
                      <a:noAutofit/>
                    </a:bodyPr>
                    <a:lstStyle/>
                    <a:p>
                      <a:pPr indent="0" lvl="0" marL="0" rtl="0" algn="l">
                        <a:spcBef>
                          <a:spcPts val="0"/>
                        </a:spcBef>
                        <a:spcAft>
                          <a:spcPts val="0"/>
                        </a:spcAft>
                        <a:buNone/>
                      </a:pPr>
                      <a:r>
                        <a:rPr lang="en"/>
                        <a:t>Primary Key</a:t>
                      </a:r>
                      <a:endParaRPr/>
                    </a:p>
                  </a:txBody>
                  <a:tcPr marT="91425" marB="91425" marR="91425" marL="91425"/>
                </a:tc>
              </a:tr>
              <a:tr h="381000">
                <a:tc>
                  <a:txBody>
                    <a:bodyPr>
                      <a:noAutofit/>
                    </a:bodyPr>
                    <a:lstStyle/>
                    <a:p>
                      <a:pPr indent="0" lvl="0" marL="0" rtl="0" algn="l">
                        <a:spcBef>
                          <a:spcPts val="0"/>
                        </a:spcBef>
                        <a:spcAft>
                          <a:spcPts val="0"/>
                        </a:spcAft>
                        <a:buNone/>
                      </a:pPr>
                      <a:r>
                        <a:rPr lang="en"/>
                        <a:t>Transactions</a:t>
                      </a:r>
                      <a:endParaRPr/>
                    </a:p>
                  </a:txBody>
                  <a:tcPr marT="91425" marB="91425" marR="91425" marL="91425"/>
                </a:tc>
                <a:tc>
                  <a:txBody>
                    <a:bodyPr>
                      <a:noAutofit/>
                    </a:bodyPr>
                    <a:lstStyle/>
                    <a:p>
                      <a:pPr indent="0" lvl="0" marL="0" rtl="0" algn="l">
                        <a:spcBef>
                          <a:spcPts val="0"/>
                        </a:spcBef>
                        <a:spcAft>
                          <a:spcPts val="0"/>
                        </a:spcAft>
                        <a:buNone/>
                      </a:pPr>
                      <a:r>
                        <a:rPr lang="en"/>
                        <a:t>Transactions</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nvSpPr>
        <p:spPr>
          <a:xfrm>
            <a:off x="0" y="0"/>
            <a:ext cx="8736000" cy="828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2000">
                <a:solidFill>
                  <a:srgbClr val="0B5394"/>
                </a:solidFill>
                <a:latin typeface="Lato"/>
                <a:ea typeface="Lato"/>
                <a:cs typeface="Lato"/>
                <a:sym typeface="Lato"/>
              </a:rPr>
              <a:t>Spring Data MongoDB: Enable MongoDB</a:t>
            </a:r>
            <a:endParaRPr/>
          </a:p>
        </p:txBody>
      </p:sp>
      <p:grpSp>
        <p:nvGrpSpPr>
          <p:cNvPr id="163" name="Google Shape;163;p30"/>
          <p:cNvGrpSpPr/>
          <p:nvPr/>
        </p:nvGrpSpPr>
        <p:grpSpPr>
          <a:xfrm>
            <a:off x="1652250" y="788800"/>
            <a:ext cx="5839500" cy="3846175"/>
            <a:chOff x="1652250" y="788800"/>
            <a:chExt cx="5839500" cy="3846175"/>
          </a:xfrm>
        </p:grpSpPr>
        <p:pic>
          <p:nvPicPr>
            <p:cNvPr id="164" name="Google Shape;164;p30"/>
            <p:cNvPicPr preferRelativeResize="0"/>
            <p:nvPr/>
          </p:nvPicPr>
          <p:blipFill>
            <a:blip r:embed="rId3">
              <a:alphaModFix/>
            </a:blip>
            <a:stretch>
              <a:fillRect/>
            </a:stretch>
          </p:blipFill>
          <p:spPr>
            <a:xfrm>
              <a:off x="1652250" y="2710975"/>
              <a:ext cx="5839500" cy="1924000"/>
            </a:xfrm>
            <a:prstGeom prst="rect">
              <a:avLst/>
            </a:prstGeom>
            <a:noFill/>
            <a:ln>
              <a:noFill/>
            </a:ln>
          </p:spPr>
        </p:pic>
        <p:pic>
          <p:nvPicPr>
            <p:cNvPr id="165" name="Google Shape;165;p30"/>
            <p:cNvPicPr preferRelativeResize="0"/>
            <p:nvPr/>
          </p:nvPicPr>
          <p:blipFill>
            <a:blip r:embed="rId4">
              <a:alphaModFix/>
            </a:blip>
            <a:stretch>
              <a:fillRect/>
            </a:stretch>
          </p:blipFill>
          <p:spPr>
            <a:xfrm>
              <a:off x="1652250" y="788800"/>
              <a:ext cx="5253217" cy="19221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solidFill>
                  <a:srgbClr val="0B5394"/>
                </a:solidFill>
              </a:rPr>
              <a:t>Object-to-document mapping </a:t>
            </a:r>
            <a:endParaRPr sz="2000">
              <a:solidFill>
                <a:srgbClr val="0B5394"/>
              </a:solidFill>
            </a:endParaRPr>
          </a:p>
        </p:txBody>
      </p:sp>
      <p:sp>
        <p:nvSpPr>
          <p:cNvPr id="171" name="Google Shape;171;p31"/>
          <p:cNvSpPr txBox="1"/>
          <p:nvPr>
            <p:ph idx="2" type="body"/>
          </p:nvPr>
        </p:nvSpPr>
        <p:spPr>
          <a:xfrm>
            <a:off x="278975" y="682700"/>
            <a:ext cx="8476800" cy="4102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How do we map MongoDB Documents to Java Objects?</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MongoDB doesn’t come with its own object-to-document mapping annotations. </a:t>
            </a:r>
            <a:endParaRPr sz="1400">
              <a:solidFill>
                <a:srgbClr val="000000"/>
              </a:solidFill>
            </a:endParaRPr>
          </a:p>
          <a:p>
            <a:pPr indent="0" lvl="0" marL="914400" rtl="0" algn="l">
              <a:lnSpc>
                <a:spcPct val="100000"/>
              </a:lnSpc>
              <a:spcBef>
                <a:spcPts val="0"/>
              </a:spcBef>
              <a:spcAft>
                <a:spcPts val="0"/>
              </a:spcAft>
              <a:buNone/>
            </a:pPr>
            <a:r>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Spring Data MongoDB provides handful of annotations to map Java types to MongoDB documents.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a:t>
            </a:r>
            <a:endParaRPr sz="1400">
              <a:solidFill>
                <a:srgbClr val="000000"/>
              </a:solidFill>
            </a:endParaRPr>
          </a:p>
        </p:txBody>
      </p:sp>
      <p:pic>
        <p:nvPicPr>
          <p:cNvPr id="172" name="Google Shape;172;p31"/>
          <p:cNvPicPr preferRelativeResize="0"/>
          <p:nvPr/>
        </p:nvPicPr>
        <p:blipFill>
          <a:blip r:embed="rId3">
            <a:alphaModFix/>
          </a:blip>
          <a:stretch>
            <a:fillRect/>
          </a:stretch>
        </p:blipFill>
        <p:spPr>
          <a:xfrm>
            <a:off x="1035475" y="2155600"/>
            <a:ext cx="6833726" cy="24152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Documents in MongoDB</a:t>
            </a:r>
            <a:endParaRPr/>
          </a:p>
        </p:txBody>
      </p:sp>
      <p:sp>
        <p:nvSpPr>
          <p:cNvPr id="178" name="Google Shape;178;p32"/>
          <p:cNvSpPr txBox="1"/>
          <p:nvPr>
            <p:ph idx="2" type="body"/>
          </p:nvPr>
        </p:nvSpPr>
        <p:spPr>
          <a:xfrm>
            <a:off x="572700" y="768875"/>
            <a:ext cx="7606500" cy="3881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Related concepts ( such as items of an order) are embedded in the top-level document.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There’s no need for any annotations to designate the relationship.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pic>
        <p:nvPicPr>
          <p:cNvPr id="179" name="Google Shape;179;p32"/>
          <p:cNvPicPr preferRelativeResize="0"/>
          <p:nvPr/>
        </p:nvPicPr>
        <p:blipFill>
          <a:blip r:embed="rId3">
            <a:alphaModFix/>
          </a:blip>
          <a:stretch>
            <a:fillRect/>
          </a:stretch>
        </p:blipFill>
        <p:spPr>
          <a:xfrm>
            <a:off x="1906650" y="1963800"/>
            <a:ext cx="2254550" cy="2324650"/>
          </a:xfrm>
          <a:prstGeom prst="rect">
            <a:avLst/>
          </a:prstGeom>
          <a:noFill/>
          <a:ln>
            <a:noFill/>
          </a:ln>
        </p:spPr>
      </p:pic>
      <p:grpSp>
        <p:nvGrpSpPr>
          <p:cNvPr id="180" name="Google Shape;180;p32"/>
          <p:cNvGrpSpPr/>
          <p:nvPr/>
        </p:nvGrpSpPr>
        <p:grpSpPr>
          <a:xfrm>
            <a:off x="3267700" y="1963800"/>
            <a:ext cx="3619150" cy="722400"/>
            <a:chOff x="3267700" y="1963800"/>
            <a:chExt cx="3619150" cy="722400"/>
          </a:xfrm>
        </p:grpSpPr>
        <p:sp>
          <p:nvSpPr>
            <p:cNvPr id="181" name="Google Shape;181;p32"/>
            <p:cNvSpPr/>
            <p:nvPr/>
          </p:nvSpPr>
          <p:spPr>
            <a:xfrm>
              <a:off x="3267700" y="2160800"/>
              <a:ext cx="1590900" cy="23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nvSpPr>
          <p:spPr>
            <a:xfrm>
              <a:off x="4944650" y="1963800"/>
              <a:ext cx="19422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Attributes here will be </a:t>
              </a:r>
              <a:r>
                <a:rPr lang="en" sz="1200"/>
                <a:t>annotated with @Document and @Id</a:t>
              </a:r>
              <a:r>
                <a:rPr lang="en" sz="1200"/>
                <a:t> </a:t>
              </a:r>
              <a:endParaRPr sz="1200"/>
            </a:p>
          </p:txBody>
        </p:sp>
      </p:grpSp>
      <p:grpSp>
        <p:nvGrpSpPr>
          <p:cNvPr id="183" name="Google Shape;183;p32"/>
          <p:cNvGrpSpPr/>
          <p:nvPr/>
        </p:nvGrpSpPr>
        <p:grpSpPr>
          <a:xfrm>
            <a:off x="3393575" y="2879875"/>
            <a:ext cx="3632400" cy="1441800"/>
            <a:chOff x="3393575" y="2879875"/>
            <a:chExt cx="3632400" cy="1441800"/>
          </a:xfrm>
        </p:grpSpPr>
        <p:sp>
          <p:nvSpPr>
            <p:cNvPr id="184" name="Google Shape;184;p32"/>
            <p:cNvSpPr/>
            <p:nvPr/>
          </p:nvSpPr>
          <p:spPr>
            <a:xfrm>
              <a:off x="3393575" y="3121825"/>
              <a:ext cx="1590900" cy="238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nvSpPr>
          <p:spPr>
            <a:xfrm>
              <a:off x="5083775" y="2879875"/>
              <a:ext cx="1942200" cy="14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 need to annotate with @Document and @Id </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Item will be never persisted as an </a:t>
              </a:r>
              <a:r>
                <a:rPr lang="en" sz="1200"/>
                <a:t>independent</a:t>
              </a:r>
              <a:r>
                <a:rPr lang="en" sz="1200"/>
                <a:t> document </a:t>
              </a:r>
              <a:endParaRPr sz="12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idx="1" type="body"/>
          </p:nvPr>
        </p:nvSpPr>
        <p:spPr>
          <a:xfrm>
            <a:off x="278975" y="111703"/>
            <a:ext cx="73251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MongoDB Repository: Two Step Configuration</a:t>
            </a:r>
            <a:endParaRPr/>
          </a:p>
        </p:txBody>
      </p:sp>
      <p:sp>
        <p:nvSpPr>
          <p:cNvPr id="191" name="Google Shape;191;p33"/>
          <p:cNvSpPr txBox="1"/>
          <p:nvPr>
            <p:ph idx="2" type="body"/>
          </p:nvPr>
        </p:nvSpPr>
        <p:spPr>
          <a:xfrm>
            <a:off x="572700" y="689326"/>
            <a:ext cx="7989000" cy="396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Extend MongoRepository to provide basic CRUD operations.</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45720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Enable Spring Data’s automatic repository generation with @EnableMongoRepositories</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spcBef>
                <a:spcPts val="800"/>
              </a:spcBef>
              <a:spcAft>
                <a:spcPts val="1600"/>
              </a:spcAft>
              <a:buNone/>
            </a:pPr>
            <a:r>
              <a:t/>
            </a:r>
            <a:endParaRPr/>
          </a:p>
        </p:txBody>
      </p:sp>
      <p:grpSp>
        <p:nvGrpSpPr>
          <p:cNvPr id="192" name="Google Shape;192;p33"/>
          <p:cNvGrpSpPr/>
          <p:nvPr/>
        </p:nvGrpSpPr>
        <p:grpSpPr>
          <a:xfrm>
            <a:off x="1126900" y="2960276"/>
            <a:ext cx="6376200" cy="1640999"/>
            <a:chOff x="1126900" y="2960276"/>
            <a:chExt cx="6376200" cy="1640999"/>
          </a:xfrm>
        </p:grpSpPr>
        <p:pic>
          <p:nvPicPr>
            <p:cNvPr id="193" name="Google Shape;193;p33"/>
            <p:cNvPicPr preferRelativeResize="0"/>
            <p:nvPr/>
          </p:nvPicPr>
          <p:blipFill>
            <a:blip r:embed="rId3">
              <a:alphaModFix/>
            </a:blip>
            <a:stretch>
              <a:fillRect/>
            </a:stretch>
          </p:blipFill>
          <p:spPr>
            <a:xfrm>
              <a:off x="1126900" y="2960276"/>
              <a:ext cx="3537672" cy="188174"/>
            </a:xfrm>
            <a:prstGeom prst="rect">
              <a:avLst/>
            </a:prstGeom>
            <a:noFill/>
            <a:ln>
              <a:noFill/>
            </a:ln>
          </p:spPr>
        </p:pic>
        <p:sp>
          <p:nvSpPr>
            <p:cNvPr id="194" name="Google Shape;194;p33"/>
            <p:cNvSpPr/>
            <p:nvPr/>
          </p:nvSpPr>
          <p:spPr>
            <a:xfrm>
              <a:off x="2777225" y="3267775"/>
              <a:ext cx="159000" cy="523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txBox="1"/>
            <p:nvPr/>
          </p:nvSpPr>
          <p:spPr>
            <a:xfrm>
              <a:off x="1126900" y="3791275"/>
              <a:ext cx="6376200" cy="8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This will scans its base package for any interfaces that extend Spring Data JPA’s Repository interface. When it finds any interface extending Repository, it automatically (at application startup time) generates an implementation of that interface. </a:t>
              </a:r>
              <a:endParaRPr sz="1200"/>
            </a:p>
          </p:txBody>
        </p:sp>
      </p:grpSp>
      <p:grpSp>
        <p:nvGrpSpPr>
          <p:cNvPr id="196" name="Google Shape;196;p33"/>
          <p:cNvGrpSpPr/>
          <p:nvPr/>
        </p:nvGrpSpPr>
        <p:grpSpPr>
          <a:xfrm>
            <a:off x="1126900" y="1202075"/>
            <a:ext cx="4666149" cy="1369650"/>
            <a:chOff x="1126900" y="1202075"/>
            <a:chExt cx="4666149" cy="1369650"/>
          </a:xfrm>
        </p:grpSpPr>
        <p:pic>
          <p:nvPicPr>
            <p:cNvPr id="197" name="Google Shape;197;p33"/>
            <p:cNvPicPr preferRelativeResize="0"/>
            <p:nvPr/>
          </p:nvPicPr>
          <p:blipFill>
            <a:blip r:embed="rId4">
              <a:alphaModFix/>
            </a:blip>
            <a:stretch>
              <a:fillRect/>
            </a:stretch>
          </p:blipFill>
          <p:spPr>
            <a:xfrm>
              <a:off x="1126900" y="1202075"/>
              <a:ext cx="4666149" cy="957950"/>
            </a:xfrm>
            <a:prstGeom prst="rect">
              <a:avLst/>
            </a:prstGeom>
            <a:noFill/>
            <a:ln>
              <a:noFill/>
            </a:ln>
          </p:spPr>
        </p:pic>
        <p:sp>
          <p:nvSpPr>
            <p:cNvPr id="198" name="Google Shape;198;p33"/>
            <p:cNvSpPr/>
            <p:nvPr/>
          </p:nvSpPr>
          <p:spPr>
            <a:xfrm>
              <a:off x="3473200" y="2008350"/>
              <a:ext cx="159000" cy="34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4116100" y="2008350"/>
              <a:ext cx="159000" cy="34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txBox="1"/>
            <p:nvPr/>
          </p:nvSpPr>
          <p:spPr>
            <a:xfrm>
              <a:off x="2810375" y="2262425"/>
              <a:ext cx="1233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Document class</a:t>
              </a:r>
              <a:endParaRPr sz="1000"/>
            </a:p>
          </p:txBody>
        </p:sp>
        <p:sp>
          <p:nvSpPr>
            <p:cNvPr id="201" name="Google Shape;201;p33"/>
            <p:cNvSpPr txBox="1"/>
            <p:nvPr/>
          </p:nvSpPr>
          <p:spPr>
            <a:xfrm>
              <a:off x="3876000" y="2284475"/>
              <a:ext cx="1392000" cy="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DataType of Id field</a:t>
              </a:r>
              <a:endParaRPr sz="10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278973" y="111709"/>
            <a:ext cx="7325100" cy="81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CRUD Operation by MongoRepository</a:t>
            </a:r>
            <a:endParaRPr/>
          </a:p>
        </p:txBody>
      </p:sp>
      <p:pic>
        <p:nvPicPr>
          <p:cNvPr id="207" name="Google Shape;207;p34"/>
          <p:cNvPicPr preferRelativeResize="0"/>
          <p:nvPr/>
        </p:nvPicPr>
        <p:blipFill>
          <a:blip r:embed="rId3">
            <a:alphaModFix/>
          </a:blip>
          <a:stretch>
            <a:fillRect/>
          </a:stretch>
        </p:blipFill>
        <p:spPr>
          <a:xfrm>
            <a:off x="2265038" y="842134"/>
            <a:ext cx="4613935" cy="39169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