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70" r:id="rId7"/>
    <p:sldId id="271" r:id="rId8"/>
    <p:sldId id="274" r:id="rId9"/>
    <p:sldId id="273" r:id="rId10"/>
    <p:sldId id="272" r:id="rId11"/>
    <p:sldId id="265" r:id="rId12"/>
    <p:sldId id="266" r:id="rId13"/>
    <p:sldId id="267" r:id="rId14"/>
    <p:sldId id="268" r:id="rId15"/>
    <p:sldId id="269"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0" d="100"/>
          <a:sy n="60" d="100"/>
        </p:scale>
        <p:origin x="660"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D:\DA%20Projects\P206%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A%20Projects\P206%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[P206 EXCEL.xlsx]KPI 1!PivotTable2</c:name>
    <c:fmtId val="18"/>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0980392156862738E-2"/>
          <c:y val="0.16482711693454935"/>
          <c:w val="0.79950841438937781"/>
          <c:h val="0.68224984379432396"/>
        </c:manualLayout>
      </c:layout>
      <c:barChart>
        <c:barDir val="col"/>
        <c:grouping val="percentStacked"/>
        <c:varyColors val="0"/>
        <c:ser>
          <c:idx val="0"/>
          <c:order val="0"/>
          <c:tx>
            <c:strRef>
              <c:f>'KPI 1'!$B$1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'KPI 1'!$A$2:$A$4</c:f>
              <c:strCache>
                <c:ptCount val="2"/>
                <c:pt idx="0">
                  <c:v>Weekday</c:v>
                </c:pt>
                <c:pt idx="1">
                  <c:v>Weekend</c:v>
                </c:pt>
              </c:strCache>
            </c:strRef>
          </c:cat>
          <c:val>
            <c:numRef>
              <c:f>'KPI 1'!$B$2:$B$4</c:f>
              <c:numCache>
                <c:formatCode>0</c:formatCode>
                <c:ptCount val="2"/>
                <c:pt idx="0">
                  <c:v>80082</c:v>
                </c:pt>
                <c:pt idx="1">
                  <c:v>23804</c:v>
                </c:pt>
              </c:numCache>
            </c:numRef>
          </c:val>
          <c:extLst>
            <c:ext xmlns:c16="http://schemas.microsoft.com/office/drawing/2014/chart" uri="{C3380CC4-5D6E-409C-BE32-E72D297353CC}">
              <c16:uniqueId val="{00000000-B57B-43A8-BA17-E016940362F4}"/>
            </c:ext>
          </c:extLst>
        </c:ser>
        <c:dLbls>
          <c:dLblPos val="inEnd"/>
          <c:showLegendKey val="0"/>
          <c:showVal val="1"/>
          <c:showCatName val="0"/>
          <c:showSerName val="0"/>
          <c:showPercent val="0"/>
          <c:showBubbleSize val="0"/>
        </c:dLbls>
        <c:gapWidth val="150"/>
        <c:overlap val="100"/>
        <c:axId val="603131439"/>
        <c:axId val="603137679"/>
      </c:barChart>
      <c:catAx>
        <c:axId val="60313143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03137679"/>
        <c:crosses val="autoZero"/>
        <c:auto val="1"/>
        <c:lblAlgn val="ctr"/>
        <c:lblOffset val="100"/>
        <c:noMultiLvlLbl val="0"/>
      </c:catAx>
      <c:valAx>
        <c:axId val="603137679"/>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031314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[P206 EXCEL.xlsx]KPI 3!PivotTable5</c:name>
    <c:fmtId val="5"/>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3582437800258836E-2"/>
          <c:y val="6.0263653483992465E-2"/>
          <c:w val="0.72837547609406939"/>
          <c:h val="0.87119296528611889"/>
        </c:manualLayout>
      </c:layout>
      <c:barChart>
        <c:barDir val="col"/>
        <c:grouping val="clustered"/>
        <c:varyColors val="0"/>
        <c:ser>
          <c:idx val="0"/>
          <c:order val="0"/>
          <c:tx>
            <c:strRef>
              <c:f>'KPI 3'!$B$3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'KPI 3'!$A$4:$A$5</c:f>
              <c:strCache>
                <c:ptCount val="1"/>
                <c:pt idx="0">
                  <c:v>bebes</c:v>
                </c:pt>
              </c:strCache>
            </c:strRef>
          </c:cat>
          <c:val>
            <c:numRef>
              <c:f>'KPI 3'!$B$4:$B$5</c:f>
              <c:numCache>
                <c:formatCode>0</c:formatCode>
                <c:ptCount val="1"/>
                <c:pt idx="0">
                  <c:v>11.875231053604436</c:v>
                </c:pt>
              </c:numCache>
            </c:numRef>
          </c:val>
          <c:extLst>
            <c:ext xmlns:c16="http://schemas.microsoft.com/office/drawing/2014/chart" uri="{C3380CC4-5D6E-409C-BE32-E72D297353CC}">
              <c16:uniqueId val="{00000000-B7F0-4381-95CA-C24210F8A4A5}"/>
            </c:ext>
          </c:extLst>
        </c:ser>
        <c:dLbls>
          <c:dLblPos val="inEnd"/>
          <c:showLegendKey val="0"/>
          <c:showVal val="1"/>
          <c:showCatName val="0"/>
          <c:showSerName val="0"/>
          <c:showPercent val="0"/>
          <c:showBubbleSize val="0"/>
        </c:dLbls>
        <c:gapWidth val="100"/>
        <c:overlap val="-24"/>
        <c:axId val="1682317487"/>
        <c:axId val="1682335247"/>
      </c:barChart>
      <c:catAx>
        <c:axId val="168231748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82335247"/>
        <c:crosses val="autoZero"/>
        <c:auto val="1"/>
        <c:lblAlgn val="ctr"/>
        <c:lblOffset val="100"/>
        <c:noMultiLvlLbl val="0"/>
      </c:catAx>
      <c:valAx>
        <c:axId val="1682335247"/>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823174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546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725918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572567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639066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500209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95567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5845" y="0"/>
            <a:ext cx="14614555" cy="8229600"/>
          </a:xfrm>
          <a:prstGeom prst="rect">
            <a:avLst/>
          </a:prstGeom>
          <a:solidFill>
            <a:schemeClr val="bg1">
              <a:alpha val="75000"/>
            </a:schemeClr>
          </a:solidFill>
          <a:ln w="13811">
            <a:solidFill>
              <a:srgbClr val="FFFFFF">
                <a:alpha val="64000"/>
              </a:srgbClr>
            </a:solidFill>
            <a:prstDash val="solid"/>
          </a:ln>
        </p:spPr>
        <p:txBody>
          <a:bodyPr/>
          <a:lstStyle/>
          <a:p>
            <a:endParaRPr lang="en-US" dirty="0"/>
          </a:p>
        </p:txBody>
      </p:sp>
      <p:sp>
        <p:nvSpPr>
          <p:cNvPr id="5" name="Text 2"/>
          <p:cNvSpPr/>
          <p:nvPr/>
        </p:nvSpPr>
        <p:spPr>
          <a:xfrm>
            <a:off x="6319597" y="3507668"/>
            <a:ext cx="7477601" cy="1777008"/>
          </a:xfrm>
          <a:prstGeom prst="rect">
            <a:avLst/>
          </a:prstGeom>
          <a:noFill/>
          <a:ln/>
        </p:spPr>
        <p:txBody>
          <a:bodyPr wrap="square" rtlCol="0" anchor="t"/>
          <a:lstStyle/>
          <a:p>
            <a:pPr marL="0" indent="0">
              <a:lnSpc>
                <a:spcPts val="2799"/>
              </a:lnSpc>
              <a:buNone/>
            </a:pPr>
            <a:endParaRPr lang="en-US" sz="1750" dirty="0"/>
          </a:p>
        </p:txBody>
      </p:sp>
      <p:pic>
        <p:nvPicPr>
          <p:cNvPr id="7" name="Picture 6">
            <a:extLst>
              <a:ext uri="{FF2B5EF4-FFF2-40B4-BE49-F238E27FC236}">
                <a16:creationId xmlns:a16="http://schemas.microsoft.com/office/drawing/2014/main" id="{17802F5C-3803-134B-1731-B0803A3A9F58}"/>
              </a:ext>
            </a:extLst>
          </p:cNvPr>
          <p:cNvPicPr>
            <a:picLocks noChangeAspect="1"/>
          </p:cNvPicPr>
          <p:nvPr/>
        </p:nvPicPr>
        <p:blipFill>
          <a:blip r:embed="rId4"/>
          <a:stretch>
            <a:fillRect/>
          </a:stretch>
        </p:blipFill>
        <p:spPr>
          <a:xfrm>
            <a:off x="15845" y="2338771"/>
            <a:ext cx="7299355" cy="4114801"/>
          </a:xfrm>
          <a:prstGeom prst="rect">
            <a:avLst/>
          </a:prstGeom>
        </p:spPr>
      </p:pic>
      <p:sp>
        <p:nvSpPr>
          <p:cNvPr id="4" name="Text 1"/>
          <p:cNvSpPr/>
          <p:nvPr/>
        </p:nvSpPr>
        <p:spPr>
          <a:xfrm>
            <a:off x="6879945" y="538591"/>
            <a:ext cx="7630251" cy="1777008"/>
          </a:xfrm>
          <a:prstGeom prst="rect">
            <a:avLst/>
          </a:prstGeom>
          <a:noFill/>
          <a:ln/>
        </p:spPr>
        <p:txBody>
          <a:bodyPr wrap="square" rtlCol="0" anchor="t"/>
          <a:lstStyle/>
          <a:p>
            <a:pPr marL="0" indent="0">
              <a:lnSpc>
                <a:spcPts val="6561"/>
              </a:lnSpc>
              <a:buNone/>
            </a:pPr>
            <a:r>
              <a:rPr lang="en-IN" sz="7200" b="1" kern="0" spc="-105" dirty="0" err="1">
                <a:solidFill>
                  <a:srgbClr val="FF75D3"/>
                </a:solidFill>
                <a:latin typeface="adonis-web" pitchFamily="34" charset="0"/>
                <a:ea typeface="adonis-web" pitchFamily="34" charset="-122"/>
              </a:rPr>
              <a:t>Olist</a:t>
            </a:r>
            <a:r>
              <a:rPr lang="en-IN" sz="8000" dirty="0">
                <a:latin typeface="+mj-lt"/>
              </a:rPr>
              <a:t> </a:t>
            </a:r>
            <a:r>
              <a:rPr lang="en-IN" sz="7200" b="1" kern="0" spc="-105" dirty="0">
                <a:solidFill>
                  <a:srgbClr val="FF75D3"/>
                </a:solidFill>
                <a:latin typeface="adonis-web" pitchFamily="34" charset="0"/>
                <a:ea typeface="adonis-web" pitchFamily="34" charset="-122"/>
              </a:rPr>
              <a:t>Store</a:t>
            </a:r>
            <a:r>
              <a:rPr lang="en-IN" sz="8000" dirty="0">
                <a:latin typeface="+mj-lt"/>
              </a:rPr>
              <a:t> </a:t>
            </a:r>
            <a:r>
              <a:rPr lang="en-IN" sz="7200" b="1" kern="0" spc="-105" dirty="0">
                <a:solidFill>
                  <a:srgbClr val="FF75D3"/>
                </a:solidFill>
                <a:latin typeface="adonis-web" pitchFamily="34" charset="0"/>
                <a:ea typeface="adonis-web" pitchFamily="34" charset="-122"/>
              </a:rPr>
              <a:t>Analysis</a:t>
            </a:r>
            <a:r>
              <a:rPr lang="en-IN" sz="8000" dirty="0">
                <a:latin typeface="+mj-lt"/>
              </a:rPr>
              <a:t> </a:t>
            </a:r>
            <a:r>
              <a:rPr lang="en-US" sz="7200" b="1" kern="0" spc="-105" dirty="0">
                <a:solidFill>
                  <a:srgbClr val="FF75D3"/>
                </a:solidFill>
                <a:latin typeface="adonis-web" pitchFamily="34" charset="0"/>
                <a:ea typeface="adonis-web" pitchFamily="34" charset="-122"/>
                <a:cs typeface="adonis-web" pitchFamily="34" charset="-120"/>
              </a:rPr>
              <a:t>Project</a:t>
            </a:r>
            <a:endParaRPr lang="en-US" sz="7200" dirty="0"/>
          </a:p>
        </p:txBody>
      </p:sp>
      <p:sp>
        <p:nvSpPr>
          <p:cNvPr id="8" name="Text 4"/>
          <p:cNvSpPr/>
          <p:nvPr/>
        </p:nvSpPr>
        <p:spPr>
          <a:xfrm>
            <a:off x="7920008" y="4114799"/>
            <a:ext cx="4053456" cy="4114801"/>
          </a:xfrm>
          <a:prstGeom prst="rect">
            <a:avLst/>
          </a:prstGeom>
          <a:noFill/>
          <a:ln/>
        </p:spPr>
        <p:txBody>
          <a:bodyPr wrap="none" rtlCol="0" anchor="t"/>
          <a:lstStyle/>
          <a:p>
            <a:pPr>
              <a:lnSpc>
                <a:spcPts val="3062"/>
              </a:lnSpc>
            </a:pPr>
            <a:r>
              <a:rPr lang="en-US" sz="2400" b="1" kern="0" spc="-35" dirty="0">
                <a:solidFill>
                  <a:srgbClr val="272525"/>
                </a:solidFill>
                <a:latin typeface="Source Sans Pro" pitchFamily="34" charset="0"/>
                <a:ea typeface="Source Sans Pro" pitchFamily="34" charset="-122"/>
              </a:rPr>
              <a:t>Presented By :- Group – 1</a:t>
            </a:r>
          </a:p>
          <a:p>
            <a:pPr>
              <a:lnSpc>
                <a:spcPts val="3062"/>
              </a:lnSpc>
            </a:pPr>
            <a:endParaRPr lang="en-US" sz="2400" b="1" kern="0" spc="-35" dirty="0">
              <a:solidFill>
                <a:srgbClr val="272525"/>
              </a:solidFill>
              <a:latin typeface="Source Sans Pro" pitchFamily="34" charset="0"/>
              <a:ea typeface="Source Sans Pro" pitchFamily="34" charset="-122"/>
            </a:endParaRPr>
          </a:p>
          <a:p>
            <a:pPr marL="0" indent="0" algn="l">
              <a:lnSpc>
                <a:spcPts val="3062"/>
              </a:lnSpc>
              <a:buNone/>
            </a:pPr>
            <a:r>
              <a:rPr lang="en-US" sz="2400" b="1" kern="0" spc="-35" dirty="0" err="1">
                <a:solidFill>
                  <a:srgbClr val="272525"/>
                </a:solidFill>
                <a:latin typeface="Source Sans Pro" pitchFamily="34" charset="0"/>
                <a:ea typeface="Source Sans Pro" pitchFamily="34" charset="-122"/>
                <a:cs typeface="Source Sans Pro" pitchFamily="34" charset="-120"/>
              </a:rPr>
              <a:t>Mr.Meet</a:t>
            </a:r>
            <a:r>
              <a:rPr lang="en-US" sz="2400" b="1" kern="0" spc="-35" dirty="0">
                <a:solidFill>
                  <a:srgbClr val="272525"/>
                </a:solidFill>
                <a:latin typeface="Source Sans Pro" pitchFamily="34" charset="0"/>
                <a:ea typeface="Source Sans Pro" pitchFamily="34" charset="-122"/>
                <a:cs typeface="Source Sans Pro" pitchFamily="34" charset="-120"/>
              </a:rPr>
              <a:t> Hitendra Panchal</a:t>
            </a:r>
          </a:p>
          <a:p>
            <a:pPr marL="0" indent="0" algn="l">
              <a:lnSpc>
                <a:spcPts val="3062"/>
              </a:lnSpc>
              <a:buNone/>
            </a:pPr>
            <a:r>
              <a:rPr lang="en-US" sz="2400" b="1" kern="0" spc="-35" dirty="0" err="1">
                <a:solidFill>
                  <a:srgbClr val="272525"/>
                </a:solidFill>
                <a:latin typeface="Source Sans Pro" pitchFamily="34" charset="0"/>
                <a:ea typeface="Source Sans Pro" pitchFamily="34" charset="-122"/>
                <a:cs typeface="Source Sans Pro" pitchFamily="34" charset="-120"/>
              </a:rPr>
              <a:t>Ms.Pooja</a:t>
            </a:r>
            <a:r>
              <a:rPr lang="en-US" sz="2400" b="1" kern="0" spc="-35" dirty="0">
                <a:solidFill>
                  <a:srgbClr val="272525"/>
                </a:solidFill>
                <a:latin typeface="Source Sans Pro" pitchFamily="34" charset="0"/>
                <a:ea typeface="Source Sans Pro" pitchFamily="34" charset="-122"/>
                <a:cs typeface="Source Sans Pro" pitchFamily="34" charset="-120"/>
              </a:rPr>
              <a:t> </a:t>
            </a:r>
            <a:r>
              <a:rPr lang="en-US" sz="2400" b="1" kern="0" spc="-35" dirty="0" err="1">
                <a:solidFill>
                  <a:srgbClr val="272525"/>
                </a:solidFill>
                <a:latin typeface="Source Sans Pro" pitchFamily="34" charset="0"/>
                <a:ea typeface="Source Sans Pro" pitchFamily="34" charset="-122"/>
                <a:cs typeface="Source Sans Pro" pitchFamily="34" charset="-120"/>
              </a:rPr>
              <a:t>Nithin</a:t>
            </a:r>
            <a:r>
              <a:rPr lang="en-US" sz="2400" b="1" kern="0" spc="-35" dirty="0">
                <a:solidFill>
                  <a:srgbClr val="272525"/>
                </a:solidFill>
                <a:latin typeface="Source Sans Pro" pitchFamily="34" charset="0"/>
                <a:ea typeface="Source Sans Pro" pitchFamily="34" charset="-122"/>
                <a:cs typeface="Source Sans Pro" pitchFamily="34" charset="-120"/>
              </a:rPr>
              <a:t> Poojary</a:t>
            </a:r>
          </a:p>
          <a:p>
            <a:pPr marL="0" indent="0" algn="l">
              <a:lnSpc>
                <a:spcPts val="3062"/>
              </a:lnSpc>
              <a:buNone/>
            </a:pPr>
            <a:r>
              <a:rPr lang="en-US" sz="2400" b="1" kern="0" spc="-35" dirty="0" err="1">
                <a:solidFill>
                  <a:srgbClr val="272525"/>
                </a:solidFill>
                <a:latin typeface="Source Sans Pro" pitchFamily="34" charset="0"/>
                <a:ea typeface="Source Sans Pro" pitchFamily="34" charset="-122"/>
                <a:cs typeface="Source Sans Pro" pitchFamily="34" charset="-120"/>
              </a:rPr>
              <a:t>Mr.Yogesh</a:t>
            </a:r>
            <a:r>
              <a:rPr lang="en-US" sz="2400" b="1" kern="0" spc="-35" dirty="0">
                <a:solidFill>
                  <a:srgbClr val="272525"/>
                </a:solidFill>
                <a:latin typeface="Source Sans Pro" pitchFamily="34" charset="0"/>
                <a:ea typeface="Source Sans Pro" pitchFamily="34" charset="-122"/>
                <a:cs typeface="Source Sans Pro" pitchFamily="34" charset="-120"/>
              </a:rPr>
              <a:t> </a:t>
            </a:r>
            <a:r>
              <a:rPr lang="en-US" sz="2400" b="1" kern="0" spc="-35" dirty="0" err="1">
                <a:solidFill>
                  <a:srgbClr val="272525"/>
                </a:solidFill>
                <a:latin typeface="Source Sans Pro" pitchFamily="34" charset="0"/>
                <a:ea typeface="Source Sans Pro" pitchFamily="34" charset="-122"/>
                <a:cs typeface="Source Sans Pro" pitchFamily="34" charset="-120"/>
              </a:rPr>
              <a:t>Chappewar</a:t>
            </a:r>
            <a:endParaRPr lang="en-US" sz="2400" b="1" kern="0" spc="-35" dirty="0">
              <a:solidFill>
                <a:srgbClr val="272525"/>
              </a:solidFill>
              <a:latin typeface="Source Sans Pro" pitchFamily="34" charset="0"/>
              <a:ea typeface="Source Sans Pro" pitchFamily="34" charset="-122"/>
              <a:cs typeface="Source Sans Pro" pitchFamily="34" charset="-120"/>
            </a:endParaRPr>
          </a:p>
          <a:p>
            <a:pPr marL="0" indent="0" algn="l">
              <a:lnSpc>
                <a:spcPts val="3062"/>
              </a:lnSpc>
              <a:buNone/>
            </a:pPr>
            <a:r>
              <a:rPr lang="en-US" sz="2400" b="1" kern="0" spc="-35" dirty="0" err="1">
                <a:solidFill>
                  <a:srgbClr val="272525"/>
                </a:solidFill>
                <a:latin typeface="Source Sans Pro" pitchFamily="34" charset="0"/>
                <a:ea typeface="Source Sans Pro" pitchFamily="34" charset="-122"/>
                <a:cs typeface="Source Sans Pro" pitchFamily="34" charset="-120"/>
              </a:rPr>
              <a:t>Ms.Naziya</a:t>
            </a:r>
            <a:r>
              <a:rPr lang="en-US" sz="2400" b="1" kern="0" spc="-35" dirty="0">
                <a:solidFill>
                  <a:srgbClr val="272525"/>
                </a:solidFill>
                <a:latin typeface="Source Sans Pro" pitchFamily="34" charset="0"/>
                <a:ea typeface="Source Sans Pro" pitchFamily="34" charset="-122"/>
                <a:cs typeface="Source Sans Pro" pitchFamily="34" charset="-120"/>
              </a:rPr>
              <a:t> </a:t>
            </a:r>
            <a:r>
              <a:rPr lang="en-US" sz="2400" b="1" kern="0" spc="-35" dirty="0" err="1">
                <a:solidFill>
                  <a:srgbClr val="272525"/>
                </a:solidFill>
                <a:latin typeface="Source Sans Pro" pitchFamily="34" charset="0"/>
                <a:ea typeface="Source Sans Pro" pitchFamily="34" charset="-122"/>
                <a:cs typeface="Source Sans Pro" pitchFamily="34" charset="-120"/>
              </a:rPr>
              <a:t>Kouser</a:t>
            </a:r>
            <a:endParaRPr lang="en-US" sz="2400" b="1" kern="0" spc="-35" dirty="0">
              <a:solidFill>
                <a:srgbClr val="272525"/>
              </a:solidFill>
              <a:latin typeface="Source Sans Pro" pitchFamily="34" charset="0"/>
              <a:ea typeface="Source Sans Pro" pitchFamily="34" charset="-122"/>
              <a:cs typeface="Source Sans Pro" pitchFamily="34" charset="-120"/>
            </a:endParaRPr>
          </a:p>
          <a:p>
            <a:pPr marL="0" indent="0" algn="l">
              <a:lnSpc>
                <a:spcPts val="3062"/>
              </a:lnSpc>
              <a:buNone/>
            </a:pPr>
            <a:r>
              <a:rPr lang="en-US" sz="2400" b="1" kern="0" spc="-35" dirty="0" err="1">
                <a:solidFill>
                  <a:srgbClr val="272525"/>
                </a:solidFill>
                <a:latin typeface="Source Sans Pro" pitchFamily="34" charset="0"/>
                <a:ea typeface="Source Sans Pro" pitchFamily="34" charset="-122"/>
                <a:cs typeface="Source Sans Pro" pitchFamily="34" charset="-120"/>
              </a:rPr>
              <a:t>Mr.Abhisekh</a:t>
            </a:r>
            <a:r>
              <a:rPr lang="en-US" sz="2400" b="1" kern="0" spc="-35" dirty="0">
                <a:solidFill>
                  <a:srgbClr val="272525"/>
                </a:solidFill>
                <a:latin typeface="Source Sans Pro" pitchFamily="34" charset="0"/>
                <a:ea typeface="Source Sans Pro" pitchFamily="34" charset="-122"/>
                <a:cs typeface="Source Sans Pro" pitchFamily="34" charset="-120"/>
              </a:rPr>
              <a:t> </a:t>
            </a:r>
            <a:r>
              <a:rPr lang="en-US" sz="2400" b="1" kern="0" spc="-35" dirty="0" err="1">
                <a:solidFill>
                  <a:srgbClr val="272525"/>
                </a:solidFill>
                <a:latin typeface="Source Sans Pro" pitchFamily="34" charset="0"/>
                <a:ea typeface="Source Sans Pro" pitchFamily="34" charset="-122"/>
                <a:cs typeface="Source Sans Pro" pitchFamily="34" charset="-120"/>
              </a:rPr>
              <a:t>Kander</a:t>
            </a:r>
            <a:endParaRPr lang="en-US" sz="2400" b="1" kern="0" spc="-35" dirty="0">
              <a:solidFill>
                <a:srgbClr val="272525"/>
              </a:solidFill>
              <a:latin typeface="Source Sans Pro" pitchFamily="34" charset="0"/>
              <a:ea typeface="Source Sans Pro" pitchFamily="34" charset="-122"/>
              <a:cs typeface="Source Sans Pro" pitchFamily="34" charset="-120"/>
            </a:endParaRPr>
          </a:p>
          <a:p>
            <a:pPr marL="0" indent="0" algn="l">
              <a:lnSpc>
                <a:spcPts val="3062"/>
              </a:lnSpc>
              <a:buNone/>
            </a:pPr>
            <a:r>
              <a:rPr lang="en-US" sz="2400" b="1" kern="0" spc="-35" dirty="0" err="1">
                <a:solidFill>
                  <a:srgbClr val="272525"/>
                </a:solidFill>
                <a:latin typeface="Source Sans Pro" pitchFamily="34" charset="0"/>
                <a:ea typeface="Source Sans Pro" pitchFamily="34" charset="-122"/>
                <a:cs typeface="Source Sans Pro" pitchFamily="34" charset="-120"/>
              </a:rPr>
              <a:t>Mr.Tulu</a:t>
            </a:r>
            <a:r>
              <a:rPr lang="en-US" sz="2400" b="1" kern="0" spc="-35" dirty="0">
                <a:solidFill>
                  <a:srgbClr val="272525"/>
                </a:solidFill>
                <a:latin typeface="Source Sans Pro" pitchFamily="34" charset="0"/>
                <a:ea typeface="Source Sans Pro" pitchFamily="34" charset="-122"/>
                <a:cs typeface="Source Sans Pro" pitchFamily="34" charset="-120"/>
              </a:rPr>
              <a:t> Nayak</a:t>
            </a:r>
          </a:p>
          <a:p>
            <a:pPr marL="0" indent="0" algn="l">
              <a:lnSpc>
                <a:spcPts val="3062"/>
              </a:lnSpc>
              <a:buNone/>
            </a:pP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6625"/>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US"/>
          </a:p>
        </p:txBody>
      </p:sp>
      <p:sp>
        <p:nvSpPr>
          <p:cNvPr id="4" name="Text 1"/>
          <p:cNvSpPr/>
          <p:nvPr/>
        </p:nvSpPr>
        <p:spPr>
          <a:xfrm>
            <a:off x="833199" y="3067883"/>
            <a:ext cx="4443889" cy="694373"/>
          </a:xfrm>
          <a:prstGeom prst="rect">
            <a:avLst/>
          </a:prstGeom>
          <a:noFill/>
          <a:ln/>
        </p:spPr>
        <p:txBody>
          <a:bodyPr wrap="none" rtlCol="0" anchor="t"/>
          <a:lstStyle/>
          <a:p>
            <a:pPr marL="0" indent="0">
              <a:lnSpc>
                <a:spcPts val="5468"/>
              </a:lnSpc>
              <a:buNone/>
            </a:pPr>
            <a:endParaRPr lang="en-US" sz="4374" dirty="0"/>
          </a:p>
        </p:txBody>
      </p:sp>
      <p:sp>
        <p:nvSpPr>
          <p:cNvPr id="5" name="Text 2"/>
          <p:cNvSpPr/>
          <p:nvPr/>
        </p:nvSpPr>
        <p:spPr>
          <a:xfrm>
            <a:off x="833199" y="4095512"/>
            <a:ext cx="7477601" cy="1066205"/>
          </a:xfrm>
          <a:prstGeom prst="rect">
            <a:avLst/>
          </a:prstGeom>
          <a:noFill/>
          <a:ln/>
        </p:spPr>
        <p:txBody>
          <a:bodyPr wrap="square" rtlCol="0" anchor="t"/>
          <a:lstStyle/>
          <a:p>
            <a:pPr marL="0" indent="0">
              <a:lnSpc>
                <a:spcPts val="2799"/>
              </a:lnSpc>
              <a:buNone/>
            </a:pPr>
            <a:endParaRPr lang="en-US" sz="1750" dirty="0"/>
          </a:p>
        </p:txBody>
      </p:sp>
      <p:sp>
        <p:nvSpPr>
          <p:cNvPr id="6" name="TextBox 5">
            <a:extLst>
              <a:ext uri="{FF2B5EF4-FFF2-40B4-BE49-F238E27FC236}">
                <a16:creationId xmlns:a16="http://schemas.microsoft.com/office/drawing/2014/main" id="{429753BB-B70B-7988-03D8-61AC45DB2D39}"/>
              </a:ext>
            </a:extLst>
          </p:cNvPr>
          <p:cNvSpPr txBox="1"/>
          <p:nvPr/>
        </p:nvSpPr>
        <p:spPr>
          <a:xfrm>
            <a:off x="216131" y="183415"/>
            <a:ext cx="7477601" cy="3231654"/>
          </a:xfrm>
          <a:prstGeom prst="rect">
            <a:avLst/>
          </a:prstGeom>
          <a:noFill/>
        </p:spPr>
        <p:txBody>
          <a:bodyPr wrap="square" rtlCol="0">
            <a:spAutoFit/>
          </a:bodyPr>
          <a:lstStyle/>
          <a:p>
            <a:r>
              <a:rPr lang="en-US" sz="4800" b="1" kern="0" spc="-81" dirty="0">
                <a:solidFill>
                  <a:srgbClr val="FF75D3"/>
                </a:solidFill>
                <a:latin typeface="adonis-web" pitchFamily="34" charset="0"/>
                <a:ea typeface="adonis-web" pitchFamily="34" charset="-122"/>
                <a:cs typeface="adonis-web" pitchFamily="34" charset="-120"/>
              </a:rPr>
              <a:t>KPI 5: Relationship between Shipping Days and Review Scores</a:t>
            </a:r>
            <a:endParaRPr lang="en-US" sz="4800" dirty="0"/>
          </a:p>
          <a:p>
            <a:endParaRPr lang="en-US" sz="6000" dirty="0"/>
          </a:p>
        </p:txBody>
      </p:sp>
      <p:pic>
        <p:nvPicPr>
          <p:cNvPr id="12" name="Picture 11">
            <a:extLst>
              <a:ext uri="{FF2B5EF4-FFF2-40B4-BE49-F238E27FC236}">
                <a16:creationId xmlns:a16="http://schemas.microsoft.com/office/drawing/2014/main" id="{1EE06B24-6EEE-85E8-0010-DC608702C1B9}"/>
              </a:ext>
            </a:extLst>
          </p:cNvPr>
          <p:cNvPicPr>
            <a:picLocks noChangeAspect="1"/>
          </p:cNvPicPr>
          <p:nvPr/>
        </p:nvPicPr>
        <p:blipFill>
          <a:blip r:embed="rId4"/>
          <a:stretch>
            <a:fillRect/>
          </a:stretch>
        </p:blipFill>
        <p:spPr>
          <a:xfrm>
            <a:off x="7487269" y="242195"/>
            <a:ext cx="6644471" cy="3872605"/>
          </a:xfrm>
          <a:prstGeom prst="rect">
            <a:avLst/>
          </a:prstGeom>
        </p:spPr>
      </p:pic>
      <p:pic>
        <p:nvPicPr>
          <p:cNvPr id="14" name="Picture 13">
            <a:extLst>
              <a:ext uri="{FF2B5EF4-FFF2-40B4-BE49-F238E27FC236}">
                <a16:creationId xmlns:a16="http://schemas.microsoft.com/office/drawing/2014/main" id="{528D97C7-295F-D902-250A-76C4CA9CC81D}"/>
              </a:ext>
            </a:extLst>
          </p:cNvPr>
          <p:cNvPicPr>
            <a:picLocks noChangeAspect="1"/>
          </p:cNvPicPr>
          <p:nvPr/>
        </p:nvPicPr>
        <p:blipFill>
          <a:blip r:embed="rId5"/>
          <a:stretch>
            <a:fillRect/>
          </a:stretch>
        </p:blipFill>
        <p:spPr>
          <a:xfrm>
            <a:off x="7315200" y="4356995"/>
            <a:ext cx="7315200" cy="3440344"/>
          </a:xfrm>
          <a:prstGeom prst="rect">
            <a:avLst/>
          </a:prstGeom>
        </p:spPr>
      </p:pic>
      <p:sp>
        <p:nvSpPr>
          <p:cNvPr id="15" name="TextBox 14">
            <a:extLst>
              <a:ext uri="{FF2B5EF4-FFF2-40B4-BE49-F238E27FC236}">
                <a16:creationId xmlns:a16="http://schemas.microsoft.com/office/drawing/2014/main" id="{5CFCACF4-EE43-A7F9-C082-FF92C6A6D9D0}"/>
              </a:ext>
            </a:extLst>
          </p:cNvPr>
          <p:cNvSpPr txBox="1"/>
          <p:nvPr/>
        </p:nvSpPr>
        <p:spPr>
          <a:xfrm>
            <a:off x="448888" y="3067884"/>
            <a:ext cx="6539722" cy="424731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kern="0" spc="-35" dirty="0">
                <a:solidFill>
                  <a:srgbClr val="272525"/>
                </a:solidFill>
                <a:latin typeface="Source Sans Pro" pitchFamily="34" charset="0"/>
                <a:ea typeface="Source Sans Pro" pitchFamily="34" charset="-122"/>
              </a:rPr>
              <a:t>By defining relationship between Shipping Days and Review Scores we have found that with Decrease in Shipping Days will lead to an Increase in Review Scores.</a:t>
            </a:r>
          </a:p>
          <a:p>
            <a:pPr marL="342900" indent="-342900">
              <a:lnSpc>
                <a:spcPct val="150000"/>
              </a:lnSpc>
              <a:buFont typeface="Arial" panose="020B0604020202020204" pitchFamily="34" charset="0"/>
              <a:buChar char="•"/>
            </a:pPr>
            <a:r>
              <a:rPr lang="en-US" sz="2400" kern="0" spc="-35" dirty="0">
                <a:solidFill>
                  <a:srgbClr val="272525"/>
                </a:solidFill>
                <a:latin typeface="Source Sans Pro" pitchFamily="34" charset="0"/>
                <a:ea typeface="Source Sans Pro" pitchFamily="34" charset="-122"/>
              </a:rPr>
              <a:t>From this we can determine the relation between on time or delayed shipping days which leads to  customer satisfaction.</a:t>
            </a:r>
          </a:p>
          <a:p>
            <a:endParaRPr lang="en-US" dirty="0"/>
          </a:p>
        </p:txBody>
      </p:sp>
    </p:spTree>
    <p:extLst>
      <p:ext uri="{BB962C8B-B14F-4D97-AF65-F5344CB8AC3E}">
        <p14:creationId xmlns:p14="http://schemas.microsoft.com/office/powerpoint/2010/main" val="3601692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US"/>
          </a:p>
        </p:txBody>
      </p:sp>
      <p:sp>
        <p:nvSpPr>
          <p:cNvPr id="4" name="Text 1"/>
          <p:cNvSpPr/>
          <p:nvPr/>
        </p:nvSpPr>
        <p:spPr>
          <a:xfrm>
            <a:off x="833199" y="2890123"/>
            <a:ext cx="5505212"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Conclusion and Insights</a:t>
            </a:r>
            <a:endParaRPr lang="en-US" sz="4374" dirty="0"/>
          </a:p>
        </p:txBody>
      </p:sp>
      <p:sp>
        <p:nvSpPr>
          <p:cNvPr id="5" name="Text 2"/>
          <p:cNvSpPr/>
          <p:nvPr/>
        </p:nvSpPr>
        <p:spPr>
          <a:xfrm>
            <a:off x="833199" y="3917752"/>
            <a:ext cx="7477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Our analysis unveiled intriguing insights into Olist Ecommerce sales. We identified trends, correlations, and patterns that hold significant implications for decision-making. The combination of Excel, Power BI, Tableau, and SQL allowed us to comprehensively explore the data and draw actionable conclusions.</a:t>
            </a:r>
            <a:endParaRPr lang="en-US" sz="1750" dirty="0"/>
          </a:p>
        </p:txBody>
      </p:sp>
      <p:pic>
        <p:nvPicPr>
          <p:cNvPr id="6"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US"/>
          </a:p>
        </p:txBody>
      </p:sp>
      <p:sp>
        <p:nvSpPr>
          <p:cNvPr id="4" name="Text 1"/>
          <p:cNvSpPr/>
          <p:nvPr/>
        </p:nvSpPr>
        <p:spPr>
          <a:xfrm>
            <a:off x="2348389" y="2466856"/>
            <a:ext cx="5905619"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Learnings and Challenges</a:t>
            </a:r>
            <a:endParaRPr lang="en-US" sz="4374" dirty="0"/>
          </a:p>
        </p:txBody>
      </p:sp>
      <p:sp>
        <p:nvSpPr>
          <p:cNvPr id="5" name="Text 2"/>
          <p:cNvSpPr/>
          <p:nvPr/>
        </p:nvSpPr>
        <p:spPr>
          <a:xfrm>
            <a:off x="2348389" y="3494484"/>
            <a:ext cx="9933503"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Throughout the project, we learned valuable lessons in data cleaning, visualization, and effective communication of insights. Challenges like data inconsistencies were overcome through systematic approaches, reinforcing the importance of robust data preprocessing.</a:t>
            </a:r>
            <a:endParaRPr lang="en-US" sz="1750" dirty="0"/>
          </a:p>
        </p:txBody>
      </p:sp>
      <p:sp>
        <p:nvSpPr>
          <p:cNvPr id="6" name="Shape 3"/>
          <p:cNvSpPr/>
          <p:nvPr/>
        </p:nvSpPr>
        <p:spPr>
          <a:xfrm>
            <a:off x="2348389" y="4984194"/>
            <a:ext cx="499943" cy="499943"/>
          </a:xfrm>
          <a:prstGeom prst="roundRect">
            <a:avLst>
              <a:gd name="adj" fmla="val 20000"/>
            </a:avLst>
          </a:prstGeom>
          <a:solidFill>
            <a:srgbClr val="EBD0FB"/>
          </a:solidFill>
          <a:ln w="13811">
            <a:solidFill>
              <a:srgbClr val="D7A1F7"/>
            </a:solidFill>
            <a:prstDash val="solid"/>
          </a:ln>
        </p:spPr>
        <p:txBody>
          <a:bodyPr/>
          <a:lstStyle/>
          <a:p>
            <a:endParaRPr lang="en-US"/>
          </a:p>
        </p:txBody>
      </p:sp>
      <p:sp>
        <p:nvSpPr>
          <p:cNvPr id="7" name="Text 4"/>
          <p:cNvSpPr/>
          <p:nvPr/>
        </p:nvSpPr>
        <p:spPr>
          <a:xfrm>
            <a:off x="2506385" y="5025866"/>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1</a:t>
            </a:r>
            <a:endParaRPr lang="en-US" sz="2624" dirty="0"/>
          </a:p>
        </p:txBody>
      </p:sp>
      <p:sp>
        <p:nvSpPr>
          <p:cNvPr id="8" name="Text 5"/>
          <p:cNvSpPr/>
          <p:nvPr/>
        </p:nvSpPr>
        <p:spPr>
          <a:xfrm>
            <a:off x="3070503" y="5060513"/>
            <a:ext cx="2945249"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Valuable Lessons Learned</a:t>
            </a:r>
            <a:endParaRPr lang="en-US" sz="2187" dirty="0"/>
          </a:p>
        </p:txBody>
      </p:sp>
      <p:sp>
        <p:nvSpPr>
          <p:cNvPr id="9" name="Text 6"/>
          <p:cNvSpPr/>
          <p:nvPr/>
        </p:nvSpPr>
        <p:spPr>
          <a:xfrm>
            <a:off x="3070503" y="5629870"/>
            <a:ext cx="4133612"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Data cleaning</a:t>
            </a:r>
            <a:endParaRPr lang="en-US" sz="1750" dirty="0"/>
          </a:p>
        </p:txBody>
      </p:sp>
      <p:sp>
        <p:nvSpPr>
          <p:cNvPr id="10" name="Text 7"/>
          <p:cNvSpPr/>
          <p:nvPr/>
        </p:nvSpPr>
        <p:spPr>
          <a:xfrm>
            <a:off x="3070503" y="6185178"/>
            <a:ext cx="4133612"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Visualization</a:t>
            </a:r>
            <a:endParaRPr lang="en-US" sz="1750" dirty="0"/>
          </a:p>
        </p:txBody>
      </p:sp>
      <p:sp>
        <p:nvSpPr>
          <p:cNvPr id="11" name="Text 8"/>
          <p:cNvSpPr/>
          <p:nvPr/>
        </p:nvSpPr>
        <p:spPr>
          <a:xfrm>
            <a:off x="3070503" y="6740485"/>
            <a:ext cx="4133612"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Effective communication</a:t>
            </a:r>
            <a:endParaRPr lang="en-US" sz="1750" dirty="0"/>
          </a:p>
        </p:txBody>
      </p:sp>
      <p:sp>
        <p:nvSpPr>
          <p:cNvPr id="12" name="Shape 9"/>
          <p:cNvSpPr/>
          <p:nvPr/>
        </p:nvSpPr>
        <p:spPr>
          <a:xfrm>
            <a:off x="7426285" y="4984194"/>
            <a:ext cx="499943" cy="499943"/>
          </a:xfrm>
          <a:prstGeom prst="roundRect">
            <a:avLst>
              <a:gd name="adj" fmla="val 20000"/>
            </a:avLst>
          </a:prstGeom>
          <a:solidFill>
            <a:srgbClr val="EBD0FB"/>
          </a:solidFill>
          <a:ln w="13811">
            <a:solidFill>
              <a:srgbClr val="D7A1F7"/>
            </a:solidFill>
            <a:prstDash val="solid"/>
          </a:ln>
        </p:spPr>
        <p:txBody>
          <a:bodyPr/>
          <a:lstStyle/>
          <a:p>
            <a:endParaRPr lang="en-US"/>
          </a:p>
        </p:txBody>
      </p:sp>
      <p:sp>
        <p:nvSpPr>
          <p:cNvPr id="13" name="Text 10"/>
          <p:cNvSpPr/>
          <p:nvPr/>
        </p:nvSpPr>
        <p:spPr>
          <a:xfrm>
            <a:off x="7584281" y="5025866"/>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2</a:t>
            </a:r>
            <a:endParaRPr lang="en-US" sz="2624" dirty="0"/>
          </a:p>
        </p:txBody>
      </p:sp>
      <p:sp>
        <p:nvSpPr>
          <p:cNvPr id="14" name="Text 11"/>
          <p:cNvSpPr/>
          <p:nvPr/>
        </p:nvSpPr>
        <p:spPr>
          <a:xfrm>
            <a:off x="8148399" y="5060513"/>
            <a:ext cx="2477691"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Challenges Overcome</a:t>
            </a:r>
            <a:endParaRPr lang="en-US" sz="2187" dirty="0"/>
          </a:p>
        </p:txBody>
      </p:sp>
      <p:sp>
        <p:nvSpPr>
          <p:cNvPr id="15" name="Text 12"/>
          <p:cNvSpPr/>
          <p:nvPr/>
        </p:nvSpPr>
        <p:spPr>
          <a:xfrm>
            <a:off x="8148399" y="5629870"/>
            <a:ext cx="4133612"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Data inconsistencies</a:t>
            </a:r>
            <a:endParaRPr lang="en-US" sz="1750" dirty="0"/>
          </a:p>
        </p:txBody>
      </p:sp>
      <p:sp>
        <p:nvSpPr>
          <p:cNvPr id="16" name="Text 13"/>
          <p:cNvSpPr/>
          <p:nvPr/>
        </p:nvSpPr>
        <p:spPr>
          <a:xfrm>
            <a:off x="8148399" y="6185178"/>
            <a:ext cx="4133612"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Data preprocessing</a:t>
            </a:r>
            <a:endParaRPr lang="en-US" sz="1750" dirty="0"/>
          </a:p>
        </p:txBody>
      </p:sp>
      <p:sp>
        <p:nvSpPr>
          <p:cNvPr id="17" name="Text 14"/>
          <p:cNvSpPr/>
          <p:nvPr/>
        </p:nvSpPr>
        <p:spPr>
          <a:xfrm>
            <a:off x="8148399" y="6740485"/>
            <a:ext cx="4133612"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Dashboard design</a:t>
            </a:r>
            <a:endParaRPr lang="en-US" sz="1750" dirty="0"/>
          </a:p>
        </p:txBody>
      </p:sp>
      <p:pic>
        <p:nvPicPr>
          <p:cNvPr id="18" name="Image 1" descr="preencoded.png"/>
          <p:cNvPicPr>
            <a:picLocks noChangeAspect="1"/>
          </p:cNvPicPr>
          <p:nvPr/>
        </p:nvPicPr>
        <p:blipFill>
          <a:blip r:embed="rId4"/>
          <a:stretch>
            <a:fillRect/>
          </a:stretch>
        </p:blipFill>
        <p:spPr>
          <a:xfrm>
            <a:off x="0" y="0"/>
            <a:ext cx="14630400" cy="133314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US"/>
          </a:p>
        </p:txBody>
      </p:sp>
      <p:sp>
        <p:nvSpPr>
          <p:cNvPr id="4" name="Text 1"/>
          <p:cNvSpPr/>
          <p:nvPr/>
        </p:nvSpPr>
        <p:spPr>
          <a:xfrm>
            <a:off x="2348389" y="943213"/>
            <a:ext cx="4443889"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Future Steps</a:t>
            </a:r>
            <a:endParaRPr lang="en-US" sz="4374" dirty="0"/>
          </a:p>
        </p:txBody>
      </p:sp>
      <p:sp>
        <p:nvSpPr>
          <p:cNvPr id="5" name="Text 2"/>
          <p:cNvSpPr/>
          <p:nvPr/>
        </p:nvSpPr>
        <p:spPr>
          <a:xfrm>
            <a:off x="2348389" y="2081927"/>
            <a:ext cx="9933503"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Looking ahead, there are exciting possibilities for extending this analysis. Exploring different geographic regions, timeframes, or even employing advanced predictive models could offer deeper insights into ecommerce trends and customer behavior.</a:t>
            </a:r>
            <a:endParaRPr lang="en-US" sz="1750" dirty="0"/>
          </a:p>
        </p:txBody>
      </p:sp>
      <p:sp>
        <p:nvSpPr>
          <p:cNvPr id="6" name="Shape 3"/>
          <p:cNvSpPr/>
          <p:nvPr/>
        </p:nvSpPr>
        <p:spPr>
          <a:xfrm>
            <a:off x="7292935" y="3398044"/>
            <a:ext cx="44410" cy="3888224"/>
          </a:xfrm>
          <a:prstGeom prst="rect">
            <a:avLst/>
          </a:prstGeom>
          <a:solidFill>
            <a:srgbClr val="D7A1F7"/>
          </a:solidFill>
          <a:ln/>
        </p:spPr>
        <p:txBody>
          <a:bodyPr/>
          <a:lstStyle/>
          <a:p>
            <a:endParaRPr lang="en-US"/>
          </a:p>
        </p:txBody>
      </p:sp>
      <p:sp>
        <p:nvSpPr>
          <p:cNvPr id="7" name="Shape 4"/>
          <p:cNvSpPr/>
          <p:nvPr/>
        </p:nvSpPr>
        <p:spPr>
          <a:xfrm>
            <a:off x="7565053" y="3799344"/>
            <a:ext cx="777597" cy="44410"/>
          </a:xfrm>
          <a:prstGeom prst="rect">
            <a:avLst/>
          </a:prstGeom>
          <a:solidFill>
            <a:srgbClr val="D7A1F7"/>
          </a:solidFill>
          <a:ln/>
        </p:spPr>
        <p:txBody>
          <a:bodyPr/>
          <a:lstStyle/>
          <a:p>
            <a:endParaRPr lang="en-US"/>
          </a:p>
        </p:txBody>
      </p:sp>
      <p:sp>
        <p:nvSpPr>
          <p:cNvPr id="8" name="Shape 5"/>
          <p:cNvSpPr/>
          <p:nvPr/>
        </p:nvSpPr>
        <p:spPr>
          <a:xfrm>
            <a:off x="7065109" y="3571637"/>
            <a:ext cx="499943" cy="499943"/>
          </a:xfrm>
          <a:prstGeom prst="roundRect">
            <a:avLst>
              <a:gd name="adj" fmla="val 20000"/>
            </a:avLst>
          </a:prstGeom>
          <a:solidFill>
            <a:srgbClr val="EBD0FB"/>
          </a:solidFill>
          <a:ln w="13811">
            <a:solidFill>
              <a:srgbClr val="D7A1F7"/>
            </a:solidFill>
            <a:prstDash val="solid"/>
          </a:ln>
        </p:spPr>
        <p:txBody>
          <a:bodyPr/>
          <a:lstStyle/>
          <a:p>
            <a:endParaRPr lang="en-US"/>
          </a:p>
        </p:txBody>
      </p:sp>
      <p:sp>
        <p:nvSpPr>
          <p:cNvPr id="9" name="Text 6"/>
          <p:cNvSpPr/>
          <p:nvPr/>
        </p:nvSpPr>
        <p:spPr>
          <a:xfrm>
            <a:off x="7223105" y="3613309"/>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1</a:t>
            </a:r>
            <a:endParaRPr lang="en-US" sz="2624" dirty="0"/>
          </a:p>
        </p:txBody>
      </p:sp>
      <p:sp>
        <p:nvSpPr>
          <p:cNvPr id="10" name="Text 7"/>
          <p:cNvSpPr/>
          <p:nvPr/>
        </p:nvSpPr>
        <p:spPr>
          <a:xfrm>
            <a:off x="8537138" y="3620214"/>
            <a:ext cx="3202900"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Exploring Different Regions</a:t>
            </a:r>
            <a:endParaRPr lang="en-US" sz="2187" dirty="0"/>
          </a:p>
        </p:txBody>
      </p:sp>
      <p:sp>
        <p:nvSpPr>
          <p:cNvPr id="11" name="Text 8"/>
          <p:cNvSpPr/>
          <p:nvPr/>
        </p:nvSpPr>
        <p:spPr>
          <a:xfrm>
            <a:off x="8537138" y="4189571"/>
            <a:ext cx="3744754"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Could reveal patterns related to geography</a:t>
            </a:r>
            <a:endParaRPr lang="en-US" sz="1750" dirty="0"/>
          </a:p>
        </p:txBody>
      </p:sp>
      <p:sp>
        <p:nvSpPr>
          <p:cNvPr id="12" name="Shape 9"/>
          <p:cNvSpPr/>
          <p:nvPr/>
        </p:nvSpPr>
        <p:spPr>
          <a:xfrm>
            <a:off x="6287512" y="4910197"/>
            <a:ext cx="777597" cy="44410"/>
          </a:xfrm>
          <a:prstGeom prst="rect">
            <a:avLst/>
          </a:prstGeom>
          <a:solidFill>
            <a:srgbClr val="D7A1F7"/>
          </a:solidFill>
          <a:ln/>
        </p:spPr>
        <p:txBody>
          <a:bodyPr/>
          <a:lstStyle/>
          <a:p>
            <a:endParaRPr lang="en-US"/>
          </a:p>
        </p:txBody>
      </p:sp>
      <p:sp>
        <p:nvSpPr>
          <p:cNvPr id="13" name="Shape 10"/>
          <p:cNvSpPr/>
          <p:nvPr/>
        </p:nvSpPr>
        <p:spPr>
          <a:xfrm>
            <a:off x="7065109" y="4682490"/>
            <a:ext cx="499943" cy="499943"/>
          </a:xfrm>
          <a:prstGeom prst="roundRect">
            <a:avLst>
              <a:gd name="adj" fmla="val 20000"/>
            </a:avLst>
          </a:prstGeom>
          <a:solidFill>
            <a:srgbClr val="EBD0FB"/>
          </a:solidFill>
          <a:ln w="13811">
            <a:solidFill>
              <a:srgbClr val="D7A1F7"/>
            </a:solidFill>
            <a:prstDash val="solid"/>
          </a:ln>
        </p:spPr>
        <p:txBody>
          <a:bodyPr/>
          <a:lstStyle/>
          <a:p>
            <a:endParaRPr lang="en-US"/>
          </a:p>
        </p:txBody>
      </p:sp>
      <p:sp>
        <p:nvSpPr>
          <p:cNvPr id="14" name="Text 11"/>
          <p:cNvSpPr/>
          <p:nvPr/>
        </p:nvSpPr>
        <p:spPr>
          <a:xfrm>
            <a:off x="7223105" y="4724162"/>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2</a:t>
            </a:r>
            <a:endParaRPr lang="en-US" sz="2624" dirty="0"/>
          </a:p>
        </p:txBody>
      </p:sp>
      <p:sp>
        <p:nvSpPr>
          <p:cNvPr id="15" name="Text 12"/>
          <p:cNvSpPr/>
          <p:nvPr/>
        </p:nvSpPr>
        <p:spPr>
          <a:xfrm>
            <a:off x="3722013" y="4731068"/>
            <a:ext cx="2371011" cy="347186"/>
          </a:xfrm>
          <a:prstGeom prst="rect">
            <a:avLst/>
          </a:prstGeom>
          <a:noFill/>
          <a:ln/>
        </p:spPr>
        <p:txBody>
          <a:bodyPr wrap="none" rtlCol="0" anchor="t"/>
          <a:lstStyle/>
          <a:p>
            <a:pPr marL="0" indent="0" algn="r">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Timeframes Analysis</a:t>
            </a:r>
            <a:endParaRPr lang="en-US" sz="2187" dirty="0"/>
          </a:p>
        </p:txBody>
      </p:sp>
      <p:sp>
        <p:nvSpPr>
          <p:cNvPr id="16" name="Text 13"/>
          <p:cNvSpPr/>
          <p:nvPr/>
        </p:nvSpPr>
        <p:spPr>
          <a:xfrm>
            <a:off x="2348389" y="5300424"/>
            <a:ext cx="3744635" cy="355402"/>
          </a:xfrm>
          <a:prstGeom prst="rect">
            <a:avLst/>
          </a:prstGeom>
          <a:noFill/>
          <a:ln/>
        </p:spPr>
        <p:txBody>
          <a:bodyPr wrap="none" rtlCol="0" anchor="t"/>
          <a:lstStyle/>
          <a:p>
            <a:pPr marL="0" indent="0" algn="r">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Might unveil trends in certain timeframes</a:t>
            </a:r>
            <a:endParaRPr lang="en-US" sz="1750" dirty="0"/>
          </a:p>
        </p:txBody>
      </p:sp>
      <p:sp>
        <p:nvSpPr>
          <p:cNvPr id="17" name="Shape 14"/>
          <p:cNvSpPr/>
          <p:nvPr/>
        </p:nvSpPr>
        <p:spPr>
          <a:xfrm>
            <a:off x="7565053" y="5909965"/>
            <a:ext cx="777597" cy="44410"/>
          </a:xfrm>
          <a:prstGeom prst="rect">
            <a:avLst/>
          </a:prstGeom>
          <a:solidFill>
            <a:srgbClr val="D7A1F7"/>
          </a:solidFill>
          <a:ln/>
        </p:spPr>
        <p:txBody>
          <a:bodyPr/>
          <a:lstStyle/>
          <a:p>
            <a:endParaRPr lang="en-US"/>
          </a:p>
        </p:txBody>
      </p:sp>
      <p:sp>
        <p:nvSpPr>
          <p:cNvPr id="18" name="Shape 15"/>
          <p:cNvSpPr/>
          <p:nvPr/>
        </p:nvSpPr>
        <p:spPr>
          <a:xfrm>
            <a:off x="7065109" y="5682258"/>
            <a:ext cx="499943" cy="499943"/>
          </a:xfrm>
          <a:prstGeom prst="roundRect">
            <a:avLst>
              <a:gd name="adj" fmla="val 20000"/>
            </a:avLst>
          </a:prstGeom>
          <a:solidFill>
            <a:srgbClr val="EBD0FB"/>
          </a:solidFill>
          <a:ln w="13811">
            <a:solidFill>
              <a:srgbClr val="D7A1F7"/>
            </a:solidFill>
            <a:prstDash val="solid"/>
          </a:ln>
        </p:spPr>
        <p:txBody>
          <a:bodyPr/>
          <a:lstStyle/>
          <a:p>
            <a:endParaRPr lang="en-US"/>
          </a:p>
        </p:txBody>
      </p:sp>
      <p:sp>
        <p:nvSpPr>
          <p:cNvPr id="19" name="Text 16"/>
          <p:cNvSpPr/>
          <p:nvPr/>
        </p:nvSpPr>
        <p:spPr>
          <a:xfrm>
            <a:off x="7223105" y="5723930"/>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3</a:t>
            </a:r>
            <a:endParaRPr lang="en-US" sz="2624" dirty="0"/>
          </a:p>
        </p:txBody>
      </p:sp>
      <p:sp>
        <p:nvSpPr>
          <p:cNvPr id="20" name="Text 17"/>
          <p:cNvSpPr/>
          <p:nvPr/>
        </p:nvSpPr>
        <p:spPr>
          <a:xfrm>
            <a:off x="8537138" y="5730835"/>
            <a:ext cx="3261717"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Advanced Predictive Models</a:t>
            </a:r>
            <a:endParaRPr lang="en-US" sz="2187" dirty="0"/>
          </a:p>
        </p:txBody>
      </p:sp>
      <p:sp>
        <p:nvSpPr>
          <p:cNvPr id="21" name="Text 18"/>
          <p:cNvSpPr/>
          <p:nvPr/>
        </p:nvSpPr>
        <p:spPr>
          <a:xfrm>
            <a:off x="8537138" y="6300192"/>
            <a:ext cx="3744754"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Could provide additional insights for better decision-making</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US"/>
          </a:p>
        </p:txBody>
      </p:sp>
      <p:sp>
        <p:nvSpPr>
          <p:cNvPr id="4" name="Text 1"/>
          <p:cNvSpPr/>
          <p:nvPr/>
        </p:nvSpPr>
        <p:spPr>
          <a:xfrm>
            <a:off x="833199" y="3067883"/>
            <a:ext cx="4861748" cy="910559"/>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Acknowledgments</a:t>
            </a:r>
            <a:endParaRPr lang="en-US" sz="4374" dirty="0"/>
          </a:p>
        </p:txBody>
      </p:sp>
      <p:sp>
        <p:nvSpPr>
          <p:cNvPr id="5" name="Text 2"/>
          <p:cNvSpPr/>
          <p:nvPr/>
        </p:nvSpPr>
        <p:spPr>
          <a:xfrm>
            <a:off x="833199" y="4095512"/>
            <a:ext cx="74776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We extend our gratitude to our project team for their dedication and collaboration. Additionally, we appreciate the guidance of our mentors and the tools that facilitated our analysis journey.</a:t>
            </a:r>
            <a:endParaRPr lang="en-US" sz="1750" dirty="0"/>
          </a:p>
        </p:txBody>
      </p:sp>
      <p:pic>
        <p:nvPicPr>
          <p:cNvPr id="7" name="Picture 6">
            <a:extLst>
              <a:ext uri="{FF2B5EF4-FFF2-40B4-BE49-F238E27FC236}">
                <a16:creationId xmlns:a16="http://schemas.microsoft.com/office/drawing/2014/main" id="{4A5CF266-81E6-0E00-AB2D-35D3ACB25DD7}"/>
              </a:ext>
            </a:extLst>
          </p:cNvPr>
          <p:cNvPicPr>
            <a:picLocks noChangeAspect="1"/>
          </p:cNvPicPr>
          <p:nvPr/>
        </p:nvPicPr>
        <p:blipFill>
          <a:blip r:embed="rId4"/>
          <a:stretch>
            <a:fillRect/>
          </a:stretch>
        </p:blipFill>
        <p:spPr>
          <a:xfrm>
            <a:off x="7315200" y="919162"/>
            <a:ext cx="6915150" cy="63912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US"/>
          </a:p>
        </p:txBody>
      </p:sp>
      <p:sp>
        <p:nvSpPr>
          <p:cNvPr id="4" name="Text 1"/>
          <p:cNvSpPr/>
          <p:nvPr/>
        </p:nvSpPr>
        <p:spPr>
          <a:xfrm>
            <a:off x="2348389" y="3912156"/>
            <a:ext cx="4443889"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Q &amp; A</a:t>
            </a:r>
            <a:endParaRPr lang="en-US" sz="4374" dirty="0"/>
          </a:p>
        </p:txBody>
      </p:sp>
      <p:sp>
        <p:nvSpPr>
          <p:cNvPr id="5" name="Text 2"/>
          <p:cNvSpPr/>
          <p:nvPr/>
        </p:nvSpPr>
        <p:spPr>
          <a:xfrm>
            <a:off x="2348389" y="4939784"/>
            <a:ext cx="9933503"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We invite you to ask any questions you may have regarding our </a:t>
            </a:r>
            <a:r>
              <a:rPr lang="en-US" sz="1750" kern="0" spc="-35" dirty="0" err="1">
                <a:solidFill>
                  <a:srgbClr val="272525"/>
                </a:solidFill>
                <a:latin typeface="Source Sans Pro" pitchFamily="34" charset="0"/>
                <a:ea typeface="Source Sans Pro" pitchFamily="34" charset="-122"/>
                <a:cs typeface="Source Sans Pro" pitchFamily="34" charset="-120"/>
              </a:rPr>
              <a:t>Olist</a:t>
            </a:r>
            <a:r>
              <a:rPr lang="en-US" sz="1750" kern="0" spc="-35" dirty="0">
                <a:solidFill>
                  <a:srgbClr val="272525"/>
                </a:solidFill>
                <a:latin typeface="Source Sans Pro" pitchFamily="34" charset="0"/>
                <a:ea typeface="Source Sans Pro" pitchFamily="34" charset="-122"/>
                <a:cs typeface="Source Sans Pro" pitchFamily="34" charset="-120"/>
              </a:rPr>
              <a:t> </a:t>
            </a:r>
            <a:r>
              <a:rPr lang="en-US" sz="1750" kern="0" spc="-35" dirty="0" err="1">
                <a:solidFill>
                  <a:srgbClr val="272525"/>
                </a:solidFill>
                <a:latin typeface="Source Sans Pro" pitchFamily="34" charset="0"/>
                <a:ea typeface="Source Sans Pro" pitchFamily="34" charset="-122"/>
                <a:cs typeface="Source Sans Pro" pitchFamily="34" charset="-120"/>
              </a:rPr>
              <a:t>storeAnalysis</a:t>
            </a:r>
            <a:r>
              <a:rPr lang="en-US" sz="1750" kern="0" spc="-35" dirty="0">
                <a:solidFill>
                  <a:srgbClr val="272525"/>
                </a:solidFill>
                <a:latin typeface="Source Sans Pro" pitchFamily="34" charset="0"/>
                <a:ea typeface="Source Sans Pro" pitchFamily="34" charset="-122"/>
                <a:cs typeface="Source Sans Pro" pitchFamily="34" charset="-120"/>
              </a:rPr>
              <a:t> project. Your inquiries will help us delve deeper into the dataset and provide further insights.</a:t>
            </a:r>
            <a:endParaRPr lang="en-US" sz="1750" dirty="0"/>
          </a:p>
        </p:txBody>
      </p:sp>
      <p:pic>
        <p:nvPicPr>
          <p:cNvPr id="6" name="Image 1" descr="preencoded.png"/>
          <p:cNvPicPr>
            <a:picLocks noChangeAspect="1"/>
          </p:cNvPicPr>
          <p:nvPr/>
        </p:nvPicPr>
        <p:blipFill>
          <a:blip r:embed="rId4"/>
          <a:stretch>
            <a:fillRect/>
          </a:stretch>
        </p:blipFill>
        <p:spPr>
          <a:xfrm>
            <a:off x="0" y="0"/>
            <a:ext cx="14630400" cy="133314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US"/>
          </a:p>
        </p:txBody>
      </p:sp>
      <p:sp>
        <p:nvSpPr>
          <p:cNvPr id="4" name="Text 1"/>
          <p:cNvSpPr/>
          <p:nvPr/>
        </p:nvSpPr>
        <p:spPr>
          <a:xfrm>
            <a:off x="833199" y="2712482"/>
            <a:ext cx="4443889"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Introduction</a:t>
            </a:r>
            <a:endParaRPr lang="en-US" sz="4374" dirty="0"/>
          </a:p>
        </p:txBody>
      </p:sp>
      <p:sp>
        <p:nvSpPr>
          <p:cNvPr id="5" name="Text 2"/>
          <p:cNvSpPr/>
          <p:nvPr/>
        </p:nvSpPr>
        <p:spPr>
          <a:xfrm>
            <a:off x="833199" y="3740110"/>
            <a:ext cx="7477601"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Welcome to the presentation on the </a:t>
            </a:r>
            <a:r>
              <a:rPr lang="en-US" sz="1750" kern="0" spc="-35" dirty="0" err="1">
                <a:solidFill>
                  <a:srgbClr val="272525"/>
                </a:solidFill>
                <a:latin typeface="Source Sans Pro" pitchFamily="34" charset="0"/>
                <a:ea typeface="Source Sans Pro" pitchFamily="34" charset="-122"/>
                <a:cs typeface="Source Sans Pro" pitchFamily="34" charset="-120"/>
              </a:rPr>
              <a:t>Olist</a:t>
            </a:r>
            <a:r>
              <a:rPr lang="en-US" sz="1750" kern="0" spc="-35" dirty="0">
                <a:solidFill>
                  <a:srgbClr val="272525"/>
                </a:solidFill>
                <a:latin typeface="Source Sans Pro" pitchFamily="34" charset="0"/>
                <a:ea typeface="Source Sans Pro" pitchFamily="34" charset="-122"/>
                <a:cs typeface="Source Sans Pro" pitchFamily="34" charset="-120"/>
              </a:rPr>
              <a:t> Store Analysis project. Our aim in this project was to extract valuable insights from the </a:t>
            </a:r>
            <a:r>
              <a:rPr lang="en-US" sz="1750" kern="0" spc="-35" dirty="0" err="1">
                <a:solidFill>
                  <a:srgbClr val="272525"/>
                </a:solidFill>
                <a:latin typeface="Source Sans Pro" pitchFamily="34" charset="0"/>
                <a:ea typeface="Source Sans Pro" pitchFamily="34" charset="-122"/>
                <a:cs typeface="Source Sans Pro" pitchFamily="34" charset="-120"/>
              </a:rPr>
              <a:t>Olist</a:t>
            </a:r>
            <a:r>
              <a:rPr lang="en-US" sz="1750" kern="0" spc="-35" dirty="0">
                <a:solidFill>
                  <a:srgbClr val="272525"/>
                </a:solidFill>
                <a:latin typeface="Source Sans Pro" pitchFamily="34" charset="0"/>
                <a:ea typeface="Source Sans Pro" pitchFamily="34" charset="-122"/>
                <a:cs typeface="Source Sans Pro" pitchFamily="34" charset="-120"/>
              </a:rPr>
              <a:t> store dataset by creating key performance indicators (KPIs) and informative visualizations. Through this presentation, we will walk you through the various stages of our analysis, from data cleaning to visualization in different tools.</a:t>
            </a:r>
            <a:endParaRPr lang="en-US" sz="1750" dirty="0"/>
          </a:p>
        </p:txBody>
      </p:sp>
      <p:pic>
        <p:nvPicPr>
          <p:cNvPr id="7" name="Picture 6">
            <a:extLst>
              <a:ext uri="{FF2B5EF4-FFF2-40B4-BE49-F238E27FC236}">
                <a16:creationId xmlns:a16="http://schemas.microsoft.com/office/drawing/2014/main" id="{AF684DED-82BE-F01B-48AB-D95C0AB2B128}"/>
              </a:ext>
            </a:extLst>
          </p:cNvPr>
          <p:cNvPicPr>
            <a:picLocks noChangeAspect="1"/>
          </p:cNvPicPr>
          <p:nvPr/>
        </p:nvPicPr>
        <p:blipFill>
          <a:blip r:embed="rId4"/>
          <a:stretch>
            <a:fillRect/>
          </a:stretch>
        </p:blipFill>
        <p:spPr>
          <a:xfrm>
            <a:off x="8689079" y="533752"/>
            <a:ext cx="5941321" cy="717909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US"/>
          </a:p>
        </p:txBody>
      </p:sp>
      <p:sp>
        <p:nvSpPr>
          <p:cNvPr id="4" name="Text 1"/>
          <p:cNvSpPr/>
          <p:nvPr/>
        </p:nvSpPr>
        <p:spPr>
          <a:xfrm>
            <a:off x="833199" y="2712482"/>
            <a:ext cx="4443889"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Data Overview</a:t>
            </a:r>
            <a:endParaRPr lang="en-US" sz="4374" dirty="0"/>
          </a:p>
        </p:txBody>
      </p:sp>
      <p:sp>
        <p:nvSpPr>
          <p:cNvPr id="5" name="Text 2"/>
          <p:cNvSpPr/>
          <p:nvPr/>
        </p:nvSpPr>
        <p:spPr>
          <a:xfrm>
            <a:off x="833199" y="3740110"/>
            <a:ext cx="7477601"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We worked with a diverse dataset comprising 9 Excel files sourced from </a:t>
            </a:r>
            <a:r>
              <a:rPr lang="en-US" sz="1750" kern="0" spc="-35" dirty="0" err="1">
                <a:solidFill>
                  <a:srgbClr val="272525"/>
                </a:solidFill>
                <a:latin typeface="Source Sans Pro" pitchFamily="34" charset="0"/>
                <a:ea typeface="Source Sans Pro" pitchFamily="34" charset="-122"/>
                <a:cs typeface="Source Sans Pro" pitchFamily="34" charset="-120"/>
              </a:rPr>
              <a:t>Olist</a:t>
            </a:r>
            <a:r>
              <a:rPr lang="en-US" sz="1750" kern="0" spc="-35" dirty="0">
                <a:solidFill>
                  <a:srgbClr val="272525"/>
                </a:solidFill>
                <a:latin typeface="Source Sans Pro" pitchFamily="34" charset="0"/>
                <a:ea typeface="Source Sans Pro" pitchFamily="34" charset="-122"/>
                <a:cs typeface="Source Sans Pro" pitchFamily="34" charset="-120"/>
              </a:rPr>
              <a:t> Store. These files contained crucial information about orders, payments, delivery, and customer reviews. This rich dataset was the foundation for our analysis, enabling us to uncover meaningful patterns and trends within the ecommerce domain.</a:t>
            </a:r>
            <a:endParaRPr lang="en-US" sz="1750" dirty="0"/>
          </a:p>
        </p:txBody>
      </p:sp>
      <p:pic>
        <p:nvPicPr>
          <p:cNvPr id="6"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US"/>
          </a:p>
        </p:txBody>
      </p:sp>
      <p:sp>
        <p:nvSpPr>
          <p:cNvPr id="4" name="Text 1"/>
          <p:cNvSpPr/>
          <p:nvPr/>
        </p:nvSpPr>
        <p:spPr>
          <a:xfrm>
            <a:off x="833199" y="429792"/>
            <a:ext cx="5192197"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Data Cleaning Process</a:t>
            </a:r>
            <a:endParaRPr lang="en-US" sz="4374" dirty="0"/>
          </a:p>
        </p:txBody>
      </p:sp>
      <p:sp>
        <p:nvSpPr>
          <p:cNvPr id="5" name="Text 2"/>
          <p:cNvSpPr/>
          <p:nvPr/>
        </p:nvSpPr>
        <p:spPr>
          <a:xfrm>
            <a:off x="416600" y="1557973"/>
            <a:ext cx="7477601"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Our initial step involved meticulous data cleaning using Power Query Editor. This process included the removal of duplicate entries, rectifying erroneous values, and merging datasets to consolidate information. The resultant clean dataset laid the groundwork for accurate and reliable analysis, forming the cornerstone of our insights.</a:t>
            </a:r>
            <a:endParaRPr lang="en-US" sz="1750" dirty="0"/>
          </a:p>
        </p:txBody>
      </p:sp>
      <p:pic>
        <p:nvPicPr>
          <p:cNvPr id="10" name="Picture 9">
            <a:extLst>
              <a:ext uri="{FF2B5EF4-FFF2-40B4-BE49-F238E27FC236}">
                <a16:creationId xmlns:a16="http://schemas.microsoft.com/office/drawing/2014/main" id="{C75BBDA9-9E2A-D19E-611F-366C8DF9B7DF}"/>
              </a:ext>
            </a:extLst>
          </p:cNvPr>
          <p:cNvPicPr>
            <a:picLocks noChangeAspect="1"/>
          </p:cNvPicPr>
          <p:nvPr/>
        </p:nvPicPr>
        <p:blipFill>
          <a:blip r:embed="rId4"/>
          <a:stretch>
            <a:fillRect/>
          </a:stretch>
        </p:blipFill>
        <p:spPr>
          <a:xfrm>
            <a:off x="5890423" y="3142476"/>
            <a:ext cx="8323377" cy="4343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US"/>
          </a:p>
        </p:txBody>
      </p:sp>
      <p:sp>
        <p:nvSpPr>
          <p:cNvPr id="4" name="Text 1"/>
          <p:cNvSpPr/>
          <p:nvPr/>
        </p:nvSpPr>
        <p:spPr>
          <a:xfrm>
            <a:off x="2348389" y="1791772"/>
            <a:ext cx="8045887"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Key Performance Indicators (KPIs)</a:t>
            </a:r>
            <a:endParaRPr lang="en-US" sz="4374" dirty="0"/>
          </a:p>
        </p:txBody>
      </p:sp>
      <p:sp>
        <p:nvSpPr>
          <p:cNvPr id="5" name="Text 2"/>
          <p:cNvSpPr/>
          <p:nvPr/>
        </p:nvSpPr>
        <p:spPr>
          <a:xfrm>
            <a:off x="2348389" y="2930485"/>
            <a:ext cx="9933503"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We defined five KPIs that allowed us to assess different aspects of Olist's ecommerce operations:</a:t>
            </a:r>
            <a:endParaRPr lang="en-US" sz="1750" dirty="0"/>
          </a:p>
        </p:txBody>
      </p:sp>
      <p:sp>
        <p:nvSpPr>
          <p:cNvPr id="6" name="Shape 3"/>
          <p:cNvSpPr/>
          <p:nvPr/>
        </p:nvSpPr>
        <p:spPr>
          <a:xfrm>
            <a:off x="2348389" y="3535799"/>
            <a:ext cx="3163014" cy="1513522"/>
          </a:xfrm>
          <a:prstGeom prst="roundRect">
            <a:avLst>
              <a:gd name="adj" fmla="val 6606"/>
            </a:avLst>
          </a:prstGeom>
          <a:solidFill>
            <a:srgbClr val="EBD0FB"/>
          </a:solidFill>
          <a:ln w="13811">
            <a:solidFill>
              <a:srgbClr val="D7A1F7"/>
            </a:solidFill>
            <a:prstDash val="solid"/>
          </a:ln>
        </p:spPr>
        <p:txBody>
          <a:bodyPr/>
          <a:lstStyle/>
          <a:p>
            <a:endParaRPr lang="en-US"/>
          </a:p>
        </p:txBody>
      </p:sp>
      <p:sp>
        <p:nvSpPr>
          <p:cNvPr id="7" name="Text 4"/>
          <p:cNvSpPr/>
          <p:nvPr/>
        </p:nvSpPr>
        <p:spPr>
          <a:xfrm>
            <a:off x="2584371" y="3771781"/>
            <a:ext cx="2691051" cy="694373"/>
          </a:xfrm>
          <a:prstGeom prst="rect">
            <a:avLst/>
          </a:prstGeom>
          <a:noFill/>
          <a:ln/>
        </p:spPr>
        <p:txBody>
          <a:bodyPr wrap="squar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Weekday Vs Weekend Payment Statistics</a:t>
            </a:r>
            <a:endParaRPr lang="en-US" sz="2187" dirty="0"/>
          </a:p>
        </p:txBody>
      </p:sp>
      <p:sp>
        <p:nvSpPr>
          <p:cNvPr id="8" name="Shape 5"/>
          <p:cNvSpPr/>
          <p:nvPr/>
        </p:nvSpPr>
        <p:spPr>
          <a:xfrm>
            <a:off x="5733574" y="3535799"/>
            <a:ext cx="3163014" cy="1513522"/>
          </a:xfrm>
          <a:prstGeom prst="roundRect">
            <a:avLst>
              <a:gd name="adj" fmla="val 6606"/>
            </a:avLst>
          </a:prstGeom>
          <a:solidFill>
            <a:srgbClr val="EBD0FB"/>
          </a:solidFill>
          <a:ln w="13811">
            <a:solidFill>
              <a:srgbClr val="D7A1F7"/>
            </a:solidFill>
            <a:prstDash val="solid"/>
          </a:ln>
        </p:spPr>
        <p:txBody>
          <a:bodyPr/>
          <a:lstStyle/>
          <a:p>
            <a:endParaRPr lang="en-US"/>
          </a:p>
        </p:txBody>
      </p:sp>
      <p:sp>
        <p:nvSpPr>
          <p:cNvPr id="9" name="Text 6"/>
          <p:cNvSpPr/>
          <p:nvPr/>
        </p:nvSpPr>
        <p:spPr>
          <a:xfrm>
            <a:off x="5969556" y="3604973"/>
            <a:ext cx="2691051" cy="1041559"/>
          </a:xfrm>
          <a:prstGeom prst="rect">
            <a:avLst/>
          </a:prstGeom>
          <a:noFill/>
          <a:ln/>
        </p:spPr>
        <p:txBody>
          <a:bodyPr wrap="squar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Number of Orders with Review Score 5 and Credit Card Payment</a:t>
            </a:r>
            <a:endParaRPr lang="en-US" sz="2187" dirty="0"/>
          </a:p>
        </p:txBody>
      </p:sp>
      <p:sp>
        <p:nvSpPr>
          <p:cNvPr id="10" name="Shape 7"/>
          <p:cNvSpPr/>
          <p:nvPr/>
        </p:nvSpPr>
        <p:spPr>
          <a:xfrm>
            <a:off x="9118759" y="3535799"/>
            <a:ext cx="3163014" cy="1513522"/>
          </a:xfrm>
          <a:prstGeom prst="roundRect">
            <a:avLst>
              <a:gd name="adj" fmla="val 6606"/>
            </a:avLst>
          </a:prstGeom>
          <a:solidFill>
            <a:srgbClr val="EBD0FB"/>
          </a:solidFill>
          <a:ln w="13811">
            <a:solidFill>
              <a:srgbClr val="D7A1F7"/>
            </a:solidFill>
            <a:prstDash val="solid"/>
          </a:ln>
        </p:spPr>
        <p:txBody>
          <a:bodyPr/>
          <a:lstStyle/>
          <a:p>
            <a:endParaRPr lang="en-US"/>
          </a:p>
        </p:txBody>
      </p:sp>
      <p:sp>
        <p:nvSpPr>
          <p:cNvPr id="11" name="Text 8"/>
          <p:cNvSpPr/>
          <p:nvPr/>
        </p:nvSpPr>
        <p:spPr>
          <a:xfrm>
            <a:off x="9354741" y="3771781"/>
            <a:ext cx="2691051" cy="694373"/>
          </a:xfrm>
          <a:prstGeom prst="rect">
            <a:avLst/>
          </a:prstGeom>
          <a:noFill/>
          <a:ln/>
        </p:spPr>
        <p:txBody>
          <a:bodyPr wrap="squar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Average Delivery Time for Pet Shop Orders</a:t>
            </a:r>
            <a:endParaRPr lang="en-US" sz="2187" dirty="0"/>
          </a:p>
        </p:txBody>
      </p:sp>
      <p:sp>
        <p:nvSpPr>
          <p:cNvPr id="12" name="Shape 9"/>
          <p:cNvSpPr/>
          <p:nvPr/>
        </p:nvSpPr>
        <p:spPr>
          <a:xfrm>
            <a:off x="2348389" y="5271492"/>
            <a:ext cx="4855726" cy="1166336"/>
          </a:xfrm>
          <a:prstGeom prst="roundRect">
            <a:avLst>
              <a:gd name="adj" fmla="val 8573"/>
            </a:avLst>
          </a:prstGeom>
          <a:solidFill>
            <a:srgbClr val="EBD0FB"/>
          </a:solidFill>
          <a:ln w="13811">
            <a:solidFill>
              <a:srgbClr val="D7A1F7"/>
            </a:solidFill>
            <a:prstDash val="solid"/>
          </a:ln>
        </p:spPr>
        <p:txBody>
          <a:bodyPr/>
          <a:lstStyle/>
          <a:p>
            <a:endParaRPr lang="en-US"/>
          </a:p>
        </p:txBody>
      </p:sp>
      <p:sp>
        <p:nvSpPr>
          <p:cNvPr id="13" name="Text 10"/>
          <p:cNvSpPr/>
          <p:nvPr/>
        </p:nvSpPr>
        <p:spPr>
          <a:xfrm>
            <a:off x="2584371" y="5507474"/>
            <a:ext cx="4383762" cy="694373"/>
          </a:xfrm>
          <a:prstGeom prst="rect">
            <a:avLst/>
          </a:prstGeom>
          <a:noFill/>
          <a:ln/>
        </p:spPr>
        <p:txBody>
          <a:bodyPr wrap="squar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Average Price and Payment Values in Sao Paulo City</a:t>
            </a:r>
            <a:endParaRPr lang="en-US" sz="2187" dirty="0"/>
          </a:p>
        </p:txBody>
      </p:sp>
      <p:sp>
        <p:nvSpPr>
          <p:cNvPr id="14" name="Shape 11"/>
          <p:cNvSpPr/>
          <p:nvPr/>
        </p:nvSpPr>
        <p:spPr>
          <a:xfrm>
            <a:off x="7426285" y="5271492"/>
            <a:ext cx="4855726" cy="1166336"/>
          </a:xfrm>
          <a:prstGeom prst="roundRect">
            <a:avLst>
              <a:gd name="adj" fmla="val 8573"/>
            </a:avLst>
          </a:prstGeom>
          <a:solidFill>
            <a:srgbClr val="EBD0FB"/>
          </a:solidFill>
          <a:ln w="13811">
            <a:solidFill>
              <a:srgbClr val="D7A1F7"/>
            </a:solidFill>
            <a:prstDash val="solid"/>
          </a:ln>
        </p:spPr>
        <p:txBody>
          <a:bodyPr/>
          <a:lstStyle/>
          <a:p>
            <a:endParaRPr lang="en-US"/>
          </a:p>
        </p:txBody>
      </p:sp>
      <p:sp>
        <p:nvSpPr>
          <p:cNvPr id="15" name="Text 12"/>
          <p:cNvSpPr/>
          <p:nvPr/>
        </p:nvSpPr>
        <p:spPr>
          <a:xfrm>
            <a:off x="7662267" y="5507474"/>
            <a:ext cx="4383762" cy="694373"/>
          </a:xfrm>
          <a:prstGeom prst="rect">
            <a:avLst/>
          </a:prstGeom>
          <a:noFill/>
          <a:ln/>
        </p:spPr>
        <p:txBody>
          <a:bodyPr wrap="squar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Relationship between Shipping Days and Review Scores</a:t>
            </a:r>
            <a:endParaRPr lang="en-US" sz="2187"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3325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US"/>
          </a:p>
        </p:txBody>
      </p:sp>
      <p:sp>
        <p:nvSpPr>
          <p:cNvPr id="4" name="Text 1"/>
          <p:cNvSpPr/>
          <p:nvPr/>
        </p:nvSpPr>
        <p:spPr>
          <a:xfrm>
            <a:off x="833199" y="3067883"/>
            <a:ext cx="4443889" cy="694373"/>
          </a:xfrm>
          <a:prstGeom prst="rect">
            <a:avLst/>
          </a:prstGeom>
          <a:noFill/>
          <a:ln/>
        </p:spPr>
        <p:txBody>
          <a:bodyPr wrap="none" rtlCol="0" anchor="t"/>
          <a:lstStyle/>
          <a:p>
            <a:pPr marL="0" indent="0">
              <a:lnSpc>
                <a:spcPts val="5468"/>
              </a:lnSpc>
              <a:buNone/>
            </a:pPr>
            <a:endParaRPr lang="en-US" sz="4374" dirty="0"/>
          </a:p>
        </p:txBody>
      </p:sp>
      <p:sp>
        <p:nvSpPr>
          <p:cNvPr id="5" name="Text 2"/>
          <p:cNvSpPr/>
          <p:nvPr/>
        </p:nvSpPr>
        <p:spPr>
          <a:xfrm>
            <a:off x="833199" y="4095512"/>
            <a:ext cx="7477601" cy="1066205"/>
          </a:xfrm>
          <a:prstGeom prst="rect">
            <a:avLst/>
          </a:prstGeom>
          <a:noFill/>
          <a:ln/>
        </p:spPr>
        <p:txBody>
          <a:bodyPr wrap="square" rtlCol="0" anchor="t"/>
          <a:lstStyle/>
          <a:p>
            <a:pPr marL="0" indent="0">
              <a:lnSpc>
                <a:spcPts val="2799"/>
              </a:lnSpc>
              <a:buNone/>
            </a:pPr>
            <a:endParaRPr lang="en-US" sz="1750" dirty="0"/>
          </a:p>
        </p:txBody>
      </p:sp>
      <p:sp>
        <p:nvSpPr>
          <p:cNvPr id="7" name="TextBox 6">
            <a:extLst>
              <a:ext uri="{FF2B5EF4-FFF2-40B4-BE49-F238E27FC236}">
                <a16:creationId xmlns:a16="http://schemas.microsoft.com/office/drawing/2014/main" id="{6C3C0400-2B56-1BD3-9673-4F908E3A858C}"/>
              </a:ext>
            </a:extLst>
          </p:cNvPr>
          <p:cNvSpPr txBox="1"/>
          <p:nvPr/>
        </p:nvSpPr>
        <p:spPr>
          <a:xfrm>
            <a:off x="515390" y="1027629"/>
            <a:ext cx="5469774" cy="2585323"/>
          </a:xfrm>
          <a:prstGeom prst="rect">
            <a:avLst/>
          </a:prstGeom>
          <a:noFill/>
        </p:spPr>
        <p:txBody>
          <a:bodyPr wrap="square" rtlCol="0">
            <a:spAutoFit/>
          </a:bodyPr>
          <a:lstStyle/>
          <a:p>
            <a:r>
              <a:rPr lang="en-US" sz="4800" b="1" kern="0" spc="-87" dirty="0">
                <a:solidFill>
                  <a:srgbClr val="FF75D3"/>
                </a:solidFill>
                <a:latin typeface="adonis-web" pitchFamily="34" charset="0"/>
                <a:ea typeface="adonis-web" pitchFamily="34" charset="-122"/>
                <a:cs typeface="adonis-web" pitchFamily="34" charset="-120"/>
              </a:rPr>
              <a:t>KPI 1: Weekday Vs Weekend Payment Statistics</a:t>
            </a:r>
            <a:endParaRPr lang="en-US" sz="4800" dirty="0"/>
          </a:p>
          <a:p>
            <a:endParaRPr lang="en-US" dirty="0"/>
          </a:p>
        </p:txBody>
      </p:sp>
      <p:graphicFrame>
        <p:nvGraphicFramePr>
          <p:cNvPr id="8" name="Chart 7">
            <a:extLst>
              <a:ext uri="{FF2B5EF4-FFF2-40B4-BE49-F238E27FC236}">
                <a16:creationId xmlns:a16="http://schemas.microsoft.com/office/drawing/2014/main" id="{371C5ACF-EEC0-0075-CDBD-9F3DFB181B27}"/>
              </a:ext>
            </a:extLst>
          </p:cNvPr>
          <p:cNvGraphicFramePr>
            <a:graphicFrameLocks/>
          </p:cNvGraphicFramePr>
          <p:nvPr>
            <p:extLst>
              <p:ext uri="{D42A27DB-BD31-4B8C-83A1-F6EECF244321}">
                <p14:modId xmlns:p14="http://schemas.microsoft.com/office/powerpoint/2010/main" val="461340853"/>
              </p:ext>
            </p:extLst>
          </p:nvPr>
        </p:nvGraphicFramePr>
        <p:xfrm>
          <a:off x="7126661" y="4481307"/>
          <a:ext cx="7298141" cy="3715044"/>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782D0A67-CE88-0926-A229-28B0D795406F}"/>
              </a:ext>
            </a:extLst>
          </p:cNvPr>
          <p:cNvSpPr txBox="1"/>
          <p:nvPr/>
        </p:nvSpPr>
        <p:spPr>
          <a:xfrm>
            <a:off x="413708" y="4166949"/>
            <a:ext cx="6302975" cy="313932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kern="0" spc="-35" dirty="0">
                <a:solidFill>
                  <a:srgbClr val="272525"/>
                </a:solidFill>
                <a:latin typeface="Source Sans Pro" pitchFamily="34" charset="0"/>
                <a:ea typeface="Source Sans Pro" pitchFamily="34" charset="-122"/>
              </a:rPr>
              <a:t>Payment Values of  Weekday(77%) is Higher compared to Weekend(23%) Payment Values.</a:t>
            </a:r>
          </a:p>
          <a:p>
            <a:pPr marL="342900" indent="-342900">
              <a:lnSpc>
                <a:spcPct val="150000"/>
              </a:lnSpc>
              <a:buFont typeface="Arial" panose="020B0604020202020204" pitchFamily="34" charset="0"/>
              <a:buChar char="•"/>
            </a:pPr>
            <a:r>
              <a:rPr lang="en-US" sz="2400" kern="0" spc="-35" dirty="0">
                <a:solidFill>
                  <a:srgbClr val="272525"/>
                </a:solidFill>
                <a:latin typeface="Source Sans Pro" pitchFamily="34" charset="0"/>
                <a:ea typeface="Source Sans Pro" pitchFamily="34" charset="-122"/>
              </a:rPr>
              <a:t>Also we have found that the Credit Card is mostly used for Payment of orders as compare to other payment types. </a:t>
            </a:r>
          </a:p>
          <a:p>
            <a:endParaRPr lang="en-US" dirty="0"/>
          </a:p>
        </p:txBody>
      </p:sp>
      <p:pic>
        <p:nvPicPr>
          <p:cNvPr id="10" name="Picture 9">
            <a:extLst>
              <a:ext uri="{FF2B5EF4-FFF2-40B4-BE49-F238E27FC236}">
                <a16:creationId xmlns:a16="http://schemas.microsoft.com/office/drawing/2014/main" id="{AEA8B2FD-3157-27F9-9AD3-2A71D470A955}"/>
              </a:ext>
            </a:extLst>
          </p:cNvPr>
          <p:cNvPicPr>
            <a:picLocks noChangeAspect="1"/>
          </p:cNvPicPr>
          <p:nvPr/>
        </p:nvPicPr>
        <p:blipFill>
          <a:blip r:embed="rId5"/>
          <a:stretch>
            <a:fillRect/>
          </a:stretch>
        </p:blipFill>
        <p:spPr>
          <a:xfrm>
            <a:off x="6947202" y="149630"/>
            <a:ext cx="7477601" cy="3998420"/>
          </a:xfrm>
          <a:prstGeom prst="rect">
            <a:avLst/>
          </a:prstGeom>
        </p:spPr>
      </p:pic>
    </p:spTree>
    <p:extLst>
      <p:ext uri="{BB962C8B-B14F-4D97-AF65-F5344CB8AC3E}">
        <p14:creationId xmlns:p14="http://schemas.microsoft.com/office/powerpoint/2010/main" val="1716359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US" dirty="0"/>
          </a:p>
        </p:txBody>
      </p:sp>
      <p:sp>
        <p:nvSpPr>
          <p:cNvPr id="4" name="Text 1"/>
          <p:cNvSpPr/>
          <p:nvPr/>
        </p:nvSpPr>
        <p:spPr>
          <a:xfrm>
            <a:off x="833199" y="3067883"/>
            <a:ext cx="4443889" cy="694373"/>
          </a:xfrm>
          <a:prstGeom prst="rect">
            <a:avLst/>
          </a:prstGeom>
          <a:noFill/>
          <a:ln/>
        </p:spPr>
        <p:txBody>
          <a:bodyPr wrap="none" rtlCol="0" anchor="t"/>
          <a:lstStyle/>
          <a:p>
            <a:pPr marL="0" indent="0">
              <a:lnSpc>
                <a:spcPts val="5468"/>
              </a:lnSpc>
              <a:buNone/>
            </a:pPr>
            <a:endParaRPr lang="en-US" sz="4374" dirty="0"/>
          </a:p>
        </p:txBody>
      </p:sp>
      <p:sp>
        <p:nvSpPr>
          <p:cNvPr id="5" name="Text 2"/>
          <p:cNvSpPr/>
          <p:nvPr/>
        </p:nvSpPr>
        <p:spPr>
          <a:xfrm>
            <a:off x="833199" y="4095512"/>
            <a:ext cx="7477601" cy="1066205"/>
          </a:xfrm>
          <a:prstGeom prst="rect">
            <a:avLst/>
          </a:prstGeom>
          <a:noFill/>
          <a:ln/>
        </p:spPr>
        <p:txBody>
          <a:bodyPr wrap="square" rtlCol="0" anchor="t"/>
          <a:lstStyle/>
          <a:p>
            <a:pPr marL="0" indent="0">
              <a:lnSpc>
                <a:spcPts val="2799"/>
              </a:lnSpc>
              <a:buNone/>
            </a:pPr>
            <a:endParaRPr lang="en-US" sz="1750" dirty="0"/>
          </a:p>
        </p:txBody>
      </p:sp>
      <p:sp>
        <p:nvSpPr>
          <p:cNvPr id="6" name="TextBox 5">
            <a:extLst>
              <a:ext uri="{FF2B5EF4-FFF2-40B4-BE49-F238E27FC236}">
                <a16:creationId xmlns:a16="http://schemas.microsoft.com/office/drawing/2014/main" id="{820497FA-A267-5C09-43A0-A17B1989E788}"/>
              </a:ext>
            </a:extLst>
          </p:cNvPr>
          <p:cNvSpPr txBox="1"/>
          <p:nvPr/>
        </p:nvSpPr>
        <p:spPr>
          <a:xfrm>
            <a:off x="317810" y="760274"/>
            <a:ext cx="6997390" cy="1661993"/>
          </a:xfrm>
          <a:prstGeom prst="rect">
            <a:avLst/>
          </a:prstGeom>
          <a:noFill/>
        </p:spPr>
        <p:txBody>
          <a:bodyPr wrap="square" rtlCol="0">
            <a:spAutoFit/>
          </a:bodyPr>
          <a:lstStyle/>
          <a:p>
            <a:r>
              <a:rPr lang="en-US" sz="3600" b="1" kern="0" spc="-87" dirty="0">
                <a:solidFill>
                  <a:srgbClr val="FF75D3"/>
                </a:solidFill>
                <a:latin typeface="adonis-web" pitchFamily="34" charset="0"/>
                <a:ea typeface="adonis-web" pitchFamily="34" charset="-122"/>
                <a:cs typeface="adonis-web" pitchFamily="34" charset="-120"/>
              </a:rPr>
              <a:t>KPI 2: Number of Orders with Review Score 5 and </a:t>
            </a:r>
            <a:r>
              <a:rPr lang="en-US" sz="4400" b="1" kern="0" spc="-87" dirty="0">
                <a:solidFill>
                  <a:srgbClr val="FF75D3"/>
                </a:solidFill>
                <a:latin typeface="adonis-web" pitchFamily="34" charset="0"/>
                <a:ea typeface="adonis-web" pitchFamily="34" charset="-122"/>
                <a:cs typeface="adonis-web" pitchFamily="34" charset="-120"/>
              </a:rPr>
              <a:t>Credit</a:t>
            </a:r>
            <a:r>
              <a:rPr lang="en-US" sz="3600" b="1" kern="0" spc="-87" dirty="0">
                <a:solidFill>
                  <a:srgbClr val="FF75D3"/>
                </a:solidFill>
                <a:latin typeface="adonis-web" pitchFamily="34" charset="0"/>
                <a:ea typeface="adonis-web" pitchFamily="34" charset="-122"/>
                <a:cs typeface="adonis-web" pitchFamily="34" charset="-120"/>
              </a:rPr>
              <a:t> Card Payment</a:t>
            </a:r>
            <a:endParaRPr lang="en-US" sz="3600" dirty="0"/>
          </a:p>
          <a:p>
            <a:endParaRPr lang="en-US" dirty="0"/>
          </a:p>
        </p:txBody>
      </p:sp>
      <p:sp>
        <p:nvSpPr>
          <p:cNvPr id="7" name="TextBox 6">
            <a:extLst>
              <a:ext uri="{FF2B5EF4-FFF2-40B4-BE49-F238E27FC236}">
                <a16:creationId xmlns:a16="http://schemas.microsoft.com/office/drawing/2014/main" id="{2CCFDAF1-554B-25BF-2D57-005A68336F38}"/>
              </a:ext>
            </a:extLst>
          </p:cNvPr>
          <p:cNvSpPr txBox="1"/>
          <p:nvPr/>
        </p:nvSpPr>
        <p:spPr>
          <a:xfrm>
            <a:off x="7315200" y="464198"/>
            <a:ext cx="6766560" cy="369331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kern="0" spc="-35" dirty="0">
                <a:solidFill>
                  <a:srgbClr val="272525"/>
                </a:solidFill>
                <a:latin typeface="Source Sans Pro" pitchFamily="34" charset="0"/>
                <a:ea typeface="Source Sans Pro" pitchFamily="34" charset="-122"/>
              </a:rPr>
              <a:t>Number of Orders with Payment Type as Credit Card with Review Score 5 is Higher as compare to Other Payment Types.</a:t>
            </a:r>
          </a:p>
          <a:p>
            <a:pPr marL="342900" indent="-342900">
              <a:lnSpc>
                <a:spcPct val="150000"/>
              </a:lnSpc>
              <a:buFont typeface="Arial" panose="020B0604020202020204" pitchFamily="34" charset="0"/>
              <a:buChar char="•"/>
            </a:pPr>
            <a:r>
              <a:rPr lang="en-US" sz="2400" kern="0" spc="-35" dirty="0">
                <a:solidFill>
                  <a:srgbClr val="272525"/>
                </a:solidFill>
                <a:latin typeface="Source Sans Pro" pitchFamily="34" charset="0"/>
                <a:ea typeface="Source Sans Pro" pitchFamily="34" charset="-122"/>
              </a:rPr>
              <a:t>The data shows that the majority i.e. 56% of the total Customers using Credit Card has given Review Score 5.  </a:t>
            </a:r>
          </a:p>
          <a:p>
            <a:endParaRPr lang="en-US" dirty="0"/>
          </a:p>
        </p:txBody>
      </p:sp>
      <p:pic>
        <p:nvPicPr>
          <p:cNvPr id="13" name="Picture 12">
            <a:extLst>
              <a:ext uri="{FF2B5EF4-FFF2-40B4-BE49-F238E27FC236}">
                <a16:creationId xmlns:a16="http://schemas.microsoft.com/office/drawing/2014/main" id="{E86E8120-389B-9DB7-7368-E0A7D0D2D4D2}"/>
              </a:ext>
            </a:extLst>
          </p:cNvPr>
          <p:cNvPicPr>
            <a:picLocks noChangeAspect="1"/>
          </p:cNvPicPr>
          <p:nvPr/>
        </p:nvPicPr>
        <p:blipFill>
          <a:blip r:embed="rId4"/>
          <a:stretch>
            <a:fillRect/>
          </a:stretch>
        </p:blipFill>
        <p:spPr>
          <a:xfrm>
            <a:off x="679766" y="3873489"/>
            <a:ext cx="7849092" cy="4013516"/>
          </a:xfrm>
          <a:prstGeom prst="rect">
            <a:avLst/>
          </a:prstGeom>
        </p:spPr>
      </p:pic>
      <p:sp>
        <p:nvSpPr>
          <p:cNvPr id="14" name="Shape 2">
            <a:extLst>
              <a:ext uri="{FF2B5EF4-FFF2-40B4-BE49-F238E27FC236}">
                <a16:creationId xmlns:a16="http://schemas.microsoft.com/office/drawing/2014/main" id="{FB33A063-2884-1D5E-22AC-F67D6B7A897D}"/>
              </a:ext>
            </a:extLst>
          </p:cNvPr>
          <p:cNvSpPr/>
          <p:nvPr/>
        </p:nvSpPr>
        <p:spPr>
          <a:xfrm>
            <a:off x="8877993" y="4621715"/>
            <a:ext cx="2781652" cy="1345508"/>
          </a:xfrm>
          <a:prstGeom prst="roundRect">
            <a:avLst>
              <a:gd name="adj" fmla="val 16828"/>
            </a:avLst>
          </a:prstGeom>
          <a:solidFill>
            <a:srgbClr val="EBD0FB"/>
          </a:solidFill>
          <a:ln w="13811">
            <a:solidFill>
              <a:srgbClr val="D7A1F7"/>
            </a:solidFill>
            <a:prstDash val="solid"/>
          </a:ln>
        </p:spPr>
        <p:txBody>
          <a:bodyPr/>
          <a:lstStyle/>
          <a:p>
            <a:pPr marL="0" indent="0">
              <a:lnSpc>
                <a:spcPts val="2734"/>
              </a:lnSpc>
              <a:buNone/>
            </a:pPr>
            <a:r>
              <a:rPr lang="en-US" sz="1800" b="1" kern="0" spc="-44">
                <a:solidFill>
                  <a:srgbClr val="272525"/>
                </a:solidFill>
                <a:latin typeface="adonis-web" pitchFamily="34" charset="0"/>
                <a:ea typeface="adonis-web" pitchFamily="34" charset="-122"/>
                <a:cs typeface="adonis-web" pitchFamily="34" charset="-120"/>
              </a:rPr>
              <a:t>Number of Orders</a:t>
            </a:r>
            <a:endParaRPr lang="en-US" sz="1800" dirty="0"/>
          </a:p>
        </p:txBody>
      </p:sp>
      <p:sp>
        <p:nvSpPr>
          <p:cNvPr id="15" name="Shape 5">
            <a:extLst>
              <a:ext uri="{FF2B5EF4-FFF2-40B4-BE49-F238E27FC236}">
                <a16:creationId xmlns:a16="http://schemas.microsoft.com/office/drawing/2014/main" id="{CA7FC243-253D-60DC-E68C-B8E6AA18E5FC}"/>
              </a:ext>
            </a:extLst>
          </p:cNvPr>
          <p:cNvSpPr/>
          <p:nvPr/>
        </p:nvSpPr>
        <p:spPr>
          <a:xfrm>
            <a:off x="11659645" y="6298660"/>
            <a:ext cx="2676698" cy="1345508"/>
          </a:xfrm>
          <a:prstGeom prst="roundRect">
            <a:avLst>
              <a:gd name="adj" fmla="val 23441"/>
            </a:avLst>
          </a:prstGeom>
          <a:solidFill>
            <a:srgbClr val="EBD0FB"/>
          </a:solidFill>
          <a:ln w="13811">
            <a:solidFill>
              <a:srgbClr val="D7A1F7"/>
            </a:solidFill>
            <a:prstDash val="solid"/>
          </a:ln>
        </p:spPr>
        <p:txBody>
          <a:bodyPr/>
          <a:lstStyle/>
          <a:p>
            <a:pPr marL="0" indent="0">
              <a:lnSpc>
                <a:spcPts val="2734"/>
              </a:lnSpc>
              <a:buNone/>
            </a:pPr>
            <a:r>
              <a:rPr lang="en-US" sz="1800" b="1" kern="0" spc="-44">
                <a:solidFill>
                  <a:srgbClr val="272525"/>
                </a:solidFill>
                <a:latin typeface="adonis-web" pitchFamily="34" charset="0"/>
                <a:ea typeface="adonis-web" pitchFamily="34" charset="-122"/>
                <a:cs typeface="adonis-web" pitchFamily="34" charset="-120"/>
              </a:rPr>
              <a:t>Credit Card Payment</a:t>
            </a:r>
            <a:endParaRPr lang="en-US" sz="1800" dirty="0"/>
          </a:p>
        </p:txBody>
      </p:sp>
      <p:sp>
        <p:nvSpPr>
          <p:cNvPr id="16" name="TextBox 15">
            <a:extLst>
              <a:ext uri="{FF2B5EF4-FFF2-40B4-BE49-F238E27FC236}">
                <a16:creationId xmlns:a16="http://schemas.microsoft.com/office/drawing/2014/main" id="{17AF5D35-19AF-FD7B-DCFB-2D7A650445A3}"/>
              </a:ext>
            </a:extLst>
          </p:cNvPr>
          <p:cNvSpPr txBox="1"/>
          <p:nvPr/>
        </p:nvSpPr>
        <p:spPr>
          <a:xfrm>
            <a:off x="8972545" y="5020888"/>
            <a:ext cx="2687100" cy="1200329"/>
          </a:xfrm>
          <a:prstGeom prst="rect">
            <a:avLst/>
          </a:prstGeom>
          <a:noFill/>
        </p:spPr>
        <p:txBody>
          <a:bodyPr wrap="square" rtlCol="0">
            <a:spAutoFit/>
          </a:bodyPr>
          <a:lstStyle/>
          <a:p>
            <a:r>
              <a:rPr lang="en-US" sz="1800" kern="0" spc="-35" dirty="0">
                <a:solidFill>
                  <a:srgbClr val="272525"/>
                </a:solidFill>
                <a:latin typeface="Source Sans Pro" pitchFamily="34" charset="0"/>
                <a:ea typeface="Source Sans Pro" pitchFamily="34" charset="-122"/>
                <a:cs typeface="Source Sans Pro" pitchFamily="34" charset="-120"/>
              </a:rPr>
              <a:t>Count of ecommerce orders with a review score of 5.</a:t>
            </a:r>
            <a:endParaRPr lang="en-US" sz="1800" dirty="0"/>
          </a:p>
          <a:p>
            <a:endParaRPr lang="en-US" dirty="0"/>
          </a:p>
        </p:txBody>
      </p:sp>
      <p:sp>
        <p:nvSpPr>
          <p:cNvPr id="17" name="TextBox 16">
            <a:extLst>
              <a:ext uri="{FF2B5EF4-FFF2-40B4-BE49-F238E27FC236}">
                <a16:creationId xmlns:a16="http://schemas.microsoft.com/office/drawing/2014/main" id="{E9D1E143-37A1-E763-A339-49C5BE9968A8}"/>
              </a:ext>
            </a:extLst>
          </p:cNvPr>
          <p:cNvSpPr txBox="1"/>
          <p:nvPr/>
        </p:nvSpPr>
        <p:spPr>
          <a:xfrm>
            <a:off x="11765109" y="6819975"/>
            <a:ext cx="2465769" cy="923330"/>
          </a:xfrm>
          <a:prstGeom prst="rect">
            <a:avLst/>
          </a:prstGeom>
          <a:noFill/>
        </p:spPr>
        <p:txBody>
          <a:bodyPr wrap="square" rtlCol="0">
            <a:spAutoFit/>
          </a:bodyPr>
          <a:lstStyle/>
          <a:p>
            <a:r>
              <a:rPr lang="en-US" sz="1800" kern="0" spc="-35" dirty="0">
                <a:solidFill>
                  <a:srgbClr val="272525"/>
                </a:solidFill>
                <a:latin typeface="Source Sans Pro" pitchFamily="34" charset="0"/>
                <a:ea typeface="Source Sans Pro" pitchFamily="34" charset="-122"/>
                <a:cs typeface="Source Sans Pro" pitchFamily="34" charset="-120"/>
              </a:rPr>
              <a:t>Subgroup of orders paid for using a credit card.</a:t>
            </a:r>
            <a:endParaRPr lang="en-US" sz="1800" dirty="0"/>
          </a:p>
          <a:p>
            <a:endParaRPr lang="en-US" dirty="0"/>
          </a:p>
        </p:txBody>
      </p:sp>
    </p:spTree>
    <p:extLst>
      <p:ext uri="{BB962C8B-B14F-4D97-AF65-F5344CB8AC3E}">
        <p14:creationId xmlns:p14="http://schemas.microsoft.com/office/powerpoint/2010/main" val="4018447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pPr marL="285750" indent="-285750" algn="just">
              <a:buFont typeface="Arial" panose="020B0604020202020204" pitchFamily="34" charset="0"/>
              <a:buChar char="•"/>
            </a:pPr>
            <a:endParaRPr lang="en-US" sz="2400" dirty="0"/>
          </a:p>
        </p:txBody>
      </p:sp>
      <p:sp>
        <p:nvSpPr>
          <p:cNvPr id="4" name="Text 1"/>
          <p:cNvSpPr/>
          <p:nvPr/>
        </p:nvSpPr>
        <p:spPr>
          <a:xfrm>
            <a:off x="833199" y="3067883"/>
            <a:ext cx="4443889" cy="694373"/>
          </a:xfrm>
          <a:prstGeom prst="rect">
            <a:avLst/>
          </a:prstGeom>
          <a:noFill/>
          <a:ln/>
        </p:spPr>
        <p:txBody>
          <a:bodyPr wrap="none" rtlCol="0" anchor="t"/>
          <a:lstStyle/>
          <a:p>
            <a:pPr marL="0" indent="0">
              <a:lnSpc>
                <a:spcPts val="5468"/>
              </a:lnSpc>
              <a:buNone/>
            </a:pPr>
            <a:endParaRPr lang="en-US" sz="4374" dirty="0"/>
          </a:p>
        </p:txBody>
      </p:sp>
      <p:sp>
        <p:nvSpPr>
          <p:cNvPr id="5" name="Text 2"/>
          <p:cNvSpPr/>
          <p:nvPr/>
        </p:nvSpPr>
        <p:spPr>
          <a:xfrm>
            <a:off x="833199" y="4095512"/>
            <a:ext cx="7477601" cy="1066205"/>
          </a:xfrm>
          <a:prstGeom prst="rect">
            <a:avLst/>
          </a:prstGeom>
          <a:noFill/>
          <a:ln/>
        </p:spPr>
        <p:txBody>
          <a:bodyPr wrap="square" rtlCol="0" anchor="t"/>
          <a:lstStyle/>
          <a:p>
            <a:pPr marL="0" indent="0">
              <a:lnSpc>
                <a:spcPts val="2799"/>
              </a:lnSpc>
              <a:buNone/>
            </a:pPr>
            <a:endParaRPr lang="en-US" sz="1750" dirty="0"/>
          </a:p>
        </p:txBody>
      </p:sp>
      <p:sp>
        <p:nvSpPr>
          <p:cNvPr id="6" name="TextBox 5">
            <a:extLst>
              <a:ext uri="{FF2B5EF4-FFF2-40B4-BE49-F238E27FC236}">
                <a16:creationId xmlns:a16="http://schemas.microsoft.com/office/drawing/2014/main" id="{2F47FE21-6624-DC4C-F7FA-82EABEDC7C09}"/>
              </a:ext>
            </a:extLst>
          </p:cNvPr>
          <p:cNvSpPr txBox="1"/>
          <p:nvPr/>
        </p:nvSpPr>
        <p:spPr>
          <a:xfrm>
            <a:off x="648393" y="714895"/>
            <a:ext cx="4771505" cy="2726574"/>
          </a:xfrm>
          <a:prstGeom prst="rect">
            <a:avLst/>
          </a:prstGeom>
          <a:noFill/>
        </p:spPr>
        <p:txBody>
          <a:bodyPr wrap="square" rtlCol="0">
            <a:spAutoFit/>
          </a:bodyPr>
          <a:lstStyle/>
          <a:p>
            <a:endParaRPr lang="en-US"/>
          </a:p>
        </p:txBody>
      </p:sp>
      <p:sp>
        <p:nvSpPr>
          <p:cNvPr id="7" name="TextBox 6">
            <a:extLst>
              <a:ext uri="{FF2B5EF4-FFF2-40B4-BE49-F238E27FC236}">
                <a16:creationId xmlns:a16="http://schemas.microsoft.com/office/drawing/2014/main" id="{4BCC6A42-533E-AE2A-3914-C6B708A308A5}"/>
              </a:ext>
            </a:extLst>
          </p:cNvPr>
          <p:cNvSpPr txBox="1"/>
          <p:nvPr/>
        </p:nvSpPr>
        <p:spPr>
          <a:xfrm>
            <a:off x="448887" y="776832"/>
            <a:ext cx="5818909" cy="2208297"/>
          </a:xfrm>
          <a:prstGeom prst="rect">
            <a:avLst/>
          </a:prstGeom>
          <a:noFill/>
        </p:spPr>
        <p:txBody>
          <a:bodyPr wrap="square" rtlCol="0">
            <a:spAutoFit/>
          </a:bodyPr>
          <a:lstStyle/>
          <a:p>
            <a:pPr marL="0" indent="0">
              <a:lnSpc>
                <a:spcPts val="5468"/>
              </a:lnSpc>
              <a:buNone/>
            </a:pPr>
            <a:r>
              <a:rPr lang="en-US" sz="4800" b="1" kern="0" spc="-87" dirty="0">
                <a:solidFill>
                  <a:srgbClr val="FF75D3"/>
                </a:solidFill>
                <a:latin typeface="adonis-web" pitchFamily="34" charset="0"/>
                <a:ea typeface="adonis-web" pitchFamily="34" charset="-122"/>
                <a:cs typeface="adonis-web" pitchFamily="34" charset="-120"/>
              </a:rPr>
              <a:t>KPI 3: Average Delivery Time for Pet Shop Orders</a:t>
            </a:r>
            <a:endParaRPr lang="en-US" sz="4800" dirty="0"/>
          </a:p>
        </p:txBody>
      </p:sp>
      <p:sp>
        <p:nvSpPr>
          <p:cNvPr id="8" name="TextBox 7">
            <a:extLst>
              <a:ext uri="{FF2B5EF4-FFF2-40B4-BE49-F238E27FC236}">
                <a16:creationId xmlns:a16="http://schemas.microsoft.com/office/drawing/2014/main" id="{40495190-61EB-8B17-91E9-7177BA4C9AEB}"/>
              </a:ext>
            </a:extLst>
          </p:cNvPr>
          <p:cNvSpPr txBox="1"/>
          <p:nvPr/>
        </p:nvSpPr>
        <p:spPr>
          <a:xfrm>
            <a:off x="5495145" y="1736051"/>
            <a:ext cx="9018877" cy="335803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kern="0" spc="-35" dirty="0">
                <a:solidFill>
                  <a:srgbClr val="272525"/>
                </a:solidFill>
                <a:latin typeface="Source Sans Pro" pitchFamily="34" charset="0"/>
                <a:ea typeface="Source Sans Pro" pitchFamily="34" charset="-122"/>
              </a:rPr>
              <a:t>Average Number of Shipping Days taken for Orders of Product Category Pet Shop is 11 Days.</a:t>
            </a:r>
          </a:p>
          <a:p>
            <a:pPr marL="342900" indent="-342900">
              <a:lnSpc>
                <a:spcPct val="150000"/>
              </a:lnSpc>
              <a:buFont typeface="Arial" panose="020B0604020202020204" pitchFamily="34" charset="0"/>
              <a:buChar char="•"/>
            </a:pPr>
            <a:r>
              <a:rPr lang="en-US" sz="2400" kern="0" spc="-35" dirty="0">
                <a:solidFill>
                  <a:srgbClr val="272525"/>
                </a:solidFill>
                <a:latin typeface="Source Sans Pro" pitchFamily="34" charset="0"/>
                <a:ea typeface="Source Sans Pro" pitchFamily="34" charset="-122"/>
              </a:rPr>
              <a:t>From this we can find the efficiency of the delivery process for the pet shop and identify the areas for improvement.</a:t>
            </a:r>
          </a:p>
          <a:p>
            <a:pPr marL="342900" indent="-342900">
              <a:lnSpc>
                <a:spcPct val="150000"/>
              </a:lnSpc>
              <a:buFont typeface="Arial" panose="020B0604020202020204" pitchFamily="34" charset="0"/>
              <a:buChar char="•"/>
            </a:pPr>
            <a:r>
              <a:rPr lang="en-US" sz="2400" kern="0" spc="-35" dirty="0">
                <a:solidFill>
                  <a:srgbClr val="272525"/>
                </a:solidFill>
                <a:latin typeface="Source Sans Pro" pitchFamily="34" charset="0"/>
                <a:ea typeface="Source Sans Pro" pitchFamily="34" charset="-122"/>
              </a:rPr>
              <a:t>Shipping days plays an important role in getting higher customer satisfaction.</a:t>
            </a:r>
          </a:p>
        </p:txBody>
      </p:sp>
      <p:graphicFrame>
        <p:nvGraphicFramePr>
          <p:cNvPr id="9" name="Chart 8">
            <a:extLst>
              <a:ext uri="{FF2B5EF4-FFF2-40B4-BE49-F238E27FC236}">
                <a16:creationId xmlns:a16="http://schemas.microsoft.com/office/drawing/2014/main" id="{EB4D1D33-CDF7-114A-78A1-8D001D3ED750}"/>
              </a:ext>
            </a:extLst>
          </p:cNvPr>
          <p:cNvGraphicFramePr>
            <a:graphicFrameLocks/>
          </p:cNvGraphicFramePr>
          <p:nvPr>
            <p:extLst>
              <p:ext uri="{D42A27DB-BD31-4B8C-83A1-F6EECF244321}">
                <p14:modId xmlns:p14="http://schemas.microsoft.com/office/powerpoint/2010/main" val="1102688029"/>
              </p:ext>
            </p:extLst>
          </p:nvPr>
        </p:nvGraphicFramePr>
        <p:xfrm>
          <a:off x="648392" y="3638087"/>
          <a:ext cx="4106487" cy="4242378"/>
        </p:xfrm>
        <a:graphic>
          <a:graphicData uri="http://schemas.openxmlformats.org/drawingml/2006/chart">
            <c:chart xmlns:c="http://schemas.openxmlformats.org/drawingml/2006/chart" xmlns:r="http://schemas.openxmlformats.org/officeDocument/2006/relationships" r:id="rId4"/>
          </a:graphicData>
        </a:graphic>
      </p:graphicFrame>
      <p:pic>
        <p:nvPicPr>
          <p:cNvPr id="11" name="Picture 10">
            <a:extLst>
              <a:ext uri="{FF2B5EF4-FFF2-40B4-BE49-F238E27FC236}">
                <a16:creationId xmlns:a16="http://schemas.microsoft.com/office/drawing/2014/main" id="{BC205BAA-4CF2-0B88-9AAF-87F3261F6A64}"/>
              </a:ext>
            </a:extLst>
          </p:cNvPr>
          <p:cNvPicPr>
            <a:picLocks noChangeAspect="1"/>
          </p:cNvPicPr>
          <p:nvPr/>
        </p:nvPicPr>
        <p:blipFill>
          <a:blip r:embed="rId5"/>
          <a:stretch>
            <a:fillRect/>
          </a:stretch>
        </p:blipFill>
        <p:spPr>
          <a:xfrm>
            <a:off x="7100226" y="5390080"/>
            <a:ext cx="4106486" cy="2490385"/>
          </a:xfrm>
          <a:prstGeom prst="rect">
            <a:avLst/>
          </a:prstGeom>
        </p:spPr>
      </p:pic>
    </p:spTree>
    <p:extLst>
      <p:ext uri="{BB962C8B-B14F-4D97-AF65-F5344CB8AC3E}">
        <p14:creationId xmlns:p14="http://schemas.microsoft.com/office/powerpoint/2010/main" val="3916779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US"/>
          </a:p>
        </p:txBody>
      </p:sp>
      <p:sp>
        <p:nvSpPr>
          <p:cNvPr id="4" name="Text 1"/>
          <p:cNvSpPr/>
          <p:nvPr/>
        </p:nvSpPr>
        <p:spPr>
          <a:xfrm>
            <a:off x="833199" y="3067883"/>
            <a:ext cx="4443889" cy="694373"/>
          </a:xfrm>
          <a:prstGeom prst="rect">
            <a:avLst/>
          </a:prstGeom>
          <a:noFill/>
          <a:ln/>
        </p:spPr>
        <p:txBody>
          <a:bodyPr wrap="none" rtlCol="0" anchor="t"/>
          <a:lstStyle/>
          <a:p>
            <a:pPr marL="0" indent="0">
              <a:lnSpc>
                <a:spcPts val="5468"/>
              </a:lnSpc>
              <a:buNone/>
            </a:pPr>
            <a:endParaRPr lang="en-US" sz="4374" dirty="0"/>
          </a:p>
        </p:txBody>
      </p:sp>
      <p:sp>
        <p:nvSpPr>
          <p:cNvPr id="5" name="Text 2"/>
          <p:cNvSpPr/>
          <p:nvPr/>
        </p:nvSpPr>
        <p:spPr>
          <a:xfrm>
            <a:off x="833199" y="4095512"/>
            <a:ext cx="7477601" cy="1066205"/>
          </a:xfrm>
          <a:prstGeom prst="rect">
            <a:avLst/>
          </a:prstGeom>
          <a:noFill/>
          <a:ln/>
        </p:spPr>
        <p:txBody>
          <a:bodyPr wrap="square" rtlCol="0" anchor="t"/>
          <a:lstStyle/>
          <a:p>
            <a:pPr marL="0" indent="0">
              <a:lnSpc>
                <a:spcPts val="2799"/>
              </a:lnSpc>
              <a:buNone/>
            </a:pPr>
            <a:endParaRPr lang="en-US" sz="1750" dirty="0"/>
          </a:p>
        </p:txBody>
      </p:sp>
      <p:sp>
        <p:nvSpPr>
          <p:cNvPr id="6" name="TextBox 5">
            <a:extLst>
              <a:ext uri="{FF2B5EF4-FFF2-40B4-BE49-F238E27FC236}">
                <a16:creationId xmlns:a16="http://schemas.microsoft.com/office/drawing/2014/main" id="{94C26368-6702-7045-86BD-B5933CEF0DD9}"/>
              </a:ext>
            </a:extLst>
          </p:cNvPr>
          <p:cNvSpPr txBox="1"/>
          <p:nvPr/>
        </p:nvSpPr>
        <p:spPr>
          <a:xfrm>
            <a:off x="365760" y="415636"/>
            <a:ext cx="7680960" cy="1932645"/>
          </a:xfrm>
          <a:prstGeom prst="rect">
            <a:avLst/>
          </a:prstGeom>
          <a:noFill/>
        </p:spPr>
        <p:txBody>
          <a:bodyPr wrap="square" rtlCol="0">
            <a:spAutoFit/>
          </a:bodyPr>
          <a:lstStyle/>
          <a:p>
            <a:pPr marL="0" indent="0">
              <a:lnSpc>
                <a:spcPts val="4672"/>
              </a:lnSpc>
              <a:buNone/>
            </a:pPr>
            <a:r>
              <a:rPr lang="en-US" sz="5400" b="1" kern="0" spc="-75">
                <a:solidFill>
                  <a:srgbClr val="FF75D3"/>
                </a:solidFill>
                <a:latin typeface="adonis-web" pitchFamily="34" charset="0"/>
                <a:ea typeface="adonis-web" pitchFamily="34" charset="-122"/>
                <a:cs typeface="adonis-web" pitchFamily="34" charset="-120"/>
              </a:rPr>
              <a:t>KPI 4: Average Price and Payment Values in Sao Paulo City</a:t>
            </a:r>
            <a:endParaRPr lang="en-US" sz="5400" dirty="0"/>
          </a:p>
        </p:txBody>
      </p:sp>
      <p:pic>
        <p:nvPicPr>
          <p:cNvPr id="8" name="Picture 7">
            <a:extLst>
              <a:ext uri="{FF2B5EF4-FFF2-40B4-BE49-F238E27FC236}">
                <a16:creationId xmlns:a16="http://schemas.microsoft.com/office/drawing/2014/main" id="{BB3B424C-2A1C-80C4-CC07-4FD9491C5E30}"/>
              </a:ext>
            </a:extLst>
          </p:cNvPr>
          <p:cNvPicPr>
            <a:picLocks noChangeAspect="1"/>
          </p:cNvPicPr>
          <p:nvPr/>
        </p:nvPicPr>
        <p:blipFill>
          <a:blip r:embed="rId4"/>
          <a:stretch>
            <a:fillRect/>
          </a:stretch>
        </p:blipFill>
        <p:spPr>
          <a:xfrm>
            <a:off x="365760" y="2763917"/>
            <a:ext cx="7211431" cy="2486372"/>
          </a:xfrm>
          <a:prstGeom prst="rect">
            <a:avLst/>
          </a:prstGeom>
        </p:spPr>
      </p:pic>
      <p:pic>
        <p:nvPicPr>
          <p:cNvPr id="9" name="Picture 8">
            <a:extLst>
              <a:ext uri="{FF2B5EF4-FFF2-40B4-BE49-F238E27FC236}">
                <a16:creationId xmlns:a16="http://schemas.microsoft.com/office/drawing/2014/main" id="{664A463C-36B1-4BE6-3542-468FC0FDFD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1048439"/>
            <a:ext cx="6949441" cy="4113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a:extLst>
              <a:ext uri="{FF2B5EF4-FFF2-40B4-BE49-F238E27FC236}">
                <a16:creationId xmlns:a16="http://schemas.microsoft.com/office/drawing/2014/main" id="{3E011B13-E935-0D5E-D71A-3D043D5FAAAF}"/>
              </a:ext>
            </a:extLst>
          </p:cNvPr>
          <p:cNvSpPr txBox="1"/>
          <p:nvPr/>
        </p:nvSpPr>
        <p:spPr>
          <a:xfrm>
            <a:off x="581891" y="5968992"/>
            <a:ext cx="12302837" cy="203132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kern="0" spc="-35" dirty="0">
                <a:solidFill>
                  <a:srgbClr val="272525"/>
                </a:solidFill>
                <a:latin typeface="Source Sans Pro" pitchFamily="34" charset="0"/>
                <a:ea typeface="Source Sans Pro" pitchFamily="34" charset="-122"/>
              </a:rPr>
              <a:t>Average Price and Payment Values from Customers of Sao Paulo City is found to be 107 &amp; 135.</a:t>
            </a:r>
          </a:p>
          <a:p>
            <a:pPr marL="342900" indent="-342900">
              <a:lnSpc>
                <a:spcPct val="150000"/>
              </a:lnSpc>
              <a:buFont typeface="Arial" panose="020B0604020202020204" pitchFamily="34" charset="0"/>
              <a:buChar char="•"/>
            </a:pPr>
            <a:r>
              <a:rPr lang="en-US" sz="2400" kern="0" spc="-35" dirty="0">
                <a:solidFill>
                  <a:srgbClr val="272525"/>
                </a:solidFill>
                <a:latin typeface="Source Sans Pro" pitchFamily="34" charset="0"/>
                <a:ea typeface="Source Sans Pro" pitchFamily="34" charset="-122"/>
              </a:rPr>
              <a:t>From this we can Understand the purchasing behavior and payment patterns of customers in Sao Paulo City</a:t>
            </a:r>
            <a:r>
              <a:rPr lang="en-US" b="0" i="0" dirty="0">
                <a:effectLst/>
              </a:rPr>
              <a:t>.</a:t>
            </a:r>
          </a:p>
          <a:p>
            <a:endParaRPr lang="en-US" dirty="0"/>
          </a:p>
        </p:txBody>
      </p:sp>
    </p:spTree>
    <p:extLst>
      <p:ext uri="{BB962C8B-B14F-4D97-AF65-F5344CB8AC3E}">
        <p14:creationId xmlns:p14="http://schemas.microsoft.com/office/powerpoint/2010/main" val="1444049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3754</TotalTime>
  <Words>836</Words>
  <Application>Microsoft Office PowerPoint</Application>
  <PresentationFormat>Custom</PresentationFormat>
  <Paragraphs>86</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adonis-web</vt:lpstr>
      <vt:lpstr>Arial</vt:lpstr>
      <vt:lpstr>Calibri</vt:lpstr>
      <vt:lpstr>Calibri Light</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Tulu Nayak</cp:lastModifiedBy>
  <cp:revision>10</cp:revision>
  <dcterms:created xsi:type="dcterms:W3CDTF">2023-08-24T09:11:56Z</dcterms:created>
  <dcterms:modified xsi:type="dcterms:W3CDTF">2023-08-27T19:50:16Z</dcterms:modified>
</cp:coreProperties>
</file>