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9" r:id="rId2"/>
    <p:sldId id="336" r:id="rId3"/>
    <p:sldId id="388" r:id="rId4"/>
    <p:sldId id="383" r:id="rId5"/>
    <p:sldId id="384" r:id="rId6"/>
    <p:sldId id="391" r:id="rId7"/>
    <p:sldId id="382" r:id="rId8"/>
    <p:sldId id="385" r:id="rId9"/>
    <p:sldId id="392" r:id="rId10"/>
    <p:sldId id="386" r:id="rId11"/>
    <p:sldId id="389" r:id="rId12"/>
    <p:sldId id="372" r:id="rId13"/>
    <p:sldId id="393" r:id="rId14"/>
    <p:sldId id="368" r:id="rId15"/>
    <p:sldId id="390" r:id="rId16"/>
    <p:sldId id="370" r:id="rId17"/>
    <p:sldId id="371" r:id="rId18"/>
    <p:sldId id="335" r:id="rId19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4100"/>
    <a:srgbClr val="FE1800"/>
    <a:srgbClr val="E26100"/>
    <a:srgbClr val="EEB000"/>
    <a:srgbClr val="B40000"/>
    <a:srgbClr val="D01400"/>
    <a:srgbClr val="D65C00"/>
    <a:srgbClr val="F88302"/>
    <a:srgbClr val="D60000"/>
    <a:srgbClr val="E20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458" autoAdjust="0"/>
  </p:normalViewPr>
  <p:slideViewPr>
    <p:cSldViewPr>
      <p:cViewPr>
        <p:scale>
          <a:sx n="100" d="100"/>
          <a:sy n="100" d="100"/>
        </p:scale>
        <p:origin x="1566" y="6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CDFF0-2CC7-4869-A0CD-E8F7F9FB907F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0F8D8-9207-4F05-93B7-E1E8BB530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2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CD0503-E0E5-4103-8C51-0564610F18A7}" type="datetimeFigureOut">
              <a:rPr lang="pt-BR" smtClean="0"/>
              <a:pPr/>
              <a:t>07/05/2015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D5D4310-7890-4BA6-9C2D-23B6A757AB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CD0503-E0E5-4103-8C51-0564610F18A7}" type="datetimeFigureOut">
              <a:rPr lang="pt-BR" smtClean="0"/>
              <a:pPr/>
              <a:t>07/05/2015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D5D4310-7890-4BA6-9C2D-23B6A757AB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CD0503-E0E5-4103-8C51-0564610F18A7}" type="datetimeFigureOut">
              <a:rPr lang="pt-BR" smtClean="0"/>
              <a:pPr/>
              <a:t>07/05/2015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D5D4310-7890-4BA6-9C2D-23B6A757AB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CD0503-E0E5-4103-8C51-0564610F18A7}" type="datetimeFigureOut">
              <a:rPr lang="pt-BR" smtClean="0"/>
              <a:pPr/>
              <a:t>07/05/2015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D5D4310-7890-4BA6-9C2D-23B6A757AB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CD0503-E0E5-4103-8C51-0564610F18A7}" type="datetimeFigureOut">
              <a:rPr lang="pt-BR" smtClean="0"/>
              <a:pPr/>
              <a:t>07/05/2015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D5D4310-7890-4BA6-9C2D-23B6A757AB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CD0503-E0E5-4103-8C51-0564610F18A7}" type="datetimeFigureOut">
              <a:rPr lang="pt-BR" smtClean="0"/>
              <a:pPr/>
              <a:t>07/05/2015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D5D4310-7890-4BA6-9C2D-23B6A757AB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CD0503-E0E5-4103-8C51-0564610F18A7}" type="datetimeFigureOut">
              <a:rPr lang="pt-BR" smtClean="0"/>
              <a:pPr/>
              <a:t>07/05/2015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D5D4310-7890-4BA6-9C2D-23B6A757AB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CD0503-E0E5-4103-8C51-0564610F18A7}" type="datetimeFigureOut">
              <a:rPr lang="pt-BR" smtClean="0"/>
              <a:pPr/>
              <a:t>07/05/2015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D5D4310-7890-4BA6-9C2D-23B6A757AB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CD0503-E0E5-4103-8C51-0564610F18A7}" type="datetimeFigureOut">
              <a:rPr lang="pt-BR" smtClean="0"/>
              <a:pPr/>
              <a:t>07/05/2015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D5D4310-7890-4BA6-9C2D-23B6A757AB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CD0503-E0E5-4103-8C51-0564610F18A7}" type="datetimeFigureOut">
              <a:rPr lang="pt-BR" smtClean="0"/>
              <a:pPr/>
              <a:t>07/05/2015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D5D4310-7890-4BA6-9C2D-23B6A757AB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ECD0503-E0E5-4103-8C51-0564610F18A7}" type="datetimeFigureOut">
              <a:rPr lang="pt-BR" smtClean="0"/>
              <a:pPr/>
              <a:t>07/05/2015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D5D4310-7890-4BA6-9C2D-23B6A757ABF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X:\Clientes\DECISAO\JOBS\FOTOS AGENCIA\baixa\portifa.jpg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-2052736" y="-812626"/>
            <a:ext cx="11196736" cy="7468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com Canto Diagonal Aparado 4"/>
          <p:cNvSpPr/>
          <p:nvPr/>
        </p:nvSpPr>
        <p:spPr>
          <a:xfrm>
            <a:off x="0" y="-17263"/>
            <a:ext cx="9285776" cy="627534"/>
          </a:xfrm>
          <a:prstGeom prst="snip2DiagRect">
            <a:avLst/>
          </a:prstGeom>
          <a:solidFill>
            <a:srgbClr val="E24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/>
              <a:t>GESTÃO DE DADO - TÉCNICA</a:t>
            </a:r>
            <a:endParaRPr lang="pt-BR" sz="1400" dirty="0"/>
          </a:p>
        </p:txBody>
      </p:sp>
      <p:sp>
        <p:nvSpPr>
          <p:cNvPr id="9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72408"/>
          </a:xfrm>
        </p:spPr>
        <p:txBody>
          <a:bodyPr/>
          <a:lstStyle/>
          <a:p>
            <a:pPr marL="0" indent="0">
              <a:buNone/>
            </a:pPr>
            <a:r>
              <a:rPr lang="pt-BR" sz="1600" b="1" dirty="0" smtClean="0">
                <a:solidFill>
                  <a:srgbClr val="E24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 2: </a:t>
            </a:r>
            <a:r>
              <a:rPr lang="pt-B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RFV 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Recência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Frequência, Valor) – </a:t>
            </a:r>
            <a:r>
              <a:rPr lang="pt-B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 técnica</a:t>
            </a:r>
            <a:endParaRPr lang="pt-BR" sz="1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primeiro passo é dividir o total de clientes por 5;</a:t>
            </a:r>
          </a:p>
          <a:p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primeiro grupo deve conter as datas mais recentes de compra e deve receber a nota 5, o segundo grupo, nota 4 e assim por diante até o último grupo, atribuir a nota 1.</a:t>
            </a:r>
          </a:p>
          <a:p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Repetir esse mesmo processo, desde a classificação até atribuição de notas para a frequência e o valor, um por cada vez. Lembrando, sempre de incluir a </a:t>
            </a:r>
            <a:r>
              <a:rPr lang="pt-B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recência</a:t>
            </a: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quando estiver fazendo a classificação da frequência, e a </a:t>
            </a:r>
            <a:r>
              <a:rPr lang="pt-B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recência</a:t>
            </a: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freqüência</a:t>
            </a: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quando estiver realizando a classificação do valor.</a:t>
            </a:r>
          </a:p>
          <a:p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final o arquivo irá conter três colunas a mais, cada uma com a sua nota referente à </a:t>
            </a:r>
            <a:r>
              <a:rPr lang="pt-B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recência</a:t>
            </a: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frequência e valor. O ideal é que essa nota esteja em um único campo </a:t>
            </a:r>
          </a:p>
          <a:p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Classificar os registros em ordem decrescente pelo RFV. Cada quintil terá uma quantidade de cliente e por meio da RFV é possível diferenciar o comportamento de cada grupo e personalizar as ações de acordo com cada perfil.</a:t>
            </a:r>
          </a:p>
          <a:p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00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1203598"/>
            <a:ext cx="8229600" cy="857250"/>
          </a:xfrm>
        </p:spPr>
        <p:txBody>
          <a:bodyPr/>
          <a:lstStyle/>
          <a:p>
            <a:pPr algn="l"/>
            <a:r>
              <a:rPr lang="pt-BR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GRUPOS DE INTERESSE</a:t>
            </a:r>
            <a:endParaRPr lang="pt-BR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2081386"/>
            <a:ext cx="8229600" cy="2095078"/>
          </a:xfrm>
        </p:spPr>
        <p:txBody>
          <a:bodyPr/>
          <a:lstStyle/>
          <a:p>
            <a:r>
              <a:rPr lang="pt-BR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VINHO</a:t>
            </a:r>
          </a:p>
          <a:p>
            <a:r>
              <a:rPr lang="pt-BR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CERVEJA ARTESANAL</a:t>
            </a:r>
          </a:p>
          <a:p>
            <a:r>
              <a:rPr lang="pt-BR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VIDA SAUDÁVEL – ORGÂNICOS E AFINS</a:t>
            </a:r>
          </a:p>
          <a:p>
            <a:r>
              <a:rPr lang="pt-BR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RESTRIÇÃO ALIMENTAR &gt; ALIMENTOS ESPECIAIS</a:t>
            </a:r>
          </a:p>
          <a:p>
            <a:r>
              <a:rPr lang="pt-BR" sz="1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ALMA REQUINTADA - NOVIDADES E EXCLUSIVIDADES</a:t>
            </a:r>
            <a:endParaRPr lang="pt-BR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com Canto Diagonal Aparado 4"/>
          <p:cNvSpPr/>
          <p:nvPr/>
        </p:nvSpPr>
        <p:spPr>
          <a:xfrm>
            <a:off x="0" y="-20538"/>
            <a:ext cx="9163232" cy="627534"/>
          </a:xfrm>
          <a:prstGeom prst="snip2DiagRect">
            <a:avLst/>
          </a:prstGeom>
          <a:solidFill>
            <a:srgbClr val="D01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/>
              <a:t>GRUPOS DE INTERESSE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248425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1203598"/>
            <a:ext cx="8229600" cy="857250"/>
          </a:xfrm>
        </p:spPr>
        <p:txBody>
          <a:bodyPr/>
          <a:lstStyle/>
          <a:p>
            <a:pPr algn="l"/>
            <a:r>
              <a:rPr lang="pt-BR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APRECIADORES VINHO</a:t>
            </a:r>
            <a:endParaRPr lang="pt-BR" sz="3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2091333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DIFERENCIAR OS APRECIADORES: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GRUPO1</a:t>
            </a:r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USO DIÁRIO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GRUPO2: NOVIDADES/REGIÕES POUCO CONHECIDAS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GRUPO3</a:t>
            </a:r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ENÓFILOS </a:t>
            </a:r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DEGRAU ACIMA</a:t>
            </a:r>
          </a:p>
          <a:p>
            <a:pPr marL="0" indent="0">
              <a:buNone/>
            </a:pPr>
            <a:endParaRPr lang="pt-BR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com Canto Diagonal Aparado 4"/>
          <p:cNvSpPr/>
          <p:nvPr/>
        </p:nvSpPr>
        <p:spPr>
          <a:xfrm>
            <a:off x="0" y="-20538"/>
            <a:ext cx="9163232" cy="627534"/>
          </a:xfrm>
          <a:prstGeom prst="snip2DiagRect">
            <a:avLst/>
          </a:prstGeom>
          <a:solidFill>
            <a:srgbClr val="D01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/>
              <a:t>GRUPOS DE INTERESSE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608259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1203598"/>
            <a:ext cx="8229600" cy="857250"/>
          </a:xfrm>
        </p:spPr>
        <p:txBody>
          <a:bodyPr/>
          <a:lstStyle/>
          <a:p>
            <a:pPr algn="l"/>
            <a:r>
              <a:rPr lang="pt-BR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APRECIADORES VINHO</a:t>
            </a:r>
            <a:endParaRPr lang="pt-BR" sz="3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59632" y="2072283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TRABALHAR OS GRUPOS?</a:t>
            </a:r>
          </a:p>
          <a:p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Segmentar a base por lista de produtos;</a:t>
            </a:r>
          </a:p>
          <a:p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Segmentar base com um volume compatível à expectativa de conversão;</a:t>
            </a:r>
          </a:p>
          <a:p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ação;</a:t>
            </a:r>
          </a:p>
          <a:p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</a:t>
            </a:r>
            <a:r>
              <a:rPr lang="pt-B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Treinar equipe;</a:t>
            </a:r>
          </a:p>
          <a:p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Acompanhar resultado</a:t>
            </a:r>
          </a:p>
          <a:p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Envio de ofertas mensais exclusivas com 5 rótulos/EMKT com histórico </a:t>
            </a:r>
            <a:endParaRPr lang="pt-BR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link/Degustação/Cursos/Brindes exclusivos/etc</a:t>
            </a:r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com Canto Diagonal Aparado 4"/>
          <p:cNvSpPr/>
          <p:nvPr/>
        </p:nvSpPr>
        <p:spPr>
          <a:xfrm>
            <a:off x="0" y="-20538"/>
            <a:ext cx="9163232" cy="627534"/>
          </a:xfrm>
          <a:prstGeom prst="snip2DiagRect">
            <a:avLst/>
          </a:prstGeom>
          <a:solidFill>
            <a:srgbClr val="D01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/>
              <a:t>GRUPOS DE INTERESSE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130564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DATA COMEMORATIVAS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7624" y="1269208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pt-BR" sz="14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1</a:t>
            </a:r>
          </a:p>
          <a:p>
            <a:endParaRPr lang="pt-BR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VERÃO</a:t>
            </a:r>
            <a:endParaRPr lang="pt-BR" sz="1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PÁSCOA</a:t>
            </a:r>
          </a:p>
          <a:p>
            <a:r>
              <a:rPr lang="pt-B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 DAS MÃES</a:t>
            </a:r>
          </a:p>
          <a:p>
            <a:r>
              <a:rPr lang="pt-B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 INTERNACIONAL DA MULHER</a:t>
            </a:r>
          </a:p>
          <a:p>
            <a:r>
              <a:rPr lang="pt-B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 DOS NAMORADOS</a:t>
            </a:r>
          </a:p>
          <a:p>
            <a:r>
              <a:rPr lang="pt-B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ANIVERSÁRIO</a:t>
            </a:r>
          </a:p>
          <a:p>
            <a:r>
              <a:rPr lang="pt-B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 DAS CRIANÇAS</a:t>
            </a:r>
          </a:p>
          <a:p>
            <a:r>
              <a:rPr lang="pt-B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NATAL</a:t>
            </a:r>
            <a:endParaRPr lang="pt-B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com Canto Diagonal Aparado 4"/>
          <p:cNvSpPr/>
          <p:nvPr/>
        </p:nvSpPr>
        <p:spPr>
          <a:xfrm>
            <a:off x="7388" y="0"/>
            <a:ext cx="9163232" cy="627534"/>
          </a:xfrm>
          <a:prstGeom prst="snip2Diag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/>
              <a:t>CRM - DATA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639011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131590"/>
            <a:ext cx="8229600" cy="857250"/>
          </a:xfrm>
        </p:spPr>
        <p:txBody>
          <a:bodyPr/>
          <a:lstStyle/>
          <a:p>
            <a:pPr algn="l"/>
            <a:r>
              <a:rPr lang="pt-BR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 DOS NAMORADOS</a:t>
            </a:r>
            <a:endParaRPr lang="pt-BR" sz="3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899543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pt-BR" sz="15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</a:t>
            </a:r>
            <a:r>
              <a:rPr lang="pt-BR" sz="15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pt-BR" sz="1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Segmentar </a:t>
            </a:r>
            <a:r>
              <a:rPr lang="pt-BR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homens e </a:t>
            </a:r>
            <a:r>
              <a:rPr lang="pt-BR" sz="1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mulheres/ faixas </a:t>
            </a:r>
            <a:r>
              <a:rPr lang="pt-BR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idade</a:t>
            </a:r>
            <a:r>
              <a:rPr lang="pt-BR" sz="1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pt-BR" sz="15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2 </a:t>
            </a:r>
            <a:r>
              <a:rPr lang="pt-BR" sz="1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Definição </a:t>
            </a:r>
            <a:r>
              <a:rPr lang="pt-BR" sz="1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ofertas</a:t>
            </a:r>
          </a:p>
          <a:p>
            <a:pPr marL="0" indent="0">
              <a:buNone/>
            </a:pPr>
            <a:endParaRPr lang="pt-BR" sz="15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</a:t>
            </a:r>
            <a:r>
              <a:rPr lang="pt-BR" sz="15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pt-BR" sz="1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Segmentar </a:t>
            </a:r>
            <a:r>
              <a:rPr lang="pt-BR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um volume compatível </a:t>
            </a:r>
            <a:r>
              <a:rPr lang="pt-BR" sz="1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lang="pt-BR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expectativa de </a:t>
            </a:r>
            <a:r>
              <a:rPr lang="pt-BR" sz="1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conversão. Criar </a:t>
            </a:r>
            <a:r>
              <a:rPr lang="pt-BR" sz="15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endParaRPr lang="pt-BR" sz="15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5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4 </a:t>
            </a:r>
            <a:r>
              <a:rPr lang="pt-BR" sz="1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Treinar </a:t>
            </a:r>
            <a:r>
              <a:rPr lang="pt-BR" sz="1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equipe</a:t>
            </a:r>
          </a:p>
          <a:p>
            <a:pPr marL="0" indent="0">
              <a:buNone/>
            </a:pPr>
            <a:endParaRPr lang="pt-BR" sz="15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5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5 </a:t>
            </a:r>
            <a:r>
              <a:rPr lang="pt-BR" sz="1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Acompanhar </a:t>
            </a:r>
            <a:r>
              <a:rPr lang="pt-BR" sz="1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endParaRPr lang="pt-BR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com Canto Diagonal Aparado 4"/>
          <p:cNvSpPr/>
          <p:nvPr/>
        </p:nvSpPr>
        <p:spPr>
          <a:xfrm>
            <a:off x="7388" y="0"/>
            <a:ext cx="9163232" cy="627534"/>
          </a:xfrm>
          <a:prstGeom prst="snip2Diag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/>
              <a:t>CRM - DATA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94540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5702" y="1698129"/>
            <a:ext cx="6452602" cy="3394472"/>
          </a:xfrm>
        </p:spPr>
        <p:txBody>
          <a:bodyPr/>
          <a:lstStyle/>
          <a:p>
            <a:pPr marL="0" indent="0">
              <a:buNone/>
            </a:pPr>
            <a:r>
              <a:rPr lang="pt-BR" sz="14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pt-BR" sz="14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pt-BR" sz="1400" b="1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 Homem </a:t>
            </a:r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30-50 anos – compra online – ticket médio=&gt; R$x,00 – </a:t>
            </a:r>
            <a:r>
              <a:rPr lang="pt-BR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ativamento</a:t>
            </a:r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 compras no mês</a:t>
            </a:r>
          </a:p>
          <a:p>
            <a:pPr marL="0" indent="0">
              <a:buNone/>
            </a:pPr>
            <a:r>
              <a:rPr lang="pt-BR" sz="14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OFERTA: </a:t>
            </a:r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entrega </a:t>
            </a:r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foto impressa na torta HIPPO</a:t>
            </a:r>
          </a:p>
          <a:p>
            <a:pPr marL="0" indent="0">
              <a:buNone/>
            </a:pPr>
            <a:endParaRPr lang="pt-BR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 </a:t>
            </a:r>
            <a:r>
              <a:rPr lang="pt-BR" sz="1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Mulher </a:t>
            </a:r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20-50 – compra online</a:t>
            </a: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ticket médio=&gt; R$x,00 – </a:t>
            </a:r>
            <a:r>
              <a:rPr lang="pt-BR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ativamento</a:t>
            </a: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 compras no </a:t>
            </a:r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mês</a:t>
            </a:r>
          </a:p>
          <a:p>
            <a:pPr marL="0" indent="0">
              <a:buNone/>
            </a:pPr>
            <a:r>
              <a:rPr lang="pt-BR" sz="1400" b="1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OFERTA: </a:t>
            </a:r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entrega </a:t>
            </a:r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cesta com produtos para receita de jantar romântico + presente adega Hippo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com Canto Diagonal Aparado 4"/>
          <p:cNvSpPr/>
          <p:nvPr/>
        </p:nvSpPr>
        <p:spPr>
          <a:xfrm>
            <a:off x="7388" y="0"/>
            <a:ext cx="9163232" cy="627534"/>
          </a:xfrm>
          <a:prstGeom prst="snip2Diag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/>
              <a:t>CRM - DATA</a:t>
            </a:r>
            <a:endParaRPr lang="pt-BR" sz="14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27584" y="1131590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 DOS NAMORADOS</a:t>
            </a:r>
            <a:endParaRPr lang="pt-BR" sz="3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534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1580" y="1268512"/>
            <a:ext cx="8229600" cy="857250"/>
          </a:xfrm>
        </p:spPr>
        <p:txBody>
          <a:bodyPr/>
          <a:lstStyle/>
          <a:p>
            <a:pPr algn="l"/>
            <a:r>
              <a:rPr lang="pt-BR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PERFIL ESPORTE</a:t>
            </a:r>
            <a:endParaRPr lang="pt-B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1580" y="2125762"/>
            <a:ext cx="7795220" cy="2318196"/>
          </a:xfrm>
        </p:spPr>
        <p:txBody>
          <a:bodyPr/>
          <a:lstStyle/>
          <a:p>
            <a:pPr marL="0" indent="0">
              <a:buNone/>
            </a:pPr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Foco nos valores Hippo: </a:t>
            </a:r>
            <a:r>
              <a:rPr lang="pt-BR" sz="14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 ESTAR e SUSTENTABILIDADE</a:t>
            </a:r>
          </a:p>
          <a:p>
            <a:pPr marL="0" indent="0">
              <a:buNone/>
            </a:pPr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VENHA DE BIKE E GANHE 10% DESCONTOS PRODUTOS ORGÂNICOS</a:t>
            </a:r>
          </a:p>
          <a:p>
            <a:endParaRPr lang="pt-BR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POTENCIALIZAR </a:t>
            </a:r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DADOS DESSE SEGMENTO</a:t>
            </a:r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com Canto Diagonal Aparado 4"/>
          <p:cNvSpPr/>
          <p:nvPr/>
        </p:nvSpPr>
        <p:spPr>
          <a:xfrm>
            <a:off x="7388" y="0"/>
            <a:ext cx="9163232" cy="627534"/>
          </a:xfrm>
          <a:prstGeom prst="snip2Diag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/>
              <a:t>CRM - DATA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888574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X:\Clientes\DECISAO\JOBS\FOTOS AGENCIA\baixa\portifa.jpg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-2052736" y="-812626"/>
            <a:ext cx="11196736" cy="74682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595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23528" y="355853"/>
            <a:ext cx="8496944" cy="4464496"/>
          </a:xfrm>
          <a:prstGeom prst="rect">
            <a:avLst/>
          </a:prstGeom>
          <a:noFill/>
          <a:ln w="104775" cap="sq" cmpd="sng">
            <a:solidFill>
              <a:srgbClr val="C0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683568" y="2166028"/>
            <a:ext cx="7704856" cy="63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pt-BR" sz="5400" b="1" spc="-150" dirty="0" smtClean="0">
                <a:solidFill>
                  <a:srgbClr val="FF000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CRM </a:t>
            </a:r>
            <a:r>
              <a:rPr lang="pt-BR" sz="5400" b="1" spc="-150" dirty="0" smtClean="0">
                <a:solidFill>
                  <a:schemeClr val="bg1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HIPPO</a:t>
            </a:r>
            <a:endParaRPr lang="pt-BR" sz="5400" dirty="0">
              <a:solidFill>
                <a:schemeClr val="bg1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12" name="Picture 4" descr="X:\Clientes\DECISAO\_LOGOS E ASSINATURA\NOVA_LOGOMARCA_DECISAO_fundopreto.png"/>
          <p:cNvPicPr>
            <a:picLocks noChangeAspect="1" noChangeArrowheads="1"/>
          </p:cNvPicPr>
          <p:nvPr/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 bwMode="auto">
          <a:xfrm>
            <a:off x="3491880" y="3363838"/>
            <a:ext cx="1796429" cy="5760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098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com Canto Diagonal Aparado 6"/>
          <p:cNvSpPr/>
          <p:nvPr/>
        </p:nvSpPr>
        <p:spPr>
          <a:xfrm>
            <a:off x="3217883" y="740618"/>
            <a:ext cx="9299380" cy="627534"/>
          </a:xfrm>
          <a:prstGeom prst="snip2DiagRect">
            <a:avLst/>
          </a:prstGeom>
          <a:solidFill>
            <a:srgbClr val="EE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800" dirty="0" smtClean="0"/>
              <a:t>ATUALIZAÇÃO DA BASE</a:t>
            </a:r>
            <a:endParaRPr lang="pt-BR" sz="2800" dirty="0"/>
          </a:p>
        </p:txBody>
      </p:sp>
      <p:sp>
        <p:nvSpPr>
          <p:cNvPr id="9" name="Retângulo com Canto Diagonal Aparado 8"/>
          <p:cNvSpPr/>
          <p:nvPr/>
        </p:nvSpPr>
        <p:spPr>
          <a:xfrm>
            <a:off x="3207827" y="1368152"/>
            <a:ext cx="9284516" cy="627534"/>
          </a:xfrm>
          <a:prstGeom prst="snip2DiagRect">
            <a:avLst/>
          </a:prstGeom>
          <a:solidFill>
            <a:srgbClr val="F88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800" dirty="0" smtClean="0"/>
              <a:t>PROGRAMA DE FIDELIDADE </a:t>
            </a:r>
            <a:endParaRPr lang="pt-BR" sz="2800" dirty="0"/>
          </a:p>
        </p:txBody>
      </p:sp>
      <p:sp>
        <p:nvSpPr>
          <p:cNvPr id="10" name="Retângulo com Canto Diagonal Aparado 9"/>
          <p:cNvSpPr/>
          <p:nvPr/>
        </p:nvSpPr>
        <p:spPr>
          <a:xfrm>
            <a:off x="3203848" y="1995686"/>
            <a:ext cx="9299376" cy="627534"/>
          </a:xfrm>
          <a:prstGeom prst="snip2DiagRect">
            <a:avLst/>
          </a:prstGeom>
          <a:solidFill>
            <a:srgbClr val="D6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800" dirty="0" smtClean="0"/>
              <a:t>CLIENTE VIP</a:t>
            </a:r>
            <a:endParaRPr lang="pt-BR" sz="2800" dirty="0"/>
          </a:p>
        </p:txBody>
      </p:sp>
      <p:sp>
        <p:nvSpPr>
          <p:cNvPr id="11" name="Retângulo com Canto Diagonal Aparado 10"/>
          <p:cNvSpPr/>
          <p:nvPr/>
        </p:nvSpPr>
        <p:spPr>
          <a:xfrm>
            <a:off x="3207489" y="2623220"/>
            <a:ext cx="9285776" cy="627534"/>
          </a:xfrm>
          <a:prstGeom prst="snip2DiagRect">
            <a:avLst/>
          </a:prstGeom>
          <a:solidFill>
            <a:srgbClr val="E24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 smtClean="0"/>
              <a:t>GESTÃO DE DADO - TÉCNICA</a:t>
            </a:r>
            <a:endParaRPr lang="pt-BR" sz="2800" dirty="0"/>
          </a:p>
        </p:txBody>
      </p:sp>
      <p:sp>
        <p:nvSpPr>
          <p:cNvPr id="12" name="Retângulo com Canto Diagonal Aparado 11"/>
          <p:cNvSpPr/>
          <p:nvPr/>
        </p:nvSpPr>
        <p:spPr>
          <a:xfrm>
            <a:off x="3195976" y="3250754"/>
            <a:ext cx="9163232" cy="627534"/>
          </a:xfrm>
          <a:prstGeom prst="snip2DiagRect">
            <a:avLst/>
          </a:prstGeom>
          <a:solidFill>
            <a:srgbClr val="D01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 smtClean="0"/>
              <a:t>GRUPOS DE INTERESSE</a:t>
            </a:r>
            <a:endParaRPr lang="pt-BR" sz="2800" dirty="0"/>
          </a:p>
        </p:txBody>
      </p:sp>
      <p:sp>
        <p:nvSpPr>
          <p:cNvPr id="14" name="Retângulo com Canto Diagonal Aparado 13"/>
          <p:cNvSpPr/>
          <p:nvPr/>
        </p:nvSpPr>
        <p:spPr>
          <a:xfrm>
            <a:off x="3195976" y="3878288"/>
            <a:ext cx="9163232" cy="627534"/>
          </a:xfrm>
          <a:prstGeom prst="snip2DiagRect">
            <a:avLst/>
          </a:prstGeom>
          <a:solidFill>
            <a:srgbClr val="B4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 smtClean="0"/>
              <a:t>CRM - DATA</a:t>
            </a:r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412776" y="2351539"/>
            <a:ext cx="8229600" cy="857250"/>
          </a:xfrm>
        </p:spPr>
        <p:txBody>
          <a:bodyPr/>
          <a:lstStyle/>
          <a:p>
            <a:r>
              <a:rPr lang="pt-BR" sz="2000" spc="600" dirty="0" smtClean="0">
                <a:solidFill>
                  <a:srgbClr val="FF0000"/>
                </a:solidFill>
              </a:rPr>
              <a:t>INDICE</a:t>
            </a:r>
            <a:endParaRPr lang="pt-BR" sz="2000" spc="600" dirty="0">
              <a:solidFill>
                <a:srgbClr val="FF0000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23528" y="355853"/>
            <a:ext cx="8496944" cy="4464496"/>
          </a:xfrm>
          <a:prstGeom prst="rect">
            <a:avLst/>
          </a:prstGeom>
          <a:noFill/>
          <a:ln w="104775" cap="sq" cmpd="sng">
            <a:solidFill>
              <a:srgbClr val="C00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21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1347614"/>
            <a:ext cx="8229600" cy="857250"/>
          </a:xfrm>
        </p:spPr>
        <p:txBody>
          <a:bodyPr/>
          <a:lstStyle/>
          <a:p>
            <a:pPr algn="l"/>
            <a:r>
              <a:rPr lang="pt-BR" sz="32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DADOS HIPPO</a:t>
            </a:r>
            <a:endParaRPr lang="pt-BR" sz="3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7694"/>
            <a:ext cx="8229600" cy="3394472"/>
          </a:xfrm>
        </p:spPr>
        <p:txBody>
          <a:bodyPr/>
          <a:lstStyle/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Atualizar poucos dados no final da venda no </a:t>
            </a:r>
            <a:r>
              <a:rPr lang="pt-BR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site e 4004. EX: Celular, </a:t>
            </a:r>
            <a:r>
              <a:rPr lang="pt-BR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cep</a:t>
            </a:r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Avaliar os atuais campos da base de dados;</a:t>
            </a:r>
          </a:p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quais novos dados devem ser inseridos  - criar ação promocional atrelado. </a:t>
            </a:r>
            <a:r>
              <a:rPr lang="pt-BR" sz="1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Queremos saber quem são os clientes que tem diabete – criar uma oferta especial : desconto, compre e ganhe através do preenchimento dos dados.</a:t>
            </a:r>
          </a:p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Ampliar e qualificar a base aos poucos e com estratégias e metas definidas, ou seja para que vou excluir e/ou inserir novos campos? RESULTADO &gt; GRUPOS DE INTERESSE </a:t>
            </a:r>
          </a:p>
          <a:p>
            <a:endParaRPr lang="pt-B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com Canto Diagonal Aparado 4"/>
          <p:cNvSpPr/>
          <p:nvPr/>
        </p:nvSpPr>
        <p:spPr>
          <a:xfrm>
            <a:off x="0" y="0"/>
            <a:ext cx="9299380" cy="627534"/>
          </a:xfrm>
          <a:prstGeom prst="snip2DiagRect">
            <a:avLst/>
          </a:prstGeom>
          <a:solidFill>
            <a:srgbClr val="EE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dirty="0" smtClean="0"/>
              <a:t>ATUALIZAÇÃO DA BASE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74152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54916" y="1347614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pt-BR" sz="1800" b="1" dirty="0" smtClean="0">
                <a:solidFill>
                  <a:srgbClr val="EEB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CARTÃO BEM </a:t>
            </a:r>
            <a:r>
              <a:rPr lang="pt-BR" sz="1800" b="1" dirty="0" smtClean="0">
                <a:solidFill>
                  <a:srgbClr val="EEB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</a:p>
          <a:p>
            <a:pPr marL="0" indent="0">
              <a:buNone/>
            </a:pPr>
            <a:endParaRPr lang="pt-BR" sz="1800" b="1" dirty="0" smtClean="0">
              <a:solidFill>
                <a:srgbClr val="EEB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REFORÇAR OS BENEFÍCIOS COM TRANSPARÊNCIA</a:t>
            </a:r>
          </a:p>
          <a:p>
            <a:pPr lvl="1"/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Vale </a:t>
            </a: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compras</a:t>
            </a:r>
          </a:p>
          <a:p>
            <a:pPr lvl="1"/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Brindes </a:t>
            </a:r>
          </a:p>
          <a:p>
            <a:pPr lvl="1"/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Pontos a mais</a:t>
            </a:r>
          </a:p>
          <a:p>
            <a:pPr lvl="1"/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Parceiros - 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validar o resultado. Prever </a:t>
            </a: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</a:t>
            </a:r>
          </a:p>
        </p:txBody>
      </p:sp>
      <p:sp>
        <p:nvSpPr>
          <p:cNvPr id="5" name="Retângulo com Canto Diagonal Aparado 4"/>
          <p:cNvSpPr/>
          <p:nvPr/>
        </p:nvSpPr>
        <p:spPr>
          <a:xfrm>
            <a:off x="0" y="-20538"/>
            <a:ext cx="9284516" cy="627534"/>
          </a:xfrm>
          <a:prstGeom prst="snip2DiagRect">
            <a:avLst/>
          </a:prstGeom>
          <a:solidFill>
            <a:srgbClr val="F88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dirty="0" smtClean="0"/>
              <a:t>PROGRAMA DE FIDELIDADE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08197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54916" y="1347614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pt-BR" sz="1800" b="1" dirty="0" smtClean="0">
                <a:solidFill>
                  <a:srgbClr val="EEB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CARTÃO BEM </a:t>
            </a:r>
            <a:r>
              <a:rPr lang="pt-BR" sz="1800" b="1" dirty="0" smtClean="0">
                <a:solidFill>
                  <a:srgbClr val="EEB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</a:p>
          <a:p>
            <a:pPr marL="0" indent="0">
              <a:buNone/>
            </a:pPr>
            <a:endParaRPr lang="pt-BR" sz="1800" b="1" dirty="0">
              <a:solidFill>
                <a:srgbClr val="EEB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AVALIAR A NECESSIDADE DE MUDANÇA DE NOME: </a:t>
            </a:r>
            <a:b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ESFORÇO, INVESTIMENTO....</a:t>
            </a:r>
          </a:p>
          <a:p>
            <a:pPr marL="0" indent="0">
              <a:buNone/>
            </a:pPr>
            <a:endParaRPr lang="pt-BR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ATENDER A DEMANDAS LEVANTADAS ANTERIORMENTE;</a:t>
            </a:r>
          </a:p>
          <a:p>
            <a:pPr marL="0" indent="0">
              <a:buNone/>
            </a:pPr>
            <a:endParaRPr lang="pt-BR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LANÇAR NOVO BENEFÍCIO - MILHAGEM</a:t>
            </a:r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com Canto Diagonal Aparado 4"/>
          <p:cNvSpPr/>
          <p:nvPr/>
        </p:nvSpPr>
        <p:spPr>
          <a:xfrm>
            <a:off x="0" y="-20538"/>
            <a:ext cx="9284516" cy="627534"/>
          </a:xfrm>
          <a:prstGeom prst="snip2DiagRect">
            <a:avLst/>
          </a:prstGeom>
          <a:solidFill>
            <a:srgbClr val="F88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dirty="0" smtClean="0"/>
              <a:t>PROGRAMA DE FIDELIDADE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2845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2139702"/>
            <a:ext cx="7715200" cy="1872208"/>
          </a:xfrm>
        </p:spPr>
        <p:txBody>
          <a:bodyPr/>
          <a:lstStyle/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VÁRIAS PESSOAS DEVEM RESPONDER ESSA PERGUNTA;</a:t>
            </a:r>
          </a:p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TAG QUANDO ESSE CLIENTE LIGAR OU PASSAR NO CHECKOUT E DAR UMA ATENÇÃO DIFERENCIADA;</a:t>
            </a:r>
          </a:p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AÇÕES E ENVIO DE BRINDES EXCLUSIVOS;</a:t>
            </a:r>
          </a:p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ACOMPANHAR ATUALIZAÇÃO DESSA BASE VIP;</a:t>
            </a:r>
          </a:p>
          <a:p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ACOMPANHAR RESULTADO.</a:t>
            </a:r>
          </a:p>
          <a:p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com Canto Diagonal Aparado 4"/>
          <p:cNvSpPr/>
          <p:nvPr/>
        </p:nvSpPr>
        <p:spPr>
          <a:xfrm>
            <a:off x="-10369" y="0"/>
            <a:ext cx="9299376" cy="627534"/>
          </a:xfrm>
          <a:prstGeom prst="snip2DiagRect">
            <a:avLst/>
          </a:prstGeom>
          <a:solidFill>
            <a:srgbClr val="D6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dirty="0" smtClean="0"/>
              <a:t>CLIENTE VIP</a:t>
            </a:r>
            <a:endParaRPr lang="pt-BR" sz="1400" dirty="0"/>
          </a:p>
        </p:txBody>
      </p:sp>
      <p:sp>
        <p:nvSpPr>
          <p:cNvPr id="8" name="Retângulo 7"/>
          <p:cNvSpPr/>
          <p:nvPr/>
        </p:nvSpPr>
        <p:spPr>
          <a:xfrm>
            <a:off x="1043608" y="1347614"/>
            <a:ext cx="6345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rgbClr val="E26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 SÃO OS CLIENTES VIP DO HIPPO?</a:t>
            </a:r>
          </a:p>
        </p:txBody>
      </p:sp>
    </p:spTree>
    <p:extLst>
      <p:ext uri="{BB962C8B-B14F-4D97-AF65-F5344CB8AC3E}">
        <p14:creationId xmlns:p14="http://schemas.microsoft.com/office/powerpoint/2010/main" val="384292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2084797"/>
            <a:ext cx="5184576" cy="792088"/>
          </a:xfrm>
        </p:spPr>
        <p:txBody>
          <a:bodyPr/>
          <a:lstStyle/>
          <a:p>
            <a:pPr marL="0" indent="0">
              <a:buNone/>
            </a:pPr>
            <a:r>
              <a:rPr lang="pt-BR" sz="2400" b="1" dirty="0">
                <a:solidFill>
                  <a:srgbClr val="FE18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DOS </a:t>
            </a:r>
            <a:r>
              <a:rPr lang="pt-BR" sz="2400" b="1" dirty="0" smtClean="0">
                <a:solidFill>
                  <a:srgbClr val="FE18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Existem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técnicas BEM SIMPLES:</a:t>
            </a:r>
          </a:p>
          <a:p>
            <a:pPr marL="0" indent="0" algn="ctr">
              <a:buNone/>
            </a:pP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com Canto Diagonal Aparado 4"/>
          <p:cNvSpPr/>
          <p:nvPr/>
        </p:nvSpPr>
        <p:spPr>
          <a:xfrm>
            <a:off x="0" y="-17263"/>
            <a:ext cx="9285776" cy="627534"/>
          </a:xfrm>
          <a:prstGeom prst="snip2DiagRect">
            <a:avLst/>
          </a:prstGeom>
          <a:solidFill>
            <a:srgbClr val="E24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/>
              <a:t>GESTÃO DE DADO - TÉCNICA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87368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com Canto Diagonal Aparado 4"/>
          <p:cNvSpPr/>
          <p:nvPr/>
        </p:nvSpPr>
        <p:spPr>
          <a:xfrm>
            <a:off x="0" y="-17263"/>
            <a:ext cx="9285776" cy="627534"/>
          </a:xfrm>
          <a:prstGeom prst="snip2DiagRect">
            <a:avLst/>
          </a:prstGeom>
          <a:solidFill>
            <a:srgbClr val="E24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 smtClean="0"/>
              <a:t>GESTÃO DE DADO - TÉCNICA</a:t>
            </a:r>
            <a:endParaRPr lang="pt-BR" sz="14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72408"/>
          </a:xfrm>
        </p:spPr>
        <p:txBody>
          <a:bodyPr/>
          <a:lstStyle/>
          <a:p>
            <a:pPr marL="0" indent="0">
              <a:buNone/>
            </a:pPr>
            <a:r>
              <a:rPr lang="pt-BR" sz="1600" b="1" dirty="0" smtClean="0">
                <a:solidFill>
                  <a:srgbClr val="E24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 1: </a:t>
            </a:r>
            <a:r>
              <a:rPr lang="pt-B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PARETO</a:t>
            </a:r>
          </a:p>
          <a:p>
            <a:pPr marL="0" indent="0">
              <a:buNone/>
            </a:pPr>
            <a:endParaRPr lang="pt-BR" sz="16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IDENTIFICAR OS DIVERSOS TIPOS DE CLIENTES POR VALOR TRANSACIONAL E INICIAR UM PROCESSO NOVO DE DIFERENCIAÇÃO. 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clientes de maior valor (</a:t>
            </a:r>
            <a:r>
              <a:rPr lang="pt-B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CMVs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 </a:t>
            </a:r>
          </a:p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clientes intermediários (ou </a:t>
            </a:r>
            <a:r>
              <a:rPr lang="pt-B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CMPs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Clientes de Maior Potencial</a:t>
            </a:r>
          </a:p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CMV - a média de faturamento dos últimos seis meses de cada cliente, classifique todos os registros por ordem decrescente de valor (do maior para o menor)&gt; identificar quem são os 20% dos clientes responsáveis pelos 80% do faturamento </a:t>
            </a:r>
          </a:p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Segundo momento, fazer entrevista para entender o que os 20% desses clientes </a:t>
            </a:r>
            <a:r>
              <a:rPr lang="pt-BR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perecebem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valor à marca para assim trabalhar os CMP – criar estratégia</a:t>
            </a:r>
          </a:p>
          <a:p>
            <a:endParaRPr lang="pt-BR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7410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3588</TotalTime>
  <Words>711</Words>
  <Application>Microsoft Office PowerPoint</Application>
  <PresentationFormat>Apresentação na tela (16:9)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Roboto</vt:lpstr>
      <vt:lpstr>Wingdings</vt:lpstr>
      <vt:lpstr>Tema do Office</vt:lpstr>
      <vt:lpstr>Apresentação do PowerPoint</vt:lpstr>
      <vt:lpstr>Apresentação do PowerPoint</vt:lpstr>
      <vt:lpstr>INDICE</vt:lpstr>
      <vt:lpstr>BASE DE DADOS HIPPO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GRUPOS DE INTERESSE</vt:lpstr>
      <vt:lpstr>APRECIADORES VINHO</vt:lpstr>
      <vt:lpstr>APRECIADORES VINHO</vt:lpstr>
      <vt:lpstr>DATA COMEMORATIVAS</vt:lpstr>
      <vt:lpstr>DIA DOS NAMORADOS</vt:lpstr>
      <vt:lpstr>Apresentação do PowerPoint</vt:lpstr>
      <vt:lpstr>PERFIL ESPORTE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arte_final</dc:creator>
  <cp:lastModifiedBy>Lethicia Matos</cp:lastModifiedBy>
  <cp:revision>377</cp:revision>
  <dcterms:created xsi:type="dcterms:W3CDTF">2013-07-31T22:09:07Z</dcterms:created>
  <dcterms:modified xsi:type="dcterms:W3CDTF">2015-05-07T19:46:40Z</dcterms:modified>
</cp:coreProperties>
</file>