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147375615" r:id="rId6"/>
    <p:sldId id="4848" r:id="rId7"/>
    <p:sldId id="2147375597" r:id="rId8"/>
    <p:sldId id="2147375600" r:id="rId9"/>
    <p:sldId id="2147375617" r:id="rId10"/>
    <p:sldId id="2147375601" r:id="rId11"/>
    <p:sldId id="2147375602" r:id="rId12"/>
    <p:sldId id="2147375603" r:id="rId13"/>
    <p:sldId id="2147375604" r:id="rId14"/>
    <p:sldId id="2147375605" r:id="rId15"/>
    <p:sldId id="2147375618" r:id="rId16"/>
    <p:sldId id="2147375606" r:id="rId17"/>
    <p:sldId id="2147375607" r:id="rId18"/>
    <p:sldId id="2147375608" r:id="rId19"/>
    <p:sldId id="2147375609" r:id="rId20"/>
    <p:sldId id="2147375619" r:id="rId21"/>
    <p:sldId id="2147375610" r:id="rId22"/>
    <p:sldId id="2147375611" r:id="rId23"/>
    <p:sldId id="2147375612" r:id="rId24"/>
    <p:sldId id="2147375613" r:id="rId25"/>
    <p:sldId id="2147375614" r:id="rId26"/>
    <p:sldId id="1633" r:id="rId27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E155E8-D84C-463E-A3B7-5CF65E1FB393}" v="224" dt="2024-08-26T15:17:23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06/09/2024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 dirty="0"/>
              <a:t>Click icon to add media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oleObject" Target="../embeddings/oleObject12.bin"/><Relationship Id="rId7" Type="http://schemas.openxmlformats.org/officeDocument/2006/relationships/image" Target="../media/image33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32.png"/><Relationship Id="rId5" Type="http://schemas.openxmlformats.org/officeDocument/2006/relationships/hyperlink" Target="https://github.com/nayan-Khemka/BootCamp" TargetMode="External"/><Relationship Id="rId4" Type="http://schemas.openxmlformats.org/officeDocument/2006/relationships/image" Target="../media/image2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3.jpeg"/><Relationship Id="rId4" Type="http://schemas.openxmlformats.org/officeDocument/2006/relationships/image" Target="../media/image2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69" y="3003335"/>
            <a:ext cx="10525125" cy="1200329"/>
          </a:xfrm>
        </p:spPr>
        <p:txBody>
          <a:bodyPr anchor="b">
            <a:spAutoFit/>
          </a:bodyPr>
          <a:lstStyle/>
          <a:p>
            <a:r>
              <a:rPr lang="en-US" sz="4000" dirty="0"/>
              <a:t>Shell Bootcamp 2024</a:t>
            </a:r>
            <a:br>
              <a:rPr lang="en-US" sz="4000" dirty="0"/>
            </a:br>
            <a:r>
              <a:rPr lang="en-US" sz="4000" dirty="0"/>
              <a:t>3 Reflections for Week #2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4547F-8A92-CDC5-A578-3733390534F2}"/>
              </a:ext>
            </a:extLst>
          </p:cNvPr>
          <p:cNvSpPr txBox="1"/>
          <p:nvPr/>
        </p:nvSpPr>
        <p:spPr>
          <a:xfrm>
            <a:off x="684269" y="4795291"/>
            <a:ext cx="829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Nayan Khemka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Date : 06-Sept-2024</a:t>
            </a:r>
          </a:p>
        </p:txBody>
      </p:sp>
      <p:pic>
        <p:nvPicPr>
          <p:cNvPr id="2" name="Picture 1" descr="A person wearing glasses smiling&#10;&#10;Description automatically generated">
            <a:extLst>
              <a:ext uri="{FF2B5EF4-FFF2-40B4-BE49-F238E27FC236}">
                <a16:creationId xmlns:a16="http://schemas.microsoft.com/office/drawing/2014/main" id="{E8F8C98F-2A1A-CCFF-51FD-F61360897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470" y="308927"/>
            <a:ext cx="29337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62998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1105892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+mj-lt"/>
              <a:buAutoNum type="arabicPeriod"/>
            </a:pPr>
            <a:r>
              <a:rPr lang="en-GB" sz="20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+mj-lt"/>
              </a:rPr>
              <a:t>Skill Development</a:t>
            </a:r>
            <a:r>
              <a:rPr lang="en-GB" sz="20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+mj-lt"/>
              </a:rPr>
              <a:t>: Gain hands-on experience with new DevOps tools and practices that can be applied to Azure DevOps projects.</a:t>
            </a:r>
          </a:p>
          <a:p>
            <a:pPr algn="l">
              <a:buFont typeface="+mj-lt"/>
              <a:buAutoNum type="arabicPeriod"/>
            </a:pPr>
            <a:r>
              <a:rPr lang="en-GB" sz="20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+mj-lt"/>
              </a:rPr>
              <a:t>Integration</a:t>
            </a:r>
            <a:r>
              <a:rPr lang="en-GB" sz="20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+mj-lt"/>
              </a:rPr>
              <a:t>: Learn how to integrate GitHub with Azure DevOps for a seamless workflow, using GitHub for source control and Azure DevOps for CI/CD pipelines.</a:t>
            </a:r>
          </a:p>
          <a:p>
            <a:pPr algn="l">
              <a:buFont typeface="+mj-lt"/>
              <a:buAutoNum type="arabicPeriod"/>
            </a:pPr>
            <a:r>
              <a:rPr lang="en-GB" sz="20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+mj-lt"/>
              </a:rPr>
              <a:t>Best Practices</a:t>
            </a:r>
            <a:r>
              <a:rPr lang="en-GB" sz="20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+mj-lt"/>
              </a:rPr>
              <a:t>: Adopt industry best practices and tools to improve efficiency and collaboration within your Azure DevOps environment.</a:t>
            </a:r>
          </a:p>
          <a:p>
            <a:pPr algn="l">
              <a:buFont typeface="+mj-lt"/>
              <a:buAutoNum type="arabicPeriod"/>
            </a:pPr>
            <a:r>
              <a:rPr lang="en-GB" sz="20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+mj-lt"/>
              </a:rPr>
              <a:t>Community Support</a:t>
            </a:r>
            <a:r>
              <a:rPr lang="en-GB" sz="20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+mj-lt"/>
              </a:rPr>
              <a:t>: Connect with a community of practitioners for knowledge sharing, troubleshooting, and staying updated with the latest trends.</a:t>
            </a:r>
          </a:p>
          <a:p>
            <a:pPr algn="l">
              <a:buFont typeface="+mj-lt"/>
              <a:buAutoNum type="arabicPeriod"/>
            </a:pPr>
            <a:r>
              <a:rPr lang="en-GB" sz="20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+mj-lt"/>
              </a:rPr>
              <a:t>Organizational Benefits</a:t>
            </a:r>
            <a:r>
              <a:rPr lang="en-GB" sz="20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+mj-lt"/>
              </a:rPr>
              <a:t>: Use the knowledge gained to train employees, improve processes, and experiment with new tools and methodologies in a controlled environment.</a:t>
            </a: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05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63446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11281634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/>
              <a:t>DBMS allows you to store, organize, and retrieve large amounts of data efficiently. This is crucial for managing information in a structured and accessible manner. It provides robust security features to protect your data from unauthorized access and ensures data integrity by maintaining accuracy and consistency.</a:t>
            </a:r>
          </a:p>
          <a:p>
            <a:pPr marL="0" indent="0">
              <a:buNone/>
            </a:pPr>
            <a:r>
              <a:rPr lang="en-GB" sz="2000" dirty="0"/>
              <a:t>By automating repetitive tasks and providing tools for data analysis, a DBMS can significantly enhance productivity. This is especially useful in business environments where quick access to data is essential.</a:t>
            </a:r>
          </a:p>
          <a:p>
            <a:pPr marL="0" indent="0">
              <a:buNone/>
            </a:pPr>
            <a:r>
              <a:rPr lang="en-GB" sz="2000" dirty="0"/>
              <a:t>DBMS systems are designed to handle growing amounts of data and can be scaled up as needed. They also offer flexibility in terms of data manipulation and reporting.</a:t>
            </a: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6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4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1092684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Read the Source Thoroughly: Understand the main ideas and arguments by reading the text multiple times.</a:t>
            </a:r>
          </a:p>
          <a:p>
            <a:r>
              <a:rPr lang="en-GB" sz="2000" dirty="0"/>
              <a:t>Identify Core Information: Focus on the most important points, avoiding minor details and examples.</a:t>
            </a:r>
          </a:p>
          <a:p>
            <a:r>
              <a:rPr lang="en-GB" sz="2000" dirty="0"/>
              <a:t>Reflect the Author’s Intention: Ensure your summary accurately represents the original text’s purpose and message.</a:t>
            </a:r>
          </a:p>
          <a:p>
            <a:r>
              <a:rPr lang="en-GB" sz="2000" dirty="0"/>
              <a:t>Write Concisely: Use your own words to condense the information into a shorter form, maintaining clarity and coherence.</a:t>
            </a:r>
            <a:endParaRPr lang="en-US" sz="2000" dirty="0"/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76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Challenges in implementing learning</a:t>
            </a:r>
            <a:endParaRPr lang="en-IN" sz="4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F2FEB897-CC3D-F8EF-554F-5F2193736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6726" y="2866221"/>
            <a:ext cx="1125557" cy="11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17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530781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1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Implementing Testing concepts on Azure was simple. Understanding the Fitnesse tool and Junit was a bit confusing at first, but the facilitators were very helpful in making us understand how to write different test cases and begin TDD. 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4389E7-A416-B7F7-49CF-2A0201A7F0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4304" y="2702577"/>
            <a:ext cx="5003696" cy="239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44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26476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2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Understanding how </a:t>
            </a:r>
            <a:r>
              <a:rPr lang="en-US" sz="2000" dirty="0" err="1"/>
              <a:t>yml</a:t>
            </a:r>
            <a:r>
              <a:rPr lang="en-US" sz="2000" dirty="0"/>
              <a:t> and workflow files work was new to me and interesting. Seeing the project being deployed on GitHub pages was interesting.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GitHub link of your solution/documentation:</a:t>
            </a:r>
          </a:p>
          <a:p>
            <a:pPr marL="0" indent="0">
              <a:buNone/>
            </a:pPr>
            <a:r>
              <a:rPr lang="en-US" sz="2000" dirty="0">
                <a:hlinkClick r:id="rId5"/>
              </a:rPr>
              <a:t>https://github.com/nayan-Khemka/BootCamp</a:t>
            </a:r>
            <a:r>
              <a:rPr lang="en-US" sz="2000" dirty="0"/>
              <a:t> 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evidence of what you did to overcome this challenge]</a:t>
            </a:r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3A7657-AAE1-E025-5569-E128414CE3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5306" y="2693390"/>
            <a:ext cx="5161692" cy="241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48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76622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3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Created database and tables on </a:t>
            </a:r>
            <a:r>
              <a:rPr lang="en-US" sz="2000" dirty="0" err="1"/>
              <a:t>PostGressql</a:t>
            </a:r>
            <a:r>
              <a:rPr lang="en-US" sz="2000" dirty="0"/>
              <a:t> and executed various different queries. 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915E76-2474-8C15-EB7C-28EE63A78B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3534" y="2132115"/>
            <a:ext cx="4695825" cy="335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04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4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Created virtual machine on Microsoft Azure and tested it.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evidence of what you did to overcome this challenge]</a:t>
            </a:r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9F3F85-E838-127C-5126-59FD346722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1551" y="2627486"/>
            <a:ext cx="5029202" cy="232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18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Action Plan</a:t>
            </a:r>
            <a:endParaRPr lang="en-IN" sz="4000" dirty="0"/>
          </a:p>
        </p:txBody>
      </p:sp>
      <p:pic>
        <p:nvPicPr>
          <p:cNvPr id="4" name="Graphic 3" descr="Steps icon">
            <a:extLst>
              <a:ext uri="{FF2B5EF4-FFF2-40B4-BE49-F238E27FC236}">
                <a16:creationId xmlns:a16="http://schemas.microsoft.com/office/drawing/2014/main" id="{B5F8A401-110E-E4BD-2FD5-DBD699116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2471" y="2893076"/>
            <a:ext cx="1049813" cy="104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467996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My Action Plan for this Week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19</a:t>
            </a:fld>
            <a:endParaRPr lang="en-IN" dirty="0"/>
          </a:p>
        </p:txBody>
      </p:sp>
      <p:pic>
        <p:nvPicPr>
          <p:cNvPr id="5" name="Graphic 4" descr="Steps icon">
            <a:extLst>
              <a:ext uri="{FF2B5EF4-FFF2-40B4-BE49-F238E27FC236}">
                <a16:creationId xmlns:a16="http://schemas.microsoft.com/office/drawing/2014/main" id="{B5EEB56D-B388-3B36-90D7-E1D1797C4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01613" y="206613"/>
            <a:ext cx="1049813" cy="1049813"/>
          </a:xfrm>
          <a:prstGeom prst="rect">
            <a:avLst/>
          </a:prstGeom>
        </p:spPr>
      </p:pic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6C73795A-BE20-7075-E9C6-6F145CE60794}"/>
              </a:ext>
            </a:extLst>
          </p:cNvPr>
          <p:cNvSpPr txBox="1">
            <a:spLocks/>
          </p:cNvSpPr>
          <p:nvPr/>
        </p:nvSpPr>
        <p:spPr>
          <a:xfrm>
            <a:off x="825971" y="1963738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 the final Use case assessment</a:t>
            </a:r>
          </a:p>
        </p:txBody>
      </p:sp>
      <p:sp>
        <p:nvSpPr>
          <p:cNvPr id="19" name="Text Placeholder 32">
            <a:extLst>
              <a:ext uri="{FF2B5EF4-FFF2-40B4-BE49-F238E27FC236}">
                <a16:creationId xmlns:a16="http://schemas.microsoft.com/office/drawing/2014/main" id="{A3E2F4D1-4417-E244-3DB9-A6FF5866A342}"/>
              </a:ext>
            </a:extLst>
          </p:cNvPr>
          <p:cNvSpPr txBox="1">
            <a:spLocks/>
          </p:cNvSpPr>
          <p:nvPr/>
        </p:nvSpPr>
        <p:spPr>
          <a:xfrm>
            <a:off x="4104451" y="1950811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Friday apply all the learnings on a particular Use Case</a:t>
            </a:r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3EBEB0AC-D407-44FD-A74F-90F67F3D13C3}"/>
              </a:ext>
            </a:extLst>
          </p:cNvPr>
          <p:cNvSpPr txBox="1">
            <a:spLocks/>
          </p:cNvSpPr>
          <p:nvPr/>
        </p:nvSpPr>
        <p:spPr>
          <a:xfrm>
            <a:off x="7379732" y="1945213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Ongoing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8FD767-7EE2-8BA3-9320-45A7293391FF}"/>
              </a:ext>
            </a:extLst>
          </p:cNvPr>
          <p:cNvSpPr/>
          <p:nvPr/>
        </p:nvSpPr>
        <p:spPr>
          <a:xfrm>
            <a:off x="82597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Actions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89516E-B769-4A13-DD90-39AC62DED9BD}"/>
              </a:ext>
            </a:extLst>
          </p:cNvPr>
          <p:cNvSpPr/>
          <p:nvPr/>
        </p:nvSpPr>
        <p:spPr>
          <a:xfrm>
            <a:off x="410445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Timeline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61DDA7-0DFB-87EE-DF38-AA6219713C1B}"/>
              </a:ext>
            </a:extLst>
          </p:cNvPr>
          <p:cNvSpPr/>
          <p:nvPr/>
        </p:nvSpPr>
        <p:spPr>
          <a:xfrm>
            <a:off x="7379732" y="125064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Status</a:t>
            </a:r>
          </a:p>
        </p:txBody>
      </p:sp>
      <p:grpSp>
        <p:nvGrpSpPr>
          <p:cNvPr id="24" name="Group 23" descr="thumbs up icon">
            <a:extLst>
              <a:ext uri="{FF2B5EF4-FFF2-40B4-BE49-F238E27FC236}">
                <a16:creationId xmlns:a16="http://schemas.microsoft.com/office/drawing/2014/main" id="{DCA04876-65F9-DDA2-9E8E-9D570857B2A5}"/>
              </a:ext>
            </a:extLst>
          </p:cNvPr>
          <p:cNvGrpSpPr/>
          <p:nvPr/>
        </p:nvGrpSpPr>
        <p:grpSpPr>
          <a:xfrm>
            <a:off x="10965805" y="2219370"/>
            <a:ext cx="823913" cy="823913"/>
            <a:chOff x="744537" y="2086166"/>
            <a:chExt cx="823913" cy="823913"/>
          </a:xfrm>
          <a:solidFill>
            <a:schemeClr val="bg1"/>
          </a:solidFill>
        </p:grpSpPr>
        <p:sp>
          <p:nvSpPr>
            <p:cNvPr id="25" name="Oval 68">
              <a:extLst>
                <a:ext uri="{FF2B5EF4-FFF2-40B4-BE49-F238E27FC236}">
                  <a16:creationId xmlns:a16="http://schemas.microsoft.com/office/drawing/2014/main" id="{3A38CCAC-78C9-81D4-1E36-CB51C7166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2086166"/>
              <a:ext cx="823913" cy="8239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E083201A-5603-E7AE-C4E0-0A003C89B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536" y="2278488"/>
              <a:ext cx="358468" cy="351052"/>
            </a:xfrm>
            <a:custGeom>
              <a:avLst/>
              <a:gdLst>
                <a:gd name="T0" fmla="*/ 358468 w 188"/>
                <a:gd name="T1" fmla="*/ 181250 h 184"/>
                <a:gd name="T2" fmla="*/ 257411 w 188"/>
                <a:gd name="T3" fmla="*/ 135460 h 184"/>
                <a:gd name="T4" fmla="*/ 257411 w 188"/>
                <a:gd name="T5" fmla="*/ 125921 h 184"/>
                <a:gd name="T6" fmla="*/ 286012 w 188"/>
                <a:gd name="T7" fmla="*/ 70592 h 184"/>
                <a:gd name="T8" fmla="*/ 263131 w 188"/>
                <a:gd name="T9" fmla="*/ 5724 h 184"/>
                <a:gd name="T10" fmla="*/ 226903 w 188"/>
                <a:gd name="T11" fmla="*/ 34342 h 184"/>
                <a:gd name="T12" fmla="*/ 179234 w 188"/>
                <a:gd name="T13" fmla="*/ 104934 h 184"/>
                <a:gd name="T14" fmla="*/ 133472 w 188"/>
                <a:gd name="T15" fmla="*/ 175526 h 184"/>
                <a:gd name="T16" fmla="*/ 97244 w 188"/>
                <a:gd name="T17" fmla="*/ 160263 h 184"/>
                <a:gd name="T18" fmla="*/ 0 w 188"/>
                <a:gd name="T19" fmla="*/ 177434 h 184"/>
                <a:gd name="T20" fmla="*/ 17161 w 188"/>
                <a:gd name="T21" fmla="*/ 351052 h 184"/>
                <a:gd name="T22" fmla="*/ 114405 w 188"/>
                <a:gd name="T23" fmla="*/ 337697 h 184"/>
                <a:gd name="T24" fmla="*/ 139192 w 188"/>
                <a:gd name="T25" fmla="*/ 351052 h 184"/>
                <a:gd name="T26" fmla="*/ 143006 w 188"/>
                <a:gd name="T27" fmla="*/ 351052 h 184"/>
                <a:gd name="T28" fmla="*/ 299359 w 188"/>
                <a:gd name="T29" fmla="*/ 351052 h 184"/>
                <a:gd name="T30" fmla="*/ 333680 w 188"/>
                <a:gd name="T31" fmla="*/ 307171 h 184"/>
                <a:gd name="T32" fmla="*/ 343214 w 188"/>
                <a:gd name="T33" fmla="*/ 257565 h 184"/>
                <a:gd name="T34" fmla="*/ 348934 w 188"/>
                <a:gd name="T35" fmla="*/ 206052 h 184"/>
                <a:gd name="T36" fmla="*/ 97244 w 188"/>
                <a:gd name="T37" fmla="*/ 335789 h 184"/>
                <a:gd name="T38" fmla="*/ 15254 w 188"/>
                <a:gd name="T39" fmla="*/ 333881 h 184"/>
                <a:gd name="T40" fmla="*/ 17161 w 188"/>
                <a:gd name="T41" fmla="*/ 175526 h 184"/>
                <a:gd name="T42" fmla="*/ 99151 w 188"/>
                <a:gd name="T43" fmla="*/ 177434 h 184"/>
                <a:gd name="T44" fmla="*/ 335587 w 188"/>
                <a:gd name="T45" fmla="*/ 198421 h 184"/>
                <a:gd name="T46" fmla="*/ 333680 w 188"/>
                <a:gd name="T47" fmla="*/ 209868 h 184"/>
                <a:gd name="T48" fmla="*/ 329867 w 188"/>
                <a:gd name="T49" fmla="*/ 249934 h 184"/>
                <a:gd name="T50" fmla="*/ 327960 w 188"/>
                <a:gd name="T51" fmla="*/ 261381 h 184"/>
                <a:gd name="T52" fmla="*/ 320333 w 188"/>
                <a:gd name="T53" fmla="*/ 297631 h 184"/>
                <a:gd name="T54" fmla="*/ 318426 w 188"/>
                <a:gd name="T55" fmla="*/ 307171 h 184"/>
                <a:gd name="T56" fmla="*/ 299359 w 188"/>
                <a:gd name="T57" fmla="*/ 335789 h 184"/>
                <a:gd name="T58" fmla="*/ 133472 w 188"/>
                <a:gd name="T59" fmla="*/ 330065 h 184"/>
                <a:gd name="T60" fmla="*/ 114405 w 188"/>
                <a:gd name="T61" fmla="*/ 190789 h 184"/>
                <a:gd name="T62" fmla="*/ 137286 w 188"/>
                <a:gd name="T63" fmla="*/ 190789 h 184"/>
                <a:gd name="T64" fmla="*/ 169700 w 188"/>
                <a:gd name="T65" fmla="*/ 152631 h 184"/>
                <a:gd name="T66" fmla="*/ 192581 w 188"/>
                <a:gd name="T67" fmla="*/ 112566 h 184"/>
                <a:gd name="T68" fmla="*/ 247877 w 188"/>
                <a:gd name="T69" fmla="*/ 19079 h 184"/>
                <a:gd name="T70" fmla="*/ 272664 w 188"/>
                <a:gd name="T71" fmla="*/ 66776 h 184"/>
                <a:gd name="T72" fmla="*/ 244063 w 188"/>
                <a:gd name="T73" fmla="*/ 145000 h 184"/>
                <a:gd name="T74" fmla="*/ 308893 w 188"/>
                <a:gd name="T75" fmla="*/ 150723 h 184"/>
                <a:gd name="T76" fmla="*/ 335587 w 188"/>
                <a:gd name="T77" fmla="*/ 198421 h 1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8" h="184">
                  <a:moveTo>
                    <a:pt x="183" y="108"/>
                  </a:moveTo>
                  <a:cubicBezTo>
                    <a:pt x="185" y="105"/>
                    <a:pt x="188" y="101"/>
                    <a:pt x="188" y="95"/>
                  </a:cubicBezTo>
                  <a:cubicBezTo>
                    <a:pt x="188" y="78"/>
                    <a:pt x="172" y="72"/>
                    <a:pt x="163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3" y="69"/>
                    <a:pt x="135" y="66"/>
                    <a:pt x="135" y="66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6" y="66"/>
                    <a:pt x="144" y="55"/>
                    <a:pt x="150" y="37"/>
                  </a:cubicBezTo>
                  <a:cubicBezTo>
                    <a:pt x="157" y="18"/>
                    <a:pt x="140" y="4"/>
                    <a:pt x="139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8" y="3"/>
                    <a:pt x="132" y="0"/>
                    <a:pt x="126" y="4"/>
                  </a:cubicBezTo>
                  <a:cubicBezTo>
                    <a:pt x="122" y="6"/>
                    <a:pt x="119" y="11"/>
                    <a:pt x="119" y="18"/>
                  </a:cubicBezTo>
                  <a:cubicBezTo>
                    <a:pt x="117" y="34"/>
                    <a:pt x="103" y="48"/>
                    <a:pt x="97" y="53"/>
                  </a:cubicBezTo>
                  <a:cubicBezTo>
                    <a:pt x="96" y="54"/>
                    <a:pt x="95" y="54"/>
                    <a:pt x="94" y="55"/>
                  </a:cubicBezTo>
                  <a:cubicBezTo>
                    <a:pt x="90" y="59"/>
                    <a:pt x="85" y="69"/>
                    <a:pt x="82" y="76"/>
                  </a:cubicBezTo>
                  <a:cubicBezTo>
                    <a:pt x="79" y="81"/>
                    <a:pt x="73" y="89"/>
                    <a:pt x="70" y="92"/>
                  </a:cubicBezTo>
                  <a:cubicBezTo>
                    <a:pt x="67" y="92"/>
                    <a:pt x="63" y="92"/>
                    <a:pt x="60" y="92"/>
                  </a:cubicBezTo>
                  <a:cubicBezTo>
                    <a:pt x="59" y="88"/>
                    <a:pt x="55" y="84"/>
                    <a:pt x="51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4" y="84"/>
                    <a:pt x="0" y="88"/>
                    <a:pt x="0" y="9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4" y="184"/>
                    <a:pt x="9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6" y="184"/>
                    <a:pt x="59" y="181"/>
                    <a:pt x="60" y="177"/>
                  </a:cubicBezTo>
                  <a:cubicBezTo>
                    <a:pt x="62" y="177"/>
                    <a:pt x="63" y="175"/>
                    <a:pt x="64" y="175"/>
                  </a:cubicBezTo>
                  <a:cubicBezTo>
                    <a:pt x="65" y="177"/>
                    <a:pt x="67" y="181"/>
                    <a:pt x="73" y="184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103" y="184"/>
                    <a:pt x="129" y="184"/>
                  </a:cubicBezTo>
                  <a:cubicBezTo>
                    <a:pt x="142" y="184"/>
                    <a:pt x="153" y="184"/>
                    <a:pt x="157" y="184"/>
                  </a:cubicBezTo>
                  <a:cubicBezTo>
                    <a:pt x="165" y="184"/>
                    <a:pt x="170" y="180"/>
                    <a:pt x="172" y="177"/>
                  </a:cubicBezTo>
                  <a:cubicBezTo>
                    <a:pt x="176" y="172"/>
                    <a:pt x="176" y="165"/>
                    <a:pt x="175" y="161"/>
                  </a:cubicBezTo>
                  <a:cubicBezTo>
                    <a:pt x="181" y="156"/>
                    <a:pt x="181" y="147"/>
                    <a:pt x="181" y="143"/>
                  </a:cubicBezTo>
                  <a:cubicBezTo>
                    <a:pt x="182" y="140"/>
                    <a:pt x="181" y="138"/>
                    <a:pt x="180" y="135"/>
                  </a:cubicBezTo>
                  <a:cubicBezTo>
                    <a:pt x="183" y="133"/>
                    <a:pt x="186" y="127"/>
                    <a:pt x="186" y="120"/>
                  </a:cubicBezTo>
                  <a:cubicBezTo>
                    <a:pt x="187" y="115"/>
                    <a:pt x="185" y="110"/>
                    <a:pt x="183" y="108"/>
                  </a:cubicBezTo>
                  <a:close/>
                  <a:moveTo>
                    <a:pt x="52" y="175"/>
                  </a:moveTo>
                  <a:cubicBezTo>
                    <a:pt x="52" y="176"/>
                    <a:pt x="52" y="176"/>
                    <a:pt x="51" y="176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9" y="176"/>
                    <a:pt x="8" y="176"/>
                    <a:pt x="8" y="17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9" y="92"/>
                    <a:pt x="9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2" y="92"/>
                    <a:pt x="52" y="93"/>
                    <a:pt x="52" y="93"/>
                  </a:cubicBezTo>
                  <a:lnTo>
                    <a:pt x="52" y="175"/>
                  </a:lnTo>
                  <a:close/>
                  <a:moveTo>
                    <a:pt x="176" y="104"/>
                  </a:moveTo>
                  <a:cubicBezTo>
                    <a:pt x="172" y="107"/>
                    <a:pt x="172" y="107"/>
                    <a:pt x="172" y="107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6" y="111"/>
                    <a:pt x="179" y="114"/>
                    <a:pt x="178" y="120"/>
                  </a:cubicBezTo>
                  <a:cubicBezTo>
                    <a:pt x="178" y="127"/>
                    <a:pt x="173" y="131"/>
                    <a:pt x="173" y="131"/>
                  </a:cubicBezTo>
                  <a:cubicBezTo>
                    <a:pt x="167" y="133"/>
                    <a:pt x="167" y="133"/>
                    <a:pt x="167" y="133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8"/>
                    <a:pt x="174" y="140"/>
                    <a:pt x="173" y="144"/>
                  </a:cubicBezTo>
                  <a:cubicBezTo>
                    <a:pt x="173" y="147"/>
                    <a:pt x="172" y="154"/>
                    <a:pt x="168" y="156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68" y="163"/>
                    <a:pt x="168" y="169"/>
                    <a:pt x="165" y="173"/>
                  </a:cubicBezTo>
                  <a:cubicBezTo>
                    <a:pt x="164" y="175"/>
                    <a:pt x="161" y="176"/>
                    <a:pt x="157" y="176"/>
                  </a:cubicBezTo>
                  <a:cubicBezTo>
                    <a:pt x="144" y="176"/>
                    <a:pt x="84" y="176"/>
                    <a:pt x="76" y="176"/>
                  </a:cubicBezTo>
                  <a:cubicBezTo>
                    <a:pt x="73" y="175"/>
                    <a:pt x="71" y="174"/>
                    <a:pt x="70" y="173"/>
                  </a:cubicBezTo>
                  <a:cubicBezTo>
                    <a:pt x="69" y="172"/>
                    <a:pt x="67" y="167"/>
                    <a:pt x="60" y="16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4" y="100"/>
                    <a:pt x="71" y="100"/>
                    <a:pt x="71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85" y="88"/>
                    <a:pt x="89" y="80"/>
                  </a:cubicBezTo>
                  <a:cubicBezTo>
                    <a:pt x="93" y="72"/>
                    <a:pt x="96" y="63"/>
                    <a:pt x="100" y="61"/>
                  </a:cubicBezTo>
                  <a:cubicBezTo>
                    <a:pt x="100" y="60"/>
                    <a:pt x="101" y="60"/>
                    <a:pt x="101" y="59"/>
                  </a:cubicBezTo>
                  <a:cubicBezTo>
                    <a:pt x="108" y="54"/>
                    <a:pt x="124" y="38"/>
                    <a:pt x="127" y="19"/>
                  </a:cubicBezTo>
                  <a:cubicBezTo>
                    <a:pt x="127" y="14"/>
                    <a:pt x="128" y="12"/>
                    <a:pt x="130" y="10"/>
                  </a:cubicBezTo>
                  <a:cubicBezTo>
                    <a:pt x="132" y="9"/>
                    <a:pt x="134" y="10"/>
                    <a:pt x="135" y="10"/>
                  </a:cubicBezTo>
                  <a:cubicBezTo>
                    <a:pt x="137" y="12"/>
                    <a:pt x="147" y="22"/>
                    <a:pt x="143" y="35"/>
                  </a:cubicBezTo>
                  <a:cubicBezTo>
                    <a:pt x="137" y="51"/>
                    <a:pt x="129" y="61"/>
                    <a:pt x="129" y="61"/>
                  </a:cubicBezTo>
                  <a:cubicBezTo>
                    <a:pt x="127" y="64"/>
                    <a:pt x="124" y="70"/>
                    <a:pt x="128" y="76"/>
                  </a:cubicBezTo>
                  <a:cubicBezTo>
                    <a:pt x="130" y="79"/>
                    <a:pt x="133" y="79"/>
                    <a:pt x="135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3" y="79"/>
                    <a:pt x="180" y="81"/>
                    <a:pt x="180" y="95"/>
                  </a:cubicBezTo>
                  <a:cubicBezTo>
                    <a:pt x="180" y="101"/>
                    <a:pt x="176" y="104"/>
                    <a:pt x="176" y="104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7" name="Group 26" descr="clock icon">
            <a:extLst>
              <a:ext uri="{FF2B5EF4-FFF2-40B4-BE49-F238E27FC236}">
                <a16:creationId xmlns:a16="http://schemas.microsoft.com/office/drawing/2014/main" id="{B808CBE1-9B84-7818-F1B7-F6B6847390C9}"/>
              </a:ext>
            </a:extLst>
          </p:cNvPr>
          <p:cNvGrpSpPr/>
          <p:nvPr/>
        </p:nvGrpSpPr>
        <p:grpSpPr>
          <a:xfrm>
            <a:off x="10965805" y="3169273"/>
            <a:ext cx="823913" cy="823912"/>
            <a:chOff x="744537" y="3036069"/>
            <a:chExt cx="823913" cy="823912"/>
          </a:xfrm>
          <a:solidFill>
            <a:schemeClr val="bg1"/>
          </a:solidFill>
        </p:grpSpPr>
        <p:sp>
          <p:nvSpPr>
            <p:cNvPr id="28" name="Oval 68">
              <a:extLst>
                <a:ext uri="{FF2B5EF4-FFF2-40B4-BE49-F238E27FC236}">
                  <a16:creationId xmlns:a16="http://schemas.microsoft.com/office/drawing/2014/main" id="{0D5B9A7E-609B-61CB-6B76-65F108A04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036069"/>
              <a:ext cx="823913" cy="823912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grpSp>
          <p:nvGrpSpPr>
            <p:cNvPr id="29" name="Group 28" descr="Clock">
              <a:extLst>
                <a:ext uri="{FF2B5EF4-FFF2-40B4-BE49-F238E27FC236}">
                  <a16:creationId xmlns:a16="http://schemas.microsoft.com/office/drawing/2014/main" id="{1C95187E-2D4F-6A0D-B336-8B096F1468D7}"/>
                </a:ext>
              </a:extLst>
            </p:cNvPr>
            <p:cNvGrpSpPr/>
            <p:nvPr/>
          </p:nvGrpSpPr>
          <p:grpSpPr bwMode="auto">
            <a:xfrm>
              <a:off x="982527" y="3270522"/>
              <a:ext cx="343634" cy="344872"/>
              <a:chOff x="9155465" y="4372601"/>
              <a:chExt cx="343634" cy="344872"/>
            </a:xfrm>
            <a:grpFill/>
          </p:grpSpPr>
          <p:sp>
            <p:nvSpPr>
              <p:cNvPr id="30" name="Freeform 158">
                <a:extLst>
                  <a:ext uri="{FF2B5EF4-FFF2-40B4-BE49-F238E27FC236}">
                    <a16:creationId xmlns:a16="http://schemas.microsoft.com/office/drawing/2014/main" id="{6A73770E-F6A1-75D7-11EF-CB4EC6F3B3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198" y="4372601"/>
                <a:ext cx="119901" cy="101360"/>
              </a:xfrm>
              <a:custGeom>
                <a:avLst/>
                <a:gdLst>
                  <a:gd name="T0" fmla="*/ 50 w 63"/>
                  <a:gd name="T1" fmla="*/ 53 h 53"/>
                  <a:gd name="T2" fmla="*/ 47 w 63"/>
                  <a:gd name="T3" fmla="*/ 49 h 53"/>
                  <a:gd name="T4" fmla="*/ 4 w 63"/>
                  <a:gd name="T5" fmla="*/ 15 h 53"/>
                  <a:gd name="T6" fmla="*/ 0 w 63"/>
                  <a:gd name="T7" fmla="*/ 14 h 53"/>
                  <a:gd name="T8" fmla="*/ 2 w 63"/>
                  <a:gd name="T9" fmla="*/ 10 h 53"/>
                  <a:gd name="T10" fmla="*/ 19 w 63"/>
                  <a:gd name="T11" fmla="*/ 0 h 53"/>
                  <a:gd name="T12" fmla="*/ 42 w 63"/>
                  <a:gd name="T13" fmla="*/ 11 h 53"/>
                  <a:gd name="T14" fmla="*/ 52 w 63"/>
                  <a:gd name="T15" fmla="*/ 50 h 53"/>
                  <a:gd name="T16" fmla="*/ 50 w 63"/>
                  <a:gd name="T17" fmla="*/ 53 h 53"/>
                  <a:gd name="T18" fmla="*/ 10 w 63"/>
                  <a:gd name="T19" fmla="*/ 11 h 53"/>
                  <a:gd name="T20" fmla="*/ 50 w 63"/>
                  <a:gd name="T21" fmla="*/ 42 h 53"/>
                  <a:gd name="T22" fmla="*/ 39 w 63"/>
                  <a:gd name="T23" fmla="*/ 16 h 53"/>
                  <a:gd name="T24" fmla="*/ 19 w 63"/>
                  <a:gd name="T25" fmla="*/ 6 h 53"/>
                  <a:gd name="T26" fmla="*/ 10 w 63"/>
                  <a:gd name="T27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50" y="53"/>
                    </a:moveTo>
                    <a:cubicBezTo>
                      <a:pt x="47" y="49"/>
                      <a:pt x="47" y="49"/>
                      <a:pt x="47" y="49"/>
                    </a:cubicBezTo>
                    <a:cubicBezTo>
                      <a:pt x="37" y="33"/>
                      <a:pt x="22" y="21"/>
                      <a:pt x="4" y="1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6" y="5"/>
                      <a:pt x="11" y="0"/>
                      <a:pt x="19" y="0"/>
                    </a:cubicBezTo>
                    <a:cubicBezTo>
                      <a:pt x="26" y="0"/>
                      <a:pt x="33" y="4"/>
                      <a:pt x="42" y="11"/>
                    </a:cubicBezTo>
                    <a:cubicBezTo>
                      <a:pt x="63" y="27"/>
                      <a:pt x="61" y="38"/>
                      <a:pt x="52" y="50"/>
                    </a:cubicBezTo>
                    <a:lnTo>
                      <a:pt x="50" y="53"/>
                    </a:lnTo>
                    <a:close/>
                    <a:moveTo>
                      <a:pt x="10" y="11"/>
                    </a:moveTo>
                    <a:cubicBezTo>
                      <a:pt x="26" y="17"/>
                      <a:pt x="40" y="28"/>
                      <a:pt x="50" y="42"/>
                    </a:cubicBezTo>
                    <a:cubicBezTo>
                      <a:pt x="54" y="36"/>
                      <a:pt x="55" y="29"/>
                      <a:pt x="39" y="16"/>
                    </a:cubicBezTo>
                    <a:cubicBezTo>
                      <a:pt x="30" y="9"/>
                      <a:pt x="24" y="6"/>
                      <a:pt x="19" y="6"/>
                    </a:cubicBezTo>
                    <a:cubicBezTo>
                      <a:pt x="16" y="6"/>
                      <a:pt x="13" y="8"/>
                      <a:pt x="10" y="11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1" name="Freeform 159">
                <a:extLst>
                  <a:ext uri="{FF2B5EF4-FFF2-40B4-BE49-F238E27FC236}">
                    <a16:creationId xmlns:a16="http://schemas.microsoft.com/office/drawing/2014/main" id="{3529665D-D778-71CC-E4C5-628FF60324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55465" y="4372601"/>
                <a:ext cx="119901" cy="101360"/>
              </a:xfrm>
              <a:custGeom>
                <a:avLst/>
                <a:gdLst>
                  <a:gd name="T0" fmla="*/ 13 w 63"/>
                  <a:gd name="T1" fmla="*/ 53 h 53"/>
                  <a:gd name="T2" fmla="*/ 10 w 63"/>
                  <a:gd name="T3" fmla="*/ 50 h 53"/>
                  <a:gd name="T4" fmla="*/ 20 w 63"/>
                  <a:gd name="T5" fmla="*/ 11 h 53"/>
                  <a:gd name="T6" fmla="*/ 44 w 63"/>
                  <a:gd name="T7" fmla="*/ 0 h 53"/>
                  <a:gd name="T8" fmla="*/ 60 w 63"/>
                  <a:gd name="T9" fmla="*/ 10 h 53"/>
                  <a:gd name="T10" fmla="*/ 63 w 63"/>
                  <a:gd name="T11" fmla="*/ 14 h 53"/>
                  <a:gd name="T12" fmla="*/ 59 w 63"/>
                  <a:gd name="T13" fmla="*/ 15 h 53"/>
                  <a:gd name="T14" fmla="*/ 15 w 63"/>
                  <a:gd name="T15" fmla="*/ 49 h 53"/>
                  <a:gd name="T16" fmla="*/ 13 w 63"/>
                  <a:gd name="T17" fmla="*/ 53 h 53"/>
                  <a:gd name="T18" fmla="*/ 44 w 63"/>
                  <a:gd name="T19" fmla="*/ 6 h 53"/>
                  <a:gd name="T20" fmla="*/ 24 w 63"/>
                  <a:gd name="T21" fmla="*/ 16 h 53"/>
                  <a:gd name="T22" fmla="*/ 13 w 63"/>
                  <a:gd name="T23" fmla="*/ 42 h 53"/>
                  <a:gd name="T24" fmla="*/ 53 w 63"/>
                  <a:gd name="T25" fmla="*/ 11 h 53"/>
                  <a:gd name="T26" fmla="*/ 44 w 63"/>
                  <a:gd name="T27" fmla="*/ 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13" y="53"/>
                    </a:moveTo>
                    <a:cubicBezTo>
                      <a:pt x="10" y="50"/>
                      <a:pt x="10" y="50"/>
                      <a:pt x="10" y="50"/>
                    </a:cubicBezTo>
                    <a:cubicBezTo>
                      <a:pt x="2" y="38"/>
                      <a:pt x="0" y="27"/>
                      <a:pt x="20" y="11"/>
                    </a:cubicBezTo>
                    <a:cubicBezTo>
                      <a:pt x="30" y="4"/>
                      <a:pt x="37" y="0"/>
                      <a:pt x="44" y="0"/>
                    </a:cubicBezTo>
                    <a:cubicBezTo>
                      <a:pt x="51" y="0"/>
                      <a:pt x="56" y="5"/>
                      <a:pt x="60" y="10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1" y="21"/>
                      <a:pt x="26" y="33"/>
                      <a:pt x="15" y="49"/>
                    </a:cubicBezTo>
                    <a:lnTo>
                      <a:pt x="13" y="53"/>
                    </a:lnTo>
                    <a:close/>
                    <a:moveTo>
                      <a:pt x="44" y="6"/>
                    </a:moveTo>
                    <a:cubicBezTo>
                      <a:pt x="39" y="6"/>
                      <a:pt x="32" y="9"/>
                      <a:pt x="24" y="16"/>
                    </a:cubicBezTo>
                    <a:cubicBezTo>
                      <a:pt x="8" y="29"/>
                      <a:pt x="9" y="36"/>
                      <a:pt x="13" y="42"/>
                    </a:cubicBezTo>
                    <a:cubicBezTo>
                      <a:pt x="23" y="28"/>
                      <a:pt x="37" y="17"/>
                      <a:pt x="53" y="11"/>
                    </a:cubicBezTo>
                    <a:cubicBezTo>
                      <a:pt x="50" y="8"/>
                      <a:pt x="47" y="6"/>
                      <a:pt x="4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2" name="Freeform 160">
                <a:extLst>
                  <a:ext uri="{FF2B5EF4-FFF2-40B4-BE49-F238E27FC236}">
                    <a16:creationId xmlns:a16="http://schemas.microsoft.com/office/drawing/2014/main" id="{1D07999A-0B9E-EABC-79E7-1E3F332E3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6256" y="4671737"/>
                <a:ext cx="43263" cy="44500"/>
              </a:xfrm>
              <a:custGeom>
                <a:avLst/>
                <a:gdLst>
                  <a:gd name="T0" fmla="*/ 6 w 35"/>
                  <a:gd name="T1" fmla="*/ 36 h 36"/>
                  <a:gd name="T2" fmla="*/ 0 w 35"/>
                  <a:gd name="T3" fmla="*/ 30 h 36"/>
                  <a:gd name="T4" fmla="*/ 29 w 35"/>
                  <a:gd name="T5" fmla="*/ 0 h 36"/>
                  <a:gd name="T6" fmla="*/ 35 w 35"/>
                  <a:gd name="T7" fmla="*/ 8 h 36"/>
                  <a:gd name="T8" fmla="*/ 6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6" y="36"/>
                    </a:moveTo>
                    <a:lnTo>
                      <a:pt x="0" y="30"/>
                    </a:lnTo>
                    <a:lnTo>
                      <a:pt x="29" y="0"/>
                    </a:lnTo>
                    <a:lnTo>
                      <a:pt x="35" y="8"/>
                    </a:lnTo>
                    <a:lnTo>
                      <a:pt x="6" y="36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3" name="Freeform 161">
                <a:extLst>
                  <a:ext uri="{FF2B5EF4-FFF2-40B4-BE49-F238E27FC236}">
                    <a16:creationId xmlns:a16="http://schemas.microsoft.com/office/drawing/2014/main" id="{417F16D0-0B89-5C5D-14AF-5F751A829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3809" y="4671737"/>
                <a:ext cx="45736" cy="45736"/>
              </a:xfrm>
              <a:custGeom>
                <a:avLst/>
                <a:gdLst>
                  <a:gd name="T0" fmla="*/ 29 w 37"/>
                  <a:gd name="T1" fmla="*/ 37 h 37"/>
                  <a:gd name="T2" fmla="*/ 0 w 37"/>
                  <a:gd name="T3" fmla="*/ 8 h 37"/>
                  <a:gd name="T4" fmla="*/ 6 w 37"/>
                  <a:gd name="T5" fmla="*/ 0 h 37"/>
                  <a:gd name="T6" fmla="*/ 37 w 37"/>
                  <a:gd name="T7" fmla="*/ 31 h 37"/>
                  <a:gd name="T8" fmla="*/ 29 w 3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7">
                    <a:moveTo>
                      <a:pt x="29" y="37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37" y="31"/>
                    </a:lnTo>
                    <a:lnTo>
                      <a:pt x="29" y="37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4" name="Freeform 162">
                <a:extLst>
                  <a:ext uri="{FF2B5EF4-FFF2-40B4-BE49-F238E27FC236}">
                    <a16:creationId xmlns:a16="http://schemas.microsoft.com/office/drawing/2014/main" id="{EBCE8487-1B7B-DC4F-4D30-0095CB46F8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7826" y="4397323"/>
                <a:ext cx="320149" cy="320149"/>
              </a:xfrm>
              <a:custGeom>
                <a:avLst/>
                <a:gdLst>
                  <a:gd name="T0" fmla="*/ 84 w 168"/>
                  <a:gd name="T1" fmla="*/ 168 h 168"/>
                  <a:gd name="T2" fmla="*/ 0 w 168"/>
                  <a:gd name="T3" fmla="*/ 84 h 168"/>
                  <a:gd name="T4" fmla="*/ 84 w 168"/>
                  <a:gd name="T5" fmla="*/ 0 h 168"/>
                  <a:gd name="T6" fmla="*/ 168 w 168"/>
                  <a:gd name="T7" fmla="*/ 84 h 168"/>
                  <a:gd name="T8" fmla="*/ 84 w 168"/>
                  <a:gd name="T9" fmla="*/ 168 h 168"/>
                  <a:gd name="T10" fmla="*/ 84 w 168"/>
                  <a:gd name="T11" fmla="*/ 6 h 168"/>
                  <a:gd name="T12" fmla="*/ 6 w 168"/>
                  <a:gd name="T13" fmla="*/ 84 h 168"/>
                  <a:gd name="T14" fmla="*/ 84 w 168"/>
                  <a:gd name="T15" fmla="*/ 162 h 168"/>
                  <a:gd name="T16" fmla="*/ 162 w 168"/>
                  <a:gd name="T17" fmla="*/ 84 h 168"/>
                  <a:gd name="T18" fmla="*/ 84 w 168"/>
                  <a:gd name="T19" fmla="*/ 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84" y="168"/>
                    </a:moveTo>
                    <a:cubicBezTo>
                      <a:pt x="38" y="168"/>
                      <a:pt x="0" y="131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8" y="38"/>
                      <a:pt x="168" y="84"/>
                    </a:cubicBezTo>
                    <a:cubicBezTo>
                      <a:pt x="168" y="131"/>
                      <a:pt x="130" y="168"/>
                      <a:pt x="84" y="168"/>
                    </a:cubicBezTo>
                    <a:close/>
                    <a:moveTo>
                      <a:pt x="84" y="6"/>
                    </a:moveTo>
                    <a:cubicBezTo>
                      <a:pt x="41" y="6"/>
                      <a:pt x="6" y="41"/>
                      <a:pt x="6" y="84"/>
                    </a:cubicBezTo>
                    <a:cubicBezTo>
                      <a:pt x="6" y="127"/>
                      <a:pt x="41" y="162"/>
                      <a:pt x="84" y="162"/>
                    </a:cubicBezTo>
                    <a:cubicBezTo>
                      <a:pt x="127" y="162"/>
                      <a:pt x="162" y="127"/>
                      <a:pt x="162" y="84"/>
                    </a:cubicBezTo>
                    <a:cubicBezTo>
                      <a:pt x="162" y="41"/>
                      <a:pt x="127" y="6"/>
                      <a:pt x="8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5" name="Freeform 163">
                <a:extLst>
                  <a:ext uri="{FF2B5EF4-FFF2-40B4-BE49-F238E27FC236}">
                    <a16:creationId xmlns:a16="http://schemas.microsoft.com/office/drawing/2014/main" id="{6C353EFD-0A51-247D-9F9E-964856BBE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4575" y="4446767"/>
                <a:ext cx="100124" cy="126082"/>
              </a:xfrm>
              <a:custGeom>
                <a:avLst/>
                <a:gdLst>
                  <a:gd name="T0" fmla="*/ 81 w 81"/>
                  <a:gd name="T1" fmla="*/ 102 h 102"/>
                  <a:gd name="T2" fmla="*/ 0 w 81"/>
                  <a:gd name="T3" fmla="*/ 102 h 102"/>
                  <a:gd name="T4" fmla="*/ 0 w 81"/>
                  <a:gd name="T5" fmla="*/ 93 h 102"/>
                  <a:gd name="T6" fmla="*/ 72 w 81"/>
                  <a:gd name="T7" fmla="*/ 93 h 102"/>
                  <a:gd name="T8" fmla="*/ 72 w 81"/>
                  <a:gd name="T9" fmla="*/ 0 h 102"/>
                  <a:gd name="T10" fmla="*/ 81 w 81"/>
                  <a:gd name="T11" fmla="*/ 0 h 102"/>
                  <a:gd name="T12" fmla="*/ 81 w 81"/>
                  <a:gd name="T13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02">
                    <a:moveTo>
                      <a:pt x="81" y="102"/>
                    </a:moveTo>
                    <a:lnTo>
                      <a:pt x="0" y="102"/>
                    </a:lnTo>
                    <a:lnTo>
                      <a:pt x="0" y="93"/>
                    </a:lnTo>
                    <a:lnTo>
                      <a:pt x="72" y="93"/>
                    </a:lnTo>
                    <a:lnTo>
                      <a:pt x="72" y="0"/>
                    </a:lnTo>
                    <a:lnTo>
                      <a:pt x="81" y="0"/>
                    </a:lnTo>
                    <a:lnTo>
                      <a:pt x="81" y="102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36" name="Group 35" descr="search icon">
            <a:extLst>
              <a:ext uri="{FF2B5EF4-FFF2-40B4-BE49-F238E27FC236}">
                <a16:creationId xmlns:a16="http://schemas.microsoft.com/office/drawing/2014/main" id="{687B6C54-1790-E64F-C35E-76DA0084E125}"/>
              </a:ext>
            </a:extLst>
          </p:cNvPr>
          <p:cNvGrpSpPr/>
          <p:nvPr/>
        </p:nvGrpSpPr>
        <p:grpSpPr>
          <a:xfrm>
            <a:off x="10965805" y="4109091"/>
            <a:ext cx="823913" cy="823912"/>
            <a:chOff x="744537" y="3975887"/>
            <a:chExt cx="823913" cy="823912"/>
          </a:xfrm>
          <a:solidFill>
            <a:schemeClr val="bg1"/>
          </a:solidFill>
        </p:grpSpPr>
        <p:sp>
          <p:nvSpPr>
            <p:cNvPr id="37" name="Oval 68">
              <a:extLst>
                <a:ext uri="{FF2B5EF4-FFF2-40B4-BE49-F238E27FC236}">
                  <a16:creationId xmlns:a16="http://schemas.microsoft.com/office/drawing/2014/main" id="{B380DB8B-E26A-8E61-2773-43637836E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975887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38" name="Group 37" descr="Unlock">
              <a:extLst>
                <a:ext uri="{FF2B5EF4-FFF2-40B4-BE49-F238E27FC236}">
                  <a16:creationId xmlns:a16="http://schemas.microsoft.com/office/drawing/2014/main" id="{31961FAE-21E7-F95B-70E1-CB3C7A6E0466}"/>
                </a:ext>
              </a:extLst>
            </p:cNvPr>
            <p:cNvGrpSpPr/>
            <p:nvPr/>
          </p:nvGrpSpPr>
          <p:grpSpPr bwMode="auto">
            <a:xfrm>
              <a:off x="993177" y="4210484"/>
              <a:ext cx="360941" cy="337455"/>
              <a:chOff x="6955211" y="4365185"/>
              <a:chExt cx="360941" cy="337455"/>
            </a:xfrm>
            <a:grpFill/>
          </p:grpSpPr>
          <p:sp>
            <p:nvSpPr>
              <p:cNvPr id="39" name="Freeform 188">
                <a:extLst>
                  <a:ext uri="{FF2B5EF4-FFF2-40B4-BE49-F238E27FC236}">
                    <a16:creationId xmlns:a16="http://schemas.microsoft.com/office/drawing/2014/main" id="{EA3947DC-A4F0-4BBD-41F0-EA78C084B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5211" y="4365185"/>
                <a:ext cx="337455" cy="337455"/>
              </a:xfrm>
              <a:custGeom>
                <a:avLst/>
                <a:gdLst>
                  <a:gd name="T0" fmla="*/ 88 w 177"/>
                  <a:gd name="T1" fmla="*/ 177 h 177"/>
                  <a:gd name="T2" fmla="*/ 26 w 177"/>
                  <a:gd name="T3" fmla="*/ 151 h 177"/>
                  <a:gd name="T4" fmla="*/ 0 w 177"/>
                  <a:gd name="T5" fmla="*/ 89 h 177"/>
                  <a:gd name="T6" fmla="*/ 26 w 177"/>
                  <a:gd name="T7" fmla="*/ 27 h 177"/>
                  <a:gd name="T8" fmla="*/ 88 w 177"/>
                  <a:gd name="T9" fmla="*/ 0 h 177"/>
                  <a:gd name="T10" fmla="*/ 88 w 177"/>
                  <a:gd name="T11" fmla="*/ 0 h 177"/>
                  <a:gd name="T12" fmla="*/ 177 w 177"/>
                  <a:gd name="T13" fmla="*/ 88 h 177"/>
                  <a:gd name="T14" fmla="*/ 171 w 177"/>
                  <a:gd name="T15" fmla="*/ 88 h 177"/>
                  <a:gd name="T16" fmla="*/ 88 w 177"/>
                  <a:gd name="T17" fmla="*/ 6 h 177"/>
                  <a:gd name="T18" fmla="*/ 88 w 177"/>
                  <a:gd name="T19" fmla="*/ 6 h 177"/>
                  <a:gd name="T20" fmla="*/ 30 w 177"/>
                  <a:gd name="T21" fmla="*/ 31 h 177"/>
                  <a:gd name="T22" fmla="*/ 6 w 177"/>
                  <a:gd name="T23" fmla="*/ 89 h 177"/>
                  <a:gd name="T24" fmla="*/ 31 w 177"/>
                  <a:gd name="T25" fmla="*/ 147 h 177"/>
                  <a:gd name="T26" fmla="*/ 88 w 177"/>
                  <a:gd name="T27" fmla="*/ 171 h 177"/>
                  <a:gd name="T28" fmla="*/ 89 w 177"/>
                  <a:gd name="T29" fmla="*/ 171 h 177"/>
                  <a:gd name="T30" fmla="*/ 155 w 177"/>
                  <a:gd name="T31" fmla="*/ 136 h 177"/>
                  <a:gd name="T32" fmla="*/ 160 w 177"/>
                  <a:gd name="T33" fmla="*/ 140 h 177"/>
                  <a:gd name="T34" fmla="*/ 89 w 177"/>
                  <a:gd name="T35" fmla="*/ 177 h 177"/>
                  <a:gd name="T36" fmla="*/ 88 w 177"/>
                  <a:gd name="T37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7" h="177">
                    <a:moveTo>
                      <a:pt x="88" y="177"/>
                    </a:moveTo>
                    <a:cubicBezTo>
                      <a:pt x="65" y="177"/>
                      <a:pt x="43" y="168"/>
                      <a:pt x="26" y="151"/>
                    </a:cubicBezTo>
                    <a:cubicBezTo>
                      <a:pt x="10" y="135"/>
                      <a:pt x="0" y="113"/>
                      <a:pt x="0" y="89"/>
                    </a:cubicBezTo>
                    <a:cubicBezTo>
                      <a:pt x="0" y="66"/>
                      <a:pt x="9" y="43"/>
                      <a:pt x="26" y="27"/>
                    </a:cubicBezTo>
                    <a:cubicBezTo>
                      <a:pt x="42" y="10"/>
                      <a:pt x="64" y="1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7" y="0"/>
                      <a:pt x="176" y="40"/>
                      <a:pt x="177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43"/>
                      <a:pt x="133" y="6"/>
                      <a:pt x="88" y="6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66" y="7"/>
                      <a:pt x="45" y="15"/>
                      <a:pt x="30" y="31"/>
                    </a:cubicBezTo>
                    <a:cubicBezTo>
                      <a:pt x="14" y="46"/>
                      <a:pt x="6" y="67"/>
                      <a:pt x="6" y="89"/>
                    </a:cubicBezTo>
                    <a:cubicBezTo>
                      <a:pt x="6" y="111"/>
                      <a:pt x="15" y="132"/>
                      <a:pt x="31" y="147"/>
                    </a:cubicBezTo>
                    <a:cubicBezTo>
                      <a:pt x="46" y="162"/>
                      <a:pt x="67" y="171"/>
                      <a:pt x="88" y="171"/>
                    </a:cubicBezTo>
                    <a:cubicBezTo>
                      <a:pt x="88" y="171"/>
                      <a:pt x="89" y="171"/>
                      <a:pt x="89" y="171"/>
                    </a:cubicBezTo>
                    <a:cubicBezTo>
                      <a:pt x="115" y="171"/>
                      <a:pt x="140" y="158"/>
                      <a:pt x="155" y="136"/>
                    </a:cubicBezTo>
                    <a:cubicBezTo>
                      <a:pt x="160" y="140"/>
                      <a:pt x="160" y="140"/>
                      <a:pt x="160" y="140"/>
                    </a:cubicBezTo>
                    <a:cubicBezTo>
                      <a:pt x="144" y="163"/>
                      <a:pt x="117" y="177"/>
                      <a:pt x="89" y="177"/>
                    </a:cubicBezTo>
                    <a:cubicBezTo>
                      <a:pt x="89" y="177"/>
                      <a:pt x="89" y="177"/>
                      <a:pt x="88" y="17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0" name="Freeform 189">
                <a:extLst>
                  <a:ext uri="{FF2B5EF4-FFF2-40B4-BE49-F238E27FC236}">
                    <a16:creationId xmlns:a16="http://schemas.microsoft.com/office/drawing/2014/main" id="{3CF09D77-F139-589A-402B-7F84A0051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1986" y="4491267"/>
                <a:ext cx="74166" cy="66749"/>
              </a:xfrm>
              <a:custGeom>
                <a:avLst/>
                <a:gdLst>
                  <a:gd name="T0" fmla="*/ 0 w 60"/>
                  <a:gd name="T1" fmla="*/ 0 h 54"/>
                  <a:gd name="T2" fmla="*/ 31 w 60"/>
                  <a:gd name="T3" fmla="*/ 54 h 54"/>
                  <a:gd name="T4" fmla="*/ 60 w 60"/>
                  <a:gd name="T5" fmla="*/ 0 h 54"/>
                  <a:gd name="T6" fmla="*/ 0 w 60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54">
                    <a:moveTo>
                      <a:pt x="0" y="0"/>
                    </a:moveTo>
                    <a:lnTo>
                      <a:pt x="31" y="54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1" name="Freeform 190">
                <a:extLst>
                  <a:ext uri="{FF2B5EF4-FFF2-40B4-BE49-F238E27FC236}">
                    <a16:creationId xmlns:a16="http://schemas.microsoft.com/office/drawing/2014/main" id="{DF1C3F24-8703-6BE4-9364-F8F863E775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7585" y="4452947"/>
                <a:ext cx="91471" cy="76638"/>
              </a:xfrm>
              <a:custGeom>
                <a:avLst/>
                <a:gdLst>
                  <a:gd name="T0" fmla="*/ 1 w 48"/>
                  <a:gd name="T1" fmla="*/ 40 h 40"/>
                  <a:gd name="T2" fmla="*/ 0 w 48"/>
                  <a:gd name="T3" fmla="*/ 24 h 40"/>
                  <a:gd name="T4" fmla="*/ 24 w 48"/>
                  <a:gd name="T5" fmla="*/ 0 h 40"/>
                  <a:gd name="T6" fmla="*/ 48 w 48"/>
                  <a:gd name="T7" fmla="*/ 23 h 40"/>
                  <a:gd name="T8" fmla="*/ 48 w 48"/>
                  <a:gd name="T9" fmla="*/ 40 h 40"/>
                  <a:gd name="T10" fmla="*/ 1 w 48"/>
                  <a:gd name="T11" fmla="*/ 40 h 40"/>
                  <a:gd name="T12" fmla="*/ 24 w 48"/>
                  <a:gd name="T13" fmla="*/ 6 h 40"/>
                  <a:gd name="T14" fmla="*/ 6 w 48"/>
                  <a:gd name="T15" fmla="*/ 24 h 40"/>
                  <a:gd name="T16" fmla="*/ 7 w 48"/>
                  <a:gd name="T17" fmla="*/ 34 h 40"/>
                  <a:gd name="T18" fmla="*/ 42 w 48"/>
                  <a:gd name="T19" fmla="*/ 34 h 40"/>
                  <a:gd name="T20" fmla="*/ 42 w 48"/>
                  <a:gd name="T21" fmla="*/ 23 h 40"/>
                  <a:gd name="T22" fmla="*/ 24 w 48"/>
                  <a:gd name="T23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40">
                    <a:moveTo>
                      <a:pt x="1" y="4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3"/>
                    </a:cubicBezTo>
                    <a:cubicBezTo>
                      <a:pt x="48" y="40"/>
                      <a:pt x="48" y="40"/>
                      <a:pt x="48" y="40"/>
                    </a:cubicBezTo>
                    <a:lnTo>
                      <a:pt x="1" y="40"/>
                    </a:lnTo>
                    <a:close/>
                    <a:moveTo>
                      <a:pt x="24" y="6"/>
                    </a:moveTo>
                    <a:cubicBezTo>
                      <a:pt x="14" y="6"/>
                      <a:pt x="6" y="14"/>
                      <a:pt x="6" y="2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14"/>
                      <a:pt x="34" y="6"/>
                      <a:pt x="24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2" name="Freeform 191">
                <a:extLst>
                  <a:ext uri="{FF2B5EF4-FFF2-40B4-BE49-F238E27FC236}">
                    <a16:creationId xmlns:a16="http://schemas.microsoft.com/office/drawing/2014/main" id="{1DE81C7A-C97B-97B8-B392-DBCDDA5F8A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9043" y="4517225"/>
                <a:ext cx="131026" cy="100124"/>
              </a:xfrm>
              <a:custGeom>
                <a:avLst/>
                <a:gdLst>
                  <a:gd name="T0" fmla="*/ 5 w 69"/>
                  <a:gd name="T1" fmla="*/ 52 h 52"/>
                  <a:gd name="T2" fmla="*/ 5 w 69"/>
                  <a:gd name="T3" fmla="*/ 52 h 52"/>
                  <a:gd name="T4" fmla="*/ 1 w 69"/>
                  <a:gd name="T5" fmla="*/ 47 h 52"/>
                  <a:gd name="T6" fmla="*/ 0 w 69"/>
                  <a:gd name="T7" fmla="*/ 4 h 52"/>
                  <a:gd name="T8" fmla="*/ 5 w 69"/>
                  <a:gd name="T9" fmla="*/ 0 h 52"/>
                  <a:gd name="T10" fmla="*/ 64 w 69"/>
                  <a:gd name="T11" fmla="*/ 0 h 52"/>
                  <a:gd name="T12" fmla="*/ 68 w 69"/>
                  <a:gd name="T13" fmla="*/ 4 h 52"/>
                  <a:gd name="T14" fmla="*/ 69 w 69"/>
                  <a:gd name="T15" fmla="*/ 47 h 52"/>
                  <a:gd name="T16" fmla="*/ 67 w 69"/>
                  <a:gd name="T17" fmla="*/ 50 h 52"/>
                  <a:gd name="T18" fmla="*/ 64 w 69"/>
                  <a:gd name="T19" fmla="*/ 51 h 52"/>
                  <a:gd name="T20" fmla="*/ 5 w 69"/>
                  <a:gd name="T21" fmla="*/ 52 h 52"/>
                  <a:gd name="T22" fmla="*/ 6 w 69"/>
                  <a:gd name="T23" fmla="*/ 6 h 52"/>
                  <a:gd name="T24" fmla="*/ 7 w 69"/>
                  <a:gd name="T25" fmla="*/ 46 h 52"/>
                  <a:gd name="T26" fmla="*/ 62 w 69"/>
                  <a:gd name="T27" fmla="*/ 45 h 52"/>
                  <a:gd name="T28" fmla="*/ 62 w 69"/>
                  <a:gd name="T29" fmla="*/ 6 h 52"/>
                  <a:gd name="T30" fmla="*/ 6 w 69"/>
                  <a:gd name="T31" fmla="*/ 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" h="52">
                    <a:moveTo>
                      <a:pt x="5" y="52"/>
                    </a:moveTo>
                    <a:cubicBezTo>
                      <a:pt x="5" y="52"/>
                      <a:pt x="5" y="52"/>
                      <a:pt x="5" y="52"/>
                    </a:cubicBezTo>
                    <a:cubicBezTo>
                      <a:pt x="3" y="52"/>
                      <a:pt x="1" y="50"/>
                      <a:pt x="1" y="4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8"/>
                      <a:pt x="68" y="49"/>
                      <a:pt x="67" y="50"/>
                    </a:cubicBezTo>
                    <a:cubicBezTo>
                      <a:pt x="66" y="51"/>
                      <a:pt x="65" y="51"/>
                      <a:pt x="64" y="51"/>
                    </a:cubicBezTo>
                    <a:lnTo>
                      <a:pt x="5" y="52"/>
                    </a:lnTo>
                    <a:close/>
                    <a:moveTo>
                      <a:pt x="6" y="6"/>
                    </a:moveTo>
                    <a:cubicBezTo>
                      <a:pt x="7" y="46"/>
                      <a:pt x="7" y="46"/>
                      <a:pt x="7" y="46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6"/>
                      <a:pt x="62" y="6"/>
                      <a:pt x="62" y="6"/>
                    </a:cubicBezTo>
                    <a:lnTo>
                      <a:pt x="6" y="6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43" name="Group 42" descr="tools icon">
            <a:extLst>
              <a:ext uri="{FF2B5EF4-FFF2-40B4-BE49-F238E27FC236}">
                <a16:creationId xmlns:a16="http://schemas.microsoft.com/office/drawing/2014/main" id="{3B45C904-9ACC-B1CD-AC94-A5F94AF041AF}"/>
              </a:ext>
            </a:extLst>
          </p:cNvPr>
          <p:cNvGrpSpPr/>
          <p:nvPr/>
        </p:nvGrpSpPr>
        <p:grpSpPr>
          <a:xfrm>
            <a:off x="10934055" y="5079052"/>
            <a:ext cx="823913" cy="823912"/>
            <a:chOff x="712787" y="4945848"/>
            <a:chExt cx="823913" cy="823912"/>
          </a:xfrm>
          <a:solidFill>
            <a:schemeClr val="bg1"/>
          </a:solidFill>
        </p:grpSpPr>
        <p:sp>
          <p:nvSpPr>
            <p:cNvPr id="44" name="Oval 68">
              <a:extLst>
                <a:ext uri="{FF2B5EF4-FFF2-40B4-BE49-F238E27FC236}">
                  <a16:creationId xmlns:a16="http://schemas.microsoft.com/office/drawing/2014/main" id="{30FC6696-8ED2-5800-8AD1-C2F5C1FC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" y="4945848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45" name="Group 44" descr="Mechanics">
              <a:extLst>
                <a:ext uri="{FF2B5EF4-FFF2-40B4-BE49-F238E27FC236}">
                  <a16:creationId xmlns:a16="http://schemas.microsoft.com/office/drawing/2014/main" id="{6B0F16DB-169E-EC84-058E-2EA7335875D9}"/>
                </a:ext>
              </a:extLst>
            </p:cNvPr>
            <p:cNvGrpSpPr/>
            <p:nvPr/>
          </p:nvGrpSpPr>
          <p:grpSpPr bwMode="auto">
            <a:xfrm>
              <a:off x="925095" y="5165730"/>
              <a:ext cx="396000" cy="396000"/>
              <a:chOff x="5508977" y="3649484"/>
              <a:chExt cx="331274" cy="323857"/>
            </a:xfrm>
            <a:grpFill/>
          </p:grpSpPr>
          <p:sp>
            <p:nvSpPr>
              <p:cNvPr id="46" name="Freeform 129">
                <a:extLst>
                  <a:ext uri="{FF2B5EF4-FFF2-40B4-BE49-F238E27FC236}">
                    <a16:creationId xmlns:a16="http://schemas.microsoft.com/office/drawing/2014/main" id="{0B8AAE0D-A0CC-6781-4119-45DC8DA00C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78322" y="3828718"/>
                <a:ext cx="161929" cy="144623"/>
              </a:xfrm>
              <a:custGeom>
                <a:avLst/>
                <a:gdLst>
                  <a:gd name="T0" fmla="*/ 60 w 85"/>
                  <a:gd name="T1" fmla="*/ 76 h 76"/>
                  <a:gd name="T2" fmla="*/ 60 w 85"/>
                  <a:gd name="T3" fmla="*/ 76 h 76"/>
                  <a:gd name="T4" fmla="*/ 52 w 85"/>
                  <a:gd name="T5" fmla="*/ 73 h 76"/>
                  <a:gd name="T6" fmla="*/ 0 w 85"/>
                  <a:gd name="T7" fmla="*/ 22 h 76"/>
                  <a:gd name="T8" fmla="*/ 13 w 85"/>
                  <a:gd name="T9" fmla="*/ 9 h 76"/>
                  <a:gd name="T10" fmla="*/ 30 w 85"/>
                  <a:gd name="T11" fmla="*/ 1 h 76"/>
                  <a:gd name="T12" fmla="*/ 33 w 85"/>
                  <a:gd name="T13" fmla="*/ 0 h 76"/>
                  <a:gd name="T14" fmla="*/ 79 w 85"/>
                  <a:gd name="T15" fmla="*/ 46 h 76"/>
                  <a:gd name="T16" fmla="*/ 74 w 85"/>
                  <a:gd name="T17" fmla="*/ 69 h 76"/>
                  <a:gd name="T18" fmla="*/ 60 w 85"/>
                  <a:gd name="T19" fmla="*/ 76 h 76"/>
                  <a:gd name="T20" fmla="*/ 58 w 85"/>
                  <a:gd name="T21" fmla="*/ 68 h 76"/>
                  <a:gd name="T22" fmla="*/ 60 w 85"/>
                  <a:gd name="T23" fmla="*/ 68 h 76"/>
                  <a:gd name="T24" fmla="*/ 68 w 85"/>
                  <a:gd name="T25" fmla="*/ 63 h 76"/>
                  <a:gd name="T26" fmla="*/ 73 w 85"/>
                  <a:gd name="T27" fmla="*/ 52 h 76"/>
                  <a:gd name="T28" fmla="*/ 30 w 85"/>
                  <a:gd name="T29" fmla="*/ 9 h 76"/>
                  <a:gd name="T30" fmla="*/ 18 w 85"/>
                  <a:gd name="T31" fmla="*/ 14 h 76"/>
                  <a:gd name="T32" fmla="*/ 11 w 85"/>
                  <a:gd name="T33" fmla="*/ 21 h 76"/>
                  <a:gd name="T34" fmla="*/ 58 w 85"/>
                  <a:gd name="T35" fmla="*/ 68 h 76"/>
                  <a:gd name="T36" fmla="*/ 58 w 85"/>
                  <a:gd name="T37" fmla="*/ 6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76">
                    <a:moveTo>
                      <a:pt x="60" y="76"/>
                    </a:moveTo>
                    <a:cubicBezTo>
                      <a:pt x="60" y="76"/>
                      <a:pt x="60" y="76"/>
                      <a:pt x="60" y="76"/>
                    </a:cubicBezTo>
                    <a:cubicBezTo>
                      <a:pt x="55" y="76"/>
                      <a:pt x="52" y="74"/>
                      <a:pt x="52" y="7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8"/>
                      <a:pt x="17" y="5"/>
                      <a:pt x="30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82" y="49"/>
                      <a:pt x="85" y="58"/>
                      <a:pt x="74" y="69"/>
                    </a:cubicBezTo>
                    <a:cubicBezTo>
                      <a:pt x="69" y="74"/>
                      <a:pt x="64" y="76"/>
                      <a:pt x="60" y="76"/>
                    </a:cubicBezTo>
                    <a:close/>
                    <a:moveTo>
                      <a:pt x="58" y="68"/>
                    </a:moveTo>
                    <a:cubicBezTo>
                      <a:pt x="58" y="68"/>
                      <a:pt x="58" y="68"/>
                      <a:pt x="60" y="68"/>
                    </a:cubicBezTo>
                    <a:cubicBezTo>
                      <a:pt x="62" y="68"/>
                      <a:pt x="65" y="66"/>
                      <a:pt x="68" y="63"/>
                    </a:cubicBezTo>
                    <a:cubicBezTo>
                      <a:pt x="76" y="56"/>
                      <a:pt x="73" y="52"/>
                      <a:pt x="73" y="52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1" y="12"/>
                      <a:pt x="19" y="14"/>
                      <a:pt x="18" y="14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8" y="68"/>
                      <a:pt x="58" y="68"/>
                      <a:pt x="58" y="6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7" name="Freeform 130">
                <a:extLst>
                  <a:ext uri="{FF2B5EF4-FFF2-40B4-BE49-F238E27FC236}">
                    <a16:creationId xmlns:a16="http://schemas.microsoft.com/office/drawing/2014/main" id="{C4AA161E-775B-9704-92E4-4BAC4DDBB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8977" y="3649484"/>
                <a:ext cx="154512" cy="153276"/>
              </a:xfrm>
              <a:custGeom>
                <a:avLst/>
                <a:gdLst>
                  <a:gd name="T0" fmla="*/ 65 w 81"/>
                  <a:gd name="T1" fmla="*/ 80 h 80"/>
                  <a:gd name="T2" fmla="*/ 32 w 81"/>
                  <a:gd name="T3" fmla="*/ 47 h 80"/>
                  <a:gd name="T4" fmla="*/ 18 w 81"/>
                  <a:gd name="T5" fmla="*/ 41 h 80"/>
                  <a:gd name="T6" fmla="*/ 0 w 81"/>
                  <a:gd name="T7" fmla="*/ 15 h 80"/>
                  <a:gd name="T8" fmla="*/ 15 w 81"/>
                  <a:gd name="T9" fmla="*/ 0 h 80"/>
                  <a:gd name="T10" fmla="*/ 42 w 81"/>
                  <a:gd name="T11" fmla="*/ 17 h 80"/>
                  <a:gd name="T12" fmla="*/ 48 w 81"/>
                  <a:gd name="T13" fmla="*/ 31 h 80"/>
                  <a:gd name="T14" fmla="*/ 81 w 81"/>
                  <a:gd name="T15" fmla="*/ 64 h 80"/>
                  <a:gd name="T16" fmla="*/ 79 w 81"/>
                  <a:gd name="T17" fmla="*/ 67 h 80"/>
                  <a:gd name="T18" fmla="*/ 74 w 81"/>
                  <a:gd name="T19" fmla="*/ 72 h 80"/>
                  <a:gd name="T20" fmla="*/ 74 w 81"/>
                  <a:gd name="T21" fmla="*/ 73 h 80"/>
                  <a:gd name="T22" fmla="*/ 65 w 81"/>
                  <a:gd name="T23" fmla="*/ 80 h 80"/>
                  <a:gd name="T24" fmla="*/ 23 w 81"/>
                  <a:gd name="T25" fmla="*/ 35 h 80"/>
                  <a:gd name="T26" fmla="*/ 36 w 81"/>
                  <a:gd name="T27" fmla="*/ 41 h 80"/>
                  <a:gd name="T28" fmla="*/ 65 w 81"/>
                  <a:gd name="T29" fmla="*/ 70 h 80"/>
                  <a:gd name="T30" fmla="*/ 69 w 81"/>
                  <a:gd name="T31" fmla="*/ 66 h 80"/>
                  <a:gd name="T32" fmla="*/ 70 w 81"/>
                  <a:gd name="T33" fmla="*/ 65 h 80"/>
                  <a:gd name="T34" fmla="*/ 41 w 81"/>
                  <a:gd name="T35" fmla="*/ 36 h 80"/>
                  <a:gd name="T36" fmla="*/ 35 w 81"/>
                  <a:gd name="T37" fmla="*/ 22 h 80"/>
                  <a:gd name="T38" fmla="*/ 16 w 81"/>
                  <a:gd name="T39" fmla="*/ 10 h 80"/>
                  <a:gd name="T40" fmla="*/ 11 w 81"/>
                  <a:gd name="T41" fmla="*/ 16 h 80"/>
                  <a:gd name="T42" fmla="*/ 23 w 81"/>
                  <a:gd name="T43" fmla="*/ 3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" h="80">
                    <a:moveTo>
                      <a:pt x="65" y="80"/>
                    </a:moveTo>
                    <a:cubicBezTo>
                      <a:pt x="32" y="47"/>
                      <a:pt x="32" y="47"/>
                      <a:pt x="32" y="4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7" y="69"/>
                      <a:pt x="76" y="71"/>
                      <a:pt x="74" y="72"/>
                    </a:cubicBezTo>
                    <a:cubicBezTo>
                      <a:pt x="74" y="73"/>
                      <a:pt x="74" y="73"/>
                      <a:pt x="74" y="73"/>
                    </a:cubicBezTo>
                    <a:lnTo>
                      <a:pt x="65" y="80"/>
                    </a:lnTo>
                    <a:close/>
                    <a:moveTo>
                      <a:pt x="23" y="35"/>
                    </a:moveTo>
                    <a:cubicBezTo>
                      <a:pt x="36" y="41"/>
                      <a:pt x="36" y="41"/>
                      <a:pt x="36" y="41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70" y="65"/>
                      <a:pt x="70" y="65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16"/>
                      <a:pt x="11" y="16"/>
                      <a:pt x="11" y="16"/>
                    </a:cubicBezTo>
                    <a:lnTo>
                      <a:pt x="23" y="35"/>
                    </a:ln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8" name="Freeform 131">
                <a:extLst>
                  <a:ext uri="{FF2B5EF4-FFF2-40B4-BE49-F238E27FC236}">
                    <a16:creationId xmlns:a16="http://schemas.microsoft.com/office/drawing/2014/main" id="{CFC8005E-4EBB-D416-EE9D-B492244781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13921" y="3670498"/>
                <a:ext cx="302844" cy="286775"/>
              </a:xfrm>
              <a:custGeom>
                <a:avLst/>
                <a:gdLst>
                  <a:gd name="T0" fmla="*/ 127 w 159"/>
                  <a:gd name="T1" fmla="*/ 4 h 150"/>
                  <a:gd name="T2" fmla="*/ 140 w 159"/>
                  <a:gd name="T3" fmla="*/ 6 h 150"/>
                  <a:gd name="T4" fmla="*/ 123 w 159"/>
                  <a:gd name="T5" fmla="*/ 13 h 150"/>
                  <a:gd name="T6" fmla="*/ 121 w 159"/>
                  <a:gd name="T7" fmla="*/ 14 h 150"/>
                  <a:gd name="T8" fmla="*/ 121 w 159"/>
                  <a:gd name="T9" fmla="*/ 16 h 150"/>
                  <a:gd name="T10" fmla="*/ 120 w 159"/>
                  <a:gd name="T11" fmla="*/ 23 h 150"/>
                  <a:gd name="T12" fmla="*/ 120 w 159"/>
                  <a:gd name="T13" fmla="*/ 24 h 150"/>
                  <a:gd name="T14" fmla="*/ 120 w 159"/>
                  <a:gd name="T15" fmla="*/ 25 h 150"/>
                  <a:gd name="T16" fmla="*/ 126 w 159"/>
                  <a:gd name="T17" fmla="*/ 39 h 150"/>
                  <a:gd name="T18" fmla="*/ 128 w 159"/>
                  <a:gd name="T19" fmla="*/ 43 h 150"/>
                  <a:gd name="T20" fmla="*/ 131 w 159"/>
                  <a:gd name="T21" fmla="*/ 41 h 150"/>
                  <a:gd name="T22" fmla="*/ 152 w 159"/>
                  <a:gd name="T23" fmla="*/ 32 h 150"/>
                  <a:gd name="T24" fmla="*/ 135 w 159"/>
                  <a:gd name="T25" fmla="*/ 50 h 150"/>
                  <a:gd name="T26" fmla="*/ 132 w 159"/>
                  <a:gd name="T27" fmla="*/ 52 h 150"/>
                  <a:gd name="T28" fmla="*/ 133 w 159"/>
                  <a:gd name="T29" fmla="*/ 56 h 150"/>
                  <a:gd name="T30" fmla="*/ 138 w 159"/>
                  <a:gd name="T31" fmla="*/ 68 h 150"/>
                  <a:gd name="T32" fmla="*/ 90 w 159"/>
                  <a:gd name="T33" fmla="*/ 83 h 150"/>
                  <a:gd name="T34" fmla="*/ 33 w 159"/>
                  <a:gd name="T35" fmla="*/ 142 h 150"/>
                  <a:gd name="T36" fmla="*/ 23 w 159"/>
                  <a:gd name="T37" fmla="*/ 146 h 150"/>
                  <a:gd name="T38" fmla="*/ 15 w 159"/>
                  <a:gd name="T39" fmla="*/ 142 h 150"/>
                  <a:gd name="T40" fmla="*/ 15 w 159"/>
                  <a:gd name="T41" fmla="*/ 123 h 150"/>
                  <a:gd name="T42" fmla="*/ 80 w 159"/>
                  <a:gd name="T43" fmla="*/ 71 h 150"/>
                  <a:gd name="T44" fmla="*/ 80 w 159"/>
                  <a:gd name="T45" fmla="*/ 71 h 150"/>
                  <a:gd name="T46" fmla="*/ 80 w 159"/>
                  <a:gd name="T47" fmla="*/ 70 h 150"/>
                  <a:gd name="T48" fmla="*/ 102 w 159"/>
                  <a:gd name="T49" fmla="*/ 23 h 150"/>
                  <a:gd name="T50" fmla="*/ 104 w 159"/>
                  <a:gd name="T51" fmla="*/ 15 h 150"/>
                  <a:gd name="T52" fmla="*/ 121 w 159"/>
                  <a:gd name="T53" fmla="*/ 4 h 150"/>
                  <a:gd name="T54" fmla="*/ 122 w 159"/>
                  <a:gd name="T55" fmla="*/ 4 h 150"/>
                  <a:gd name="T56" fmla="*/ 127 w 159"/>
                  <a:gd name="T57" fmla="*/ 4 h 150"/>
                  <a:gd name="T58" fmla="*/ 127 w 159"/>
                  <a:gd name="T59" fmla="*/ 4 h 150"/>
                  <a:gd name="T60" fmla="*/ 24 w 159"/>
                  <a:gd name="T61" fmla="*/ 142 h 150"/>
                  <a:gd name="T62" fmla="*/ 31 w 159"/>
                  <a:gd name="T63" fmla="*/ 139 h 150"/>
                  <a:gd name="T64" fmla="*/ 31 w 159"/>
                  <a:gd name="T65" fmla="*/ 125 h 150"/>
                  <a:gd name="T66" fmla="*/ 24 w 159"/>
                  <a:gd name="T67" fmla="*/ 122 h 150"/>
                  <a:gd name="T68" fmla="*/ 17 w 159"/>
                  <a:gd name="T69" fmla="*/ 125 h 150"/>
                  <a:gd name="T70" fmla="*/ 17 w 159"/>
                  <a:gd name="T71" fmla="*/ 139 h 150"/>
                  <a:gd name="T72" fmla="*/ 24 w 159"/>
                  <a:gd name="T73" fmla="*/ 142 h 150"/>
                  <a:gd name="T74" fmla="*/ 127 w 159"/>
                  <a:gd name="T75" fmla="*/ 0 h 150"/>
                  <a:gd name="T76" fmla="*/ 121 w 159"/>
                  <a:gd name="T77" fmla="*/ 0 h 150"/>
                  <a:gd name="T78" fmla="*/ 100 w 159"/>
                  <a:gd name="T79" fmla="*/ 13 h 150"/>
                  <a:gd name="T80" fmla="*/ 77 w 159"/>
                  <a:gd name="T81" fmla="*/ 68 h 150"/>
                  <a:gd name="T82" fmla="*/ 12 w 159"/>
                  <a:gd name="T83" fmla="*/ 120 h 150"/>
                  <a:gd name="T84" fmla="*/ 12 w 159"/>
                  <a:gd name="T85" fmla="*/ 145 h 150"/>
                  <a:gd name="T86" fmla="*/ 23 w 159"/>
                  <a:gd name="T87" fmla="*/ 150 h 150"/>
                  <a:gd name="T88" fmla="*/ 36 w 159"/>
                  <a:gd name="T89" fmla="*/ 145 h 150"/>
                  <a:gd name="T90" fmla="*/ 93 w 159"/>
                  <a:gd name="T91" fmla="*/ 85 h 150"/>
                  <a:gd name="T92" fmla="*/ 144 w 159"/>
                  <a:gd name="T93" fmla="*/ 71 h 150"/>
                  <a:gd name="T94" fmla="*/ 137 w 159"/>
                  <a:gd name="T95" fmla="*/ 54 h 150"/>
                  <a:gd name="T96" fmla="*/ 159 w 159"/>
                  <a:gd name="T97" fmla="*/ 25 h 150"/>
                  <a:gd name="T98" fmla="*/ 130 w 159"/>
                  <a:gd name="T99" fmla="*/ 37 h 150"/>
                  <a:gd name="T100" fmla="*/ 124 w 159"/>
                  <a:gd name="T101" fmla="*/ 24 h 150"/>
                  <a:gd name="T102" fmla="*/ 125 w 159"/>
                  <a:gd name="T103" fmla="*/ 17 h 150"/>
                  <a:gd name="T104" fmla="*/ 149 w 159"/>
                  <a:gd name="T105" fmla="*/ 6 h 150"/>
                  <a:gd name="T106" fmla="*/ 127 w 159"/>
                  <a:gd name="T107" fmla="*/ 0 h 150"/>
                  <a:gd name="T108" fmla="*/ 24 w 159"/>
                  <a:gd name="T109" fmla="*/ 138 h 150"/>
                  <a:gd name="T110" fmla="*/ 20 w 159"/>
                  <a:gd name="T111" fmla="*/ 136 h 150"/>
                  <a:gd name="T112" fmla="*/ 20 w 159"/>
                  <a:gd name="T113" fmla="*/ 128 h 150"/>
                  <a:gd name="T114" fmla="*/ 24 w 159"/>
                  <a:gd name="T115" fmla="*/ 126 h 150"/>
                  <a:gd name="T116" fmla="*/ 29 w 159"/>
                  <a:gd name="T117" fmla="*/ 128 h 150"/>
                  <a:gd name="T118" fmla="*/ 29 w 159"/>
                  <a:gd name="T119" fmla="*/ 136 h 150"/>
                  <a:gd name="T120" fmla="*/ 24 w 159"/>
                  <a:gd name="T121" fmla="*/ 13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9" h="150">
                    <a:moveTo>
                      <a:pt x="127" y="4"/>
                    </a:moveTo>
                    <a:cubicBezTo>
                      <a:pt x="132" y="4"/>
                      <a:pt x="136" y="5"/>
                      <a:pt x="140" y="6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21" y="16"/>
                      <a:pt x="121" y="16"/>
                      <a:pt x="121" y="16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120" y="24"/>
                      <a:pt x="120" y="24"/>
                      <a:pt x="120" y="24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52" y="32"/>
                      <a:pt x="152" y="32"/>
                      <a:pt x="152" y="32"/>
                    </a:cubicBezTo>
                    <a:cubicBezTo>
                      <a:pt x="148" y="38"/>
                      <a:pt x="143" y="46"/>
                      <a:pt x="135" y="50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26" y="69"/>
                      <a:pt x="98" y="74"/>
                      <a:pt x="90" y="83"/>
                    </a:cubicBezTo>
                    <a:cubicBezTo>
                      <a:pt x="33" y="142"/>
                      <a:pt x="33" y="142"/>
                      <a:pt x="33" y="142"/>
                    </a:cubicBezTo>
                    <a:cubicBezTo>
                      <a:pt x="33" y="142"/>
                      <a:pt x="28" y="146"/>
                      <a:pt x="23" y="146"/>
                    </a:cubicBezTo>
                    <a:cubicBezTo>
                      <a:pt x="20" y="146"/>
                      <a:pt x="17" y="144"/>
                      <a:pt x="15" y="142"/>
                    </a:cubicBezTo>
                    <a:cubicBezTo>
                      <a:pt x="7" y="134"/>
                      <a:pt x="13" y="125"/>
                      <a:pt x="15" y="123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93" y="58"/>
                      <a:pt x="98" y="36"/>
                      <a:pt x="102" y="23"/>
                    </a:cubicBezTo>
                    <a:cubicBezTo>
                      <a:pt x="103" y="19"/>
                      <a:pt x="103" y="17"/>
                      <a:pt x="104" y="15"/>
                    </a:cubicBezTo>
                    <a:cubicBezTo>
                      <a:pt x="106" y="7"/>
                      <a:pt x="107" y="7"/>
                      <a:pt x="121" y="4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4" y="4"/>
                      <a:pt x="125" y="4"/>
                      <a:pt x="127" y="4"/>
                    </a:cubicBezTo>
                    <a:cubicBezTo>
                      <a:pt x="127" y="4"/>
                      <a:pt x="127" y="4"/>
                      <a:pt x="127" y="4"/>
                    </a:cubicBezTo>
                    <a:moveTo>
                      <a:pt x="24" y="142"/>
                    </a:moveTo>
                    <a:cubicBezTo>
                      <a:pt x="27" y="142"/>
                      <a:pt x="30" y="141"/>
                      <a:pt x="31" y="139"/>
                    </a:cubicBezTo>
                    <a:cubicBezTo>
                      <a:pt x="35" y="135"/>
                      <a:pt x="35" y="129"/>
                      <a:pt x="31" y="125"/>
                    </a:cubicBezTo>
                    <a:cubicBezTo>
                      <a:pt x="30" y="123"/>
                      <a:pt x="27" y="122"/>
                      <a:pt x="24" y="122"/>
                    </a:cubicBezTo>
                    <a:cubicBezTo>
                      <a:pt x="22" y="122"/>
                      <a:pt x="19" y="123"/>
                      <a:pt x="17" y="125"/>
                    </a:cubicBezTo>
                    <a:cubicBezTo>
                      <a:pt x="13" y="129"/>
                      <a:pt x="13" y="135"/>
                      <a:pt x="17" y="139"/>
                    </a:cubicBezTo>
                    <a:cubicBezTo>
                      <a:pt x="19" y="141"/>
                      <a:pt x="22" y="142"/>
                      <a:pt x="24" y="142"/>
                    </a:cubicBezTo>
                    <a:moveTo>
                      <a:pt x="127" y="0"/>
                    </a:moveTo>
                    <a:cubicBezTo>
                      <a:pt x="125" y="0"/>
                      <a:pt x="123" y="0"/>
                      <a:pt x="121" y="0"/>
                    </a:cubicBezTo>
                    <a:cubicBezTo>
                      <a:pt x="106" y="3"/>
                      <a:pt x="103" y="4"/>
                      <a:pt x="100" y="13"/>
                    </a:cubicBezTo>
                    <a:cubicBezTo>
                      <a:pt x="97" y="23"/>
                      <a:pt x="93" y="53"/>
                      <a:pt x="77" y="68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0" y="133"/>
                      <a:pt x="12" y="145"/>
                    </a:cubicBezTo>
                    <a:cubicBezTo>
                      <a:pt x="16" y="148"/>
                      <a:pt x="20" y="150"/>
                      <a:pt x="23" y="150"/>
                    </a:cubicBezTo>
                    <a:cubicBezTo>
                      <a:pt x="30" y="150"/>
                      <a:pt x="36" y="145"/>
                      <a:pt x="36" y="145"/>
                    </a:cubicBezTo>
                    <a:cubicBezTo>
                      <a:pt x="93" y="85"/>
                      <a:pt x="93" y="85"/>
                      <a:pt x="93" y="85"/>
                    </a:cubicBezTo>
                    <a:cubicBezTo>
                      <a:pt x="102" y="76"/>
                      <a:pt x="144" y="71"/>
                      <a:pt x="144" y="71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53" y="46"/>
                      <a:pt x="159" y="25"/>
                      <a:pt x="159" y="25"/>
                    </a:cubicBezTo>
                    <a:cubicBezTo>
                      <a:pt x="130" y="37"/>
                      <a:pt x="130" y="37"/>
                      <a:pt x="130" y="37"/>
                    </a:cubicBezTo>
                    <a:cubicBezTo>
                      <a:pt x="124" y="24"/>
                      <a:pt x="124" y="24"/>
                      <a:pt x="124" y="24"/>
                    </a:cubicBezTo>
                    <a:cubicBezTo>
                      <a:pt x="125" y="17"/>
                      <a:pt x="125" y="17"/>
                      <a:pt x="125" y="17"/>
                    </a:cubicBezTo>
                    <a:cubicBezTo>
                      <a:pt x="149" y="6"/>
                      <a:pt x="149" y="6"/>
                      <a:pt x="149" y="6"/>
                    </a:cubicBezTo>
                    <a:cubicBezTo>
                      <a:pt x="149" y="6"/>
                      <a:pt x="139" y="0"/>
                      <a:pt x="127" y="0"/>
                    </a:cubicBezTo>
                    <a:close/>
                    <a:moveTo>
                      <a:pt x="24" y="138"/>
                    </a:moveTo>
                    <a:cubicBezTo>
                      <a:pt x="23" y="138"/>
                      <a:pt x="21" y="138"/>
                      <a:pt x="20" y="136"/>
                    </a:cubicBezTo>
                    <a:cubicBezTo>
                      <a:pt x="17" y="134"/>
                      <a:pt x="17" y="130"/>
                      <a:pt x="20" y="128"/>
                    </a:cubicBezTo>
                    <a:cubicBezTo>
                      <a:pt x="21" y="127"/>
                      <a:pt x="23" y="126"/>
                      <a:pt x="24" y="126"/>
                    </a:cubicBezTo>
                    <a:cubicBezTo>
                      <a:pt x="26" y="126"/>
                      <a:pt x="27" y="127"/>
                      <a:pt x="29" y="128"/>
                    </a:cubicBezTo>
                    <a:cubicBezTo>
                      <a:pt x="31" y="130"/>
                      <a:pt x="31" y="134"/>
                      <a:pt x="29" y="136"/>
                    </a:cubicBezTo>
                    <a:cubicBezTo>
                      <a:pt x="27" y="138"/>
                      <a:pt x="26" y="138"/>
                      <a:pt x="24" y="13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461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95DA231-959C-B3E0-7DA4-876736A38B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95DA231-959C-B3E0-7DA4-876736A38B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6243872-C66F-EDEB-B185-CE420E5D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814" y="273377"/>
            <a:ext cx="10441782" cy="631596"/>
          </a:xfrm>
          <a:solidFill>
            <a:schemeClr val="accent1"/>
          </a:solidFill>
        </p:spPr>
        <p:txBody>
          <a:bodyPr vert="horz" anchor="ctr">
            <a:normAutofit/>
          </a:bodyPr>
          <a:lstStyle/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About Me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725D5-7581-AA70-6229-D8DC020A1CF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9CB9E-042F-11E8-F683-654626D307B3}"/>
              </a:ext>
            </a:extLst>
          </p:cNvPr>
          <p:cNvSpPr txBox="1">
            <a:spLocks/>
          </p:cNvSpPr>
          <p:nvPr/>
        </p:nvSpPr>
        <p:spPr>
          <a:xfrm>
            <a:off x="442195" y="1831738"/>
            <a:ext cx="56538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Life is what you make it so let’s make it rock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0DDF5F-FE47-F9A2-FE84-53B63DFF494D}"/>
              </a:ext>
            </a:extLst>
          </p:cNvPr>
          <p:cNvSpPr txBox="1">
            <a:spLocks/>
          </p:cNvSpPr>
          <p:nvPr/>
        </p:nvSpPr>
        <p:spPr>
          <a:xfrm>
            <a:off x="6400800" y="1831738"/>
            <a:ext cx="53507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26" name="Picture 2" descr="Image result for motivational imagery representing a professional">
            <a:extLst>
              <a:ext uri="{FF2B5EF4-FFF2-40B4-BE49-F238E27FC236}">
                <a16:creationId xmlns:a16="http://schemas.microsoft.com/office/drawing/2014/main" id="{9A374EBD-A7F4-F887-5D91-083AA9AD4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015" y="2569695"/>
            <a:ext cx="421005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893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Learning is also Fun!</a:t>
            </a:r>
            <a:endParaRPr lang="en-IN" sz="4000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5221367-599F-F73C-4BD3-0C82C7201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3676" y="2795529"/>
            <a:ext cx="1213691" cy="1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62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82285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is also Fun!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21</a:t>
            </a:fld>
            <a:endParaRPr lang="en-IN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9B39B69-AA92-EAA5-718F-24380CF24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19674" y="124674"/>
            <a:ext cx="1213691" cy="121369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C1343B-2E39-FEFF-8FF6-46822F18B432}"/>
              </a:ext>
            </a:extLst>
          </p:cNvPr>
          <p:cNvSpPr txBox="1">
            <a:spLocks/>
          </p:cNvSpPr>
          <p:nvPr/>
        </p:nvSpPr>
        <p:spPr>
          <a:xfrm>
            <a:off x="442195" y="1963818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Hands on practice and activities helped to understand how things actually happen on Azure Cloud.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A873A1A-E63F-91AE-7D43-ED0F86870147}"/>
              </a:ext>
            </a:extLst>
          </p:cNvPr>
          <p:cNvSpPr txBox="1">
            <a:spLocks/>
          </p:cNvSpPr>
          <p:nvPr/>
        </p:nvSpPr>
        <p:spPr>
          <a:xfrm>
            <a:off x="6400800" y="1963818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82DA97-3912-E3B2-F0BC-0313D71464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2080" y="2858235"/>
            <a:ext cx="5241748" cy="228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38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43480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Summary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22</a:t>
            </a:fld>
            <a:endParaRPr lang="en-IN" dirty="0"/>
          </a:p>
        </p:txBody>
      </p:sp>
      <p:pic>
        <p:nvPicPr>
          <p:cNvPr id="5" name="Graphic 4" descr="Future with solid fill">
            <a:extLst>
              <a:ext uri="{FF2B5EF4-FFF2-40B4-BE49-F238E27FC236}">
                <a16:creationId xmlns:a16="http://schemas.microsoft.com/office/drawing/2014/main" id="{4C05FBB4-1D96-ED51-AB17-618E4D405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24305" y="129305"/>
            <a:ext cx="1204430" cy="1204430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C2F88D2-81D4-FAD4-568E-A3F495B06411}"/>
              </a:ext>
            </a:extLst>
          </p:cNvPr>
          <p:cNvSpPr txBox="1">
            <a:spLocks/>
          </p:cNvSpPr>
          <p:nvPr/>
        </p:nvSpPr>
        <p:spPr>
          <a:xfrm>
            <a:off x="812799" y="1624200"/>
            <a:ext cx="9804401" cy="4010139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Different Stages of STLC</a:t>
            </a:r>
          </a:p>
          <a:p>
            <a:r>
              <a:rPr lang="en-GB" sz="2000" dirty="0"/>
              <a:t>Different types of testing</a:t>
            </a:r>
          </a:p>
          <a:p>
            <a:r>
              <a:rPr lang="en-GB" sz="2000" dirty="0"/>
              <a:t>TDD – Junit and </a:t>
            </a:r>
            <a:r>
              <a:rPr lang="en-GB" sz="2000" dirty="0" err="1"/>
              <a:t>Fitnesse</a:t>
            </a:r>
            <a:r>
              <a:rPr lang="en-GB" sz="2000" dirty="0"/>
              <a:t> Tool</a:t>
            </a:r>
          </a:p>
          <a:p>
            <a:r>
              <a:rPr lang="en-GB" sz="2000" dirty="0"/>
              <a:t>Open-source projects</a:t>
            </a:r>
          </a:p>
          <a:p>
            <a:r>
              <a:rPr lang="en-GB" sz="2000" dirty="0"/>
              <a:t>Repositories and deployment</a:t>
            </a:r>
          </a:p>
          <a:p>
            <a:r>
              <a:rPr lang="en-GB" sz="2000" dirty="0"/>
              <a:t>Pull and Push Request</a:t>
            </a:r>
          </a:p>
          <a:p>
            <a:r>
              <a:rPr lang="en-GB" sz="2000" dirty="0"/>
              <a:t>Commits and merging branches</a:t>
            </a:r>
          </a:p>
          <a:p>
            <a:r>
              <a:rPr lang="en-GB" sz="2000" dirty="0"/>
              <a:t>Workflows and Actions on GitHub</a:t>
            </a:r>
          </a:p>
          <a:p>
            <a:r>
              <a:rPr lang="en-GB" sz="2000" dirty="0"/>
              <a:t>Issues and Reviewing Code</a:t>
            </a:r>
          </a:p>
          <a:p>
            <a:pPr marL="457200" indent="-457200">
              <a:lnSpc>
                <a:spcPct val="1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65850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My learnings from this week!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:a16="http://schemas.microsoft.com/office/drawing/2014/main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Software Testing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r>
              <a:rPr lang="en-GB" sz="2000" dirty="0"/>
              <a:t>A test is an activity in which system or component is executed under specific conditions to evaluate it.</a:t>
            </a:r>
          </a:p>
          <a:p>
            <a:r>
              <a:rPr lang="en-GB" sz="2000" dirty="0"/>
              <a:t>Software Testing is the process of evaluating a deliverable with the intent of finding the error</a:t>
            </a:r>
          </a:p>
          <a:p>
            <a:r>
              <a:rPr lang="en-GB" sz="2000" dirty="0"/>
              <a:t>Different Stages of STLC</a:t>
            </a:r>
          </a:p>
          <a:p>
            <a:r>
              <a:rPr lang="en-GB" sz="2000" dirty="0"/>
              <a:t>Different types of testing</a:t>
            </a:r>
          </a:p>
          <a:p>
            <a:r>
              <a:rPr lang="en-GB" sz="2000" dirty="0"/>
              <a:t>TDD – Junit and Fitnesse Tool</a:t>
            </a:r>
          </a:p>
          <a:p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30" name="Picture 6" descr="Image result for software testing">
            <a:extLst>
              <a:ext uri="{FF2B5EF4-FFF2-40B4-BE49-F238E27FC236}">
                <a16:creationId xmlns:a16="http://schemas.microsoft.com/office/drawing/2014/main" id="{CD7F03D2-20FB-8FA5-27F5-DF91914C6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824" y="1686282"/>
            <a:ext cx="4994414" cy="428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261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DevOps on GitHub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r>
              <a:rPr lang="en-GB" sz="2000" dirty="0"/>
              <a:t>Open-source projects</a:t>
            </a:r>
          </a:p>
          <a:p>
            <a:r>
              <a:rPr lang="en-GB" sz="2000" dirty="0"/>
              <a:t>Repositories and deployment</a:t>
            </a:r>
          </a:p>
          <a:p>
            <a:r>
              <a:rPr lang="en-GB" sz="2000" dirty="0"/>
              <a:t>Pull and Push Request</a:t>
            </a:r>
          </a:p>
          <a:p>
            <a:r>
              <a:rPr lang="en-GB" sz="2000" dirty="0"/>
              <a:t>Commits and merging branches</a:t>
            </a:r>
          </a:p>
          <a:p>
            <a:r>
              <a:rPr lang="en-GB" sz="2000" dirty="0"/>
              <a:t>Workflows and Actions on GitHub</a:t>
            </a:r>
          </a:p>
          <a:p>
            <a:r>
              <a:rPr lang="en-GB" sz="2000" dirty="0"/>
              <a:t>Issues and Reviewing Code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17A92D-6045-6908-9DEA-32BAC1BB93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5045" y="2608793"/>
            <a:ext cx="39433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1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2654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DBMS</a:t>
            </a:r>
          </a:p>
          <a:p>
            <a:r>
              <a:rPr lang="en-US" sz="2000" dirty="0"/>
              <a:t>Database Management </a:t>
            </a:r>
          </a:p>
          <a:p>
            <a:r>
              <a:rPr lang="en-US" sz="2000" dirty="0"/>
              <a:t>Constraints and Triggers</a:t>
            </a:r>
          </a:p>
          <a:p>
            <a:r>
              <a:rPr lang="en-US" sz="2000" dirty="0" err="1"/>
              <a:t>PostGresql</a:t>
            </a:r>
            <a:endParaRPr lang="en-US" sz="2000" dirty="0"/>
          </a:p>
          <a:p>
            <a:r>
              <a:rPr lang="en-US" sz="2000" dirty="0"/>
              <a:t>DDL, DML, DCL</a:t>
            </a:r>
          </a:p>
          <a:p>
            <a:r>
              <a:rPr lang="en-US" sz="2000" dirty="0"/>
              <a:t>This will </a:t>
            </a:r>
            <a:r>
              <a:rPr lang="en-GB" sz="2000" dirty="0"/>
              <a:t>help me efficiently manage and store vast amounts of data generated from various sources like smart meters, sensors, and IoT devices.</a:t>
            </a:r>
          </a:p>
          <a:p>
            <a:r>
              <a:rPr lang="en-US" sz="2000" dirty="0"/>
              <a:t>This will also help me </a:t>
            </a:r>
            <a:r>
              <a:rPr lang="en-GB" sz="2000" dirty="0" err="1"/>
              <a:t>analyze</a:t>
            </a:r>
            <a:r>
              <a:rPr lang="en-GB" sz="2000" dirty="0"/>
              <a:t> large datasets to optimize energy usage, predict demand, and improve energy distribution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18C913-403F-DE6C-40D7-4C61D518A8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5111" y="2567028"/>
            <a:ext cx="5314535" cy="266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74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9604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4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2654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Cloud</a:t>
            </a:r>
          </a:p>
          <a:p>
            <a:r>
              <a:rPr lang="en-GB" sz="2000" dirty="0"/>
              <a:t>Private, Public and Hybrid Cloud</a:t>
            </a:r>
          </a:p>
          <a:p>
            <a:r>
              <a:rPr lang="en-GB" sz="2000" dirty="0"/>
              <a:t>IaaS, SaaS and PaaS</a:t>
            </a:r>
          </a:p>
          <a:p>
            <a:r>
              <a:rPr lang="en-GB" sz="2000" dirty="0"/>
              <a:t>Benefits of cloud applications</a:t>
            </a:r>
          </a:p>
          <a:p>
            <a:r>
              <a:rPr lang="en-GB" sz="2000" dirty="0" err="1"/>
              <a:t>Teraform</a:t>
            </a:r>
            <a:endParaRPr lang="en-GB" sz="2000" dirty="0"/>
          </a:p>
          <a:p>
            <a:r>
              <a:rPr lang="en-GB" sz="2000" dirty="0"/>
              <a:t>Different examples of PaaS, </a:t>
            </a:r>
            <a:r>
              <a:rPr lang="en-GB" sz="2000" dirty="0" err="1"/>
              <a:t>Iaas</a:t>
            </a:r>
            <a:r>
              <a:rPr lang="en-GB" sz="2000" dirty="0"/>
              <a:t> and SaaS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CDDBDA-DA64-43F3-81C7-570F15306E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8473" y="2613238"/>
            <a:ext cx="36290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47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Relevance of learnings for my organization</a:t>
            </a:r>
            <a:endParaRPr lang="en-IN" sz="4000" dirty="0"/>
          </a:p>
        </p:txBody>
      </p:sp>
      <p:pic>
        <p:nvPicPr>
          <p:cNvPr id="4" name="Graphic 3" descr="User network outline">
            <a:extLst>
              <a:ext uri="{FF2B5EF4-FFF2-40B4-BE49-F238E27FC236}">
                <a16:creationId xmlns:a16="http://schemas.microsoft.com/office/drawing/2014/main" id="{7164DAAD-2874-8D6F-8FCF-5053DEE24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692" y="28386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49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0068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668065" y="1618711"/>
            <a:ext cx="10689746" cy="46357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20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Software testing can significantly benefit me while working in Shell in several ways:</a:t>
            </a:r>
          </a:p>
          <a:p>
            <a:pPr algn="just">
              <a:buFont typeface="+mj-lt"/>
              <a:buAutoNum type="arabicPeriod"/>
            </a:pPr>
            <a:r>
              <a:rPr lang="en-GB" sz="20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Quality Assurance</a:t>
            </a:r>
            <a:r>
              <a:rPr lang="en-GB" sz="20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Ensures that the software meets the required standards and functions correctly, reducing the risk of bugs and errors.</a:t>
            </a:r>
          </a:p>
          <a:p>
            <a:pPr algn="just">
              <a:buFont typeface="+mj-lt"/>
              <a:buAutoNum type="arabicPeriod"/>
            </a:pPr>
            <a:r>
              <a:rPr lang="en-GB" sz="20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Cost Efficiency</a:t>
            </a:r>
            <a:r>
              <a:rPr lang="en-GB" sz="20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Identifying and fixing issues early in the development process can save time and money compared to addressing them after deployment.</a:t>
            </a:r>
          </a:p>
          <a:p>
            <a:pPr algn="just">
              <a:buFont typeface="+mj-lt"/>
              <a:buAutoNum type="arabicPeriod"/>
            </a:pPr>
            <a:r>
              <a:rPr lang="en-GB" sz="20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Security</a:t>
            </a:r>
            <a:r>
              <a:rPr lang="en-GB" sz="20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Helps in identifying vulnerabilities and security flaws, protecting sensitive data and maintaining the integrity of the software.</a:t>
            </a:r>
          </a:p>
          <a:p>
            <a:pPr algn="just">
              <a:buFont typeface="+mj-lt"/>
              <a:buAutoNum type="arabicPeriod"/>
            </a:pPr>
            <a:r>
              <a:rPr lang="en-GB" sz="20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Compliance</a:t>
            </a:r>
            <a:r>
              <a:rPr lang="en-GB" sz="20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Ensures that the software complies with industry standards and regulations, avoiding legal issues.</a:t>
            </a:r>
          </a:p>
          <a:p>
            <a:pPr algn="just">
              <a:buFont typeface="+mj-lt"/>
              <a:buAutoNum type="arabicPeriod"/>
            </a:pPr>
            <a:r>
              <a:rPr lang="en-GB" sz="20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Performance</a:t>
            </a:r>
            <a:r>
              <a:rPr lang="en-GB" sz="20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Verifies that the software performs well under various conditions, ensuring a smooth user experience.</a:t>
            </a:r>
            <a:endParaRPr lang="en-US" sz="2000" dirty="0"/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123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Props1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ADF44A-8650-472F-B2D9-50E27F0769F7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d64320fb-f9a3-4131-8206-9d18da17abe9"/>
    <ds:schemaRef ds:uri="http://purl.org/dc/dcmitype/"/>
    <ds:schemaRef ds:uri="http://schemas.microsoft.com/office/infopath/2007/PartnerControls"/>
    <ds:schemaRef ds:uri="489eda54-cdc8-4a48-94a2-8f9cf8024289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19848</TotalTime>
  <Words>942</Words>
  <Application>Microsoft Office PowerPoint</Application>
  <PresentationFormat>Widescreen</PresentationFormat>
  <Paragraphs>115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-apple-system</vt:lpstr>
      <vt:lpstr>Arial</vt:lpstr>
      <vt:lpstr>Calibri</vt:lpstr>
      <vt:lpstr>Office Theme</vt:lpstr>
      <vt:lpstr>think-cell Slide</vt:lpstr>
      <vt:lpstr>PowerPoint Presentation</vt:lpstr>
      <vt:lpstr>About Me</vt:lpstr>
      <vt:lpstr>PowerPoint Presentation</vt:lpstr>
      <vt:lpstr>Learning 1 | My takeaways</vt:lpstr>
      <vt:lpstr>Learning 2 | My takeaways</vt:lpstr>
      <vt:lpstr>Learning 3 | My takeaways</vt:lpstr>
      <vt:lpstr>Learning 4 | My takeaways</vt:lpstr>
      <vt:lpstr>PowerPoint Presentation</vt:lpstr>
      <vt:lpstr>Learning 1 | Relevance for Shell</vt:lpstr>
      <vt:lpstr>Learning 2 | Relevance for Shell</vt:lpstr>
      <vt:lpstr>Learning 3 | Relevance for Shell</vt:lpstr>
      <vt:lpstr>Learning 4 | Relevance for Shell</vt:lpstr>
      <vt:lpstr>PowerPoint Presentation</vt:lpstr>
      <vt:lpstr>Challenge faced while implementing Learning 1</vt:lpstr>
      <vt:lpstr>Challenge faced while implementing Learning 2</vt:lpstr>
      <vt:lpstr>Challenge faced while implementing Learning 3</vt:lpstr>
      <vt:lpstr>Challenge faced while implementing Learning 4</vt:lpstr>
      <vt:lpstr>PowerPoint Presentation</vt:lpstr>
      <vt:lpstr>My Action Plan for this Week</vt:lpstr>
      <vt:lpstr>PowerPoint Presentation</vt:lpstr>
      <vt:lpstr>Learning is also Fun!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Khemka, Nayan SBOBNG-PTIY/TAF8</cp:lastModifiedBy>
  <cp:revision>503</cp:revision>
  <dcterms:created xsi:type="dcterms:W3CDTF">2022-01-18T12:35:56Z</dcterms:created>
  <dcterms:modified xsi:type="dcterms:W3CDTF">2024-09-06T03:40:17Z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