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18"/>
  </p:notesMasterIdLst>
  <p:handoutMasterIdLst>
    <p:handoutMasterId r:id="rId19"/>
  </p:handoutMasterIdLst>
  <p:sldIdLst>
    <p:sldId id="256" r:id="rId2"/>
    <p:sldId id="259"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6BF14FF-2A6D-410B-A678-8A48D9B21D15}">
          <p14:sldIdLst>
            <p14:sldId id="256"/>
            <p14:sldId id="259"/>
            <p14:sldId id="262"/>
            <p14:sldId id="263"/>
            <p14:sldId id="264"/>
            <p14:sldId id="265"/>
            <p14:sldId id="266"/>
            <p14:sldId id="267"/>
            <p14:sldId id="268"/>
            <p14:sldId id="269"/>
            <p14:sldId id="270"/>
            <p14:sldId id="271"/>
            <p14:sldId id="272"/>
            <p14:sldId id="273"/>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5" autoAdjust="0"/>
    <p:restoredTop sz="94674" autoAdjust="0"/>
  </p:normalViewPr>
  <p:slideViewPr>
    <p:cSldViewPr snapToGrid="0">
      <p:cViewPr varScale="1">
        <p:scale>
          <a:sx n="74" d="100"/>
          <a:sy n="74" d="100"/>
        </p:scale>
        <p:origin x="378" y="5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image" Target="../media/image1.jpg"/><Relationship Id="rId5" Type="http://schemas.openxmlformats.org/officeDocument/2006/relationships/image" Target="../media/image5.png"/><Relationship Id="rId4" Type="http://schemas.openxmlformats.org/officeDocument/2006/relationships/image" Target="../media/image4.jp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image" Target="../media/image1.jpg"/><Relationship Id="rId5" Type="http://schemas.openxmlformats.org/officeDocument/2006/relationships/image" Target="../media/image5.png"/><Relationship Id="rId4" Type="http://schemas.openxmlformats.org/officeDocument/2006/relationships/image" Target="../media/image4.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C616CF-74A2-48FF-8A5C-8293118E2BA6}" type="doc">
      <dgm:prSet loTypeId="urn:microsoft.com/office/officeart/2005/8/layout/vList3" loCatId="list" qsTypeId="urn:microsoft.com/office/officeart/2005/8/quickstyle/3d2" qsCatId="3D" csTypeId="urn:microsoft.com/office/officeart/2005/8/colors/accent1_2" csCatId="accent1" phldr="1"/>
      <dgm:spPr/>
      <dgm:t>
        <a:bodyPr/>
        <a:lstStyle/>
        <a:p>
          <a:endParaRPr lang="en-US"/>
        </a:p>
      </dgm:t>
    </dgm:pt>
    <dgm:pt modelId="{781D6B18-7FEE-4814-81DC-A38F0E22FC1A}">
      <dgm:prSet phldrT="[Text]"/>
      <dgm:spPr/>
      <dgm:t>
        <a:bodyPr/>
        <a:lstStyle/>
        <a:p>
          <a:r>
            <a:rPr lang="en-US" dirty="0"/>
            <a:t>Proposed Framework</a:t>
          </a:r>
        </a:p>
      </dgm:t>
    </dgm:pt>
    <dgm:pt modelId="{73CE07C1-F521-4444-9B30-105729D927C0}" type="parTrans" cxnId="{A49AF994-FC49-464B-85DD-9D9D92E0F8EF}">
      <dgm:prSet/>
      <dgm:spPr/>
      <dgm:t>
        <a:bodyPr/>
        <a:lstStyle/>
        <a:p>
          <a:endParaRPr lang="en-US"/>
        </a:p>
      </dgm:t>
    </dgm:pt>
    <dgm:pt modelId="{81DA34D3-01A5-4FF0-AC69-98C07E3119A3}" type="sibTrans" cxnId="{A49AF994-FC49-464B-85DD-9D9D92E0F8EF}">
      <dgm:prSet/>
      <dgm:spPr/>
      <dgm:t>
        <a:bodyPr/>
        <a:lstStyle/>
        <a:p>
          <a:endParaRPr lang="en-US"/>
        </a:p>
      </dgm:t>
    </dgm:pt>
    <dgm:pt modelId="{83D0F1AF-97A4-4EA6-9606-391F8F7F0CDE}">
      <dgm:prSet/>
      <dgm:spPr/>
      <dgm:t>
        <a:bodyPr/>
        <a:lstStyle/>
        <a:p>
          <a:r>
            <a:rPr lang="en-US" dirty="0"/>
            <a:t>What the Problem is! </a:t>
          </a:r>
        </a:p>
      </dgm:t>
    </dgm:pt>
    <dgm:pt modelId="{A14FA4A7-0596-4153-A187-D2EBCBEF6417}" type="parTrans" cxnId="{C70C9D00-FF26-4ACB-8D3B-17774B7728A8}">
      <dgm:prSet/>
      <dgm:spPr/>
      <dgm:t>
        <a:bodyPr/>
        <a:lstStyle/>
        <a:p>
          <a:endParaRPr lang="en-US"/>
        </a:p>
      </dgm:t>
    </dgm:pt>
    <dgm:pt modelId="{9E31D3AD-C3B0-46F6-95FF-F9686D0ED8E9}" type="sibTrans" cxnId="{C70C9D00-FF26-4ACB-8D3B-17774B7728A8}">
      <dgm:prSet/>
      <dgm:spPr/>
      <dgm:t>
        <a:bodyPr/>
        <a:lstStyle/>
        <a:p>
          <a:endParaRPr lang="en-US"/>
        </a:p>
      </dgm:t>
    </dgm:pt>
    <dgm:pt modelId="{2794F441-0A60-4D60-A37C-6CA22BB481F0}">
      <dgm:prSet/>
      <dgm:spPr/>
      <dgm:t>
        <a:bodyPr/>
        <a:lstStyle/>
        <a:p>
          <a:r>
            <a:rPr lang="en-US" dirty="0"/>
            <a:t>Distance estimation from camera to stair</a:t>
          </a:r>
        </a:p>
      </dgm:t>
    </dgm:pt>
    <dgm:pt modelId="{A3BD4C41-A581-40C7-8E36-0BDE88502518}" type="parTrans" cxnId="{8F7808BF-BEA5-4B74-8EE8-3685A96971F5}">
      <dgm:prSet/>
      <dgm:spPr/>
      <dgm:t>
        <a:bodyPr/>
        <a:lstStyle/>
        <a:p>
          <a:endParaRPr lang="en-US"/>
        </a:p>
      </dgm:t>
    </dgm:pt>
    <dgm:pt modelId="{7DC33DE5-60A4-4BD9-8633-FF2815AE5DBE}" type="sibTrans" cxnId="{8F7808BF-BEA5-4B74-8EE8-3685A96971F5}">
      <dgm:prSet/>
      <dgm:spPr/>
      <dgm:t>
        <a:bodyPr/>
        <a:lstStyle/>
        <a:p>
          <a:endParaRPr lang="en-US"/>
        </a:p>
      </dgm:t>
    </dgm:pt>
    <dgm:pt modelId="{30920B5B-5D0A-4973-8B08-E721779B64D1}">
      <dgm:prSet/>
      <dgm:spPr/>
      <dgm:t>
        <a:bodyPr/>
        <a:lstStyle/>
        <a:p>
          <a:r>
            <a:rPr lang="en-US" dirty="0"/>
            <a:t>Experiment Results</a:t>
          </a:r>
        </a:p>
      </dgm:t>
    </dgm:pt>
    <dgm:pt modelId="{977121F5-168F-437B-A64D-06BCCD6503EA}" type="parTrans" cxnId="{034D8E0A-8E56-4B15-BE74-12026E0CE630}">
      <dgm:prSet/>
      <dgm:spPr/>
      <dgm:t>
        <a:bodyPr/>
        <a:lstStyle/>
        <a:p>
          <a:endParaRPr lang="en-US"/>
        </a:p>
      </dgm:t>
    </dgm:pt>
    <dgm:pt modelId="{E760A84A-BCDF-4600-B716-607CC0EE8B21}" type="sibTrans" cxnId="{034D8E0A-8E56-4B15-BE74-12026E0CE630}">
      <dgm:prSet/>
      <dgm:spPr/>
      <dgm:t>
        <a:bodyPr/>
        <a:lstStyle/>
        <a:p>
          <a:endParaRPr lang="en-US"/>
        </a:p>
      </dgm:t>
    </dgm:pt>
    <dgm:pt modelId="{117E45B2-6E15-4437-847D-A86E86333CAD}">
      <dgm:prSet/>
      <dgm:spPr/>
      <dgm:t>
        <a:bodyPr/>
        <a:lstStyle/>
        <a:p>
          <a:r>
            <a:rPr lang="en-US" dirty="0"/>
            <a:t>Conclusion</a:t>
          </a:r>
        </a:p>
      </dgm:t>
    </dgm:pt>
    <dgm:pt modelId="{192AF30F-3F67-4A07-A8FE-5AB9A994A23F}" type="parTrans" cxnId="{13395ADD-9C0B-47A4-B227-449BA9FE6E14}">
      <dgm:prSet/>
      <dgm:spPr/>
      <dgm:t>
        <a:bodyPr/>
        <a:lstStyle/>
        <a:p>
          <a:endParaRPr lang="en-US"/>
        </a:p>
      </dgm:t>
    </dgm:pt>
    <dgm:pt modelId="{35D6FA11-BAE0-4ADD-98A1-AB621AFFAF26}" type="sibTrans" cxnId="{13395ADD-9C0B-47A4-B227-449BA9FE6E14}">
      <dgm:prSet/>
      <dgm:spPr/>
      <dgm:t>
        <a:bodyPr/>
        <a:lstStyle/>
        <a:p>
          <a:endParaRPr lang="en-US"/>
        </a:p>
      </dgm:t>
    </dgm:pt>
    <dgm:pt modelId="{9A33EBBD-40C8-4C00-A7AB-26BE562A6BFF}" type="pres">
      <dgm:prSet presAssocID="{48C616CF-74A2-48FF-8A5C-8293118E2BA6}" presName="linearFlow" presStyleCnt="0">
        <dgm:presLayoutVars>
          <dgm:dir/>
          <dgm:resizeHandles val="exact"/>
        </dgm:presLayoutVars>
      </dgm:prSet>
      <dgm:spPr/>
    </dgm:pt>
    <dgm:pt modelId="{3A3357C6-35EB-4884-9A72-82E8B00B4B4D}" type="pres">
      <dgm:prSet presAssocID="{83D0F1AF-97A4-4EA6-9606-391F8F7F0CDE}" presName="composite" presStyleCnt="0"/>
      <dgm:spPr/>
    </dgm:pt>
    <dgm:pt modelId="{94E51E9D-999C-4107-A558-08ED87030D6F}" type="pres">
      <dgm:prSet presAssocID="{83D0F1AF-97A4-4EA6-9606-391F8F7F0CDE}"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71941196-0EC3-4D07-8F6E-FE3708F3D933}" type="pres">
      <dgm:prSet presAssocID="{83D0F1AF-97A4-4EA6-9606-391F8F7F0CDE}" presName="txShp" presStyleLbl="node1" presStyleIdx="0" presStyleCnt="5">
        <dgm:presLayoutVars>
          <dgm:bulletEnabled val="1"/>
        </dgm:presLayoutVars>
      </dgm:prSet>
      <dgm:spPr/>
    </dgm:pt>
    <dgm:pt modelId="{073768B0-3BEF-4732-A35E-1EB2C2E23029}" type="pres">
      <dgm:prSet presAssocID="{9E31D3AD-C3B0-46F6-95FF-F9686D0ED8E9}" presName="spacing" presStyleCnt="0"/>
      <dgm:spPr/>
    </dgm:pt>
    <dgm:pt modelId="{84F279C6-4AE9-4A27-80F5-E64B07314E76}" type="pres">
      <dgm:prSet presAssocID="{781D6B18-7FEE-4814-81DC-A38F0E22FC1A}" presName="composite" presStyleCnt="0"/>
      <dgm:spPr/>
    </dgm:pt>
    <dgm:pt modelId="{F114CED4-AFFB-41B5-A9A7-70A946BC66E6}" type="pres">
      <dgm:prSet presAssocID="{781D6B18-7FEE-4814-81DC-A38F0E22FC1A}" presName="imgShp" presStyleLbl="fgImgPlace1"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t="-11000" b="-11000"/>
          </a:stretch>
        </a:blipFill>
      </dgm:spPr>
    </dgm:pt>
    <dgm:pt modelId="{240ACC11-6AAC-48EE-B539-9CDB14E04F2E}" type="pres">
      <dgm:prSet presAssocID="{781D6B18-7FEE-4814-81DC-A38F0E22FC1A}" presName="txShp" presStyleLbl="node1" presStyleIdx="1" presStyleCnt="5">
        <dgm:presLayoutVars>
          <dgm:bulletEnabled val="1"/>
        </dgm:presLayoutVars>
      </dgm:prSet>
      <dgm:spPr/>
    </dgm:pt>
    <dgm:pt modelId="{928DE4E7-85E6-4EF9-BDFD-610E65EE23A3}" type="pres">
      <dgm:prSet presAssocID="{81DA34D3-01A5-4FF0-AC69-98C07E3119A3}" presName="spacing" presStyleCnt="0"/>
      <dgm:spPr/>
    </dgm:pt>
    <dgm:pt modelId="{28CF186A-C727-474D-8059-031CDD72C84B}" type="pres">
      <dgm:prSet presAssocID="{2794F441-0A60-4D60-A37C-6CA22BB481F0}" presName="composite" presStyleCnt="0"/>
      <dgm:spPr/>
    </dgm:pt>
    <dgm:pt modelId="{F3848DEC-3942-4B1C-8A02-8B124B2372ED}" type="pres">
      <dgm:prSet presAssocID="{2794F441-0A60-4D60-A37C-6CA22BB481F0}" presName="imgShp" presStyleLbl="fgImgPlac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t="-2000" b="-2000"/>
          </a:stretch>
        </a:blipFill>
      </dgm:spPr>
    </dgm:pt>
    <dgm:pt modelId="{15F3758E-59E6-43CE-8259-E9BAE0E6033A}" type="pres">
      <dgm:prSet presAssocID="{2794F441-0A60-4D60-A37C-6CA22BB481F0}" presName="txShp" presStyleLbl="node1" presStyleIdx="2" presStyleCnt="5">
        <dgm:presLayoutVars>
          <dgm:bulletEnabled val="1"/>
        </dgm:presLayoutVars>
      </dgm:prSet>
      <dgm:spPr/>
    </dgm:pt>
    <dgm:pt modelId="{575CDDC2-463D-433F-8063-0E6D6C11127E}" type="pres">
      <dgm:prSet presAssocID="{7DC33DE5-60A4-4BD9-8633-FF2815AE5DBE}" presName="spacing" presStyleCnt="0"/>
      <dgm:spPr/>
    </dgm:pt>
    <dgm:pt modelId="{ABE5BF01-E46C-4EEE-8934-77A8548D1A71}" type="pres">
      <dgm:prSet presAssocID="{30920B5B-5D0A-4973-8B08-E721779B64D1}" presName="composite" presStyleCnt="0"/>
      <dgm:spPr/>
    </dgm:pt>
    <dgm:pt modelId="{152215CB-58E0-4D73-A54E-BD55A7450E6A}" type="pres">
      <dgm:prSet presAssocID="{30920B5B-5D0A-4973-8B08-E721779B64D1}" presName="imgShp" presStyleLbl="fgImgPlace1"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l="-58000" r="-58000"/>
          </a:stretch>
        </a:blipFill>
      </dgm:spPr>
    </dgm:pt>
    <dgm:pt modelId="{83C8D2F0-25B1-4CBF-B185-353085A98FF4}" type="pres">
      <dgm:prSet presAssocID="{30920B5B-5D0A-4973-8B08-E721779B64D1}" presName="txShp" presStyleLbl="node1" presStyleIdx="3" presStyleCnt="5">
        <dgm:presLayoutVars>
          <dgm:bulletEnabled val="1"/>
        </dgm:presLayoutVars>
      </dgm:prSet>
      <dgm:spPr/>
    </dgm:pt>
    <dgm:pt modelId="{ADC5F640-6BB5-48D8-B17F-856D1016E024}" type="pres">
      <dgm:prSet presAssocID="{E760A84A-BCDF-4600-B716-607CC0EE8B21}" presName="spacing" presStyleCnt="0"/>
      <dgm:spPr/>
    </dgm:pt>
    <dgm:pt modelId="{DBFC2F56-5202-43C3-8605-5A915597BE4A}" type="pres">
      <dgm:prSet presAssocID="{117E45B2-6E15-4437-847D-A86E86333CAD}" presName="composite" presStyleCnt="0"/>
      <dgm:spPr/>
    </dgm:pt>
    <dgm:pt modelId="{A42B4DBD-FF07-459D-B5FC-A17BE6140EE1}" type="pres">
      <dgm:prSet presAssocID="{117E45B2-6E15-4437-847D-A86E86333CAD}" presName="imgShp" presStyleLbl="fgImgPlac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l="-45000" r="-45000"/>
          </a:stretch>
        </a:blipFill>
      </dgm:spPr>
    </dgm:pt>
    <dgm:pt modelId="{1EF4B5E8-6CB1-4103-B35A-AC8D51247C56}" type="pres">
      <dgm:prSet presAssocID="{117E45B2-6E15-4437-847D-A86E86333CAD}" presName="txShp" presStyleLbl="node1" presStyleIdx="4" presStyleCnt="5">
        <dgm:presLayoutVars>
          <dgm:bulletEnabled val="1"/>
        </dgm:presLayoutVars>
      </dgm:prSet>
      <dgm:spPr/>
    </dgm:pt>
  </dgm:ptLst>
  <dgm:cxnLst>
    <dgm:cxn modelId="{C70C9D00-FF26-4ACB-8D3B-17774B7728A8}" srcId="{48C616CF-74A2-48FF-8A5C-8293118E2BA6}" destId="{83D0F1AF-97A4-4EA6-9606-391F8F7F0CDE}" srcOrd="0" destOrd="0" parTransId="{A14FA4A7-0596-4153-A187-D2EBCBEF6417}" sibTransId="{9E31D3AD-C3B0-46F6-95FF-F9686D0ED8E9}"/>
    <dgm:cxn modelId="{034D8E0A-8E56-4B15-BE74-12026E0CE630}" srcId="{48C616CF-74A2-48FF-8A5C-8293118E2BA6}" destId="{30920B5B-5D0A-4973-8B08-E721779B64D1}" srcOrd="3" destOrd="0" parTransId="{977121F5-168F-437B-A64D-06BCCD6503EA}" sibTransId="{E760A84A-BCDF-4600-B716-607CC0EE8B21}"/>
    <dgm:cxn modelId="{B217464A-51D5-434E-BA4B-CB3A8306DBB4}" type="presOf" srcId="{30920B5B-5D0A-4973-8B08-E721779B64D1}" destId="{83C8D2F0-25B1-4CBF-B185-353085A98FF4}" srcOrd="0" destOrd="0" presId="urn:microsoft.com/office/officeart/2005/8/layout/vList3"/>
    <dgm:cxn modelId="{BD915181-549D-44B0-96C4-883B8D687A4E}" type="presOf" srcId="{2794F441-0A60-4D60-A37C-6CA22BB481F0}" destId="{15F3758E-59E6-43CE-8259-E9BAE0E6033A}" srcOrd="0" destOrd="0" presId="urn:microsoft.com/office/officeart/2005/8/layout/vList3"/>
    <dgm:cxn modelId="{A49AF994-FC49-464B-85DD-9D9D92E0F8EF}" srcId="{48C616CF-74A2-48FF-8A5C-8293118E2BA6}" destId="{781D6B18-7FEE-4814-81DC-A38F0E22FC1A}" srcOrd="1" destOrd="0" parTransId="{73CE07C1-F521-4444-9B30-105729D927C0}" sibTransId="{81DA34D3-01A5-4FF0-AC69-98C07E3119A3}"/>
    <dgm:cxn modelId="{8F7808BF-BEA5-4B74-8EE8-3685A96971F5}" srcId="{48C616CF-74A2-48FF-8A5C-8293118E2BA6}" destId="{2794F441-0A60-4D60-A37C-6CA22BB481F0}" srcOrd="2" destOrd="0" parTransId="{A3BD4C41-A581-40C7-8E36-0BDE88502518}" sibTransId="{7DC33DE5-60A4-4BD9-8633-FF2815AE5DBE}"/>
    <dgm:cxn modelId="{C76DF0CA-BEC7-4D47-8F04-EFE2C2C6BE80}" type="presOf" srcId="{48C616CF-74A2-48FF-8A5C-8293118E2BA6}" destId="{9A33EBBD-40C8-4C00-A7AB-26BE562A6BFF}" srcOrd="0" destOrd="0" presId="urn:microsoft.com/office/officeart/2005/8/layout/vList3"/>
    <dgm:cxn modelId="{4F4DA2CD-3A0D-4E19-95A4-039DFDFAC75F}" type="presOf" srcId="{83D0F1AF-97A4-4EA6-9606-391F8F7F0CDE}" destId="{71941196-0EC3-4D07-8F6E-FE3708F3D933}" srcOrd="0" destOrd="0" presId="urn:microsoft.com/office/officeart/2005/8/layout/vList3"/>
    <dgm:cxn modelId="{206F1FDD-9CC7-47B7-ADB3-C5498C4AE148}" type="presOf" srcId="{117E45B2-6E15-4437-847D-A86E86333CAD}" destId="{1EF4B5E8-6CB1-4103-B35A-AC8D51247C56}" srcOrd="0" destOrd="0" presId="urn:microsoft.com/office/officeart/2005/8/layout/vList3"/>
    <dgm:cxn modelId="{13395ADD-9C0B-47A4-B227-449BA9FE6E14}" srcId="{48C616CF-74A2-48FF-8A5C-8293118E2BA6}" destId="{117E45B2-6E15-4437-847D-A86E86333CAD}" srcOrd="4" destOrd="0" parTransId="{192AF30F-3F67-4A07-A8FE-5AB9A994A23F}" sibTransId="{35D6FA11-BAE0-4ADD-98A1-AB621AFFAF26}"/>
    <dgm:cxn modelId="{A5887CF1-0B44-41BE-A68B-8053D29F3A9A}" type="presOf" srcId="{781D6B18-7FEE-4814-81DC-A38F0E22FC1A}" destId="{240ACC11-6AAC-48EE-B539-9CDB14E04F2E}" srcOrd="0" destOrd="0" presId="urn:microsoft.com/office/officeart/2005/8/layout/vList3"/>
    <dgm:cxn modelId="{AFE3AA5F-6CD4-4D89-913A-FE940D4821C4}" type="presParOf" srcId="{9A33EBBD-40C8-4C00-A7AB-26BE562A6BFF}" destId="{3A3357C6-35EB-4884-9A72-82E8B00B4B4D}" srcOrd="0" destOrd="0" presId="urn:microsoft.com/office/officeart/2005/8/layout/vList3"/>
    <dgm:cxn modelId="{9A524771-C2B5-4906-AF56-9131BC9F6234}" type="presParOf" srcId="{3A3357C6-35EB-4884-9A72-82E8B00B4B4D}" destId="{94E51E9D-999C-4107-A558-08ED87030D6F}" srcOrd="0" destOrd="0" presId="urn:microsoft.com/office/officeart/2005/8/layout/vList3"/>
    <dgm:cxn modelId="{4D682CB5-8F06-4B82-A1D9-EBA1105F7A2A}" type="presParOf" srcId="{3A3357C6-35EB-4884-9A72-82E8B00B4B4D}" destId="{71941196-0EC3-4D07-8F6E-FE3708F3D933}" srcOrd="1" destOrd="0" presId="urn:microsoft.com/office/officeart/2005/8/layout/vList3"/>
    <dgm:cxn modelId="{E94D7DA9-B065-4F89-AC8A-E79D2E30C048}" type="presParOf" srcId="{9A33EBBD-40C8-4C00-A7AB-26BE562A6BFF}" destId="{073768B0-3BEF-4732-A35E-1EB2C2E23029}" srcOrd="1" destOrd="0" presId="urn:microsoft.com/office/officeart/2005/8/layout/vList3"/>
    <dgm:cxn modelId="{54400241-F1AF-4160-BAF6-D9300614C908}" type="presParOf" srcId="{9A33EBBD-40C8-4C00-A7AB-26BE562A6BFF}" destId="{84F279C6-4AE9-4A27-80F5-E64B07314E76}" srcOrd="2" destOrd="0" presId="urn:microsoft.com/office/officeart/2005/8/layout/vList3"/>
    <dgm:cxn modelId="{40A00FBA-BE4D-4776-8A63-6DE0C33CBB77}" type="presParOf" srcId="{84F279C6-4AE9-4A27-80F5-E64B07314E76}" destId="{F114CED4-AFFB-41B5-A9A7-70A946BC66E6}" srcOrd="0" destOrd="0" presId="urn:microsoft.com/office/officeart/2005/8/layout/vList3"/>
    <dgm:cxn modelId="{2AB72A1C-6BA7-43B5-BCBC-30306707FF23}" type="presParOf" srcId="{84F279C6-4AE9-4A27-80F5-E64B07314E76}" destId="{240ACC11-6AAC-48EE-B539-9CDB14E04F2E}" srcOrd="1" destOrd="0" presId="urn:microsoft.com/office/officeart/2005/8/layout/vList3"/>
    <dgm:cxn modelId="{89AEDA95-3B8A-438F-B383-14CF5C4F440C}" type="presParOf" srcId="{9A33EBBD-40C8-4C00-A7AB-26BE562A6BFF}" destId="{928DE4E7-85E6-4EF9-BDFD-610E65EE23A3}" srcOrd="3" destOrd="0" presId="urn:microsoft.com/office/officeart/2005/8/layout/vList3"/>
    <dgm:cxn modelId="{51DCC3CD-D645-4FC0-AD51-B37AAF07087F}" type="presParOf" srcId="{9A33EBBD-40C8-4C00-A7AB-26BE562A6BFF}" destId="{28CF186A-C727-474D-8059-031CDD72C84B}" srcOrd="4" destOrd="0" presId="urn:microsoft.com/office/officeart/2005/8/layout/vList3"/>
    <dgm:cxn modelId="{BD7DDC7A-0103-4D0C-8409-E7DCB4B13DC4}" type="presParOf" srcId="{28CF186A-C727-474D-8059-031CDD72C84B}" destId="{F3848DEC-3942-4B1C-8A02-8B124B2372ED}" srcOrd="0" destOrd="0" presId="urn:microsoft.com/office/officeart/2005/8/layout/vList3"/>
    <dgm:cxn modelId="{3355F674-B300-436F-A3E1-80132ED39D2A}" type="presParOf" srcId="{28CF186A-C727-474D-8059-031CDD72C84B}" destId="{15F3758E-59E6-43CE-8259-E9BAE0E6033A}" srcOrd="1" destOrd="0" presId="urn:microsoft.com/office/officeart/2005/8/layout/vList3"/>
    <dgm:cxn modelId="{DA26BCFF-B2C9-4704-9D64-CD3D8DE7A3B0}" type="presParOf" srcId="{9A33EBBD-40C8-4C00-A7AB-26BE562A6BFF}" destId="{575CDDC2-463D-433F-8063-0E6D6C11127E}" srcOrd="5" destOrd="0" presId="urn:microsoft.com/office/officeart/2005/8/layout/vList3"/>
    <dgm:cxn modelId="{F64E3317-0070-4763-9DC7-C2E9DAE64A96}" type="presParOf" srcId="{9A33EBBD-40C8-4C00-A7AB-26BE562A6BFF}" destId="{ABE5BF01-E46C-4EEE-8934-77A8548D1A71}" srcOrd="6" destOrd="0" presId="urn:microsoft.com/office/officeart/2005/8/layout/vList3"/>
    <dgm:cxn modelId="{66CA4057-DE01-4C4A-A835-28D8EEC7792B}" type="presParOf" srcId="{ABE5BF01-E46C-4EEE-8934-77A8548D1A71}" destId="{152215CB-58E0-4D73-A54E-BD55A7450E6A}" srcOrd="0" destOrd="0" presId="urn:microsoft.com/office/officeart/2005/8/layout/vList3"/>
    <dgm:cxn modelId="{9E3AA579-80E3-4346-9882-2BC9128D41D8}" type="presParOf" srcId="{ABE5BF01-E46C-4EEE-8934-77A8548D1A71}" destId="{83C8D2F0-25B1-4CBF-B185-353085A98FF4}" srcOrd="1" destOrd="0" presId="urn:microsoft.com/office/officeart/2005/8/layout/vList3"/>
    <dgm:cxn modelId="{198F915D-A0F0-498E-A372-A329B68E6DF4}" type="presParOf" srcId="{9A33EBBD-40C8-4C00-A7AB-26BE562A6BFF}" destId="{ADC5F640-6BB5-48D8-B17F-856D1016E024}" srcOrd="7" destOrd="0" presId="urn:microsoft.com/office/officeart/2005/8/layout/vList3"/>
    <dgm:cxn modelId="{95B42D07-3653-4CFC-9F39-47B23BA55BD6}" type="presParOf" srcId="{9A33EBBD-40C8-4C00-A7AB-26BE562A6BFF}" destId="{DBFC2F56-5202-43C3-8605-5A915597BE4A}" srcOrd="8" destOrd="0" presId="urn:microsoft.com/office/officeart/2005/8/layout/vList3"/>
    <dgm:cxn modelId="{8F90A11B-09E7-4566-AEB6-BE4D7817BF32}" type="presParOf" srcId="{DBFC2F56-5202-43C3-8605-5A915597BE4A}" destId="{A42B4DBD-FF07-459D-B5FC-A17BE6140EE1}" srcOrd="0" destOrd="0" presId="urn:microsoft.com/office/officeart/2005/8/layout/vList3"/>
    <dgm:cxn modelId="{657FC33B-39EC-4213-8D4B-FE478F3B9DDD}" type="presParOf" srcId="{DBFC2F56-5202-43C3-8605-5A915597BE4A}" destId="{1EF4B5E8-6CB1-4103-B35A-AC8D51247C56}"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F06968-B499-4600-A7D5-AE94A08DA9F9}" type="doc">
      <dgm:prSet loTypeId="urn:microsoft.com/office/officeart/2005/8/layout/vList2" loCatId="list" qsTypeId="urn:microsoft.com/office/officeart/2005/8/quickstyle/simple5" qsCatId="simple" csTypeId="urn:microsoft.com/office/officeart/2005/8/colors/accent1_1" csCatId="accent1" phldr="1"/>
      <dgm:spPr/>
      <dgm:t>
        <a:bodyPr/>
        <a:lstStyle/>
        <a:p>
          <a:endParaRPr lang="en-US"/>
        </a:p>
      </dgm:t>
    </dgm:pt>
    <dgm:pt modelId="{2B16DE52-076D-4C7A-B756-3EEBDBDA6DCB}">
      <dgm:prSet phldrT="[Text]"/>
      <dgm:spPr>
        <a:ln w="28575">
          <a:solidFill>
            <a:schemeClr val="tx1">
              <a:lumMod val="95000"/>
              <a:lumOff val="5000"/>
            </a:schemeClr>
          </a:solidFill>
        </a:ln>
        <a:effectLst>
          <a:outerShdw blurRad="107950" dist="12700" dir="5400000" algn="ctr">
            <a:srgbClr val="000000"/>
          </a:outerShdw>
        </a:effectLst>
        <a:scene3d>
          <a:camera prst="orthographicFront">
            <a:rot lat="0" lon="0" rev="0"/>
          </a:camera>
          <a:lightRig rig="soft" dir="tl">
            <a:rot lat="0" lon="0" rev="0"/>
          </a:lightRig>
        </a:scene3d>
        <a:sp3d contourW="44450" prstMaterial="matte">
          <a:bevelT w="63500" h="63500" prst="artDeco"/>
          <a:contourClr>
            <a:srgbClr val="FFFFFF"/>
          </a:contourClr>
        </a:sp3d>
      </dgm:spPr>
      <dgm:t>
        <a:bodyPr/>
        <a:lstStyle/>
        <a:p>
          <a:pPr algn="l">
            <a:buNone/>
          </a:pPr>
          <a:r>
            <a:rPr lang="en-US" dirty="0">
              <a:latin typeface="+mn-lt"/>
              <a:cs typeface="Calibri" panose="020F0502020204030204" pitchFamily="34" charset="0"/>
            </a:rPr>
            <a:t>According to the World Health Organization (WHO), about 253 million people are visually impaired. Among them, around 36 million are blind and rest 217 million people have various vision impairment. Among the above 80%, people are 50 years aged or above.</a:t>
          </a:r>
        </a:p>
      </dgm:t>
    </dgm:pt>
    <dgm:pt modelId="{E227B7C3-1530-49F8-B571-ABEF9705DD3B}" type="parTrans" cxnId="{A596B2E3-0468-4796-918A-F6D0A6483FA2}">
      <dgm:prSet/>
      <dgm:spPr/>
      <dgm:t>
        <a:bodyPr/>
        <a:lstStyle/>
        <a:p>
          <a:endParaRPr lang="en-US"/>
        </a:p>
      </dgm:t>
    </dgm:pt>
    <dgm:pt modelId="{56C0D7E8-FE36-4767-98F6-9EF98E5A3E8C}" type="sibTrans" cxnId="{A596B2E3-0468-4796-918A-F6D0A6483FA2}">
      <dgm:prSet/>
      <dgm:spPr/>
      <dgm:t>
        <a:bodyPr/>
        <a:lstStyle/>
        <a:p>
          <a:endParaRPr lang="en-US"/>
        </a:p>
      </dgm:t>
    </dgm:pt>
    <dgm:pt modelId="{56FC2ABE-0078-42F8-B24A-3A950FA1E952}">
      <dgm:prSet phldrT="[Text]"/>
      <dgm:spPr>
        <a:ln w="28575">
          <a:solidFill>
            <a:schemeClr val="accent6">
              <a:lumMod val="75000"/>
            </a:schemeClr>
          </a:solidFill>
        </a:ln>
        <a:effectLst/>
        <a:scene3d>
          <a:camera prst="orthographicFront">
            <a:rot lat="0" lon="0" rev="0"/>
          </a:camera>
          <a:lightRig rig="contrasting" dir="tl">
            <a:rot lat="0" lon="0" rev="7800000"/>
          </a:lightRig>
        </a:scene3d>
        <a:sp3d>
          <a:bevelT w="139700" h="139700"/>
        </a:sp3d>
      </dgm:spPr>
      <dgm:t>
        <a:bodyPr/>
        <a:lstStyle/>
        <a:p>
          <a:r>
            <a:rPr lang="en-US" dirty="0"/>
            <a:t>Those people who are visually impaired, they require more help to navigate around the environment to avoid obstacles like stairs, path-holes, etc.</a:t>
          </a:r>
        </a:p>
      </dgm:t>
    </dgm:pt>
    <dgm:pt modelId="{1B2E62C2-78AF-4418-80A3-27BD71E4A151}" type="parTrans" cxnId="{A8BE14BE-8E42-4706-BCD8-B4403CC10B89}">
      <dgm:prSet/>
      <dgm:spPr/>
      <dgm:t>
        <a:bodyPr/>
        <a:lstStyle/>
        <a:p>
          <a:endParaRPr lang="en-US"/>
        </a:p>
      </dgm:t>
    </dgm:pt>
    <dgm:pt modelId="{2B39712D-520F-4EB6-BE1D-D0FB6D05661E}" type="sibTrans" cxnId="{A8BE14BE-8E42-4706-BCD8-B4403CC10B89}">
      <dgm:prSet/>
      <dgm:spPr/>
      <dgm:t>
        <a:bodyPr/>
        <a:lstStyle/>
        <a:p>
          <a:endParaRPr lang="en-US"/>
        </a:p>
      </dgm:t>
    </dgm:pt>
    <dgm:pt modelId="{0C937850-63EC-4405-8DF4-C9764BC8F7D5}">
      <dgm:prSet phldrT="[Text]"/>
      <dgm:spPr>
        <a:ln w="28575">
          <a:solidFill>
            <a:srgbClr val="FF0000"/>
          </a:solidFill>
        </a:ln>
        <a:effectLst>
          <a:outerShdw blurRad="107950" dist="12700" dir="5400000" algn="ctr">
            <a:srgbClr val="000000"/>
          </a:outerShdw>
        </a:effectLst>
        <a:scene3d>
          <a:camera prst="orthographicFront">
            <a:rot lat="0" lon="0" rev="0"/>
          </a:camera>
          <a:lightRig rig="soft" dir="tl">
            <a:rot lat="0" lon="0" rev="0"/>
          </a:lightRig>
        </a:scene3d>
        <a:sp3d contourW="44450" prstMaterial="matte">
          <a:bevelT w="63500" h="63500" prst="artDeco"/>
          <a:contourClr>
            <a:srgbClr val="FFFFFF"/>
          </a:contourClr>
        </a:sp3d>
      </dgm:spPr>
      <dgm:t>
        <a:bodyPr/>
        <a:lstStyle/>
        <a:p>
          <a:r>
            <a:rPr lang="en-US" dirty="0"/>
            <a:t>So, “</a:t>
          </a:r>
          <a:r>
            <a:rPr lang="en-US" b="1" dirty="0"/>
            <a:t>Staircase Detection and Distance Estimation</a:t>
          </a:r>
          <a:r>
            <a:rPr lang="en-US" dirty="0"/>
            <a:t>” is a serious problem for them.</a:t>
          </a:r>
        </a:p>
      </dgm:t>
    </dgm:pt>
    <dgm:pt modelId="{5A51D4FA-228E-42A0-98C8-9DC38CBA96C8}" type="parTrans" cxnId="{705CFBB6-A92F-4758-A46E-15EC8EFD7D59}">
      <dgm:prSet/>
      <dgm:spPr/>
      <dgm:t>
        <a:bodyPr/>
        <a:lstStyle/>
        <a:p>
          <a:endParaRPr lang="en-US"/>
        </a:p>
      </dgm:t>
    </dgm:pt>
    <dgm:pt modelId="{42D154F7-561D-477D-BA47-90367C91BF4C}" type="sibTrans" cxnId="{705CFBB6-A92F-4758-A46E-15EC8EFD7D59}">
      <dgm:prSet/>
      <dgm:spPr/>
      <dgm:t>
        <a:bodyPr/>
        <a:lstStyle/>
        <a:p>
          <a:endParaRPr lang="en-US"/>
        </a:p>
      </dgm:t>
    </dgm:pt>
    <dgm:pt modelId="{AB2A0E7A-4F70-4747-9801-C38BC293A5E5}" type="pres">
      <dgm:prSet presAssocID="{BEF06968-B499-4600-A7D5-AE94A08DA9F9}" presName="linear" presStyleCnt="0">
        <dgm:presLayoutVars>
          <dgm:animLvl val="lvl"/>
          <dgm:resizeHandles val="exact"/>
        </dgm:presLayoutVars>
      </dgm:prSet>
      <dgm:spPr/>
    </dgm:pt>
    <dgm:pt modelId="{D243B784-A0D1-470D-B8C9-DFBA6897559C}" type="pres">
      <dgm:prSet presAssocID="{2B16DE52-076D-4C7A-B756-3EEBDBDA6DCB}" presName="parentText" presStyleLbl="node1" presStyleIdx="0" presStyleCnt="3" custScaleX="96577" custScaleY="14487" custLinFactNeighborX="-190" custLinFactNeighborY="42180">
        <dgm:presLayoutVars>
          <dgm:chMax val="0"/>
          <dgm:bulletEnabled val="1"/>
        </dgm:presLayoutVars>
      </dgm:prSet>
      <dgm:spPr/>
    </dgm:pt>
    <dgm:pt modelId="{F2CAAB4C-7F9F-4522-BC81-977BEA5B387A}" type="pres">
      <dgm:prSet presAssocID="{56C0D7E8-FE36-4767-98F6-9EF98E5A3E8C}" presName="spacer" presStyleCnt="0"/>
      <dgm:spPr/>
    </dgm:pt>
    <dgm:pt modelId="{8A21A6F1-E23B-456F-90BF-D46136CFBAC2}" type="pres">
      <dgm:prSet presAssocID="{56FC2ABE-0078-42F8-B24A-3A950FA1E952}" presName="parentText" presStyleLbl="node1" presStyleIdx="1" presStyleCnt="3" custScaleX="96163" custScaleY="9256" custLinFactNeighborX="144" custLinFactNeighborY="10286">
        <dgm:presLayoutVars>
          <dgm:chMax val="0"/>
          <dgm:bulletEnabled val="1"/>
        </dgm:presLayoutVars>
      </dgm:prSet>
      <dgm:spPr/>
    </dgm:pt>
    <dgm:pt modelId="{DA75A2C1-2C52-4210-BDB6-594B39DADF0C}" type="pres">
      <dgm:prSet presAssocID="{2B39712D-520F-4EB6-BE1D-D0FB6D05661E}" presName="spacer" presStyleCnt="0"/>
      <dgm:spPr/>
    </dgm:pt>
    <dgm:pt modelId="{CEFB9DC9-18F8-46A4-916F-66CAEF5660B9}" type="pres">
      <dgm:prSet presAssocID="{0C937850-63EC-4405-8DF4-C9764BC8F7D5}" presName="parentText" presStyleLbl="node1" presStyleIdx="2" presStyleCnt="3" custScaleX="96382" custScaleY="10535" custLinFactNeighborY="-25699">
        <dgm:presLayoutVars>
          <dgm:chMax val="0"/>
          <dgm:bulletEnabled val="1"/>
        </dgm:presLayoutVars>
      </dgm:prSet>
      <dgm:spPr/>
    </dgm:pt>
  </dgm:ptLst>
  <dgm:cxnLst>
    <dgm:cxn modelId="{1DA5231E-7E31-4B1D-AAF8-22C01501E340}" type="presOf" srcId="{2B16DE52-076D-4C7A-B756-3EEBDBDA6DCB}" destId="{D243B784-A0D1-470D-B8C9-DFBA6897559C}" srcOrd="0" destOrd="0" presId="urn:microsoft.com/office/officeart/2005/8/layout/vList2"/>
    <dgm:cxn modelId="{CB0A162B-2621-49C0-88BF-0F6C60A87EC1}" type="presOf" srcId="{BEF06968-B499-4600-A7D5-AE94A08DA9F9}" destId="{AB2A0E7A-4F70-4747-9801-C38BC293A5E5}" srcOrd="0" destOrd="0" presId="urn:microsoft.com/office/officeart/2005/8/layout/vList2"/>
    <dgm:cxn modelId="{7311A933-CD77-4911-98F9-87592648560A}" type="presOf" srcId="{0C937850-63EC-4405-8DF4-C9764BC8F7D5}" destId="{CEFB9DC9-18F8-46A4-916F-66CAEF5660B9}" srcOrd="0" destOrd="0" presId="urn:microsoft.com/office/officeart/2005/8/layout/vList2"/>
    <dgm:cxn modelId="{705CFBB6-A92F-4758-A46E-15EC8EFD7D59}" srcId="{BEF06968-B499-4600-A7D5-AE94A08DA9F9}" destId="{0C937850-63EC-4405-8DF4-C9764BC8F7D5}" srcOrd="2" destOrd="0" parTransId="{5A51D4FA-228E-42A0-98C8-9DC38CBA96C8}" sibTransId="{42D154F7-561D-477D-BA47-90367C91BF4C}"/>
    <dgm:cxn modelId="{A8BE14BE-8E42-4706-BCD8-B4403CC10B89}" srcId="{BEF06968-B499-4600-A7D5-AE94A08DA9F9}" destId="{56FC2ABE-0078-42F8-B24A-3A950FA1E952}" srcOrd="1" destOrd="0" parTransId="{1B2E62C2-78AF-4418-80A3-27BD71E4A151}" sibTransId="{2B39712D-520F-4EB6-BE1D-D0FB6D05661E}"/>
    <dgm:cxn modelId="{260D9FBF-D96E-48C9-BCAD-E4171C9F9E85}" type="presOf" srcId="{56FC2ABE-0078-42F8-B24A-3A950FA1E952}" destId="{8A21A6F1-E23B-456F-90BF-D46136CFBAC2}" srcOrd="0" destOrd="0" presId="urn:microsoft.com/office/officeart/2005/8/layout/vList2"/>
    <dgm:cxn modelId="{A596B2E3-0468-4796-918A-F6D0A6483FA2}" srcId="{BEF06968-B499-4600-A7D5-AE94A08DA9F9}" destId="{2B16DE52-076D-4C7A-B756-3EEBDBDA6DCB}" srcOrd="0" destOrd="0" parTransId="{E227B7C3-1530-49F8-B571-ABEF9705DD3B}" sibTransId="{56C0D7E8-FE36-4767-98F6-9EF98E5A3E8C}"/>
    <dgm:cxn modelId="{111EFEA9-58FC-4A6A-95CC-6145BFD58E1F}" type="presParOf" srcId="{AB2A0E7A-4F70-4747-9801-C38BC293A5E5}" destId="{D243B784-A0D1-470D-B8C9-DFBA6897559C}" srcOrd="0" destOrd="0" presId="urn:microsoft.com/office/officeart/2005/8/layout/vList2"/>
    <dgm:cxn modelId="{5B402DFC-AC57-4FBA-9DB6-80AE801EFFE0}" type="presParOf" srcId="{AB2A0E7A-4F70-4747-9801-C38BC293A5E5}" destId="{F2CAAB4C-7F9F-4522-BC81-977BEA5B387A}" srcOrd="1" destOrd="0" presId="urn:microsoft.com/office/officeart/2005/8/layout/vList2"/>
    <dgm:cxn modelId="{8807CE30-4A9C-4EF2-894C-AC09653C2596}" type="presParOf" srcId="{AB2A0E7A-4F70-4747-9801-C38BC293A5E5}" destId="{8A21A6F1-E23B-456F-90BF-D46136CFBAC2}" srcOrd="2" destOrd="0" presId="urn:microsoft.com/office/officeart/2005/8/layout/vList2"/>
    <dgm:cxn modelId="{EE48D63C-27BA-463E-B59F-D54C47D7AF2A}" type="presParOf" srcId="{AB2A0E7A-4F70-4747-9801-C38BC293A5E5}" destId="{DA75A2C1-2C52-4210-BDB6-594B39DADF0C}" srcOrd="3" destOrd="0" presId="urn:microsoft.com/office/officeart/2005/8/layout/vList2"/>
    <dgm:cxn modelId="{4C06ED3C-8D01-4B3D-B3F0-CEEF2EB66986}" type="presParOf" srcId="{AB2A0E7A-4F70-4747-9801-C38BC293A5E5}" destId="{CEFB9DC9-18F8-46A4-916F-66CAEF5660B9}" srcOrd="4" destOrd="0" presId="urn:microsoft.com/office/officeart/2005/8/layout/vList2"/>
  </dgm:cxnLst>
  <dgm:bg>
    <a:solidFill>
      <a:schemeClr val="accent3">
        <a:lumMod val="60000"/>
        <a:lumOff val="4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04B08A-819B-427B-8C46-BFB0EA1B401D}" type="doc">
      <dgm:prSet loTypeId="urn:microsoft.com/office/officeart/2005/8/layout/bProcess2" loCatId="process" qsTypeId="urn:microsoft.com/office/officeart/2005/8/quickstyle/simple1" qsCatId="simple" csTypeId="urn:microsoft.com/office/officeart/2005/8/colors/colorful5" csCatId="colorful" phldr="1"/>
      <dgm:spPr/>
      <dgm:t>
        <a:bodyPr/>
        <a:lstStyle/>
        <a:p>
          <a:endParaRPr lang="en-US"/>
        </a:p>
      </dgm:t>
    </dgm:pt>
    <dgm:pt modelId="{67317B4F-AB12-4B22-B451-E2125A471AD3}">
      <dgm:prSet phldrT="[Text]"/>
      <dgm:spPr/>
      <dgm:t>
        <a:bodyPr/>
        <a:lstStyle/>
        <a:p>
          <a:r>
            <a:rPr lang="en-US" b="1" dirty="0"/>
            <a:t>Input image</a:t>
          </a:r>
        </a:p>
      </dgm:t>
    </dgm:pt>
    <dgm:pt modelId="{EBC97D4C-B192-4151-9A00-7ADDD7FF314C}" type="parTrans" cxnId="{AE091219-8949-4548-96B8-35A56CBFEE5F}">
      <dgm:prSet/>
      <dgm:spPr/>
      <dgm:t>
        <a:bodyPr/>
        <a:lstStyle/>
        <a:p>
          <a:endParaRPr lang="en-US"/>
        </a:p>
      </dgm:t>
    </dgm:pt>
    <dgm:pt modelId="{920C3B90-5959-4452-8105-079A523CC298}" type="sibTrans" cxnId="{AE091219-8949-4548-96B8-35A56CBFEE5F}">
      <dgm:prSet/>
      <dgm:spPr/>
      <dgm:t>
        <a:bodyPr/>
        <a:lstStyle/>
        <a:p>
          <a:endParaRPr lang="en-US"/>
        </a:p>
      </dgm:t>
    </dgm:pt>
    <dgm:pt modelId="{514444DF-9DE9-484E-A82A-7FA646FBF4D0}">
      <dgm:prSet phldrT="[Text]" custT="1"/>
      <dgm:spPr/>
      <dgm:t>
        <a:bodyPr/>
        <a:lstStyle/>
        <a:p>
          <a:r>
            <a:rPr lang="en-US" sz="1800" b="1" dirty="0"/>
            <a:t>Gabor Filtering</a:t>
          </a:r>
        </a:p>
      </dgm:t>
    </dgm:pt>
    <dgm:pt modelId="{F74B6CD6-08AA-42D6-A5BF-562FA8D281D4}" type="parTrans" cxnId="{E62896B6-2AD9-4C66-B9CF-6EE6294FB816}">
      <dgm:prSet/>
      <dgm:spPr/>
      <dgm:t>
        <a:bodyPr/>
        <a:lstStyle/>
        <a:p>
          <a:endParaRPr lang="en-US"/>
        </a:p>
      </dgm:t>
    </dgm:pt>
    <dgm:pt modelId="{14BC83E7-2041-43E0-9348-5FD4943F626C}" type="sibTrans" cxnId="{E62896B6-2AD9-4C66-B9CF-6EE6294FB816}">
      <dgm:prSet/>
      <dgm:spPr/>
      <dgm:t>
        <a:bodyPr/>
        <a:lstStyle/>
        <a:p>
          <a:endParaRPr lang="en-US"/>
        </a:p>
      </dgm:t>
    </dgm:pt>
    <dgm:pt modelId="{5C398E77-13C3-4215-B396-2E3B36559BAB}">
      <dgm:prSet phldrT="[Text]" custT="1"/>
      <dgm:spPr/>
      <dgm:t>
        <a:bodyPr/>
        <a:lstStyle/>
        <a:p>
          <a:r>
            <a:rPr lang="en-US" sz="1800" b="1" dirty="0"/>
            <a:t>Edges elimination</a:t>
          </a:r>
        </a:p>
      </dgm:t>
    </dgm:pt>
    <dgm:pt modelId="{5C614143-F229-4585-86EE-FFB95410CF1A}" type="parTrans" cxnId="{342A4402-5C2E-4A72-878F-E69B0EB426C1}">
      <dgm:prSet/>
      <dgm:spPr/>
      <dgm:t>
        <a:bodyPr/>
        <a:lstStyle/>
        <a:p>
          <a:endParaRPr lang="en-US"/>
        </a:p>
      </dgm:t>
    </dgm:pt>
    <dgm:pt modelId="{CF5C2596-6EE4-47A2-BF3D-D8947EDCB1A3}" type="sibTrans" cxnId="{342A4402-5C2E-4A72-878F-E69B0EB426C1}">
      <dgm:prSet/>
      <dgm:spPr/>
      <dgm:t>
        <a:bodyPr/>
        <a:lstStyle/>
        <a:p>
          <a:endParaRPr lang="en-US"/>
        </a:p>
      </dgm:t>
    </dgm:pt>
    <dgm:pt modelId="{924F9440-D6D3-4A5A-9A28-D01281EAB727}">
      <dgm:prSet phldrT="[Text]" custT="1"/>
      <dgm:spPr/>
      <dgm:t>
        <a:bodyPr/>
        <a:lstStyle/>
        <a:p>
          <a:r>
            <a:rPr lang="en-US" sz="1800" b="1" dirty="0"/>
            <a:t>Edges linking</a:t>
          </a:r>
        </a:p>
      </dgm:t>
    </dgm:pt>
    <dgm:pt modelId="{9595CC67-CC87-4814-9C28-677F5CFC60D7}" type="parTrans" cxnId="{77172BCD-722C-495D-8870-A63CE9310B52}">
      <dgm:prSet/>
      <dgm:spPr/>
      <dgm:t>
        <a:bodyPr/>
        <a:lstStyle/>
        <a:p>
          <a:endParaRPr lang="en-US"/>
        </a:p>
      </dgm:t>
    </dgm:pt>
    <dgm:pt modelId="{70C2429F-9AD8-4CF7-AADE-CCA7A79A9ECE}" type="sibTrans" cxnId="{77172BCD-722C-495D-8870-A63CE9310B52}">
      <dgm:prSet/>
      <dgm:spPr/>
      <dgm:t>
        <a:bodyPr/>
        <a:lstStyle/>
        <a:p>
          <a:endParaRPr lang="en-US"/>
        </a:p>
      </dgm:t>
    </dgm:pt>
    <dgm:pt modelId="{4BDBFAEE-8801-4650-B0F4-144918E47BB4}">
      <dgm:prSet phldrT="[Text]" custT="1"/>
      <dgm:spPr/>
      <dgm:t>
        <a:bodyPr/>
        <a:lstStyle/>
        <a:p>
          <a:r>
            <a:rPr lang="en-US" sz="1800" b="1" dirty="0"/>
            <a:t>TCP finding</a:t>
          </a:r>
        </a:p>
      </dgm:t>
    </dgm:pt>
    <dgm:pt modelId="{FD016147-0125-4DE2-8A28-39CC71E17B0A}" type="parTrans" cxnId="{384336A0-AF1E-4639-8673-CB815A347D9B}">
      <dgm:prSet/>
      <dgm:spPr/>
      <dgm:t>
        <a:bodyPr/>
        <a:lstStyle/>
        <a:p>
          <a:endParaRPr lang="en-US"/>
        </a:p>
      </dgm:t>
    </dgm:pt>
    <dgm:pt modelId="{6EE0E4C6-915C-4D32-915F-13BB68648E29}" type="sibTrans" cxnId="{384336A0-AF1E-4639-8673-CB815A347D9B}">
      <dgm:prSet/>
      <dgm:spPr/>
      <dgm:t>
        <a:bodyPr/>
        <a:lstStyle/>
        <a:p>
          <a:endParaRPr lang="en-US"/>
        </a:p>
      </dgm:t>
    </dgm:pt>
    <dgm:pt modelId="{7933764F-DF65-4D91-BDE2-416B5C83AECC}">
      <dgm:prSet phldrT="[Text]" custT="1"/>
      <dgm:spPr/>
      <dgm:t>
        <a:bodyPr/>
        <a:lstStyle/>
        <a:p>
          <a:r>
            <a:rPr lang="en-US" sz="1800" b="1" dirty="0"/>
            <a:t>Edges extraction</a:t>
          </a:r>
        </a:p>
      </dgm:t>
    </dgm:pt>
    <dgm:pt modelId="{A3709AA3-8F9A-49D7-BDE7-13F04E9C0292}" type="parTrans" cxnId="{CF49A510-E4B9-4688-A127-551E6C45AF62}">
      <dgm:prSet/>
      <dgm:spPr/>
      <dgm:t>
        <a:bodyPr/>
        <a:lstStyle/>
        <a:p>
          <a:endParaRPr lang="en-US"/>
        </a:p>
      </dgm:t>
    </dgm:pt>
    <dgm:pt modelId="{E4C2E3E2-6797-402E-AAEF-9C7FF308E73C}" type="sibTrans" cxnId="{CF49A510-E4B9-4688-A127-551E6C45AF62}">
      <dgm:prSet/>
      <dgm:spPr/>
      <dgm:t>
        <a:bodyPr/>
        <a:lstStyle/>
        <a:p>
          <a:endParaRPr lang="en-US"/>
        </a:p>
      </dgm:t>
    </dgm:pt>
    <dgm:pt modelId="{6B031A70-B7A3-41C2-AD1E-2CF956CC8BE0}">
      <dgm:prSet phldrT="[Text]" custT="1"/>
      <dgm:spPr/>
      <dgm:t>
        <a:bodyPr/>
        <a:lstStyle/>
        <a:p>
          <a:r>
            <a:rPr lang="en-US" sz="1800" b="1" dirty="0"/>
            <a:t>Virtual VP calculation</a:t>
          </a:r>
        </a:p>
      </dgm:t>
    </dgm:pt>
    <dgm:pt modelId="{03D5D487-19E7-4BEE-A7BB-5EAF91F6B480}" type="sibTrans" cxnId="{DF06A92C-35B5-4C56-90F9-516836100288}">
      <dgm:prSet/>
      <dgm:spPr/>
      <dgm:t>
        <a:bodyPr/>
        <a:lstStyle/>
        <a:p>
          <a:endParaRPr lang="en-US"/>
        </a:p>
      </dgm:t>
    </dgm:pt>
    <dgm:pt modelId="{A82B42D0-E881-49A3-90B3-ECFA72172E41}" type="parTrans" cxnId="{DF06A92C-35B5-4C56-90F9-516836100288}">
      <dgm:prSet/>
      <dgm:spPr/>
      <dgm:t>
        <a:bodyPr/>
        <a:lstStyle/>
        <a:p>
          <a:endParaRPr lang="en-US"/>
        </a:p>
      </dgm:t>
    </dgm:pt>
    <dgm:pt modelId="{05B2DBE6-12C8-42AC-AC98-111A145F91C9}">
      <dgm:prSet phldrT="[Text]"/>
      <dgm:spPr/>
      <dgm:t>
        <a:bodyPr/>
        <a:lstStyle/>
        <a:p>
          <a:r>
            <a:rPr lang="en-US" b="1" dirty="0"/>
            <a:t>Stair region</a:t>
          </a:r>
        </a:p>
      </dgm:t>
    </dgm:pt>
    <dgm:pt modelId="{21611E3B-B57A-4297-9595-BB029C22A01D}" type="sibTrans" cxnId="{FFFBDA0F-9B5C-48D0-95D0-4A86598C8F04}">
      <dgm:prSet/>
      <dgm:spPr/>
      <dgm:t>
        <a:bodyPr/>
        <a:lstStyle/>
        <a:p>
          <a:endParaRPr lang="en-US"/>
        </a:p>
      </dgm:t>
    </dgm:pt>
    <dgm:pt modelId="{04B93F56-46C9-4301-B9B9-3551003E5B5A}" type="parTrans" cxnId="{FFFBDA0F-9B5C-48D0-95D0-4A86598C8F04}">
      <dgm:prSet/>
      <dgm:spPr/>
      <dgm:t>
        <a:bodyPr/>
        <a:lstStyle/>
        <a:p>
          <a:endParaRPr lang="en-US"/>
        </a:p>
      </dgm:t>
    </dgm:pt>
    <dgm:pt modelId="{620CA0D7-D429-484B-9148-39C3920849BC}" type="pres">
      <dgm:prSet presAssocID="{7804B08A-819B-427B-8C46-BFB0EA1B401D}" presName="diagram" presStyleCnt="0">
        <dgm:presLayoutVars>
          <dgm:dir/>
          <dgm:resizeHandles/>
        </dgm:presLayoutVars>
      </dgm:prSet>
      <dgm:spPr/>
    </dgm:pt>
    <dgm:pt modelId="{EEBD16F7-A2C8-4EEF-A560-4260558DF067}" type="pres">
      <dgm:prSet presAssocID="{67317B4F-AB12-4B22-B451-E2125A471AD3}" presName="firstNode" presStyleLbl="node1" presStyleIdx="0" presStyleCnt="8" custScaleX="81908" custScaleY="84046" custLinFactNeighborX="88022" custLinFactNeighborY="-60115">
        <dgm:presLayoutVars>
          <dgm:bulletEnabled val="1"/>
        </dgm:presLayoutVars>
      </dgm:prSet>
      <dgm:spPr/>
    </dgm:pt>
    <dgm:pt modelId="{6E88E00F-81C9-46DF-9924-CB1B1B06AA1B}" type="pres">
      <dgm:prSet presAssocID="{920C3B90-5959-4452-8105-079A523CC298}" presName="sibTrans" presStyleLbl="sibTrans2D1" presStyleIdx="0" presStyleCnt="7"/>
      <dgm:spPr/>
    </dgm:pt>
    <dgm:pt modelId="{3A3809DD-7C1E-4ADE-9D18-34898EEAA77C}" type="pres">
      <dgm:prSet presAssocID="{514444DF-9DE9-484E-A82A-7FA646FBF4D0}" presName="middleNode" presStyleCnt="0"/>
      <dgm:spPr/>
    </dgm:pt>
    <dgm:pt modelId="{8B33D6AB-45DA-4257-8B01-F408B8C04683}" type="pres">
      <dgm:prSet presAssocID="{514444DF-9DE9-484E-A82A-7FA646FBF4D0}" presName="padding" presStyleLbl="node1" presStyleIdx="0" presStyleCnt="8"/>
      <dgm:spPr/>
    </dgm:pt>
    <dgm:pt modelId="{F956EF04-F2E7-4B06-A24A-24A73BE357DF}" type="pres">
      <dgm:prSet presAssocID="{514444DF-9DE9-484E-A82A-7FA646FBF4D0}" presName="shape" presStyleLbl="node1" presStyleIdx="1" presStyleCnt="8" custScaleX="122111" custScaleY="127077" custLinFactY="-51569" custLinFactNeighborX="41079" custLinFactNeighborY="-100000">
        <dgm:presLayoutVars>
          <dgm:bulletEnabled val="1"/>
        </dgm:presLayoutVars>
      </dgm:prSet>
      <dgm:spPr/>
    </dgm:pt>
    <dgm:pt modelId="{4B9B185E-528A-4C8E-8C93-8ED5E4D19483}" type="pres">
      <dgm:prSet presAssocID="{14BC83E7-2041-43E0-9348-5FD4943F626C}" presName="sibTrans" presStyleLbl="sibTrans2D1" presStyleIdx="1" presStyleCnt="7"/>
      <dgm:spPr/>
    </dgm:pt>
    <dgm:pt modelId="{E904CEFE-E103-4609-A062-BFB900D5B735}" type="pres">
      <dgm:prSet presAssocID="{5C398E77-13C3-4215-B396-2E3B36559BAB}" presName="middleNode" presStyleCnt="0"/>
      <dgm:spPr/>
    </dgm:pt>
    <dgm:pt modelId="{BF4F2F53-F0F3-4C1C-A57C-61341CC6C649}" type="pres">
      <dgm:prSet presAssocID="{5C398E77-13C3-4215-B396-2E3B36559BAB}" presName="padding" presStyleLbl="node1" presStyleIdx="1" presStyleCnt="8"/>
      <dgm:spPr/>
    </dgm:pt>
    <dgm:pt modelId="{BF607D88-DCCA-4D86-89D2-9BFA3110197E}" type="pres">
      <dgm:prSet presAssocID="{5C398E77-13C3-4215-B396-2E3B36559BAB}" presName="shape" presStyleLbl="node1" presStyleIdx="2" presStyleCnt="8" custScaleX="153939" custScaleY="149585" custLinFactX="-43591" custLinFactNeighborX="-100000" custLinFactNeighborY="9624">
        <dgm:presLayoutVars>
          <dgm:bulletEnabled val="1"/>
        </dgm:presLayoutVars>
      </dgm:prSet>
      <dgm:spPr/>
    </dgm:pt>
    <dgm:pt modelId="{723469EF-1541-4DD0-8545-BD425866C458}" type="pres">
      <dgm:prSet presAssocID="{CF5C2596-6EE4-47A2-BF3D-D8947EDCB1A3}" presName="sibTrans" presStyleLbl="sibTrans2D1" presStyleIdx="2" presStyleCnt="7"/>
      <dgm:spPr/>
    </dgm:pt>
    <dgm:pt modelId="{6842E649-C831-4DB6-8BFE-183DFBBA7AD9}" type="pres">
      <dgm:prSet presAssocID="{924F9440-D6D3-4A5A-9A28-D01281EAB727}" presName="middleNode" presStyleCnt="0"/>
      <dgm:spPr/>
    </dgm:pt>
    <dgm:pt modelId="{D147EA9B-A1AB-4D61-8D13-575BF93A9C21}" type="pres">
      <dgm:prSet presAssocID="{924F9440-D6D3-4A5A-9A28-D01281EAB727}" presName="padding" presStyleLbl="node1" presStyleIdx="2" presStyleCnt="8"/>
      <dgm:spPr/>
    </dgm:pt>
    <dgm:pt modelId="{5ED9DBDB-613B-403F-83F2-A2BCC4F9C234}" type="pres">
      <dgm:prSet presAssocID="{924F9440-D6D3-4A5A-9A28-D01281EAB727}" presName="shape" presStyleLbl="node1" presStyleIdx="3" presStyleCnt="8" custScaleX="131333" custScaleY="128809" custLinFactY="100000" custLinFactNeighborX="31313" custLinFactNeighborY="175546">
        <dgm:presLayoutVars>
          <dgm:bulletEnabled val="1"/>
        </dgm:presLayoutVars>
      </dgm:prSet>
      <dgm:spPr/>
    </dgm:pt>
    <dgm:pt modelId="{07B32CB1-B8CC-42A2-A3C7-D69651C77555}" type="pres">
      <dgm:prSet presAssocID="{70C2429F-9AD8-4CF7-AADE-CCA7A79A9ECE}" presName="sibTrans" presStyleLbl="sibTrans2D1" presStyleIdx="3" presStyleCnt="7"/>
      <dgm:spPr/>
    </dgm:pt>
    <dgm:pt modelId="{6C312148-BC26-4398-B0FD-DB12FB26B2C0}" type="pres">
      <dgm:prSet presAssocID="{4BDBFAEE-8801-4650-B0F4-144918E47BB4}" presName="middleNode" presStyleCnt="0"/>
      <dgm:spPr/>
    </dgm:pt>
    <dgm:pt modelId="{566C7190-5D04-4A7A-94C7-45D701601E2E}" type="pres">
      <dgm:prSet presAssocID="{4BDBFAEE-8801-4650-B0F4-144918E47BB4}" presName="padding" presStyleLbl="node1" presStyleIdx="3" presStyleCnt="8"/>
      <dgm:spPr/>
    </dgm:pt>
    <dgm:pt modelId="{A32383E7-C54C-46CD-8352-700CAF473DE4}" type="pres">
      <dgm:prSet presAssocID="{4BDBFAEE-8801-4650-B0F4-144918E47BB4}" presName="shape" presStyleLbl="node1" presStyleIdx="4" presStyleCnt="8" custScaleX="132365" custScaleY="124070" custLinFactY="100000" custLinFactNeighborX="1108" custLinFactNeighborY="170788">
        <dgm:presLayoutVars>
          <dgm:bulletEnabled val="1"/>
        </dgm:presLayoutVars>
      </dgm:prSet>
      <dgm:spPr/>
    </dgm:pt>
    <dgm:pt modelId="{E022925B-41A4-4B4B-B618-F2FE29BE08C1}" type="pres">
      <dgm:prSet presAssocID="{6EE0E4C6-915C-4D32-915F-13BB68648E29}" presName="sibTrans" presStyleLbl="sibTrans2D1" presStyleIdx="4" presStyleCnt="7"/>
      <dgm:spPr/>
    </dgm:pt>
    <dgm:pt modelId="{9ADFD410-48EE-40C9-A284-99BA52EDEAF4}" type="pres">
      <dgm:prSet presAssocID="{7933764F-DF65-4D91-BDE2-416B5C83AECC}" presName="middleNode" presStyleCnt="0"/>
      <dgm:spPr/>
    </dgm:pt>
    <dgm:pt modelId="{3F9A1A7A-6103-48F5-8577-B9EFAE9F499A}" type="pres">
      <dgm:prSet presAssocID="{7933764F-DF65-4D91-BDE2-416B5C83AECC}" presName="padding" presStyleLbl="node1" presStyleIdx="4" presStyleCnt="8"/>
      <dgm:spPr/>
    </dgm:pt>
    <dgm:pt modelId="{6CD10950-E808-4D75-AEBA-0A91B4400B32}" type="pres">
      <dgm:prSet presAssocID="{7933764F-DF65-4D91-BDE2-416B5C83AECC}" presName="shape" presStyleLbl="node1" presStyleIdx="5" presStyleCnt="8" custScaleX="140792" custScaleY="132167" custLinFactX="66870" custLinFactNeighborX="100000" custLinFactNeighborY="10558">
        <dgm:presLayoutVars>
          <dgm:bulletEnabled val="1"/>
        </dgm:presLayoutVars>
      </dgm:prSet>
      <dgm:spPr/>
    </dgm:pt>
    <dgm:pt modelId="{19B615E9-979D-4A42-B6BC-1EB5A34D5E86}" type="pres">
      <dgm:prSet presAssocID="{E4C2E3E2-6797-402E-AAEF-9C7FF308E73C}" presName="sibTrans" presStyleLbl="sibTrans2D1" presStyleIdx="5" presStyleCnt="7"/>
      <dgm:spPr/>
    </dgm:pt>
    <dgm:pt modelId="{D3B3D26C-36B1-4419-9E54-313B86D6FCA5}" type="pres">
      <dgm:prSet presAssocID="{6B031A70-B7A3-41C2-AD1E-2CF956CC8BE0}" presName="middleNode" presStyleCnt="0"/>
      <dgm:spPr/>
    </dgm:pt>
    <dgm:pt modelId="{B3CA5A1C-B182-483C-BCF7-4D4C6A851578}" type="pres">
      <dgm:prSet presAssocID="{6B031A70-B7A3-41C2-AD1E-2CF956CC8BE0}" presName="padding" presStyleLbl="node1" presStyleIdx="5" presStyleCnt="8"/>
      <dgm:spPr/>
    </dgm:pt>
    <dgm:pt modelId="{FC700DA8-B82B-4399-84AC-DEE8F84C16BA}" type="pres">
      <dgm:prSet presAssocID="{6B031A70-B7A3-41C2-AD1E-2CF956CC8BE0}" presName="shape" presStyleLbl="node1" presStyleIdx="6" presStyleCnt="8" custScaleX="155503" custScaleY="145511" custLinFactY="-68602" custLinFactNeighborX="-23738" custLinFactNeighborY="-100000">
        <dgm:presLayoutVars>
          <dgm:bulletEnabled val="1"/>
        </dgm:presLayoutVars>
      </dgm:prSet>
      <dgm:spPr/>
    </dgm:pt>
    <dgm:pt modelId="{A271D326-9B34-47B1-935E-9252B2648FB0}" type="pres">
      <dgm:prSet presAssocID="{03D5D487-19E7-4BEE-A7BB-5EAF91F6B480}" presName="sibTrans" presStyleLbl="sibTrans2D1" presStyleIdx="6" presStyleCnt="7"/>
      <dgm:spPr/>
    </dgm:pt>
    <dgm:pt modelId="{E51C8746-BBF9-4700-B7F8-6A036B92DB42}" type="pres">
      <dgm:prSet presAssocID="{05B2DBE6-12C8-42AC-AC98-111A145F91C9}" presName="lastNode" presStyleLbl="node1" presStyleIdx="7" presStyleCnt="8" custScaleX="79434" custScaleY="75462" custLinFactNeighborX="-91307" custLinFactNeighborY="-67221">
        <dgm:presLayoutVars>
          <dgm:bulletEnabled val="1"/>
        </dgm:presLayoutVars>
      </dgm:prSet>
      <dgm:spPr/>
    </dgm:pt>
  </dgm:ptLst>
  <dgm:cxnLst>
    <dgm:cxn modelId="{342A4402-5C2E-4A72-878F-E69B0EB426C1}" srcId="{7804B08A-819B-427B-8C46-BFB0EA1B401D}" destId="{5C398E77-13C3-4215-B396-2E3B36559BAB}" srcOrd="2" destOrd="0" parTransId="{5C614143-F229-4585-86EE-FFB95410CF1A}" sibTransId="{CF5C2596-6EE4-47A2-BF3D-D8947EDCB1A3}"/>
    <dgm:cxn modelId="{3D6F9D0C-122C-4A78-B008-9D7FF39F011D}" type="presOf" srcId="{E4C2E3E2-6797-402E-AAEF-9C7FF308E73C}" destId="{19B615E9-979D-4A42-B6BC-1EB5A34D5E86}" srcOrd="0" destOrd="0" presId="urn:microsoft.com/office/officeart/2005/8/layout/bProcess2"/>
    <dgm:cxn modelId="{FFFBDA0F-9B5C-48D0-95D0-4A86598C8F04}" srcId="{7804B08A-819B-427B-8C46-BFB0EA1B401D}" destId="{05B2DBE6-12C8-42AC-AC98-111A145F91C9}" srcOrd="7" destOrd="0" parTransId="{04B93F56-46C9-4301-B9B9-3551003E5B5A}" sibTransId="{21611E3B-B57A-4297-9595-BB029C22A01D}"/>
    <dgm:cxn modelId="{CF49A510-E4B9-4688-A127-551E6C45AF62}" srcId="{7804B08A-819B-427B-8C46-BFB0EA1B401D}" destId="{7933764F-DF65-4D91-BDE2-416B5C83AECC}" srcOrd="5" destOrd="0" parTransId="{A3709AA3-8F9A-49D7-BDE7-13F04E9C0292}" sibTransId="{E4C2E3E2-6797-402E-AAEF-9C7FF308E73C}"/>
    <dgm:cxn modelId="{08528711-6976-4E8D-9800-C29C3A55A112}" type="presOf" srcId="{14BC83E7-2041-43E0-9348-5FD4943F626C}" destId="{4B9B185E-528A-4C8E-8C93-8ED5E4D19483}" srcOrd="0" destOrd="0" presId="urn:microsoft.com/office/officeart/2005/8/layout/bProcess2"/>
    <dgm:cxn modelId="{3ABEC313-70CA-456D-8F1B-E32B05713053}" type="presOf" srcId="{5C398E77-13C3-4215-B396-2E3B36559BAB}" destId="{BF607D88-DCCA-4D86-89D2-9BFA3110197E}" srcOrd="0" destOrd="0" presId="urn:microsoft.com/office/officeart/2005/8/layout/bProcess2"/>
    <dgm:cxn modelId="{AE091219-8949-4548-96B8-35A56CBFEE5F}" srcId="{7804B08A-819B-427B-8C46-BFB0EA1B401D}" destId="{67317B4F-AB12-4B22-B451-E2125A471AD3}" srcOrd="0" destOrd="0" parTransId="{EBC97D4C-B192-4151-9A00-7ADDD7FF314C}" sibTransId="{920C3B90-5959-4452-8105-079A523CC298}"/>
    <dgm:cxn modelId="{DF06A92C-35B5-4C56-90F9-516836100288}" srcId="{7804B08A-819B-427B-8C46-BFB0EA1B401D}" destId="{6B031A70-B7A3-41C2-AD1E-2CF956CC8BE0}" srcOrd="6" destOrd="0" parTransId="{A82B42D0-E881-49A3-90B3-ECFA72172E41}" sibTransId="{03D5D487-19E7-4BEE-A7BB-5EAF91F6B480}"/>
    <dgm:cxn modelId="{FB967443-180B-4B9B-ADC2-B4F208C89218}" type="presOf" srcId="{4BDBFAEE-8801-4650-B0F4-144918E47BB4}" destId="{A32383E7-C54C-46CD-8352-700CAF473DE4}" srcOrd="0" destOrd="0" presId="urn:microsoft.com/office/officeart/2005/8/layout/bProcess2"/>
    <dgm:cxn modelId="{5F28F566-EF58-4242-90F5-51A3A99F9387}" type="presOf" srcId="{05B2DBE6-12C8-42AC-AC98-111A145F91C9}" destId="{E51C8746-BBF9-4700-B7F8-6A036B92DB42}" srcOrd="0" destOrd="0" presId="urn:microsoft.com/office/officeart/2005/8/layout/bProcess2"/>
    <dgm:cxn modelId="{CAAECA6D-8790-4C9B-9787-5A203CD15BDF}" type="presOf" srcId="{67317B4F-AB12-4B22-B451-E2125A471AD3}" destId="{EEBD16F7-A2C8-4EEF-A560-4260558DF067}" srcOrd="0" destOrd="0" presId="urn:microsoft.com/office/officeart/2005/8/layout/bProcess2"/>
    <dgm:cxn modelId="{C669E370-DAF4-4232-9CC3-74492BD11A1D}" type="presOf" srcId="{920C3B90-5959-4452-8105-079A523CC298}" destId="{6E88E00F-81C9-46DF-9924-CB1B1B06AA1B}" srcOrd="0" destOrd="0" presId="urn:microsoft.com/office/officeart/2005/8/layout/bProcess2"/>
    <dgm:cxn modelId="{EF85D17D-ED97-410A-BB1D-43AB2CB25621}" type="presOf" srcId="{CF5C2596-6EE4-47A2-BF3D-D8947EDCB1A3}" destId="{723469EF-1541-4DD0-8545-BD425866C458}" srcOrd="0" destOrd="0" presId="urn:microsoft.com/office/officeart/2005/8/layout/bProcess2"/>
    <dgm:cxn modelId="{423D038C-C45E-4972-B091-8FD6E115470E}" type="presOf" srcId="{7804B08A-819B-427B-8C46-BFB0EA1B401D}" destId="{620CA0D7-D429-484B-9148-39C3920849BC}" srcOrd="0" destOrd="0" presId="urn:microsoft.com/office/officeart/2005/8/layout/bProcess2"/>
    <dgm:cxn modelId="{0CA6E390-1415-4494-9856-D3AC6E3D9695}" type="presOf" srcId="{924F9440-D6D3-4A5A-9A28-D01281EAB727}" destId="{5ED9DBDB-613B-403F-83F2-A2BCC4F9C234}" srcOrd="0" destOrd="0" presId="urn:microsoft.com/office/officeart/2005/8/layout/bProcess2"/>
    <dgm:cxn modelId="{384336A0-AF1E-4639-8673-CB815A347D9B}" srcId="{7804B08A-819B-427B-8C46-BFB0EA1B401D}" destId="{4BDBFAEE-8801-4650-B0F4-144918E47BB4}" srcOrd="4" destOrd="0" parTransId="{FD016147-0125-4DE2-8A28-39CC71E17B0A}" sibTransId="{6EE0E4C6-915C-4D32-915F-13BB68648E29}"/>
    <dgm:cxn modelId="{2ABECAAB-7B44-44BF-9ED3-EAE12EDC14D6}" type="presOf" srcId="{70C2429F-9AD8-4CF7-AADE-CCA7A79A9ECE}" destId="{07B32CB1-B8CC-42A2-A3C7-D69651C77555}" srcOrd="0" destOrd="0" presId="urn:microsoft.com/office/officeart/2005/8/layout/bProcess2"/>
    <dgm:cxn modelId="{E62896B6-2AD9-4C66-B9CF-6EE6294FB816}" srcId="{7804B08A-819B-427B-8C46-BFB0EA1B401D}" destId="{514444DF-9DE9-484E-A82A-7FA646FBF4D0}" srcOrd="1" destOrd="0" parTransId="{F74B6CD6-08AA-42D6-A5BF-562FA8D281D4}" sibTransId="{14BC83E7-2041-43E0-9348-5FD4943F626C}"/>
    <dgm:cxn modelId="{2F9144BF-E398-4438-AC03-AB6DBEEDACE5}" type="presOf" srcId="{6B031A70-B7A3-41C2-AD1E-2CF956CC8BE0}" destId="{FC700DA8-B82B-4399-84AC-DEE8F84C16BA}" srcOrd="0" destOrd="0" presId="urn:microsoft.com/office/officeart/2005/8/layout/bProcess2"/>
    <dgm:cxn modelId="{77172BCD-722C-495D-8870-A63CE9310B52}" srcId="{7804B08A-819B-427B-8C46-BFB0EA1B401D}" destId="{924F9440-D6D3-4A5A-9A28-D01281EAB727}" srcOrd="3" destOrd="0" parTransId="{9595CC67-CC87-4814-9C28-677F5CFC60D7}" sibTransId="{70C2429F-9AD8-4CF7-AADE-CCA7A79A9ECE}"/>
    <dgm:cxn modelId="{0BFBB4D5-BB8A-4B84-8D34-46B741424478}" type="presOf" srcId="{6EE0E4C6-915C-4D32-915F-13BB68648E29}" destId="{E022925B-41A4-4B4B-B618-F2FE29BE08C1}" srcOrd="0" destOrd="0" presId="urn:microsoft.com/office/officeart/2005/8/layout/bProcess2"/>
    <dgm:cxn modelId="{D3C81DE7-0C3B-473A-A6CF-85DE9F325A4A}" type="presOf" srcId="{7933764F-DF65-4D91-BDE2-416B5C83AECC}" destId="{6CD10950-E808-4D75-AEBA-0A91B4400B32}" srcOrd="0" destOrd="0" presId="urn:microsoft.com/office/officeart/2005/8/layout/bProcess2"/>
    <dgm:cxn modelId="{3E6CEEEB-3EC0-4A1F-9FB8-45336FDCD2E5}" type="presOf" srcId="{03D5D487-19E7-4BEE-A7BB-5EAF91F6B480}" destId="{A271D326-9B34-47B1-935E-9252B2648FB0}" srcOrd="0" destOrd="0" presId="urn:microsoft.com/office/officeart/2005/8/layout/bProcess2"/>
    <dgm:cxn modelId="{A94079F2-5F1F-40D2-9AE1-EB32342F4A31}" type="presOf" srcId="{514444DF-9DE9-484E-A82A-7FA646FBF4D0}" destId="{F956EF04-F2E7-4B06-A24A-24A73BE357DF}" srcOrd="0" destOrd="0" presId="urn:microsoft.com/office/officeart/2005/8/layout/bProcess2"/>
    <dgm:cxn modelId="{6AE7B5F4-459F-493D-8D76-B2A900A953A8}" type="presParOf" srcId="{620CA0D7-D429-484B-9148-39C3920849BC}" destId="{EEBD16F7-A2C8-4EEF-A560-4260558DF067}" srcOrd="0" destOrd="0" presId="urn:microsoft.com/office/officeart/2005/8/layout/bProcess2"/>
    <dgm:cxn modelId="{BFA94E4C-8C09-4260-AE83-915AFC891FF8}" type="presParOf" srcId="{620CA0D7-D429-484B-9148-39C3920849BC}" destId="{6E88E00F-81C9-46DF-9924-CB1B1B06AA1B}" srcOrd="1" destOrd="0" presId="urn:microsoft.com/office/officeart/2005/8/layout/bProcess2"/>
    <dgm:cxn modelId="{0EDDDFF2-FD3C-4A6B-9B22-1647C9D4212C}" type="presParOf" srcId="{620CA0D7-D429-484B-9148-39C3920849BC}" destId="{3A3809DD-7C1E-4ADE-9D18-34898EEAA77C}" srcOrd="2" destOrd="0" presId="urn:microsoft.com/office/officeart/2005/8/layout/bProcess2"/>
    <dgm:cxn modelId="{B6CA93C0-807D-450E-94AD-23B55A2178D6}" type="presParOf" srcId="{3A3809DD-7C1E-4ADE-9D18-34898EEAA77C}" destId="{8B33D6AB-45DA-4257-8B01-F408B8C04683}" srcOrd="0" destOrd="0" presId="urn:microsoft.com/office/officeart/2005/8/layout/bProcess2"/>
    <dgm:cxn modelId="{8A18CCA4-6AD7-41D9-826A-8436685FB096}" type="presParOf" srcId="{3A3809DD-7C1E-4ADE-9D18-34898EEAA77C}" destId="{F956EF04-F2E7-4B06-A24A-24A73BE357DF}" srcOrd="1" destOrd="0" presId="urn:microsoft.com/office/officeart/2005/8/layout/bProcess2"/>
    <dgm:cxn modelId="{5260CFBF-1F58-4198-A347-8EB7989C39EC}" type="presParOf" srcId="{620CA0D7-D429-484B-9148-39C3920849BC}" destId="{4B9B185E-528A-4C8E-8C93-8ED5E4D19483}" srcOrd="3" destOrd="0" presId="urn:microsoft.com/office/officeart/2005/8/layout/bProcess2"/>
    <dgm:cxn modelId="{B61B2EE5-C609-4C8D-BF8D-73D28245B29C}" type="presParOf" srcId="{620CA0D7-D429-484B-9148-39C3920849BC}" destId="{E904CEFE-E103-4609-A062-BFB900D5B735}" srcOrd="4" destOrd="0" presId="urn:microsoft.com/office/officeart/2005/8/layout/bProcess2"/>
    <dgm:cxn modelId="{44A9EF33-BC5A-4698-B0A9-6F247C483E23}" type="presParOf" srcId="{E904CEFE-E103-4609-A062-BFB900D5B735}" destId="{BF4F2F53-F0F3-4C1C-A57C-61341CC6C649}" srcOrd="0" destOrd="0" presId="urn:microsoft.com/office/officeart/2005/8/layout/bProcess2"/>
    <dgm:cxn modelId="{86031A2D-64DB-4578-BA9A-BC670B412B47}" type="presParOf" srcId="{E904CEFE-E103-4609-A062-BFB900D5B735}" destId="{BF607D88-DCCA-4D86-89D2-9BFA3110197E}" srcOrd="1" destOrd="0" presId="urn:microsoft.com/office/officeart/2005/8/layout/bProcess2"/>
    <dgm:cxn modelId="{5EA6CFC0-8E4E-4830-B466-D1E68C285308}" type="presParOf" srcId="{620CA0D7-D429-484B-9148-39C3920849BC}" destId="{723469EF-1541-4DD0-8545-BD425866C458}" srcOrd="5" destOrd="0" presId="urn:microsoft.com/office/officeart/2005/8/layout/bProcess2"/>
    <dgm:cxn modelId="{3A48693F-DDCD-4190-A402-7449953FE409}" type="presParOf" srcId="{620CA0D7-D429-484B-9148-39C3920849BC}" destId="{6842E649-C831-4DB6-8BFE-183DFBBA7AD9}" srcOrd="6" destOrd="0" presId="urn:microsoft.com/office/officeart/2005/8/layout/bProcess2"/>
    <dgm:cxn modelId="{38409CF3-7A0D-4716-B8D5-D2E5B7081BA1}" type="presParOf" srcId="{6842E649-C831-4DB6-8BFE-183DFBBA7AD9}" destId="{D147EA9B-A1AB-4D61-8D13-575BF93A9C21}" srcOrd="0" destOrd="0" presId="urn:microsoft.com/office/officeart/2005/8/layout/bProcess2"/>
    <dgm:cxn modelId="{D2C4B33A-BFA1-4715-999F-B55AD18EBE03}" type="presParOf" srcId="{6842E649-C831-4DB6-8BFE-183DFBBA7AD9}" destId="{5ED9DBDB-613B-403F-83F2-A2BCC4F9C234}" srcOrd="1" destOrd="0" presId="urn:microsoft.com/office/officeart/2005/8/layout/bProcess2"/>
    <dgm:cxn modelId="{A2D8BEF0-2356-4D71-86CF-D087BDF51FD0}" type="presParOf" srcId="{620CA0D7-D429-484B-9148-39C3920849BC}" destId="{07B32CB1-B8CC-42A2-A3C7-D69651C77555}" srcOrd="7" destOrd="0" presId="urn:microsoft.com/office/officeart/2005/8/layout/bProcess2"/>
    <dgm:cxn modelId="{BE017BB0-49EE-4FF8-8BCA-72EF2EA2E608}" type="presParOf" srcId="{620CA0D7-D429-484B-9148-39C3920849BC}" destId="{6C312148-BC26-4398-B0FD-DB12FB26B2C0}" srcOrd="8" destOrd="0" presId="urn:microsoft.com/office/officeart/2005/8/layout/bProcess2"/>
    <dgm:cxn modelId="{D5EF9FB2-D413-44AE-B1B8-0C733C5216E6}" type="presParOf" srcId="{6C312148-BC26-4398-B0FD-DB12FB26B2C0}" destId="{566C7190-5D04-4A7A-94C7-45D701601E2E}" srcOrd="0" destOrd="0" presId="urn:microsoft.com/office/officeart/2005/8/layout/bProcess2"/>
    <dgm:cxn modelId="{F7F51779-B6BD-4B15-9A4B-BB1BE20321B7}" type="presParOf" srcId="{6C312148-BC26-4398-B0FD-DB12FB26B2C0}" destId="{A32383E7-C54C-46CD-8352-700CAF473DE4}" srcOrd="1" destOrd="0" presId="urn:microsoft.com/office/officeart/2005/8/layout/bProcess2"/>
    <dgm:cxn modelId="{07123A39-77AF-4EA8-B183-1B12194490D1}" type="presParOf" srcId="{620CA0D7-D429-484B-9148-39C3920849BC}" destId="{E022925B-41A4-4B4B-B618-F2FE29BE08C1}" srcOrd="9" destOrd="0" presId="urn:microsoft.com/office/officeart/2005/8/layout/bProcess2"/>
    <dgm:cxn modelId="{2021DB74-9718-4BB0-A8E2-0792B48C11C3}" type="presParOf" srcId="{620CA0D7-D429-484B-9148-39C3920849BC}" destId="{9ADFD410-48EE-40C9-A284-99BA52EDEAF4}" srcOrd="10" destOrd="0" presId="urn:microsoft.com/office/officeart/2005/8/layout/bProcess2"/>
    <dgm:cxn modelId="{ADE3394E-A604-43E0-9903-5DDFAD31FF59}" type="presParOf" srcId="{9ADFD410-48EE-40C9-A284-99BA52EDEAF4}" destId="{3F9A1A7A-6103-48F5-8577-B9EFAE9F499A}" srcOrd="0" destOrd="0" presId="urn:microsoft.com/office/officeart/2005/8/layout/bProcess2"/>
    <dgm:cxn modelId="{A353F91A-A663-4C44-85A9-891950EBA98D}" type="presParOf" srcId="{9ADFD410-48EE-40C9-A284-99BA52EDEAF4}" destId="{6CD10950-E808-4D75-AEBA-0A91B4400B32}" srcOrd="1" destOrd="0" presId="urn:microsoft.com/office/officeart/2005/8/layout/bProcess2"/>
    <dgm:cxn modelId="{DE835F66-BBE1-4619-A559-E6FA60295ABB}" type="presParOf" srcId="{620CA0D7-D429-484B-9148-39C3920849BC}" destId="{19B615E9-979D-4A42-B6BC-1EB5A34D5E86}" srcOrd="11" destOrd="0" presId="urn:microsoft.com/office/officeart/2005/8/layout/bProcess2"/>
    <dgm:cxn modelId="{88DE83CF-2451-40C8-8FC0-BAABB65304CC}" type="presParOf" srcId="{620CA0D7-D429-484B-9148-39C3920849BC}" destId="{D3B3D26C-36B1-4419-9E54-313B86D6FCA5}" srcOrd="12" destOrd="0" presId="urn:microsoft.com/office/officeart/2005/8/layout/bProcess2"/>
    <dgm:cxn modelId="{86564431-1F08-4802-BF6C-2E324C42FBF3}" type="presParOf" srcId="{D3B3D26C-36B1-4419-9E54-313B86D6FCA5}" destId="{B3CA5A1C-B182-483C-BCF7-4D4C6A851578}" srcOrd="0" destOrd="0" presId="urn:microsoft.com/office/officeart/2005/8/layout/bProcess2"/>
    <dgm:cxn modelId="{40F63A2F-A646-44EA-8612-0B14A32522F5}" type="presParOf" srcId="{D3B3D26C-36B1-4419-9E54-313B86D6FCA5}" destId="{FC700DA8-B82B-4399-84AC-DEE8F84C16BA}" srcOrd="1" destOrd="0" presId="urn:microsoft.com/office/officeart/2005/8/layout/bProcess2"/>
    <dgm:cxn modelId="{8ACC88A0-3162-4FF1-8A52-65AE0D168E07}" type="presParOf" srcId="{620CA0D7-D429-484B-9148-39C3920849BC}" destId="{A271D326-9B34-47B1-935E-9252B2648FB0}" srcOrd="13" destOrd="0" presId="urn:microsoft.com/office/officeart/2005/8/layout/bProcess2"/>
    <dgm:cxn modelId="{B36A7B11-510D-404E-9C60-94E33898DA6F}" type="presParOf" srcId="{620CA0D7-D429-484B-9148-39C3920849BC}" destId="{E51C8746-BBF9-4700-B7F8-6A036B92DB42}" srcOrd="14"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941196-0EC3-4D07-8F6E-FE3708F3D933}">
      <dsp:nvSpPr>
        <dsp:cNvPr id="0" name=""/>
        <dsp:cNvSpPr/>
      </dsp:nvSpPr>
      <dsp:spPr>
        <a:xfrm rot="10800000">
          <a:off x="1113934" y="526"/>
          <a:ext cx="3579941" cy="848879"/>
        </a:xfrm>
        <a:prstGeom prst="homePlate">
          <a:avLst/>
        </a:prstGeom>
        <a:solidFill>
          <a:schemeClr val="accent1">
            <a:hueOff val="0"/>
            <a:satOff val="0"/>
            <a:lumOff val="0"/>
            <a:alphaOff val="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74332"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dirty="0"/>
            <a:t>What the Problem is! </a:t>
          </a:r>
        </a:p>
      </dsp:txBody>
      <dsp:txXfrm rot="10800000">
        <a:off x="1326154" y="526"/>
        <a:ext cx="3367721" cy="848879"/>
      </dsp:txXfrm>
    </dsp:sp>
    <dsp:sp modelId="{94E51E9D-999C-4107-A558-08ED87030D6F}">
      <dsp:nvSpPr>
        <dsp:cNvPr id="0" name=""/>
        <dsp:cNvSpPr/>
      </dsp:nvSpPr>
      <dsp:spPr>
        <a:xfrm>
          <a:off x="689494" y="526"/>
          <a:ext cx="848879" cy="848879"/>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240ACC11-6AAC-48EE-B539-9CDB14E04F2E}">
      <dsp:nvSpPr>
        <dsp:cNvPr id="0" name=""/>
        <dsp:cNvSpPr/>
      </dsp:nvSpPr>
      <dsp:spPr>
        <a:xfrm rot="10800000">
          <a:off x="1113934" y="1102803"/>
          <a:ext cx="3579941" cy="848879"/>
        </a:xfrm>
        <a:prstGeom prst="homePlate">
          <a:avLst/>
        </a:prstGeom>
        <a:solidFill>
          <a:schemeClr val="accent1">
            <a:hueOff val="0"/>
            <a:satOff val="0"/>
            <a:lumOff val="0"/>
            <a:alphaOff val="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74332"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dirty="0"/>
            <a:t>Proposed Framework</a:t>
          </a:r>
        </a:p>
      </dsp:txBody>
      <dsp:txXfrm rot="10800000">
        <a:off x="1326154" y="1102803"/>
        <a:ext cx="3367721" cy="848879"/>
      </dsp:txXfrm>
    </dsp:sp>
    <dsp:sp modelId="{F114CED4-AFFB-41B5-A9A7-70A946BC66E6}">
      <dsp:nvSpPr>
        <dsp:cNvPr id="0" name=""/>
        <dsp:cNvSpPr/>
      </dsp:nvSpPr>
      <dsp:spPr>
        <a:xfrm>
          <a:off x="689494" y="1102803"/>
          <a:ext cx="848879" cy="848879"/>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1000" b="-11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15F3758E-59E6-43CE-8259-E9BAE0E6033A}">
      <dsp:nvSpPr>
        <dsp:cNvPr id="0" name=""/>
        <dsp:cNvSpPr/>
      </dsp:nvSpPr>
      <dsp:spPr>
        <a:xfrm rot="10800000">
          <a:off x="1113934" y="2205079"/>
          <a:ext cx="3579941" cy="848879"/>
        </a:xfrm>
        <a:prstGeom prst="homePlate">
          <a:avLst/>
        </a:prstGeom>
        <a:solidFill>
          <a:schemeClr val="accent1">
            <a:hueOff val="0"/>
            <a:satOff val="0"/>
            <a:lumOff val="0"/>
            <a:alphaOff val="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74332"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dirty="0"/>
            <a:t>Distance estimation from camera to stair</a:t>
          </a:r>
        </a:p>
      </dsp:txBody>
      <dsp:txXfrm rot="10800000">
        <a:off x="1326154" y="2205079"/>
        <a:ext cx="3367721" cy="848879"/>
      </dsp:txXfrm>
    </dsp:sp>
    <dsp:sp modelId="{F3848DEC-3942-4B1C-8A02-8B124B2372ED}">
      <dsp:nvSpPr>
        <dsp:cNvPr id="0" name=""/>
        <dsp:cNvSpPr/>
      </dsp:nvSpPr>
      <dsp:spPr>
        <a:xfrm>
          <a:off x="689494" y="2205079"/>
          <a:ext cx="848879" cy="848879"/>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2000" b="-2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83C8D2F0-25B1-4CBF-B185-353085A98FF4}">
      <dsp:nvSpPr>
        <dsp:cNvPr id="0" name=""/>
        <dsp:cNvSpPr/>
      </dsp:nvSpPr>
      <dsp:spPr>
        <a:xfrm rot="10800000">
          <a:off x="1113934" y="3307356"/>
          <a:ext cx="3579941" cy="848879"/>
        </a:xfrm>
        <a:prstGeom prst="homePlate">
          <a:avLst/>
        </a:prstGeom>
        <a:solidFill>
          <a:schemeClr val="accent1">
            <a:hueOff val="0"/>
            <a:satOff val="0"/>
            <a:lumOff val="0"/>
            <a:alphaOff val="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74332"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dirty="0"/>
            <a:t>Experiment Results</a:t>
          </a:r>
        </a:p>
      </dsp:txBody>
      <dsp:txXfrm rot="10800000">
        <a:off x="1326154" y="3307356"/>
        <a:ext cx="3367721" cy="848879"/>
      </dsp:txXfrm>
    </dsp:sp>
    <dsp:sp modelId="{152215CB-58E0-4D73-A54E-BD55A7450E6A}">
      <dsp:nvSpPr>
        <dsp:cNvPr id="0" name=""/>
        <dsp:cNvSpPr/>
      </dsp:nvSpPr>
      <dsp:spPr>
        <a:xfrm>
          <a:off x="689494" y="3307356"/>
          <a:ext cx="848879" cy="848879"/>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58000" r="-58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1EF4B5E8-6CB1-4103-B35A-AC8D51247C56}">
      <dsp:nvSpPr>
        <dsp:cNvPr id="0" name=""/>
        <dsp:cNvSpPr/>
      </dsp:nvSpPr>
      <dsp:spPr>
        <a:xfrm rot="10800000">
          <a:off x="1113934" y="4409632"/>
          <a:ext cx="3579941" cy="848879"/>
        </a:xfrm>
        <a:prstGeom prst="homePlate">
          <a:avLst/>
        </a:prstGeom>
        <a:solidFill>
          <a:schemeClr val="accent1">
            <a:hueOff val="0"/>
            <a:satOff val="0"/>
            <a:lumOff val="0"/>
            <a:alphaOff val="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74332"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Conclusion</a:t>
          </a:r>
        </a:p>
      </dsp:txBody>
      <dsp:txXfrm rot="10800000">
        <a:off x="1326154" y="4409632"/>
        <a:ext cx="3367721" cy="848879"/>
      </dsp:txXfrm>
    </dsp:sp>
    <dsp:sp modelId="{A42B4DBD-FF07-459D-B5FC-A17BE6140EE1}">
      <dsp:nvSpPr>
        <dsp:cNvPr id="0" name=""/>
        <dsp:cNvSpPr/>
      </dsp:nvSpPr>
      <dsp:spPr>
        <a:xfrm>
          <a:off x="689494" y="4409632"/>
          <a:ext cx="848879" cy="848879"/>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45000" r="-45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43B784-A0D1-470D-B8C9-DFBA6897559C}">
      <dsp:nvSpPr>
        <dsp:cNvPr id="0" name=""/>
        <dsp:cNvSpPr/>
      </dsp:nvSpPr>
      <dsp:spPr>
        <a:xfrm>
          <a:off x="135108" y="333364"/>
          <a:ext cx="8576021" cy="2039398"/>
        </a:xfrm>
        <a:prstGeom prst="roundRect">
          <a:avLst/>
        </a:prstGeom>
        <a:solidFill>
          <a:schemeClr val="lt1">
            <a:hueOff val="0"/>
            <a:satOff val="0"/>
            <a:lumOff val="0"/>
            <a:alphaOff val="0"/>
          </a:schemeClr>
        </a:solidFill>
        <a:ln w="28575">
          <a:solidFill>
            <a:schemeClr val="tx1">
              <a:lumMod val="95000"/>
              <a:lumOff val="5000"/>
            </a:schemeClr>
          </a:solidFill>
        </a:ln>
        <a:effectLst>
          <a:outerShdw blurRad="107950" dist="12700" dir="5400000" algn="ctr" rotWithShape="0">
            <a:srgbClr val="000000"/>
          </a:outerShdw>
        </a:effectLst>
        <a:scene3d>
          <a:camera prst="orthographicFront">
            <a:rot lat="0" lon="0" rev="0"/>
          </a:camera>
          <a:lightRig rig="soft" dir="tl">
            <a:rot lat="0" lon="0" rev="0"/>
          </a:lightRig>
        </a:scene3d>
        <a:sp3d contourW="44450" prstMaterial="matte">
          <a:bevelT w="63500" h="63500" prst="artDeco"/>
          <a:contourClr>
            <a:srgbClr val="FFFFFF"/>
          </a:contourClr>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latin typeface="+mn-lt"/>
              <a:cs typeface="Calibri" panose="020F0502020204030204" pitchFamily="34" charset="0"/>
            </a:rPr>
            <a:t>According to the World Health Organization (WHO), about 253 million people are visually impaired. Among them, around 36 million are blind and rest 217 million people have various vision impairment. Among the above 80%, people are 50 years aged or above.</a:t>
          </a:r>
        </a:p>
      </dsp:txBody>
      <dsp:txXfrm>
        <a:off x="234663" y="432919"/>
        <a:ext cx="8376911" cy="1840288"/>
      </dsp:txXfrm>
    </dsp:sp>
    <dsp:sp modelId="{8A21A6F1-E23B-456F-90BF-D46136CFBAC2}">
      <dsp:nvSpPr>
        <dsp:cNvPr id="0" name=""/>
        <dsp:cNvSpPr/>
      </dsp:nvSpPr>
      <dsp:spPr>
        <a:xfrm>
          <a:off x="183149" y="2498295"/>
          <a:ext cx="8539258" cy="1303007"/>
        </a:xfrm>
        <a:prstGeom prst="roundRect">
          <a:avLst/>
        </a:prstGeom>
        <a:solidFill>
          <a:schemeClr val="lt1">
            <a:hueOff val="0"/>
            <a:satOff val="0"/>
            <a:lumOff val="0"/>
            <a:alphaOff val="0"/>
          </a:schemeClr>
        </a:solidFill>
        <a:ln w="28575">
          <a:solidFill>
            <a:schemeClr val="accent6">
              <a:lumMod val="75000"/>
            </a:schemeClr>
          </a:solidFill>
        </a:ln>
        <a:effectLst/>
        <a:scene3d>
          <a:camera prst="orthographicFront">
            <a:rot lat="0" lon="0" rev="0"/>
          </a:camera>
          <a:lightRig rig="contrasting" dir="tl">
            <a:rot lat="0" lon="0" rev="7800000"/>
          </a:lightRig>
        </a:scene3d>
        <a:sp3d>
          <a:bevelT w="139700" h="139700"/>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Those people who are visually impaired, they require more help to navigate around the environment to avoid obstacles like stairs, path-holes, etc.</a:t>
          </a:r>
        </a:p>
      </dsp:txBody>
      <dsp:txXfrm>
        <a:off x="246757" y="2561903"/>
        <a:ext cx="8412042" cy="1175791"/>
      </dsp:txXfrm>
    </dsp:sp>
    <dsp:sp modelId="{CEFB9DC9-18F8-46A4-916F-66CAEF5660B9}">
      <dsp:nvSpPr>
        <dsp:cNvPr id="0" name=""/>
        <dsp:cNvSpPr/>
      </dsp:nvSpPr>
      <dsp:spPr>
        <a:xfrm>
          <a:off x="160638" y="3919296"/>
          <a:ext cx="8558705" cy="1483058"/>
        </a:xfrm>
        <a:prstGeom prst="roundRect">
          <a:avLst/>
        </a:prstGeom>
        <a:solidFill>
          <a:schemeClr val="lt1">
            <a:hueOff val="0"/>
            <a:satOff val="0"/>
            <a:lumOff val="0"/>
            <a:alphaOff val="0"/>
          </a:schemeClr>
        </a:solidFill>
        <a:ln w="28575">
          <a:solidFill>
            <a:srgbClr val="FF0000"/>
          </a:solidFill>
        </a:ln>
        <a:effectLst>
          <a:outerShdw blurRad="107950" dist="12700" dir="5400000" algn="ctr" rotWithShape="0">
            <a:srgbClr val="000000"/>
          </a:outerShdw>
        </a:effectLst>
        <a:scene3d>
          <a:camera prst="orthographicFront">
            <a:rot lat="0" lon="0" rev="0"/>
          </a:camera>
          <a:lightRig rig="soft" dir="tl">
            <a:rot lat="0" lon="0" rev="0"/>
          </a:lightRig>
        </a:scene3d>
        <a:sp3d contourW="44450" prstMaterial="matte">
          <a:bevelT w="63500" h="63500" prst="artDeco"/>
          <a:contourClr>
            <a:srgbClr val="FFFFFF"/>
          </a:contourClr>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So, “</a:t>
          </a:r>
          <a:r>
            <a:rPr lang="en-US" sz="2300" b="1" kern="1200" dirty="0"/>
            <a:t>Staircase Detection and Distance Estimation</a:t>
          </a:r>
          <a:r>
            <a:rPr lang="en-US" sz="2300" kern="1200" dirty="0"/>
            <a:t>” is a serious problem for them.</a:t>
          </a:r>
        </a:p>
      </dsp:txBody>
      <dsp:txXfrm>
        <a:off x="233035" y="3991693"/>
        <a:ext cx="8413911" cy="13382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BD16F7-A2C8-4EEF-A560-4260558DF067}">
      <dsp:nvSpPr>
        <dsp:cNvPr id="0" name=""/>
        <dsp:cNvSpPr/>
      </dsp:nvSpPr>
      <dsp:spPr>
        <a:xfrm>
          <a:off x="1565936" y="91813"/>
          <a:ext cx="1320527" cy="1354996"/>
        </a:xfrm>
        <a:prstGeom prst="ellipse">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Input image</a:t>
          </a:r>
        </a:p>
      </dsp:txBody>
      <dsp:txXfrm>
        <a:off x="1759323" y="290248"/>
        <a:ext cx="933753" cy="958126"/>
      </dsp:txXfrm>
    </dsp:sp>
    <dsp:sp modelId="{6E88E00F-81C9-46DF-9924-CB1B1B06AA1B}">
      <dsp:nvSpPr>
        <dsp:cNvPr id="0" name=""/>
        <dsp:cNvSpPr/>
      </dsp:nvSpPr>
      <dsp:spPr>
        <a:xfrm rot="12910044">
          <a:off x="1453446" y="1384901"/>
          <a:ext cx="564272" cy="161489"/>
        </a:xfrm>
        <a:prstGeom prst="triangl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956EF04-F2E7-4B06-A24A-24A73BE357DF}">
      <dsp:nvSpPr>
        <dsp:cNvPr id="0" name=""/>
        <dsp:cNvSpPr/>
      </dsp:nvSpPr>
      <dsp:spPr>
        <a:xfrm>
          <a:off x="592286" y="1473221"/>
          <a:ext cx="1313111" cy="1366512"/>
        </a:xfrm>
        <a:prstGeom prst="ellipse">
          <a:avLst/>
        </a:prstGeom>
        <a:solidFill>
          <a:schemeClr val="accent5">
            <a:hueOff val="1596903"/>
            <a:satOff val="-1376"/>
            <a:lumOff val="182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Gabor Filtering</a:t>
          </a:r>
        </a:p>
      </dsp:txBody>
      <dsp:txXfrm>
        <a:off x="784587" y="1673342"/>
        <a:ext cx="928509" cy="966270"/>
      </dsp:txXfrm>
    </dsp:sp>
    <dsp:sp modelId="{4B9B185E-528A-4C8E-8C93-8ED5E4D19483}">
      <dsp:nvSpPr>
        <dsp:cNvPr id="0" name=""/>
        <dsp:cNvSpPr/>
      </dsp:nvSpPr>
      <dsp:spPr>
        <a:xfrm rot="9919270">
          <a:off x="1179147" y="2886733"/>
          <a:ext cx="564272" cy="161489"/>
        </a:xfrm>
        <a:prstGeom prst="triangle">
          <a:avLst/>
        </a:prstGeom>
        <a:solidFill>
          <a:schemeClr val="accent5">
            <a:hueOff val="1863053"/>
            <a:satOff val="-1606"/>
            <a:lumOff val="212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F607D88-DCCA-4D86-89D2-9BFA3110197E}">
      <dsp:nvSpPr>
        <dsp:cNvPr id="0" name=""/>
        <dsp:cNvSpPr/>
      </dsp:nvSpPr>
      <dsp:spPr>
        <a:xfrm>
          <a:off x="875215" y="3085579"/>
          <a:ext cx="1655371" cy="1608551"/>
        </a:xfrm>
        <a:prstGeom prst="ellipse">
          <a:avLst/>
        </a:prstGeom>
        <a:solidFill>
          <a:schemeClr val="accent5">
            <a:hueOff val="3193805"/>
            <a:satOff val="-2753"/>
            <a:lumOff val="364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Edges elimination</a:t>
          </a:r>
        </a:p>
      </dsp:txBody>
      <dsp:txXfrm>
        <a:off x="1117638" y="3321146"/>
        <a:ext cx="1170525" cy="1137417"/>
      </dsp:txXfrm>
    </dsp:sp>
    <dsp:sp modelId="{723469EF-1541-4DD0-8545-BD425866C458}">
      <dsp:nvSpPr>
        <dsp:cNvPr id="0" name=""/>
        <dsp:cNvSpPr/>
      </dsp:nvSpPr>
      <dsp:spPr>
        <a:xfrm rot="6597628">
          <a:off x="2422022" y="4172755"/>
          <a:ext cx="564272" cy="161489"/>
        </a:xfrm>
        <a:prstGeom prst="triangle">
          <a:avLst/>
        </a:prstGeom>
        <a:solidFill>
          <a:schemeClr val="accent5">
            <a:hueOff val="3726106"/>
            <a:satOff val="-3211"/>
            <a:lumOff val="424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ED9DBDB-613B-403F-83F2-A2BCC4F9C234}">
      <dsp:nvSpPr>
        <dsp:cNvPr id="0" name=""/>
        <dsp:cNvSpPr/>
      </dsp:nvSpPr>
      <dsp:spPr>
        <a:xfrm>
          <a:off x="2877578" y="3880378"/>
          <a:ext cx="1412279" cy="1385137"/>
        </a:xfrm>
        <a:prstGeom prst="ellipse">
          <a:avLst/>
        </a:prstGeom>
        <a:solidFill>
          <a:schemeClr val="accent5">
            <a:hueOff val="4790708"/>
            <a:satOff val="-4129"/>
            <a:lumOff val="546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Edges linking</a:t>
          </a:r>
        </a:p>
      </dsp:txBody>
      <dsp:txXfrm>
        <a:off x="3084401" y="4083227"/>
        <a:ext cx="998633" cy="979439"/>
      </dsp:txXfrm>
    </dsp:sp>
    <dsp:sp modelId="{07B32CB1-B8CC-42A2-A3C7-D69651C77555}">
      <dsp:nvSpPr>
        <dsp:cNvPr id="0" name=""/>
        <dsp:cNvSpPr/>
      </dsp:nvSpPr>
      <dsp:spPr>
        <a:xfrm rot="5316856">
          <a:off x="4360930" y="4466576"/>
          <a:ext cx="564272" cy="161489"/>
        </a:xfrm>
        <a:prstGeom prst="triangle">
          <a:avLst/>
        </a:prstGeom>
        <a:solidFill>
          <a:schemeClr val="accent5">
            <a:hueOff val="5589159"/>
            <a:satOff val="-4817"/>
            <a:lumOff val="637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32383E7-C54C-46CD-8352-700CAF473DE4}">
      <dsp:nvSpPr>
        <dsp:cNvPr id="0" name=""/>
        <dsp:cNvSpPr/>
      </dsp:nvSpPr>
      <dsp:spPr>
        <a:xfrm>
          <a:off x="4987115" y="3854693"/>
          <a:ext cx="1423377" cy="1334177"/>
        </a:xfrm>
        <a:prstGeom prst="ellipse">
          <a:avLst/>
        </a:prstGeom>
        <a:solidFill>
          <a:schemeClr val="accent5">
            <a:hueOff val="6387611"/>
            <a:satOff val="-5505"/>
            <a:lumOff val="728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TCP finding</a:t>
          </a:r>
        </a:p>
      </dsp:txBody>
      <dsp:txXfrm>
        <a:off x="5195564" y="4050079"/>
        <a:ext cx="1006479" cy="943405"/>
      </dsp:txXfrm>
    </dsp:sp>
    <dsp:sp modelId="{E022925B-41A4-4B4B-B618-F2FE29BE08C1}">
      <dsp:nvSpPr>
        <dsp:cNvPr id="0" name=""/>
        <dsp:cNvSpPr/>
      </dsp:nvSpPr>
      <dsp:spPr>
        <a:xfrm rot="4246026">
          <a:off x="6290941" y="4136019"/>
          <a:ext cx="564272" cy="161489"/>
        </a:xfrm>
        <a:prstGeom prst="triangle">
          <a:avLst/>
        </a:prstGeom>
        <a:solidFill>
          <a:schemeClr val="accent5">
            <a:hueOff val="7452213"/>
            <a:satOff val="-6423"/>
            <a:lumOff val="849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CD10950-E808-4D75-AEBA-0A91B4400B32}">
      <dsp:nvSpPr>
        <dsp:cNvPr id="0" name=""/>
        <dsp:cNvSpPr/>
      </dsp:nvSpPr>
      <dsp:spPr>
        <a:xfrm>
          <a:off x="6724315" y="3189274"/>
          <a:ext cx="1513996" cy="1421247"/>
        </a:xfrm>
        <a:prstGeom prst="ellipse">
          <a:avLst/>
        </a:prstGeom>
        <a:solidFill>
          <a:schemeClr val="accent5">
            <a:hueOff val="7984514"/>
            <a:satOff val="-6881"/>
            <a:lumOff val="910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Edges extraction</a:t>
          </a:r>
        </a:p>
      </dsp:txBody>
      <dsp:txXfrm>
        <a:off x="6946035" y="3397411"/>
        <a:ext cx="1070556" cy="1004973"/>
      </dsp:txXfrm>
    </dsp:sp>
    <dsp:sp modelId="{19B615E9-979D-4A42-B6BC-1EB5A34D5E86}">
      <dsp:nvSpPr>
        <dsp:cNvPr id="0" name=""/>
        <dsp:cNvSpPr/>
      </dsp:nvSpPr>
      <dsp:spPr>
        <a:xfrm rot="701380">
          <a:off x="7392114" y="2886646"/>
          <a:ext cx="564272" cy="161489"/>
        </a:xfrm>
        <a:prstGeom prst="triangle">
          <a:avLst/>
        </a:prstGeom>
        <a:solidFill>
          <a:schemeClr val="accent5">
            <a:hueOff val="9315266"/>
            <a:satOff val="-8028"/>
            <a:lumOff val="1062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700DA8-B82B-4399-84AC-DEE8F84C16BA}">
      <dsp:nvSpPr>
        <dsp:cNvPr id="0" name=""/>
        <dsp:cNvSpPr/>
      </dsp:nvSpPr>
      <dsp:spPr>
        <a:xfrm>
          <a:off x="7043832" y="1190944"/>
          <a:ext cx="1672189" cy="1564741"/>
        </a:xfrm>
        <a:prstGeom prst="ellipse">
          <a:avLst/>
        </a:prstGeom>
        <a:solidFill>
          <a:schemeClr val="accent5">
            <a:hueOff val="9581417"/>
            <a:satOff val="-8258"/>
            <a:lumOff val="1092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Virtual VP calculation</a:t>
          </a:r>
        </a:p>
      </dsp:txBody>
      <dsp:txXfrm>
        <a:off x="7288718" y="1420095"/>
        <a:ext cx="1182417" cy="1106439"/>
      </dsp:txXfrm>
    </dsp:sp>
    <dsp:sp modelId="{A271D326-9B34-47B1-935E-9252B2648FB0}">
      <dsp:nvSpPr>
        <dsp:cNvPr id="0" name=""/>
        <dsp:cNvSpPr/>
      </dsp:nvSpPr>
      <dsp:spPr>
        <a:xfrm rot="18945410">
          <a:off x="6922045" y="1198733"/>
          <a:ext cx="564272" cy="161489"/>
        </a:xfrm>
        <a:prstGeom prst="triangle">
          <a:avLst/>
        </a:prstGeom>
        <a:solidFill>
          <a:schemeClr val="accent5">
            <a:hueOff val="11178319"/>
            <a:satOff val="-9634"/>
            <a:lumOff val="1274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51C8746-BBF9-4700-B7F8-6A036B92DB42}">
      <dsp:nvSpPr>
        <dsp:cNvPr id="0" name=""/>
        <dsp:cNvSpPr/>
      </dsp:nvSpPr>
      <dsp:spPr>
        <a:xfrm>
          <a:off x="6022813" y="115641"/>
          <a:ext cx="1280641" cy="1216604"/>
        </a:xfrm>
        <a:prstGeom prst="ellipse">
          <a:avLst/>
        </a:prstGeom>
        <a:solidFill>
          <a:schemeClr val="accent5">
            <a:hueOff val="11178319"/>
            <a:satOff val="-9634"/>
            <a:lumOff val="1274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Stair region</a:t>
          </a:r>
        </a:p>
      </dsp:txBody>
      <dsp:txXfrm>
        <a:off x="6210359" y="293809"/>
        <a:ext cx="905549" cy="860268"/>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6805A52-D0DA-4C63-A5A9-8C4574400E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9B1D1BC-D4D2-457B-BCA0-D362DDED5C8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F12E11-4300-454C-B3E9-61926F29F5E5}" type="datetimeFigureOut">
              <a:rPr lang="en-US" smtClean="0"/>
              <a:t>4/29/2019</a:t>
            </a:fld>
            <a:endParaRPr lang="en-US"/>
          </a:p>
        </p:txBody>
      </p:sp>
      <p:sp>
        <p:nvSpPr>
          <p:cNvPr id="4" name="Footer Placeholder 3">
            <a:extLst>
              <a:ext uri="{FF2B5EF4-FFF2-40B4-BE49-F238E27FC236}">
                <a16:creationId xmlns:a16="http://schemas.microsoft.com/office/drawing/2014/main" id="{E905055C-A3FE-466D-AF80-F49ED092AD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162C240-301C-4CDB-94D2-F0344DF880F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855E9F-0C29-42F3-ACA6-C32C18427C02}" type="slidenum">
              <a:rPr lang="en-US" smtClean="0"/>
              <a:t>‹#›</a:t>
            </a:fld>
            <a:endParaRPr lang="en-US"/>
          </a:p>
        </p:txBody>
      </p:sp>
    </p:spTree>
    <p:extLst>
      <p:ext uri="{BB962C8B-B14F-4D97-AF65-F5344CB8AC3E}">
        <p14:creationId xmlns:p14="http://schemas.microsoft.com/office/powerpoint/2010/main" val="17917376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11284-203C-4985-9FBF-BFB8D4266E34}" type="datetimeFigureOut">
              <a:rPr lang="en-US" smtClean="0"/>
              <a:t>4/29/2019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637692-2A88-4DF4-A2C3-835532E63444}" type="slidenum">
              <a:rPr lang="en-US" smtClean="0"/>
              <a:t>‹#›</a:t>
            </a:fld>
            <a:endParaRPr lang="en-US"/>
          </a:p>
        </p:txBody>
      </p:sp>
    </p:spTree>
    <p:extLst>
      <p:ext uri="{BB962C8B-B14F-4D97-AF65-F5344CB8AC3E}">
        <p14:creationId xmlns:p14="http://schemas.microsoft.com/office/powerpoint/2010/main" val="376676452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7599A4-793E-4109-8E7C-0327E25993F2}" type="datetime1">
              <a:rPr lang="en-US" smtClean="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567519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45D13F-D224-443C-AEB8-AB821957EC1C}" type="datetime1">
              <a:rPr lang="en-US" smtClean="0"/>
              <a:t>4/29/2019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65297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1CB177-ABA3-463F-82C1-AB4F42FF72AA}" type="datetime1">
              <a:rPr lang="en-US" smtClean="0"/>
              <a:t>4/29/2019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41473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B33CA-1817-4E4A-9A54-7518206BF0BC}" type="datetime1">
              <a:rPr lang="en-US" smtClean="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566107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A2519D-842A-4C50-BB38-4220372DFA05}" type="datetime1">
              <a:rPr lang="en-US" smtClean="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363098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BC27B13-94B9-402A-86E3-7CDFD2669367}" type="datetime1">
              <a:rPr lang="en-US" smtClean="0"/>
              <a:t>4/29/2019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675752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C60CA4A6-DCB1-4E4D-891D-C0B8C6081354}" type="datetime1">
              <a:rPr lang="en-US" smtClean="0"/>
              <a:t>4/29/2019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87753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3F12F54D-1D5F-4B0B-8EBE-1A547F64A9EC}" type="datetime1">
              <a:rPr lang="en-US" smtClean="0"/>
              <a:t>4/29/2019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074408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D50FD28-19A4-4C62-A1E2-4A5ABC57695B}" type="datetime1">
              <a:rPr lang="en-US" smtClean="0"/>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599753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258C7CA-C91C-43AD-A218-41871B446171}" type="datetime1">
              <a:rPr lang="en-US" smtClean="0"/>
              <a:t>4/29/2019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400223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79EB91B-F5E5-42F7-B662-50712FCF3DFB}" type="datetime1">
              <a:rPr lang="en-US" smtClean="0"/>
              <a:t>4/29/2019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43154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DEE6FDF7-9E9C-4692-A2D3-126D288DAFE6}" type="datetime1">
              <a:rPr lang="en-US" smtClean="0"/>
              <a:t>4/29/2019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03428083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9AAC5-031A-41CA-87AD-D26EBF7B7931}"/>
              </a:ext>
            </a:extLst>
          </p:cNvPr>
          <p:cNvSpPr>
            <a:spLocks noGrp="1"/>
          </p:cNvSpPr>
          <p:nvPr>
            <p:ph type="ctrTitle"/>
          </p:nvPr>
        </p:nvSpPr>
        <p:spPr>
          <a:xfrm>
            <a:off x="183292" y="1013255"/>
            <a:ext cx="8686800" cy="2415745"/>
          </a:xfrm>
        </p:spPr>
        <p:style>
          <a:lnRef idx="2">
            <a:schemeClr val="accent5"/>
          </a:lnRef>
          <a:fillRef idx="1">
            <a:schemeClr val="lt1"/>
          </a:fillRef>
          <a:effectRef idx="0">
            <a:schemeClr val="accent5"/>
          </a:effectRef>
          <a:fontRef idx="minor">
            <a:schemeClr val="dk1"/>
          </a:fontRef>
        </p:style>
        <p:txBody>
          <a:bodyPr>
            <a:normAutofit/>
          </a:bodyPr>
          <a:lstStyle/>
          <a:p>
            <a:pPr algn="ctr"/>
            <a:r>
              <a:rPr lang="en-US" sz="4000" b="1" cap="none" dirty="0">
                <a:ln w="0"/>
                <a:solidFill>
                  <a:schemeClr val="tx1"/>
                </a:solidFill>
                <a:latin typeface="Calibri" panose="020F0502020204030204" pitchFamily="34" charset="0"/>
                <a:cs typeface="Calibri" panose="020F0502020204030204" pitchFamily="34" charset="0"/>
              </a:rPr>
              <a:t>Stairways Detection and Distance Estimation Approach Based on Three Connected Point and Triangular Similarity</a:t>
            </a:r>
            <a:br>
              <a:rPr lang="en-US" sz="4000" b="1" cap="none"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br>
            <a:endParaRPr lang="en-US" sz="4000" b="1" cap="none"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FE86B12D-BD6D-414B-9251-2CF2F0A140E2}"/>
              </a:ext>
            </a:extLst>
          </p:cNvPr>
          <p:cNvSpPr>
            <a:spLocks noGrp="1"/>
          </p:cNvSpPr>
          <p:nvPr>
            <p:ph type="subTitle" idx="1"/>
          </p:nvPr>
        </p:nvSpPr>
        <p:spPr>
          <a:xfrm>
            <a:off x="183292" y="3768811"/>
            <a:ext cx="3337835" cy="1519882"/>
          </a:xfrm>
        </p:spPr>
        <p:txBody>
          <a:bodyPr>
            <a:normAutofit/>
          </a:bodyPr>
          <a:lstStyle/>
          <a:p>
            <a:pPr algn="l"/>
            <a:r>
              <a:rPr lang="en-US" b="1" u="sng" dirty="0">
                <a:solidFill>
                  <a:schemeClr val="tx1"/>
                </a:solidFill>
                <a:latin typeface="Calibri" panose="020F0502020204030204" pitchFamily="34" charset="0"/>
                <a:cs typeface="Calibri" panose="020F0502020204030204" pitchFamily="34" charset="0"/>
              </a:rPr>
              <a:t>Presented By:</a:t>
            </a:r>
            <a:endParaRPr lang="en-US" sz="1000" b="1" u="sng" dirty="0">
              <a:solidFill>
                <a:schemeClr val="tx1"/>
              </a:solidFill>
              <a:latin typeface="Calibri" panose="020F0502020204030204" pitchFamily="34" charset="0"/>
              <a:cs typeface="Calibri" panose="020F0502020204030204" pitchFamily="34" charset="0"/>
            </a:endParaRPr>
          </a:p>
          <a:p>
            <a:pPr algn="l"/>
            <a:r>
              <a:rPr lang="en-US" b="1" dirty="0">
                <a:solidFill>
                  <a:schemeClr val="tx1"/>
                </a:solidFill>
              </a:rPr>
              <a:t>	</a:t>
            </a:r>
            <a:r>
              <a:rPr lang="en-US" b="1" dirty="0">
                <a:solidFill>
                  <a:schemeClr val="tx1"/>
                </a:solidFill>
                <a:latin typeface="Calibri" panose="020F0502020204030204" pitchFamily="34" charset="0"/>
                <a:cs typeface="Calibri" panose="020F0502020204030204" pitchFamily="34" charset="0"/>
              </a:rPr>
              <a:t>Md. Ahsan Habib</a:t>
            </a:r>
          </a:p>
          <a:p>
            <a:pPr algn="l"/>
            <a:r>
              <a:rPr lang="en-US" b="1" dirty="0">
                <a:solidFill>
                  <a:schemeClr val="tx1"/>
                </a:solidFill>
                <a:latin typeface="Calibri" panose="020F0502020204030204" pitchFamily="34" charset="0"/>
                <a:cs typeface="Calibri" panose="020F0502020204030204" pitchFamily="34" charset="0"/>
              </a:rPr>
              <a:t>	Roll: 1507082</a:t>
            </a:r>
          </a:p>
        </p:txBody>
      </p:sp>
      <p:sp>
        <p:nvSpPr>
          <p:cNvPr id="4" name="Slide Number Placeholder 3">
            <a:extLst>
              <a:ext uri="{FF2B5EF4-FFF2-40B4-BE49-F238E27FC236}">
                <a16:creationId xmlns:a16="http://schemas.microsoft.com/office/drawing/2014/main" id="{D199D968-51E1-4FAE-B5BC-69025FF32E62}"/>
              </a:ext>
            </a:extLst>
          </p:cNvPr>
          <p:cNvSpPr>
            <a:spLocks noGrp="1"/>
          </p:cNvSpPr>
          <p:nvPr>
            <p:ph type="sldNum" sz="quarter" idx="12"/>
          </p:nvPr>
        </p:nvSpPr>
        <p:spPr/>
        <p:txBody>
          <a:bodyPr/>
          <a:lstStyle/>
          <a:p>
            <a:fld id="{69E57DC2-970A-4B3E-BB1C-7A09969E49DF}" type="slidenum">
              <a:rPr lang="en-US" sz="2400" smtClean="0"/>
              <a:pPr/>
              <a:t>1</a:t>
            </a:fld>
            <a:endParaRPr lang="en-US" sz="2400" dirty="0"/>
          </a:p>
        </p:txBody>
      </p:sp>
    </p:spTree>
    <p:extLst>
      <p:ext uri="{BB962C8B-B14F-4D97-AF65-F5344CB8AC3E}">
        <p14:creationId xmlns:p14="http://schemas.microsoft.com/office/powerpoint/2010/main" val="1287445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ADD5F9-DF2A-452B-86A2-EDC55FAA3414}"/>
              </a:ext>
            </a:extLst>
          </p:cNvPr>
          <p:cNvSpPr/>
          <p:nvPr/>
        </p:nvSpPr>
        <p:spPr>
          <a:xfrm>
            <a:off x="0" y="821028"/>
            <a:ext cx="2781837" cy="5215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42EE9A8-122C-4FB4-BF22-36C89108C8E2}"/>
              </a:ext>
            </a:extLst>
          </p:cNvPr>
          <p:cNvSpPr txBox="1">
            <a:spLocks/>
          </p:cNvSpPr>
          <p:nvPr/>
        </p:nvSpPr>
        <p:spPr>
          <a:xfrm>
            <a:off x="186743" y="1051134"/>
            <a:ext cx="2408349" cy="1382973"/>
          </a:xfrm>
          <a:prstGeom prst="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dirty="0">
                <a:solidFill>
                  <a:schemeClr val="tx1"/>
                </a:solidFill>
              </a:rPr>
              <a:t>Proposed Framework</a:t>
            </a:r>
          </a:p>
        </p:txBody>
      </p:sp>
      <p:grpSp>
        <p:nvGrpSpPr>
          <p:cNvPr id="6" name="Group 5">
            <a:extLst>
              <a:ext uri="{FF2B5EF4-FFF2-40B4-BE49-F238E27FC236}">
                <a16:creationId xmlns:a16="http://schemas.microsoft.com/office/drawing/2014/main" id="{4C55D6DC-830A-42D2-8D2B-75CD7D5AA10D}"/>
              </a:ext>
            </a:extLst>
          </p:cNvPr>
          <p:cNvGrpSpPr/>
          <p:nvPr/>
        </p:nvGrpSpPr>
        <p:grpSpPr>
          <a:xfrm>
            <a:off x="3483339" y="821028"/>
            <a:ext cx="7708402" cy="943378"/>
            <a:chOff x="1031820" y="4101"/>
            <a:chExt cx="3579941" cy="520423"/>
          </a:xfrm>
        </p:grpSpPr>
        <p:sp>
          <p:nvSpPr>
            <p:cNvPr id="8" name="Arrow: Pentagon 7">
              <a:extLst>
                <a:ext uri="{FF2B5EF4-FFF2-40B4-BE49-F238E27FC236}">
                  <a16:creationId xmlns:a16="http://schemas.microsoft.com/office/drawing/2014/main" id="{DB77EA29-7A6B-4F0E-B5D6-A7BF31F19576}"/>
                </a:ext>
              </a:extLst>
            </p:cNvPr>
            <p:cNvSpPr/>
            <p:nvPr/>
          </p:nvSpPr>
          <p:spPr>
            <a:xfrm rot="10800000">
              <a:off x="1031820" y="4101"/>
              <a:ext cx="3579941" cy="52042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Arrow: Pentagon 4">
              <a:extLst>
                <a:ext uri="{FF2B5EF4-FFF2-40B4-BE49-F238E27FC236}">
                  <a16:creationId xmlns:a16="http://schemas.microsoft.com/office/drawing/2014/main" id="{F6AA4BE3-A27E-482A-B980-65B3636F9DA6}"/>
                </a:ext>
              </a:extLst>
            </p:cNvPr>
            <p:cNvSpPr txBox="1"/>
            <p:nvPr/>
          </p:nvSpPr>
          <p:spPr>
            <a:xfrm rot="21600000">
              <a:off x="1161926" y="4101"/>
              <a:ext cx="3449835" cy="5204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9492" tIns="91440" rIns="170688" bIns="91440" numCol="1" spcCol="1270" anchor="ctr" anchorCtr="0">
              <a:noAutofit/>
            </a:bodyPr>
            <a:lstStyle/>
            <a:p>
              <a:pPr lvl="1"/>
              <a:r>
                <a:rPr lang="en-US" sz="2400" b="1" dirty="0"/>
                <a:t>Extracting increasing horizontal edge segments</a:t>
              </a:r>
            </a:p>
          </p:txBody>
        </p:sp>
      </p:grpSp>
      <p:sp>
        <p:nvSpPr>
          <p:cNvPr id="7" name="Oval 6">
            <a:extLst>
              <a:ext uri="{FF2B5EF4-FFF2-40B4-BE49-F238E27FC236}">
                <a16:creationId xmlns:a16="http://schemas.microsoft.com/office/drawing/2014/main" id="{CA594EF5-A401-445F-8914-A4CB0D50FC17}"/>
              </a:ext>
            </a:extLst>
          </p:cNvPr>
          <p:cNvSpPr/>
          <p:nvPr/>
        </p:nvSpPr>
        <p:spPr>
          <a:xfrm>
            <a:off x="3061984" y="905493"/>
            <a:ext cx="915191" cy="837127"/>
          </a:xfrm>
          <a:prstGeom prst="ellipse">
            <a:avLst/>
          </a:prstGeom>
          <a:solidFill>
            <a:schemeClr val="tx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r>
              <a:rPr lang="en-US" sz="2800" b="1" dirty="0">
                <a:solidFill>
                  <a:schemeClr val="tx1"/>
                </a:solidFill>
              </a:rPr>
              <a:t>  </a:t>
            </a:r>
            <a:r>
              <a:rPr lang="en-US" sz="2400" b="1" dirty="0">
                <a:solidFill>
                  <a:schemeClr val="bg1"/>
                </a:solidFill>
              </a:rPr>
              <a:t>E</a:t>
            </a:r>
            <a:endParaRPr lang="en-US" b="1" dirty="0">
              <a:solidFill>
                <a:schemeClr val="bg1"/>
              </a:solidFill>
            </a:endParaRPr>
          </a:p>
        </p:txBody>
      </p:sp>
      <p:sp>
        <p:nvSpPr>
          <p:cNvPr id="11" name="TextBox 10">
            <a:extLst>
              <a:ext uri="{FF2B5EF4-FFF2-40B4-BE49-F238E27FC236}">
                <a16:creationId xmlns:a16="http://schemas.microsoft.com/office/drawing/2014/main" id="{466BD3C3-922F-4464-9241-DC4279519C12}"/>
              </a:ext>
            </a:extLst>
          </p:cNvPr>
          <p:cNvSpPr txBox="1"/>
          <p:nvPr/>
        </p:nvSpPr>
        <p:spPr>
          <a:xfrm>
            <a:off x="437880" y="2782669"/>
            <a:ext cx="1906073" cy="646331"/>
          </a:xfrm>
          <a:prstGeom prst="rect">
            <a:avLst/>
          </a:prstGeom>
          <a:solidFill>
            <a:schemeClr val="accent1">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sz="3600" b="1" dirty="0"/>
              <a:t>Cont.</a:t>
            </a:r>
            <a:endParaRPr lang="en-US" sz="3600" dirty="0"/>
          </a:p>
        </p:txBody>
      </p:sp>
      <p:sp>
        <p:nvSpPr>
          <p:cNvPr id="3" name="Rectangle 2">
            <a:extLst>
              <a:ext uri="{FF2B5EF4-FFF2-40B4-BE49-F238E27FC236}">
                <a16:creationId xmlns:a16="http://schemas.microsoft.com/office/drawing/2014/main" id="{851E53ED-F304-4B9A-A8DB-C7117A99679E}"/>
              </a:ext>
            </a:extLst>
          </p:cNvPr>
          <p:cNvSpPr/>
          <p:nvPr/>
        </p:nvSpPr>
        <p:spPr>
          <a:xfrm>
            <a:off x="3362812" y="2215166"/>
            <a:ext cx="8229601" cy="2062872"/>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longest increasing horizontal edge is extracted.</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process is done using previous horizontal edge image.</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Also use TCP.</a:t>
            </a:r>
          </a:p>
          <a:p>
            <a:pPr marL="342900" indent="-342900" algn="just">
              <a:lnSpc>
                <a:spcPct val="150000"/>
              </a:lnSpc>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F9748BF-12F2-4341-AED9-645AE7CD6C05}"/>
              </a:ext>
            </a:extLst>
          </p:cNvPr>
          <p:cNvSpPr>
            <a:spLocks noGrp="1"/>
          </p:cNvSpPr>
          <p:nvPr>
            <p:ph type="sldNum" sz="quarter" idx="12"/>
          </p:nvPr>
        </p:nvSpPr>
        <p:spPr/>
        <p:txBody>
          <a:bodyPr/>
          <a:lstStyle/>
          <a:p>
            <a:fld id="{69E57DC2-970A-4B3E-BB1C-7A09969E49DF}" type="slidenum">
              <a:rPr lang="en-US" sz="2000" smtClean="0"/>
              <a:t>10</a:t>
            </a:fld>
            <a:endParaRPr lang="en-US" dirty="0"/>
          </a:p>
        </p:txBody>
      </p:sp>
    </p:spTree>
    <p:extLst>
      <p:ext uri="{BB962C8B-B14F-4D97-AF65-F5344CB8AC3E}">
        <p14:creationId xmlns:p14="http://schemas.microsoft.com/office/powerpoint/2010/main" val="721890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ADD5F9-DF2A-452B-86A2-EDC55FAA3414}"/>
              </a:ext>
            </a:extLst>
          </p:cNvPr>
          <p:cNvSpPr/>
          <p:nvPr/>
        </p:nvSpPr>
        <p:spPr>
          <a:xfrm>
            <a:off x="0" y="821028"/>
            <a:ext cx="2781837" cy="5215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42EE9A8-122C-4FB4-BF22-36C89108C8E2}"/>
              </a:ext>
            </a:extLst>
          </p:cNvPr>
          <p:cNvSpPr txBox="1">
            <a:spLocks/>
          </p:cNvSpPr>
          <p:nvPr/>
        </p:nvSpPr>
        <p:spPr>
          <a:xfrm>
            <a:off x="186743" y="1051134"/>
            <a:ext cx="2408349" cy="1382973"/>
          </a:xfrm>
          <a:prstGeom prst="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dirty="0">
                <a:solidFill>
                  <a:schemeClr val="tx1"/>
                </a:solidFill>
              </a:rPr>
              <a:t>Proposed Framework</a:t>
            </a:r>
          </a:p>
        </p:txBody>
      </p:sp>
      <p:grpSp>
        <p:nvGrpSpPr>
          <p:cNvPr id="6" name="Group 5">
            <a:extLst>
              <a:ext uri="{FF2B5EF4-FFF2-40B4-BE49-F238E27FC236}">
                <a16:creationId xmlns:a16="http://schemas.microsoft.com/office/drawing/2014/main" id="{4C55D6DC-830A-42D2-8D2B-75CD7D5AA10D}"/>
              </a:ext>
            </a:extLst>
          </p:cNvPr>
          <p:cNvGrpSpPr/>
          <p:nvPr/>
        </p:nvGrpSpPr>
        <p:grpSpPr>
          <a:xfrm>
            <a:off x="3483339" y="821028"/>
            <a:ext cx="7708402" cy="943378"/>
            <a:chOff x="1031820" y="4101"/>
            <a:chExt cx="3579941" cy="520423"/>
          </a:xfrm>
        </p:grpSpPr>
        <p:sp>
          <p:nvSpPr>
            <p:cNvPr id="8" name="Arrow: Pentagon 7">
              <a:extLst>
                <a:ext uri="{FF2B5EF4-FFF2-40B4-BE49-F238E27FC236}">
                  <a16:creationId xmlns:a16="http://schemas.microsoft.com/office/drawing/2014/main" id="{DB77EA29-7A6B-4F0E-B5D6-A7BF31F19576}"/>
                </a:ext>
              </a:extLst>
            </p:cNvPr>
            <p:cNvSpPr/>
            <p:nvPr/>
          </p:nvSpPr>
          <p:spPr>
            <a:xfrm rot="10800000">
              <a:off x="1031820" y="4101"/>
              <a:ext cx="3579941" cy="52042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Arrow: Pentagon 4">
              <a:extLst>
                <a:ext uri="{FF2B5EF4-FFF2-40B4-BE49-F238E27FC236}">
                  <a16:creationId xmlns:a16="http://schemas.microsoft.com/office/drawing/2014/main" id="{F6AA4BE3-A27E-482A-B980-65B3636F9DA6}"/>
                </a:ext>
              </a:extLst>
            </p:cNvPr>
            <p:cNvSpPr txBox="1"/>
            <p:nvPr/>
          </p:nvSpPr>
          <p:spPr>
            <a:xfrm rot="21600000">
              <a:off x="1161926" y="4101"/>
              <a:ext cx="3449835" cy="5204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9492" tIns="91440" rIns="170688" bIns="91440" numCol="1" spcCol="1270" anchor="ctr" anchorCtr="0">
              <a:noAutofit/>
            </a:bodyPr>
            <a:lstStyle/>
            <a:p>
              <a:pPr lvl="1"/>
              <a:r>
                <a:rPr lang="en-US" sz="2400" b="1" dirty="0"/>
                <a:t>Calculating vertical Vanishing Point (VP)</a:t>
              </a:r>
            </a:p>
          </p:txBody>
        </p:sp>
      </p:grpSp>
      <p:sp>
        <p:nvSpPr>
          <p:cNvPr id="7" name="Oval 6">
            <a:extLst>
              <a:ext uri="{FF2B5EF4-FFF2-40B4-BE49-F238E27FC236}">
                <a16:creationId xmlns:a16="http://schemas.microsoft.com/office/drawing/2014/main" id="{CA594EF5-A401-445F-8914-A4CB0D50FC17}"/>
              </a:ext>
            </a:extLst>
          </p:cNvPr>
          <p:cNvSpPr/>
          <p:nvPr/>
        </p:nvSpPr>
        <p:spPr>
          <a:xfrm>
            <a:off x="3061984" y="905493"/>
            <a:ext cx="915191" cy="837127"/>
          </a:xfrm>
          <a:prstGeom prst="ellipse">
            <a:avLst/>
          </a:prstGeom>
          <a:solidFill>
            <a:schemeClr val="tx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r>
              <a:rPr lang="en-US" sz="2800" b="1" dirty="0">
                <a:solidFill>
                  <a:schemeClr val="tx1"/>
                </a:solidFill>
              </a:rPr>
              <a:t>  </a:t>
            </a:r>
            <a:r>
              <a:rPr lang="en-US" sz="2400" b="1" dirty="0">
                <a:solidFill>
                  <a:schemeClr val="bg1"/>
                </a:solidFill>
              </a:rPr>
              <a:t>F</a:t>
            </a:r>
            <a:endParaRPr lang="en-US" b="1" dirty="0">
              <a:solidFill>
                <a:schemeClr val="bg1"/>
              </a:solidFill>
            </a:endParaRPr>
          </a:p>
        </p:txBody>
      </p:sp>
      <p:sp>
        <p:nvSpPr>
          <p:cNvPr id="11" name="TextBox 10">
            <a:extLst>
              <a:ext uri="{FF2B5EF4-FFF2-40B4-BE49-F238E27FC236}">
                <a16:creationId xmlns:a16="http://schemas.microsoft.com/office/drawing/2014/main" id="{466BD3C3-922F-4464-9241-DC4279519C12}"/>
              </a:ext>
            </a:extLst>
          </p:cNvPr>
          <p:cNvSpPr txBox="1"/>
          <p:nvPr/>
        </p:nvSpPr>
        <p:spPr>
          <a:xfrm>
            <a:off x="437880" y="2782669"/>
            <a:ext cx="1906073" cy="646331"/>
          </a:xfrm>
          <a:prstGeom prst="rect">
            <a:avLst/>
          </a:prstGeom>
          <a:solidFill>
            <a:schemeClr val="accent1">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sz="3600" b="1" dirty="0"/>
              <a:t>Cont.</a:t>
            </a:r>
            <a:endParaRPr lang="en-US" sz="3600" dirty="0"/>
          </a:p>
        </p:txBody>
      </p:sp>
      <p:sp>
        <p:nvSpPr>
          <p:cNvPr id="22" name="Rectangle 21">
            <a:extLst>
              <a:ext uri="{FF2B5EF4-FFF2-40B4-BE49-F238E27FC236}">
                <a16:creationId xmlns:a16="http://schemas.microsoft.com/office/drawing/2014/main" id="{0113E4EA-4440-4E21-AADC-646E28D58F9D}"/>
              </a:ext>
            </a:extLst>
          </p:cNvPr>
          <p:cNvSpPr/>
          <p:nvPr/>
        </p:nvSpPr>
        <p:spPr>
          <a:xfrm>
            <a:off x="3618163" y="5773706"/>
            <a:ext cx="7738017" cy="584775"/>
          </a:xfrm>
          <a:prstGeom prst="rect">
            <a:avLst/>
          </a:prstGeom>
        </p:spPr>
        <p:txBody>
          <a:bodyPr wrap="none">
            <a:spAutoFit/>
          </a:bodyPr>
          <a:lstStyle/>
          <a:p>
            <a:pPr lvl="0" algn="ctr"/>
            <a:r>
              <a:rPr lang="en-US" sz="1600" dirty="0">
                <a:solidFill>
                  <a:srgbClr val="000000"/>
                </a:solidFill>
                <a:latin typeface="Times New Roman" panose="02020603050405020304" pitchFamily="18" charset="0"/>
                <a:ea typeface="Calibri" panose="020F0502020204030204" pitchFamily="34" charset="0"/>
              </a:rPr>
              <a:t>Fig. 6. (a) Longest horizontal edge segment (b) Longest increasing horizontal edge segment</a:t>
            </a:r>
          </a:p>
          <a:p>
            <a:pPr lvl="0" algn="ctr"/>
            <a:r>
              <a:rPr lang="en-US" sz="1600" dirty="0">
                <a:solidFill>
                  <a:srgbClr val="000000"/>
                </a:solidFill>
                <a:latin typeface="Times New Roman" panose="02020603050405020304" pitchFamily="18" charset="0"/>
                <a:ea typeface="Calibri" panose="020F0502020204030204" pitchFamily="34" charset="0"/>
              </a:rPr>
              <a:t> (c) Estimating vertical vanishing point</a:t>
            </a:r>
            <a:endParaRPr lang="en-US" sz="1200" dirty="0">
              <a:solidFill>
                <a:srgbClr val="000000"/>
              </a:solidFill>
            </a:endParaRPr>
          </a:p>
        </p:txBody>
      </p:sp>
      <p:sp>
        <p:nvSpPr>
          <p:cNvPr id="3" name="Rectangle 2">
            <a:extLst>
              <a:ext uri="{FF2B5EF4-FFF2-40B4-BE49-F238E27FC236}">
                <a16:creationId xmlns:a16="http://schemas.microsoft.com/office/drawing/2014/main" id="{851E53ED-F304-4B9A-A8DB-C7117A99679E}"/>
              </a:ext>
            </a:extLst>
          </p:cNvPr>
          <p:cNvSpPr/>
          <p:nvPr/>
        </p:nvSpPr>
        <p:spPr>
          <a:xfrm>
            <a:off x="3126579" y="1764406"/>
            <a:ext cx="8229601" cy="1555041"/>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VP (imaginary) is two handrails intersection point of a staircase.</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Some stairs do not have either both handrails or one handrail.</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For these cases, two virtual handrails may construct to calculate VP. </a:t>
            </a:r>
          </a:p>
        </p:txBody>
      </p:sp>
      <p:pic>
        <p:nvPicPr>
          <p:cNvPr id="13" name="Picture 12">
            <a:extLst>
              <a:ext uri="{FF2B5EF4-FFF2-40B4-BE49-F238E27FC236}">
                <a16:creationId xmlns:a16="http://schemas.microsoft.com/office/drawing/2014/main" id="{A364F278-34B2-471B-8E3B-8509A8CB8FA0}"/>
              </a:ext>
            </a:extLst>
          </p:cNvPr>
          <p:cNvPicPr>
            <a:picLocks noChangeAspect="1"/>
          </p:cNvPicPr>
          <p:nvPr/>
        </p:nvPicPr>
        <p:blipFill>
          <a:blip r:embed="rId2"/>
          <a:stretch>
            <a:fillRect/>
          </a:stretch>
        </p:blipFill>
        <p:spPr>
          <a:xfrm>
            <a:off x="4468812" y="3591851"/>
            <a:ext cx="5737455" cy="2181855"/>
          </a:xfrm>
          <a:prstGeom prst="rect">
            <a:avLst/>
          </a:prstGeom>
        </p:spPr>
      </p:pic>
      <p:sp>
        <p:nvSpPr>
          <p:cNvPr id="5" name="Slide Number Placeholder 4">
            <a:extLst>
              <a:ext uri="{FF2B5EF4-FFF2-40B4-BE49-F238E27FC236}">
                <a16:creationId xmlns:a16="http://schemas.microsoft.com/office/drawing/2014/main" id="{F25C21EE-5F7F-4BC9-9E9F-79A3BB7FC278}"/>
              </a:ext>
            </a:extLst>
          </p:cNvPr>
          <p:cNvSpPr>
            <a:spLocks noGrp="1"/>
          </p:cNvSpPr>
          <p:nvPr>
            <p:ph type="sldNum" sz="quarter" idx="12"/>
          </p:nvPr>
        </p:nvSpPr>
        <p:spPr/>
        <p:txBody>
          <a:bodyPr/>
          <a:lstStyle/>
          <a:p>
            <a:fld id="{69E57DC2-970A-4B3E-BB1C-7A09969E49DF}" type="slidenum">
              <a:rPr lang="en-US" sz="2000" smtClean="0"/>
              <a:t>11</a:t>
            </a:fld>
            <a:endParaRPr lang="en-US" dirty="0"/>
          </a:p>
        </p:txBody>
      </p:sp>
    </p:spTree>
    <p:extLst>
      <p:ext uri="{BB962C8B-B14F-4D97-AF65-F5344CB8AC3E}">
        <p14:creationId xmlns:p14="http://schemas.microsoft.com/office/powerpoint/2010/main" val="4183583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ADD5F9-DF2A-452B-86A2-EDC55FAA3414}"/>
              </a:ext>
            </a:extLst>
          </p:cNvPr>
          <p:cNvSpPr/>
          <p:nvPr/>
        </p:nvSpPr>
        <p:spPr>
          <a:xfrm>
            <a:off x="0" y="821028"/>
            <a:ext cx="2781837" cy="5215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42EE9A8-122C-4FB4-BF22-36C89108C8E2}"/>
              </a:ext>
            </a:extLst>
          </p:cNvPr>
          <p:cNvSpPr txBox="1">
            <a:spLocks/>
          </p:cNvSpPr>
          <p:nvPr/>
        </p:nvSpPr>
        <p:spPr>
          <a:xfrm>
            <a:off x="186743" y="1051134"/>
            <a:ext cx="2376153" cy="2709497"/>
          </a:xfrm>
          <a:prstGeom prst="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dirty="0">
                <a:solidFill>
                  <a:schemeClr val="tx1"/>
                </a:solidFill>
              </a:rPr>
              <a:t>Distance estimation from camera to stair</a:t>
            </a:r>
          </a:p>
        </p:txBody>
      </p:sp>
      <p:sp>
        <p:nvSpPr>
          <p:cNvPr id="22" name="Rectangle 21">
            <a:extLst>
              <a:ext uri="{FF2B5EF4-FFF2-40B4-BE49-F238E27FC236}">
                <a16:creationId xmlns:a16="http://schemas.microsoft.com/office/drawing/2014/main" id="{0113E4EA-4440-4E21-AADC-646E28D58F9D}"/>
              </a:ext>
            </a:extLst>
          </p:cNvPr>
          <p:cNvSpPr/>
          <p:nvPr/>
        </p:nvSpPr>
        <p:spPr>
          <a:xfrm>
            <a:off x="5142819" y="6095712"/>
            <a:ext cx="4405373" cy="338554"/>
          </a:xfrm>
          <a:prstGeom prst="rect">
            <a:avLst/>
          </a:prstGeom>
        </p:spPr>
        <p:txBody>
          <a:bodyPr wrap="none">
            <a:spAutoFit/>
          </a:bodyPr>
          <a:lstStyle/>
          <a:p>
            <a:pPr lvl="0" algn="ctr"/>
            <a:r>
              <a:rPr lang="en-US" sz="1600" dirty="0">
                <a:solidFill>
                  <a:srgbClr val="000000"/>
                </a:solidFill>
                <a:latin typeface="Times New Roman" panose="02020603050405020304" pitchFamily="18" charset="0"/>
                <a:ea typeface="Calibri" panose="020F0502020204030204" pitchFamily="34" charset="0"/>
              </a:rPr>
              <a:t>Fig. 7. Estimating distance from the camera to stair</a:t>
            </a:r>
            <a:endParaRPr lang="en-US" sz="1200" dirty="0">
              <a:solidFill>
                <a:srgbClr val="000000"/>
              </a:solidFill>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851E53ED-F304-4B9A-A8DB-C7117A99679E}"/>
                  </a:ext>
                </a:extLst>
              </p:cNvPr>
              <p:cNvSpPr/>
              <p:nvPr/>
            </p:nvSpPr>
            <p:spPr>
              <a:xfrm>
                <a:off x="3251915" y="957695"/>
                <a:ext cx="7926947" cy="2662524"/>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Two cameras are used to measure the distance from staircase to camera.</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 and B’ are the estimated points from the camera at O’ and from camera O the estimated points are A and B. </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Here ACO and A’CO triangles are similar. By solving , </a:t>
                </a:r>
                <a14:m>
                  <m:oMath xmlns:m="http://schemas.openxmlformats.org/officeDocument/2006/math">
                    <m:r>
                      <a:rPr lang="en-US" sz="2400" i="1">
                        <a:latin typeface="Cambria Math" panose="02040503050406030204" pitchFamily="18" charset="0"/>
                      </a:rPr>
                      <m:t>𝐷</m:t>
                    </m:r>
                    <m:r>
                      <a:rPr lang="en-US" sz="240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𝑑</m:t>
                        </m:r>
                      </m:num>
                      <m:den>
                        <m:r>
                          <a:rPr lang="en-US" sz="2400">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𝛼</m:t>
                        </m:r>
                      </m:den>
                    </m:f>
                  </m:oMath>
                </a14:m>
                <a:r>
                  <a:rPr lang="en-US" sz="2800" dirty="0">
                    <a:latin typeface="Times New Roman" panose="02020603050405020304" pitchFamily="18" charset="0"/>
                    <a:cs typeface="Times New Roman" panose="02020603050405020304" pitchFamily="18" charset="0"/>
                  </a:rPr>
                  <a:t> </a:t>
                </a:r>
              </a:p>
              <a:p>
                <a:pPr algn="just"/>
                <a:r>
                  <a:rPr lang="en-US" sz="2200" dirty="0">
                    <a:latin typeface="Times New Roman" panose="02020603050405020304" pitchFamily="18" charset="0"/>
                    <a:cs typeface="Times New Roman" panose="02020603050405020304" pitchFamily="18" charset="0"/>
                  </a:rPr>
                  <a:t>		Here, α is the ratio between AC and AC’. </a:t>
                </a:r>
              </a:p>
              <a:p>
                <a:pPr algn="just"/>
                <a:r>
                  <a:rPr lang="en-US" sz="2200" dirty="0">
                    <a:latin typeface="Times New Roman" panose="02020603050405020304" pitchFamily="18" charset="0"/>
                    <a:cs typeface="Times New Roman" panose="02020603050405020304" pitchFamily="18" charset="0"/>
                  </a:rPr>
                  <a:t>		</a:t>
                </a:r>
                <a:endParaRPr lang="en-US" dirty="0"/>
              </a:p>
            </p:txBody>
          </p:sp>
        </mc:Choice>
        <mc:Fallback xmlns="">
          <p:sp>
            <p:nvSpPr>
              <p:cNvPr id="3" name="Rectangle 2">
                <a:extLst>
                  <a:ext uri="{FF2B5EF4-FFF2-40B4-BE49-F238E27FC236}">
                    <a16:creationId xmlns:a16="http://schemas.microsoft.com/office/drawing/2014/main" id="{851E53ED-F304-4B9A-A8DB-C7117A99679E}"/>
                  </a:ext>
                </a:extLst>
              </p:cNvPr>
              <p:cNvSpPr>
                <a:spLocks noRot="1" noChangeAspect="1" noMove="1" noResize="1" noEditPoints="1" noAdjustHandles="1" noChangeArrowheads="1" noChangeShapeType="1" noTextEdit="1"/>
              </p:cNvSpPr>
              <p:nvPr/>
            </p:nvSpPr>
            <p:spPr>
              <a:xfrm>
                <a:off x="3251915" y="957695"/>
                <a:ext cx="7926947" cy="2662524"/>
              </a:xfrm>
              <a:prstGeom prst="rect">
                <a:avLst/>
              </a:prstGeom>
              <a:blipFill>
                <a:blip r:embed="rId2"/>
                <a:stretch>
                  <a:fillRect l="-846" t="-1602" r="-922"/>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C10BC5C8-D01C-4101-9667-F8EB817A2921}"/>
              </a:ext>
            </a:extLst>
          </p:cNvPr>
          <p:cNvPicPr>
            <a:picLocks noChangeAspect="1"/>
          </p:cNvPicPr>
          <p:nvPr/>
        </p:nvPicPr>
        <p:blipFill>
          <a:blip r:embed="rId3"/>
          <a:stretch>
            <a:fillRect/>
          </a:stretch>
        </p:blipFill>
        <p:spPr>
          <a:xfrm>
            <a:off x="4613919" y="3807251"/>
            <a:ext cx="5191850" cy="2305372"/>
          </a:xfrm>
          <a:prstGeom prst="rect">
            <a:avLst/>
          </a:prstGeom>
        </p:spPr>
      </p:pic>
      <p:sp>
        <p:nvSpPr>
          <p:cNvPr id="5" name="Slide Number Placeholder 4">
            <a:extLst>
              <a:ext uri="{FF2B5EF4-FFF2-40B4-BE49-F238E27FC236}">
                <a16:creationId xmlns:a16="http://schemas.microsoft.com/office/drawing/2014/main" id="{55E99D71-3577-4619-9C73-EEDE3F443A08}"/>
              </a:ext>
            </a:extLst>
          </p:cNvPr>
          <p:cNvSpPr>
            <a:spLocks noGrp="1"/>
          </p:cNvSpPr>
          <p:nvPr>
            <p:ph type="sldNum" sz="quarter" idx="12"/>
          </p:nvPr>
        </p:nvSpPr>
        <p:spPr/>
        <p:txBody>
          <a:bodyPr/>
          <a:lstStyle/>
          <a:p>
            <a:fld id="{69E57DC2-970A-4B3E-BB1C-7A09969E49DF}" type="slidenum">
              <a:rPr lang="en-US" sz="2000" smtClean="0"/>
              <a:t>12</a:t>
            </a:fld>
            <a:endParaRPr lang="en-US" dirty="0"/>
          </a:p>
        </p:txBody>
      </p:sp>
    </p:spTree>
    <p:extLst>
      <p:ext uri="{BB962C8B-B14F-4D97-AF65-F5344CB8AC3E}">
        <p14:creationId xmlns:p14="http://schemas.microsoft.com/office/powerpoint/2010/main" val="874290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ADD5F9-DF2A-452B-86A2-EDC55FAA3414}"/>
              </a:ext>
            </a:extLst>
          </p:cNvPr>
          <p:cNvSpPr/>
          <p:nvPr/>
        </p:nvSpPr>
        <p:spPr>
          <a:xfrm>
            <a:off x="0" y="821028"/>
            <a:ext cx="2781837" cy="5215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42EE9A8-122C-4FB4-BF22-36C89108C8E2}"/>
              </a:ext>
            </a:extLst>
          </p:cNvPr>
          <p:cNvSpPr txBox="1">
            <a:spLocks/>
          </p:cNvSpPr>
          <p:nvPr/>
        </p:nvSpPr>
        <p:spPr>
          <a:xfrm>
            <a:off x="186743" y="1051134"/>
            <a:ext cx="2453426" cy="1228427"/>
          </a:xfrm>
          <a:prstGeom prst="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dirty="0">
                <a:solidFill>
                  <a:schemeClr val="tx1"/>
                </a:solidFill>
              </a:rPr>
              <a:t>Experiment Results</a:t>
            </a:r>
          </a:p>
        </p:txBody>
      </p:sp>
      <p:sp>
        <p:nvSpPr>
          <p:cNvPr id="3" name="Rectangle 2">
            <a:extLst>
              <a:ext uri="{FF2B5EF4-FFF2-40B4-BE49-F238E27FC236}">
                <a16:creationId xmlns:a16="http://schemas.microsoft.com/office/drawing/2014/main" id="{851E53ED-F304-4B9A-A8DB-C7117A99679E}"/>
              </a:ext>
            </a:extLst>
          </p:cNvPr>
          <p:cNvSpPr/>
          <p:nvPr/>
        </p:nvSpPr>
        <p:spPr>
          <a:xfrm>
            <a:off x="2968580" y="745377"/>
            <a:ext cx="8416344" cy="2069413"/>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 case of Indoor stair type, the system achieved 97.56% accuracy and for outdoor it achieved slightly low accuracy of 96.67%.</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system had achieved an accuracy of 97.12% on average.</a:t>
            </a:r>
          </a:p>
          <a:p>
            <a:pPr algn="just">
              <a:lnSpc>
                <a:spcPct val="150000"/>
              </a:lnSpc>
            </a:pPr>
            <a:r>
              <a:rPr lang="en-US" sz="2200" dirty="0">
                <a:latin typeface="Times New Roman" panose="02020603050405020304" pitchFamily="18" charset="0"/>
                <a:cs typeface="Times New Roman" panose="02020603050405020304" pitchFamily="18" charset="0"/>
              </a:rPr>
              <a:t>		</a:t>
            </a:r>
            <a:endParaRPr lang="en-US" dirty="0"/>
          </a:p>
        </p:txBody>
      </p:sp>
      <p:pic>
        <p:nvPicPr>
          <p:cNvPr id="6" name="Picture 5">
            <a:extLst>
              <a:ext uri="{FF2B5EF4-FFF2-40B4-BE49-F238E27FC236}">
                <a16:creationId xmlns:a16="http://schemas.microsoft.com/office/drawing/2014/main" id="{37DCC43D-C2C5-4500-9FC7-94146653D315}"/>
              </a:ext>
            </a:extLst>
          </p:cNvPr>
          <p:cNvPicPr>
            <a:picLocks noChangeAspect="1"/>
          </p:cNvPicPr>
          <p:nvPr/>
        </p:nvPicPr>
        <p:blipFill>
          <a:blip r:embed="rId2"/>
          <a:stretch>
            <a:fillRect/>
          </a:stretch>
        </p:blipFill>
        <p:spPr>
          <a:xfrm>
            <a:off x="3701962" y="2814790"/>
            <a:ext cx="7270838" cy="2843876"/>
          </a:xfrm>
          <a:prstGeom prst="rect">
            <a:avLst/>
          </a:prstGeom>
        </p:spPr>
      </p:pic>
      <p:sp>
        <p:nvSpPr>
          <p:cNvPr id="5" name="Slide Number Placeholder 4">
            <a:extLst>
              <a:ext uri="{FF2B5EF4-FFF2-40B4-BE49-F238E27FC236}">
                <a16:creationId xmlns:a16="http://schemas.microsoft.com/office/drawing/2014/main" id="{FE9114E1-C13A-4343-8D30-39D2F7BCF525}"/>
              </a:ext>
            </a:extLst>
          </p:cNvPr>
          <p:cNvSpPr>
            <a:spLocks noGrp="1"/>
          </p:cNvSpPr>
          <p:nvPr>
            <p:ph type="sldNum" sz="quarter" idx="12"/>
          </p:nvPr>
        </p:nvSpPr>
        <p:spPr/>
        <p:txBody>
          <a:bodyPr/>
          <a:lstStyle/>
          <a:p>
            <a:fld id="{69E57DC2-970A-4B3E-BB1C-7A09969E49DF}" type="slidenum">
              <a:rPr lang="en-US" sz="2000" smtClean="0"/>
              <a:t>13</a:t>
            </a:fld>
            <a:endParaRPr lang="en-US" dirty="0"/>
          </a:p>
        </p:txBody>
      </p:sp>
    </p:spTree>
    <p:extLst>
      <p:ext uri="{BB962C8B-B14F-4D97-AF65-F5344CB8AC3E}">
        <p14:creationId xmlns:p14="http://schemas.microsoft.com/office/powerpoint/2010/main" val="2344937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ADD5F9-DF2A-452B-86A2-EDC55FAA3414}"/>
              </a:ext>
            </a:extLst>
          </p:cNvPr>
          <p:cNvSpPr/>
          <p:nvPr/>
        </p:nvSpPr>
        <p:spPr>
          <a:xfrm>
            <a:off x="0" y="821028"/>
            <a:ext cx="2781837" cy="5215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42EE9A8-122C-4FB4-BF22-36C89108C8E2}"/>
              </a:ext>
            </a:extLst>
          </p:cNvPr>
          <p:cNvSpPr txBox="1">
            <a:spLocks/>
          </p:cNvSpPr>
          <p:nvPr/>
        </p:nvSpPr>
        <p:spPr>
          <a:xfrm>
            <a:off x="186743" y="1051134"/>
            <a:ext cx="2453426" cy="1228427"/>
          </a:xfrm>
          <a:prstGeom prst="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dirty="0">
                <a:solidFill>
                  <a:schemeClr val="tx1"/>
                </a:solidFill>
              </a:rPr>
              <a:t>Experiment Results</a:t>
            </a:r>
          </a:p>
        </p:txBody>
      </p:sp>
      <p:sp>
        <p:nvSpPr>
          <p:cNvPr id="3" name="Rectangle 2">
            <a:extLst>
              <a:ext uri="{FF2B5EF4-FFF2-40B4-BE49-F238E27FC236}">
                <a16:creationId xmlns:a16="http://schemas.microsoft.com/office/drawing/2014/main" id="{851E53ED-F304-4B9A-A8DB-C7117A99679E}"/>
              </a:ext>
            </a:extLst>
          </p:cNvPr>
          <p:cNvSpPr/>
          <p:nvPr/>
        </p:nvSpPr>
        <p:spPr>
          <a:xfrm>
            <a:off x="2968580" y="960633"/>
            <a:ext cx="8480738" cy="1053750"/>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distance estimation from the camera also gives an accuracy of 98.01% on average. 		</a:t>
            </a:r>
            <a:endParaRPr lang="en-US" dirty="0"/>
          </a:p>
        </p:txBody>
      </p:sp>
      <p:pic>
        <p:nvPicPr>
          <p:cNvPr id="7" name="Picture 6">
            <a:extLst>
              <a:ext uri="{FF2B5EF4-FFF2-40B4-BE49-F238E27FC236}">
                <a16:creationId xmlns:a16="http://schemas.microsoft.com/office/drawing/2014/main" id="{C2ACEAAD-EE0B-4B6F-9790-38D2949EA430}"/>
              </a:ext>
            </a:extLst>
          </p:cNvPr>
          <p:cNvPicPr>
            <a:picLocks noChangeAspect="1"/>
          </p:cNvPicPr>
          <p:nvPr/>
        </p:nvPicPr>
        <p:blipFill>
          <a:blip r:embed="rId2"/>
          <a:stretch>
            <a:fillRect/>
          </a:stretch>
        </p:blipFill>
        <p:spPr>
          <a:xfrm>
            <a:off x="3422307" y="2386562"/>
            <a:ext cx="8147599" cy="2945292"/>
          </a:xfrm>
          <a:prstGeom prst="rect">
            <a:avLst/>
          </a:prstGeom>
        </p:spPr>
      </p:pic>
      <p:sp>
        <p:nvSpPr>
          <p:cNvPr id="8" name="TextBox 7">
            <a:extLst>
              <a:ext uri="{FF2B5EF4-FFF2-40B4-BE49-F238E27FC236}">
                <a16:creationId xmlns:a16="http://schemas.microsoft.com/office/drawing/2014/main" id="{864C6525-C790-455E-AA48-D895D721FB2F}"/>
              </a:ext>
            </a:extLst>
          </p:cNvPr>
          <p:cNvSpPr txBox="1"/>
          <p:nvPr/>
        </p:nvSpPr>
        <p:spPr>
          <a:xfrm>
            <a:off x="437880" y="2782669"/>
            <a:ext cx="1906073" cy="646331"/>
          </a:xfrm>
          <a:prstGeom prst="rect">
            <a:avLst/>
          </a:prstGeom>
          <a:solidFill>
            <a:schemeClr val="accent1">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sz="3600" b="1" dirty="0"/>
              <a:t>Cont.</a:t>
            </a:r>
            <a:endParaRPr lang="en-US" sz="3600" dirty="0"/>
          </a:p>
        </p:txBody>
      </p:sp>
      <p:sp>
        <p:nvSpPr>
          <p:cNvPr id="5" name="Slide Number Placeholder 4">
            <a:extLst>
              <a:ext uri="{FF2B5EF4-FFF2-40B4-BE49-F238E27FC236}">
                <a16:creationId xmlns:a16="http://schemas.microsoft.com/office/drawing/2014/main" id="{D6E845F8-32A9-461D-91AF-BFEBD9607FE6}"/>
              </a:ext>
            </a:extLst>
          </p:cNvPr>
          <p:cNvSpPr>
            <a:spLocks noGrp="1"/>
          </p:cNvSpPr>
          <p:nvPr>
            <p:ph type="sldNum" sz="quarter" idx="12"/>
          </p:nvPr>
        </p:nvSpPr>
        <p:spPr>
          <a:xfrm>
            <a:off x="10045521" y="6036972"/>
            <a:ext cx="2119541" cy="684503"/>
          </a:xfrm>
        </p:spPr>
        <p:txBody>
          <a:bodyPr/>
          <a:lstStyle/>
          <a:p>
            <a:fld id="{69E57DC2-970A-4B3E-BB1C-7A09969E49DF}" type="slidenum">
              <a:rPr lang="en-US" sz="2000" smtClean="0"/>
              <a:t>14</a:t>
            </a:fld>
            <a:endParaRPr lang="en-US" sz="1050" dirty="0"/>
          </a:p>
        </p:txBody>
      </p:sp>
    </p:spTree>
    <p:extLst>
      <p:ext uri="{BB962C8B-B14F-4D97-AF65-F5344CB8AC3E}">
        <p14:creationId xmlns:p14="http://schemas.microsoft.com/office/powerpoint/2010/main" val="2552323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ADD5F9-DF2A-452B-86A2-EDC55FAA3414}"/>
              </a:ext>
            </a:extLst>
          </p:cNvPr>
          <p:cNvSpPr/>
          <p:nvPr/>
        </p:nvSpPr>
        <p:spPr>
          <a:xfrm>
            <a:off x="0" y="821028"/>
            <a:ext cx="2781837" cy="5215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42EE9A8-122C-4FB4-BF22-36C89108C8E2}"/>
              </a:ext>
            </a:extLst>
          </p:cNvPr>
          <p:cNvSpPr txBox="1">
            <a:spLocks/>
          </p:cNvSpPr>
          <p:nvPr/>
        </p:nvSpPr>
        <p:spPr>
          <a:xfrm>
            <a:off x="186743" y="1051135"/>
            <a:ext cx="2453426" cy="635998"/>
          </a:xfrm>
          <a:prstGeom prst="rect">
            <a:avLst/>
          </a:prstGeom>
          <a:solidFill>
            <a:schemeClr val="bg1"/>
          </a:solidFill>
          <a:ln w="28575">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dirty="0">
                <a:solidFill>
                  <a:schemeClr val="tx1"/>
                </a:solidFill>
              </a:rPr>
              <a:t>Conclusion</a:t>
            </a:r>
          </a:p>
        </p:txBody>
      </p:sp>
      <p:sp>
        <p:nvSpPr>
          <p:cNvPr id="5" name="Rectangle 4">
            <a:extLst>
              <a:ext uri="{FF2B5EF4-FFF2-40B4-BE49-F238E27FC236}">
                <a16:creationId xmlns:a16="http://schemas.microsoft.com/office/drawing/2014/main" id="{5FE97F84-5779-47D4-BE62-5AE2FECD1783}"/>
              </a:ext>
            </a:extLst>
          </p:cNvPr>
          <p:cNvSpPr/>
          <p:nvPr/>
        </p:nvSpPr>
        <p:spPr>
          <a:xfrm>
            <a:off x="3264793" y="1835239"/>
            <a:ext cx="7746643" cy="2462213"/>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developed system can detect staircase and estimate distance from user to stair except any prior information.</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Some natural and unique properties of staircase are used to develop this framework.</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system had achieved an accuracy of 97.12%. </a:t>
            </a:r>
          </a:p>
        </p:txBody>
      </p:sp>
      <p:sp>
        <p:nvSpPr>
          <p:cNvPr id="3" name="Slide Number Placeholder 2">
            <a:extLst>
              <a:ext uri="{FF2B5EF4-FFF2-40B4-BE49-F238E27FC236}">
                <a16:creationId xmlns:a16="http://schemas.microsoft.com/office/drawing/2014/main" id="{28D593B6-BF98-4327-84A7-0070D3EA63C7}"/>
              </a:ext>
            </a:extLst>
          </p:cNvPr>
          <p:cNvSpPr>
            <a:spLocks noGrp="1"/>
          </p:cNvSpPr>
          <p:nvPr>
            <p:ph type="sldNum" sz="quarter" idx="12"/>
          </p:nvPr>
        </p:nvSpPr>
        <p:spPr/>
        <p:txBody>
          <a:bodyPr/>
          <a:lstStyle/>
          <a:p>
            <a:fld id="{69E57DC2-970A-4B3E-BB1C-7A09969E49DF}" type="slidenum">
              <a:rPr lang="en-US" sz="2000" smtClean="0"/>
              <a:t>15</a:t>
            </a:fld>
            <a:endParaRPr lang="en-US" dirty="0"/>
          </a:p>
        </p:txBody>
      </p:sp>
    </p:spTree>
    <p:extLst>
      <p:ext uri="{BB962C8B-B14F-4D97-AF65-F5344CB8AC3E}">
        <p14:creationId xmlns:p14="http://schemas.microsoft.com/office/powerpoint/2010/main" val="4053904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0E1619-13D2-4635-BCA5-4E7E9ECAC55A}"/>
              </a:ext>
            </a:extLst>
          </p:cNvPr>
          <p:cNvPicPr>
            <a:picLocks noChangeAspect="1"/>
          </p:cNvPicPr>
          <p:nvPr/>
        </p:nvPicPr>
        <p:blipFill>
          <a:blip r:embed="rId2"/>
          <a:stretch>
            <a:fillRect/>
          </a:stretch>
        </p:blipFill>
        <p:spPr>
          <a:xfrm>
            <a:off x="4415307" y="2962139"/>
            <a:ext cx="3361386" cy="2524260"/>
          </a:xfrm>
          <a:prstGeom prst="rect">
            <a:avLst/>
          </a:prstGeom>
        </p:spPr>
      </p:pic>
      <p:sp>
        <p:nvSpPr>
          <p:cNvPr id="4" name="Rectangle 3">
            <a:extLst>
              <a:ext uri="{FF2B5EF4-FFF2-40B4-BE49-F238E27FC236}">
                <a16:creationId xmlns:a16="http://schemas.microsoft.com/office/drawing/2014/main" id="{233B81F7-6B6F-4A63-B5D8-15B4D784A9A9}"/>
              </a:ext>
            </a:extLst>
          </p:cNvPr>
          <p:cNvSpPr/>
          <p:nvPr/>
        </p:nvSpPr>
        <p:spPr>
          <a:xfrm>
            <a:off x="3116687" y="821028"/>
            <a:ext cx="6040192" cy="1574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2F6C665-33B8-4844-B1D7-1374B9DFC0AB}"/>
              </a:ext>
            </a:extLst>
          </p:cNvPr>
          <p:cNvSpPr txBox="1">
            <a:spLocks/>
          </p:cNvSpPr>
          <p:nvPr/>
        </p:nvSpPr>
        <p:spPr>
          <a:xfrm>
            <a:off x="4415307" y="1276618"/>
            <a:ext cx="3814292" cy="663262"/>
          </a:xfrm>
          <a:prstGeom prst="rect">
            <a:avLst/>
          </a:prstGeom>
          <a:solidFill>
            <a:schemeClr val="bg1"/>
          </a:solidFill>
          <a:ln w="28575">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dirty="0">
                <a:solidFill>
                  <a:schemeClr val="tx1"/>
                </a:solidFill>
              </a:rPr>
              <a:t>Any Question?</a:t>
            </a:r>
          </a:p>
        </p:txBody>
      </p:sp>
      <p:sp>
        <p:nvSpPr>
          <p:cNvPr id="2" name="Slide Number Placeholder 1">
            <a:extLst>
              <a:ext uri="{FF2B5EF4-FFF2-40B4-BE49-F238E27FC236}">
                <a16:creationId xmlns:a16="http://schemas.microsoft.com/office/drawing/2014/main" id="{E72FF08B-B340-4523-9C07-1F6C79148BD6}"/>
              </a:ext>
            </a:extLst>
          </p:cNvPr>
          <p:cNvSpPr>
            <a:spLocks noGrp="1"/>
          </p:cNvSpPr>
          <p:nvPr>
            <p:ph type="sldNum" sz="quarter" idx="12"/>
          </p:nvPr>
        </p:nvSpPr>
        <p:spPr/>
        <p:txBody>
          <a:bodyPr/>
          <a:lstStyle/>
          <a:p>
            <a:fld id="{69E57DC2-970A-4B3E-BB1C-7A09969E49DF}" type="slidenum">
              <a:rPr lang="en-US" sz="2000" smtClean="0"/>
              <a:t>16</a:t>
            </a:fld>
            <a:endParaRPr lang="en-US" dirty="0"/>
          </a:p>
        </p:txBody>
      </p:sp>
    </p:spTree>
    <p:extLst>
      <p:ext uri="{BB962C8B-B14F-4D97-AF65-F5344CB8AC3E}">
        <p14:creationId xmlns:p14="http://schemas.microsoft.com/office/powerpoint/2010/main" val="1834383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BDC95-569C-4CD0-AB2F-1490F1BF96D0}"/>
              </a:ext>
            </a:extLst>
          </p:cNvPr>
          <p:cNvSpPr>
            <a:spLocks noGrp="1"/>
          </p:cNvSpPr>
          <p:nvPr>
            <p:ph type="title"/>
          </p:nvPr>
        </p:nvSpPr>
        <p:spPr>
          <a:xfrm>
            <a:off x="617837" y="1128409"/>
            <a:ext cx="2273643" cy="1590078"/>
          </a:xfr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algn="ctr"/>
            <a:r>
              <a:rPr lang="en-US" b="1" dirty="0">
                <a:solidFill>
                  <a:schemeClr val="tx1"/>
                </a:solidFill>
              </a:rPr>
              <a:t>Outline</a:t>
            </a:r>
          </a:p>
        </p:txBody>
      </p:sp>
      <p:graphicFrame>
        <p:nvGraphicFramePr>
          <p:cNvPr id="9" name="Diagram 8">
            <a:extLst>
              <a:ext uri="{FF2B5EF4-FFF2-40B4-BE49-F238E27FC236}">
                <a16:creationId xmlns:a16="http://schemas.microsoft.com/office/drawing/2014/main" id="{34075968-A8BD-4ED2-B9C3-BBC477A3880C}"/>
              </a:ext>
            </a:extLst>
          </p:cNvPr>
          <p:cNvGraphicFramePr/>
          <p:nvPr>
            <p:extLst>
              <p:ext uri="{D42A27DB-BD31-4B8C-83A1-F6EECF244321}">
                <p14:modId xmlns:p14="http://schemas.microsoft.com/office/powerpoint/2010/main" val="359378454"/>
              </p:ext>
            </p:extLst>
          </p:nvPr>
        </p:nvGraphicFramePr>
        <p:xfrm>
          <a:off x="3387143" y="781153"/>
          <a:ext cx="5383370" cy="52590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0D260F80-A263-460F-978D-A6D22F21238C}"/>
              </a:ext>
            </a:extLst>
          </p:cNvPr>
          <p:cNvSpPr>
            <a:spLocks noGrp="1"/>
          </p:cNvSpPr>
          <p:nvPr>
            <p:ph type="sldNum" sz="quarter" idx="12"/>
          </p:nvPr>
        </p:nvSpPr>
        <p:spPr/>
        <p:txBody>
          <a:bodyPr/>
          <a:lstStyle/>
          <a:p>
            <a:fld id="{69E57DC2-970A-4B3E-BB1C-7A09969E49DF}" type="slidenum">
              <a:rPr lang="en-US" sz="2000" smtClean="0"/>
              <a:t>2</a:t>
            </a:fld>
            <a:endParaRPr lang="en-US" sz="2000" dirty="0"/>
          </a:p>
        </p:txBody>
      </p:sp>
    </p:spTree>
    <p:extLst>
      <p:ext uri="{BB962C8B-B14F-4D97-AF65-F5344CB8AC3E}">
        <p14:creationId xmlns:p14="http://schemas.microsoft.com/office/powerpoint/2010/main" val="1533751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ADD5F9-DF2A-452B-86A2-EDC55FAA3414}"/>
              </a:ext>
            </a:extLst>
          </p:cNvPr>
          <p:cNvSpPr/>
          <p:nvPr/>
        </p:nvSpPr>
        <p:spPr>
          <a:xfrm>
            <a:off x="0" y="821028"/>
            <a:ext cx="2781837" cy="5215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Diagram 2">
            <a:extLst>
              <a:ext uri="{FF2B5EF4-FFF2-40B4-BE49-F238E27FC236}">
                <a16:creationId xmlns:a16="http://schemas.microsoft.com/office/drawing/2014/main" id="{72468E07-4A6F-4677-A159-A39ED3A45C11}"/>
              </a:ext>
            </a:extLst>
          </p:cNvPr>
          <p:cNvGraphicFramePr/>
          <p:nvPr>
            <p:extLst>
              <p:ext uri="{D42A27DB-BD31-4B8C-83A1-F6EECF244321}">
                <p14:modId xmlns:p14="http://schemas.microsoft.com/office/powerpoint/2010/main" val="1404096548"/>
              </p:ext>
            </p:extLst>
          </p:nvPr>
        </p:nvGraphicFramePr>
        <p:xfrm>
          <a:off x="2968580" y="579549"/>
          <a:ext cx="8879983" cy="5705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D42EE9A8-122C-4FB4-BF22-36C89108C8E2}"/>
              </a:ext>
            </a:extLst>
          </p:cNvPr>
          <p:cNvSpPr txBox="1">
            <a:spLocks/>
          </p:cNvSpPr>
          <p:nvPr/>
        </p:nvSpPr>
        <p:spPr>
          <a:xfrm>
            <a:off x="186743" y="1051134"/>
            <a:ext cx="2408349" cy="1382973"/>
          </a:xfrm>
          <a:prstGeom prst="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dirty="0">
                <a:solidFill>
                  <a:schemeClr val="tx1"/>
                </a:solidFill>
              </a:rPr>
              <a:t>What the Problem is !</a:t>
            </a:r>
          </a:p>
        </p:txBody>
      </p:sp>
      <p:sp>
        <p:nvSpPr>
          <p:cNvPr id="5" name="Slide Number Placeholder 4">
            <a:extLst>
              <a:ext uri="{FF2B5EF4-FFF2-40B4-BE49-F238E27FC236}">
                <a16:creationId xmlns:a16="http://schemas.microsoft.com/office/drawing/2014/main" id="{74D046D7-63A3-4167-9A0E-033311ECB3E0}"/>
              </a:ext>
            </a:extLst>
          </p:cNvPr>
          <p:cNvSpPr>
            <a:spLocks noGrp="1"/>
          </p:cNvSpPr>
          <p:nvPr>
            <p:ph type="sldNum" sz="quarter" idx="12"/>
          </p:nvPr>
        </p:nvSpPr>
        <p:spPr/>
        <p:txBody>
          <a:bodyPr/>
          <a:lstStyle/>
          <a:p>
            <a:fld id="{69E57DC2-970A-4B3E-BB1C-7A09969E49DF}" type="slidenum">
              <a:rPr lang="en-US" sz="2000" smtClean="0"/>
              <a:t>3</a:t>
            </a:fld>
            <a:endParaRPr lang="en-US" sz="2000" dirty="0"/>
          </a:p>
        </p:txBody>
      </p:sp>
    </p:spTree>
    <p:extLst>
      <p:ext uri="{BB962C8B-B14F-4D97-AF65-F5344CB8AC3E}">
        <p14:creationId xmlns:p14="http://schemas.microsoft.com/office/powerpoint/2010/main" val="611498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ADD5F9-DF2A-452B-86A2-EDC55FAA3414}"/>
              </a:ext>
            </a:extLst>
          </p:cNvPr>
          <p:cNvSpPr/>
          <p:nvPr/>
        </p:nvSpPr>
        <p:spPr>
          <a:xfrm>
            <a:off x="0" y="821028"/>
            <a:ext cx="2781837" cy="5215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42EE9A8-122C-4FB4-BF22-36C89108C8E2}"/>
              </a:ext>
            </a:extLst>
          </p:cNvPr>
          <p:cNvSpPr txBox="1">
            <a:spLocks/>
          </p:cNvSpPr>
          <p:nvPr/>
        </p:nvSpPr>
        <p:spPr>
          <a:xfrm>
            <a:off x="186743" y="1051134"/>
            <a:ext cx="2408349" cy="1382973"/>
          </a:xfrm>
          <a:prstGeom prst="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dirty="0">
                <a:solidFill>
                  <a:schemeClr val="tx1"/>
                </a:solidFill>
              </a:rPr>
              <a:t>Proposed Framework</a:t>
            </a:r>
          </a:p>
        </p:txBody>
      </p:sp>
      <p:sp>
        <p:nvSpPr>
          <p:cNvPr id="5" name="TextBox 4">
            <a:extLst>
              <a:ext uri="{FF2B5EF4-FFF2-40B4-BE49-F238E27FC236}">
                <a16:creationId xmlns:a16="http://schemas.microsoft.com/office/drawing/2014/main" id="{3605AC21-E784-48C3-A6E1-5ED4A8EEE58A}"/>
              </a:ext>
            </a:extLst>
          </p:cNvPr>
          <p:cNvSpPr txBox="1"/>
          <p:nvPr/>
        </p:nvSpPr>
        <p:spPr>
          <a:xfrm>
            <a:off x="2968580" y="965914"/>
            <a:ext cx="8661043" cy="4431983"/>
          </a:xfrm>
          <a:prstGeom prst="rect">
            <a:avLst/>
          </a:prstGeom>
          <a:noFill/>
        </p:spPr>
        <p:txBody>
          <a:bodyPr wrap="square" rtlCol="0">
            <a:spAutoFit/>
          </a:bodyPr>
          <a:lstStyle/>
          <a:p>
            <a:r>
              <a:rPr lang="en-US" sz="2400" dirty="0"/>
              <a:t>The developed system has six elementary steps. They are:</a:t>
            </a:r>
          </a:p>
          <a:p>
            <a:endParaRPr lang="en-US" sz="2400" dirty="0"/>
          </a:p>
          <a:p>
            <a:pPr marL="914400" lvl="1" indent="-457200">
              <a:lnSpc>
                <a:spcPct val="150000"/>
              </a:lnSpc>
              <a:buFont typeface="+mj-lt"/>
              <a:buAutoNum type="alphaUcPeriod"/>
            </a:pPr>
            <a:r>
              <a:rPr lang="en-US" sz="2400" dirty="0"/>
              <a:t>Gabor filter is applied to extract stair edges properly. </a:t>
            </a:r>
          </a:p>
          <a:p>
            <a:pPr marL="914400" lvl="1" indent="-457200">
              <a:lnSpc>
                <a:spcPct val="150000"/>
              </a:lnSpc>
              <a:buFont typeface="+mj-lt"/>
              <a:buAutoNum type="alphaUcPeriod"/>
            </a:pPr>
            <a:r>
              <a:rPr lang="en-US" sz="2400" dirty="0"/>
              <a:t>Small and non-candidate edges are eliminated.</a:t>
            </a:r>
          </a:p>
          <a:p>
            <a:pPr marL="914400" lvl="1" indent="-457200">
              <a:lnSpc>
                <a:spcPct val="150000"/>
              </a:lnSpc>
              <a:buFont typeface="+mj-lt"/>
              <a:buAutoNum type="alphaUcPeriod"/>
            </a:pPr>
            <a:r>
              <a:rPr lang="en-US" sz="2400" dirty="0"/>
              <a:t>Edge linking and tracking.</a:t>
            </a:r>
          </a:p>
          <a:p>
            <a:pPr marL="914400" lvl="1" indent="-457200">
              <a:lnSpc>
                <a:spcPct val="150000"/>
              </a:lnSpc>
              <a:buFont typeface="+mj-lt"/>
              <a:buAutoNum type="alphaUcPeriod"/>
            </a:pPr>
            <a:r>
              <a:rPr lang="en-US" sz="2400" dirty="0"/>
              <a:t>Finding of Three connected points (TCP).</a:t>
            </a:r>
          </a:p>
          <a:p>
            <a:pPr marL="914400" lvl="1" indent="-457200">
              <a:lnSpc>
                <a:spcPct val="150000"/>
              </a:lnSpc>
              <a:buFont typeface="+mj-lt"/>
              <a:buAutoNum type="alphaUcPeriod"/>
            </a:pPr>
            <a:r>
              <a:rPr lang="en-US" sz="2400" dirty="0"/>
              <a:t>Increasing horizontal edge segments are extracted.</a:t>
            </a:r>
          </a:p>
          <a:p>
            <a:pPr marL="914400" lvl="1" indent="-457200">
              <a:lnSpc>
                <a:spcPct val="150000"/>
              </a:lnSpc>
              <a:buFont typeface="+mj-lt"/>
              <a:buAutoNum type="alphaUcPeriod"/>
            </a:pPr>
            <a:r>
              <a:rPr lang="en-US" sz="2400" dirty="0"/>
              <a:t>Detect staircase using vertical vanishing point (VP).</a:t>
            </a:r>
          </a:p>
          <a:p>
            <a:endParaRPr lang="en-US" dirty="0"/>
          </a:p>
        </p:txBody>
      </p:sp>
      <p:sp>
        <p:nvSpPr>
          <p:cNvPr id="3" name="Slide Number Placeholder 2">
            <a:extLst>
              <a:ext uri="{FF2B5EF4-FFF2-40B4-BE49-F238E27FC236}">
                <a16:creationId xmlns:a16="http://schemas.microsoft.com/office/drawing/2014/main" id="{6441862B-A43F-4DB6-8124-95720D466BEC}"/>
              </a:ext>
            </a:extLst>
          </p:cNvPr>
          <p:cNvSpPr>
            <a:spLocks noGrp="1"/>
          </p:cNvSpPr>
          <p:nvPr>
            <p:ph type="sldNum" sz="quarter" idx="12"/>
          </p:nvPr>
        </p:nvSpPr>
        <p:spPr/>
        <p:txBody>
          <a:bodyPr/>
          <a:lstStyle/>
          <a:p>
            <a:fld id="{69E57DC2-970A-4B3E-BB1C-7A09969E49DF}" type="slidenum">
              <a:rPr lang="en-US" sz="2000" smtClean="0"/>
              <a:t>4</a:t>
            </a:fld>
            <a:endParaRPr lang="en-US" dirty="0"/>
          </a:p>
        </p:txBody>
      </p:sp>
    </p:spTree>
    <p:extLst>
      <p:ext uri="{BB962C8B-B14F-4D97-AF65-F5344CB8AC3E}">
        <p14:creationId xmlns:p14="http://schemas.microsoft.com/office/powerpoint/2010/main" val="1424962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ADD5F9-DF2A-452B-86A2-EDC55FAA3414}"/>
              </a:ext>
            </a:extLst>
          </p:cNvPr>
          <p:cNvSpPr/>
          <p:nvPr/>
        </p:nvSpPr>
        <p:spPr>
          <a:xfrm>
            <a:off x="0" y="821028"/>
            <a:ext cx="2781837" cy="5215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42EE9A8-122C-4FB4-BF22-36C89108C8E2}"/>
              </a:ext>
            </a:extLst>
          </p:cNvPr>
          <p:cNvSpPr txBox="1">
            <a:spLocks/>
          </p:cNvSpPr>
          <p:nvPr/>
        </p:nvSpPr>
        <p:spPr>
          <a:xfrm>
            <a:off x="186743" y="1051134"/>
            <a:ext cx="2408349" cy="1382973"/>
          </a:xfrm>
          <a:prstGeom prst="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dirty="0">
                <a:solidFill>
                  <a:schemeClr val="tx1"/>
                </a:solidFill>
              </a:rPr>
              <a:t>Proposed Framework</a:t>
            </a:r>
          </a:p>
        </p:txBody>
      </p:sp>
      <p:sp>
        <p:nvSpPr>
          <p:cNvPr id="3" name="TextBox 2">
            <a:extLst>
              <a:ext uri="{FF2B5EF4-FFF2-40B4-BE49-F238E27FC236}">
                <a16:creationId xmlns:a16="http://schemas.microsoft.com/office/drawing/2014/main" id="{597A7EC9-6AF7-412B-A236-96FACA1DF083}"/>
              </a:ext>
            </a:extLst>
          </p:cNvPr>
          <p:cNvSpPr txBox="1"/>
          <p:nvPr/>
        </p:nvSpPr>
        <p:spPr>
          <a:xfrm>
            <a:off x="437880" y="2782669"/>
            <a:ext cx="1906073" cy="646331"/>
          </a:xfrm>
          <a:prstGeom prst="rect">
            <a:avLst/>
          </a:prstGeom>
          <a:solidFill>
            <a:schemeClr val="accent1">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sz="3600" b="1" dirty="0"/>
              <a:t>Cont.</a:t>
            </a:r>
            <a:endParaRPr lang="en-US" sz="3600" dirty="0"/>
          </a:p>
        </p:txBody>
      </p:sp>
      <p:graphicFrame>
        <p:nvGraphicFramePr>
          <p:cNvPr id="7" name="Diagram 6">
            <a:extLst>
              <a:ext uri="{FF2B5EF4-FFF2-40B4-BE49-F238E27FC236}">
                <a16:creationId xmlns:a16="http://schemas.microsoft.com/office/drawing/2014/main" id="{79355995-30B4-4CA1-9824-7E6CEDB15C43}"/>
              </a:ext>
            </a:extLst>
          </p:cNvPr>
          <p:cNvGraphicFramePr/>
          <p:nvPr>
            <p:extLst>
              <p:ext uri="{D42A27DB-BD31-4B8C-83A1-F6EECF244321}">
                <p14:modId xmlns:p14="http://schemas.microsoft.com/office/powerpoint/2010/main" val="2766979515"/>
              </p:ext>
            </p:extLst>
          </p:nvPr>
        </p:nvGraphicFramePr>
        <p:xfrm>
          <a:off x="2781834" y="953038"/>
          <a:ext cx="8972286" cy="5396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a:extLst>
              <a:ext uri="{FF2B5EF4-FFF2-40B4-BE49-F238E27FC236}">
                <a16:creationId xmlns:a16="http://schemas.microsoft.com/office/drawing/2014/main" id="{4500C985-1728-4AD1-A5FC-EB2CD60B1C18}"/>
              </a:ext>
            </a:extLst>
          </p:cNvPr>
          <p:cNvSpPr txBox="1"/>
          <p:nvPr/>
        </p:nvSpPr>
        <p:spPr>
          <a:xfrm>
            <a:off x="5980091" y="2434107"/>
            <a:ext cx="2575774" cy="1754326"/>
          </a:xfrm>
          <a:prstGeom prst="rect">
            <a:avLst/>
          </a:prstGeom>
          <a:noFill/>
        </p:spPr>
        <p:txBody>
          <a:bodyPr wrap="square" rtlCol="0">
            <a:spAutoFit/>
          </a:bodyPr>
          <a:lstStyle/>
          <a:p>
            <a:pPr algn="ctr"/>
            <a:r>
              <a:rPr lang="en-US" sz="3600" b="1" dirty="0"/>
              <a:t>Flow through the system</a:t>
            </a:r>
          </a:p>
        </p:txBody>
      </p:sp>
      <p:sp>
        <p:nvSpPr>
          <p:cNvPr id="5" name="Slide Number Placeholder 4">
            <a:extLst>
              <a:ext uri="{FF2B5EF4-FFF2-40B4-BE49-F238E27FC236}">
                <a16:creationId xmlns:a16="http://schemas.microsoft.com/office/drawing/2014/main" id="{5670E7F3-DA22-4A00-BDFC-2AD274F82625}"/>
              </a:ext>
            </a:extLst>
          </p:cNvPr>
          <p:cNvSpPr>
            <a:spLocks noGrp="1"/>
          </p:cNvSpPr>
          <p:nvPr>
            <p:ph type="sldNum" sz="quarter" idx="12"/>
          </p:nvPr>
        </p:nvSpPr>
        <p:spPr/>
        <p:txBody>
          <a:bodyPr/>
          <a:lstStyle/>
          <a:p>
            <a:fld id="{69E57DC2-970A-4B3E-BB1C-7A09969E49DF}" type="slidenum">
              <a:rPr lang="en-US" sz="2000" smtClean="0"/>
              <a:t>5</a:t>
            </a:fld>
            <a:endParaRPr lang="en-US" sz="2000" dirty="0"/>
          </a:p>
        </p:txBody>
      </p:sp>
    </p:spTree>
    <p:extLst>
      <p:ext uri="{BB962C8B-B14F-4D97-AF65-F5344CB8AC3E}">
        <p14:creationId xmlns:p14="http://schemas.microsoft.com/office/powerpoint/2010/main" val="3959715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ADD5F9-DF2A-452B-86A2-EDC55FAA3414}"/>
              </a:ext>
            </a:extLst>
          </p:cNvPr>
          <p:cNvSpPr/>
          <p:nvPr/>
        </p:nvSpPr>
        <p:spPr>
          <a:xfrm>
            <a:off x="0" y="821028"/>
            <a:ext cx="2781837" cy="5215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42EE9A8-122C-4FB4-BF22-36C89108C8E2}"/>
              </a:ext>
            </a:extLst>
          </p:cNvPr>
          <p:cNvSpPr txBox="1">
            <a:spLocks/>
          </p:cNvSpPr>
          <p:nvPr/>
        </p:nvSpPr>
        <p:spPr>
          <a:xfrm>
            <a:off x="186743" y="1051134"/>
            <a:ext cx="2408349" cy="1382973"/>
          </a:xfrm>
          <a:prstGeom prst="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dirty="0">
                <a:solidFill>
                  <a:schemeClr val="tx1"/>
                </a:solidFill>
              </a:rPr>
              <a:t>Proposed Framework</a:t>
            </a:r>
          </a:p>
        </p:txBody>
      </p:sp>
      <p:grpSp>
        <p:nvGrpSpPr>
          <p:cNvPr id="6" name="Group 5">
            <a:extLst>
              <a:ext uri="{FF2B5EF4-FFF2-40B4-BE49-F238E27FC236}">
                <a16:creationId xmlns:a16="http://schemas.microsoft.com/office/drawing/2014/main" id="{4C55D6DC-830A-42D2-8D2B-75CD7D5AA10D}"/>
              </a:ext>
            </a:extLst>
          </p:cNvPr>
          <p:cNvGrpSpPr/>
          <p:nvPr/>
        </p:nvGrpSpPr>
        <p:grpSpPr>
          <a:xfrm>
            <a:off x="3483339" y="821028"/>
            <a:ext cx="7708402" cy="943378"/>
            <a:chOff x="1031820" y="4101"/>
            <a:chExt cx="3579941" cy="520423"/>
          </a:xfrm>
        </p:grpSpPr>
        <p:sp>
          <p:nvSpPr>
            <p:cNvPr id="8" name="Arrow: Pentagon 7">
              <a:extLst>
                <a:ext uri="{FF2B5EF4-FFF2-40B4-BE49-F238E27FC236}">
                  <a16:creationId xmlns:a16="http://schemas.microsoft.com/office/drawing/2014/main" id="{DB77EA29-7A6B-4F0E-B5D6-A7BF31F19576}"/>
                </a:ext>
              </a:extLst>
            </p:cNvPr>
            <p:cNvSpPr/>
            <p:nvPr/>
          </p:nvSpPr>
          <p:spPr>
            <a:xfrm rot="10800000">
              <a:off x="1031820" y="4101"/>
              <a:ext cx="3579941" cy="52042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Arrow: Pentagon 4">
              <a:extLst>
                <a:ext uri="{FF2B5EF4-FFF2-40B4-BE49-F238E27FC236}">
                  <a16:creationId xmlns:a16="http://schemas.microsoft.com/office/drawing/2014/main" id="{F6AA4BE3-A27E-482A-B980-65B3636F9DA6}"/>
                </a:ext>
              </a:extLst>
            </p:cNvPr>
            <p:cNvSpPr txBox="1"/>
            <p:nvPr/>
          </p:nvSpPr>
          <p:spPr>
            <a:xfrm rot="21600000">
              <a:off x="1161926" y="4101"/>
              <a:ext cx="3449835" cy="5204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9492" tIns="91440" rIns="170688" bIns="91440" numCol="1" spcCol="1270" anchor="ctr" anchorCtr="0">
              <a:noAutofit/>
            </a:bodyPr>
            <a:lstStyle/>
            <a:p>
              <a:pPr lvl="0" algn="ctr" defTabSz="1066800">
                <a:lnSpc>
                  <a:spcPct val="90000"/>
                </a:lnSpc>
                <a:spcBef>
                  <a:spcPct val="0"/>
                </a:spcBef>
                <a:spcAft>
                  <a:spcPct val="35000"/>
                </a:spcAft>
              </a:pPr>
              <a:r>
                <a:rPr lang="en-US" sz="2400" b="1" dirty="0">
                  <a:solidFill>
                    <a:schemeClr val="bg1"/>
                  </a:solidFill>
                </a:rPr>
                <a:t>Gabor filter is applied to extract stair edges</a:t>
              </a:r>
              <a:endParaRPr lang="en-US" sz="2400" b="1" kern="1200" dirty="0">
                <a:solidFill>
                  <a:schemeClr val="bg1"/>
                </a:solidFill>
              </a:endParaRPr>
            </a:p>
          </p:txBody>
        </p:sp>
      </p:grpSp>
      <p:sp>
        <p:nvSpPr>
          <p:cNvPr id="7" name="Oval 6">
            <a:extLst>
              <a:ext uri="{FF2B5EF4-FFF2-40B4-BE49-F238E27FC236}">
                <a16:creationId xmlns:a16="http://schemas.microsoft.com/office/drawing/2014/main" id="{CA594EF5-A401-445F-8914-A4CB0D50FC17}"/>
              </a:ext>
            </a:extLst>
          </p:cNvPr>
          <p:cNvSpPr/>
          <p:nvPr/>
        </p:nvSpPr>
        <p:spPr>
          <a:xfrm>
            <a:off x="3061984" y="905493"/>
            <a:ext cx="915191" cy="837127"/>
          </a:xfrm>
          <a:prstGeom prst="ellipse">
            <a:avLst/>
          </a:prstGeom>
          <a:solidFill>
            <a:schemeClr val="tx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r>
              <a:rPr lang="en-US" sz="2800" b="1" dirty="0">
                <a:solidFill>
                  <a:schemeClr val="tx1"/>
                </a:solidFill>
              </a:rPr>
              <a:t>  </a:t>
            </a:r>
            <a:r>
              <a:rPr lang="en-US" sz="2400" b="1" dirty="0">
                <a:solidFill>
                  <a:schemeClr val="bg1"/>
                </a:solidFill>
              </a:rPr>
              <a:t>A</a:t>
            </a:r>
            <a:endParaRPr lang="en-US" b="1" dirty="0">
              <a:solidFill>
                <a:schemeClr val="bg1"/>
              </a:solidFill>
            </a:endParaRPr>
          </a:p>
        </p:txBody>
      </p:sp>
      <p:sp>
        <p:nvSpPr>
          <p:cNvPr id="10" name="Rectangle 9">
            <a:extLst>
              <a:ext uri="{FF2B5EF4-FFF2-40B4-BE49-F238E27FC236}">
                <a16:creationId xmlns:a16="http://schemas.microsoft.com/office/drawing/2014/main" id="{A99DF4E8-7054-4405-936E-9924730E6AC9}"/>
              </a:ext>
            </a:extLst>
          </p:cNvPr>
          <p:cNvSpPr/>
          <p:nvPr/>
        </p:nvSpPr>
        <p:spPr>
          <a:xfrm>
            <a:off x="3271234" y="1764406"/>
            <a:ext cx="7920507" cy="1561581"/>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rPr>
              <a:t>Gabor Filter is used to remove noise from image.</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rPr>
              <a:t>It works on gray scale image for low computational cost.</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rPr>
              <a:t>Canny edge detector is used to extract edges form image.</a:t>
            </a:r>
            <a:endParaRPr lang="en-US" sz="2200" dirty="0"/>
          </a:p>
        </p:txBody>
      </p:sp>
      <p:sp>
        <p:nvSpPr>
          <p:cNvPr id="11" name="TextBox 10">
            <a:extLst>
              <a:ext uri="{FF2B5EF4-FFF2-40B4-BE49-F238E27FC236}">
                <a16:creationId xmlns:a16="http://schemas.microsoft.com/office/drawing/2014/main" id="{466BD3C3-922F-4464-9241-DC4279519C12}"/>
              </a:ext>
            </a:extLst>
          </p:cNvPr>
          <p:cNvSpPr txBox="1"/>
          <p:nvPr/>
        </p:nvSpPr>
        <p:spPr>
          <a:xfrm>
            <a:off x="437880" y="2782669"/>
            <a:ext cx="1906073" cy="646331"/>
          </a:xfrm>
          <a:prstGeom prst="rect">
            <a:avLst/>
          </a:prstGeom>
          <a:solidFill>
            <a:schemeClr val="accent1">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sz="3600" b="1" dirty="0"/>
              <a:t>Cont.</a:t>
            </a:r>
            <a:endParaRPr lang="en-US" sz="3600" dirty="0"/>
          </a:p>
        </p:txBody>
      </p:sp>
      <p:pic>
        <p:nvPicPr>
          <p:cNvPr id="13" name="Picture 12">
            <a:extLst>
              <a:ext uri="{FF2B5EF4-FFF2-40B4-BE49-F238E27FC236}">
                <a16:creationId xmlns:a16="http://schemas.microsoft.com/office/drawing/2014/main" id="{C65C848B-2300-4BD2-866D-D59A2C6E78AF}"/>
              </a:ext>
            </a:extLst>
          </p:cNvPr>
          <p:cNvPicPr>
            <a:picLocks noChangeAspect="1"/>
          </p:cNvPicPr>
          <p:nvPr/>
        </p:nvPicPr>
        <p:blipFill>
          <a:blip r:embed="rId2"/>
          <a:stretch>
            <a:fillRect/>
          </a:stretch>
        </p:blipFill>
        <p:spPr>
          <a:xfrm>
            <a:off x="3271234" y="3539408"/>
            <a:ext cx="3322749" cy="2413099"/>
          </a:xfrm>
          <a:prstGeom prst="rect">
            <a:avLst/>
          </a:prstGeom>
        </p:spPr>
      </p:pic>
      <p:sp>
        <p:nvSpPr>
          <p:cNvPr id="16" name="Rectangle 15">
            <a:extLst>
              <a:ext uri="{FF2B5EF4-FFF2-40B4-BE49-F238E27FC236}">
                <a16:creationId xmlns:a16="http://schemas.microsoft.com/office/drawing/2014/main" id="{AC2B3122-D0BD-4F8C-B114-46E3FC7E16D9}"/>
              </a:ext>
            </a:extLst>
          </p:cNvPr>
          <p:cNvSpPr/>
          <p:nvPr/>
        </p:nvSpPr>
        <p:spPr>
          <a:xfrm>
            <a:off x="3061984" y="6200127"/>
            <a:ext cx="4015843" cy="338554"/>
          </a:xfrm>
          <a:prstGeom prst="rect">
            <a:avLst/>
          </a:prstGeom>
        </p:spPr>
        <p:txBody>
          <a:bodyPr wrap="none">
            <a:spAutoFit/>
          </a:bodyPr>
          <a:lstStyle/>
          <a:p>
            <a:r>
              <a:rPr lang="en-US" sz="1600" dirty="0">
                <a:solidFill>
                  <a:srgbClr val="000000"/>
                </a:solidFill>
                <a:latin typeface="Times New Roman" panose="02020603050405020304" pitchFamily="18" charset="0"/>
                <a:ea typeface="Calibri" panose="020F0502020204030204" pitchFamily="34" charset="0"/>
              </a:rPr>
              <a:t>Fig. 1. (a) stair image (b) Gabor filtered image</a:t>
            </a:r>
            <a:endParaRPr lang="en-US" sz="1200" dirty="0"/>
          </a:p>
        </p:txBody>
      </p:sp>
      <p:sp>
        <p:nvSpPr>
          <p:cNvPr id="17" name="Rectangle 16">
            <a:extLst>
              <a:ext uri="{FF2B5EF4-FFF2-40B4-BE49-F238E27FC236}">
                <a16:creationId xmlns:a16="http://schemas.microsoft.com/office/drawing/2014/main" id="{8F3F3B5E-9CEB-4241-AF6F-770D2217A2CD}"/>
              </a:ext>
            </a:extLst>
          </p:cNvPr>
          <p:cNvSpPr/>
          <p:nvPr/>
        </p:nvSpPr>
        <p:spPr>
          <a:xfrm>
            <a:off x="3799935" y="5865318"/>
            <a:ext cx="2099256" cy="338554"/>
          </a:xfrm>
          <a:prstGeom prst="rect">
            <a:avLst/>
          </a:prstGeom>
        </p:spPr>
        <p:txBody>
          <a:bodyPr wrap="square">
            <a:spAutoFit/>
          </a:bodyPr>
          <a:lstStyle/>
          <a:p>
            <a:r>
              <a:rPr lang="en-US" sz="1600" dirty="0">
                <a:solidFill>
                  <a:srgbClr val="000000"/>
                </a:solidFill>
                <a:latin typeface="Times New Roman" panose="02020603050405020304" pitchFamily="18" charset="0"/>
                <a:ea typeface="Calibri" panose="020F0502020204030204" pitchFamily="34" charset="0"/>
              </a:rPr>
              <a:t>(a)                            (b)</a:t>
            </a:r>
            <a:endParaRPr lang="en-US" sz="1200" dirty="0"/>
          </a:p>
        </p:txBody>
      </p:sp>
      <p:sp>
        <p:nvSpPr>
          <p:cNvPr id="21" name="Rectangle 20">
            <a:extLst>
              <a:ext uri="{FF2B5EF4-FFF2-40B4-BE49-F238E27FC236}">
                <a16:creationId xmlns:a16="http://schemas.microsoft.com/office/drawing/2014/main" id="{C629E560-A217-497E-B51D-3927E9E427A9}"/>
              </a:ext>
            </a:extLst>
          </p:cNvPr>
          <p:cNvSpPr/>
          <p:nvPr/>
        </p:nvSpPr>
        <p:spPr>
          <a:xfrm>
            <a:off x="7077827" y="6200127"/>
            <a:ext cx="4697120" cy="338554"/>
          </a:xfrm>
          <a:prstGeom prst="rect">
            <a:avLst/>
          </a:prstGeom>
        </p:spPr>
        <p:txBody>
          <a:bodyPr wrap="none">
            <a:spAutoFit/>
          </a:bodyPr>
          <a:lstStyle/>
          <a:p>
            <a:r>
              <a:rPr lang="en-US" sz="1600" dirty="0">
                <a:solidFill>
                  <a:srgbClr val="000000"/>
                </a:solidFill>
                <a:latin typeface="Times New Roman" panose="02020603050405020304" pitchFamily="18" charset="0"/>
                <a:ea typeface="Calibri" panose="020F0502020204030204" pitchFamily="34" charset="0"/>
              </a:rPr>
              <a:t>Fig. 2. (a)Canny edge image (b) horizontal edge image</a:t>
            </a:r>
            <a:endParaRPr lang="en-US" sz="1200" dirty="0"/>
          </a:p>
        </p:txBody>
      </p:sp>
      <p:pic>
        <p:nvPicPr>
          <p:cNvPr id="24" name="Picture 23">
            <a:extLst>
              <a:ext uri="{FF2B5EF4-FFF2-40B4-BE49-F238E27FC236}">
                <a16:creationId xmlns:a16="http://schemas.microsoft.com/office/drawing/2014/main" id="{2ABA4638-64E2-4BC1-BCE7-BE6AFB36224E}"/>
              </a:ext>
            </a:extLst>
          </p:cNvPr>
          <p:cNvPicPr>
            <a:picLocks noChangeAspect="1"/>
          </p:cNvPicPr>
          <p:nvPr/>
        </p:nvPicPr>
        <p:blipFill>
          <a:blip r:embed="rId3"/>
          <a:stretch>
            <a:fillRect/>
          </a:stretch>
        </p:blipFill>
        <p:spPr>
          <a:xfrm>
            <a:off x="7612081" y="3539408"/>
            <a:ext cx="3383813" cy="2422502"/>
          </a:xfrm>
          <a:prstGeom prst="rect">
            <a:avLst/>
          </a:prstGeom>
        </p:spPr>
      </p:pic>
      <p:sp>
        <p:nvSpPr>
          <p:cNvPr id="25" name="Rectangle 24">
            <a:extLst>
              <a:ext uri="{FF2B5EF4-FFF2-40B4-BE49-F238E27FC236}">
                <a16:creationId xmlns:a16="http://schemas.microsoft.com/office/drawing/2014/main" id="{E8440C5C-AC84-415C-A551-99B91A1D2E1A}"/>
              </a:ext>
            </a:extLst>
          </p:cNvPr>
          <p:cNvSpPr/>
          <p:nvPr/>
        </p:nvSpPr>
        <p:spPr>
          <a:xfrm>
            <a:off x="8254359" y="5861573"/>
            <a:ext cx="2099256" cy="338554"/>
          </a:xfrm>
          <a:prstGeom prst="rect">
            <a:avLst/>
          </a:prstGeom>
        </p:spPr>
        <p:txBody>
          <a:bodyPr wrap="square">
            <a:spAutoFit/>
          </a:bodyPr>
          <a:lstStyle/>
          <a:p>
            <a:r>
              <a:rPr lang="en-US" sz="1600" dirty="0">
                <a:solidFill>
                  <a:srgbClr val="000000"/>
                </a:solidFill>
                <a:latin typeface="Times New Roman" panose="02020603050405020304" pitchFamily="18" charset="0"/>
                <a:ea typeface="Calibri" panose="020F0502020204030204" pitchFamily="34" charset="0"/>
              </a:rPr>
              <a:t>(a)                            (b)</a:t>
            </a:r>
            <a:endParaRPr lang="en-US" sz="1200" dirty="0"/>
          </a:p>
        </p:txBody>
      </p:sp>
      <p:sp>
        <p:nvSpPr>
          <p:cNvPr id="3" name="Slide Number Placeholder 2">
            <a:extLst>
              <a:ext uri="{FF2B5EF4-FFF2-40B4-BE49-F238E27FC236}">
                <a16:creationId xmlns:a16="http://schemas.microsoft.com/office/drawing/2014/main" id="{7ACC5060-89E7-4405-A318-607716FD7E92}"/>
              </a:ext>
            </a:extLst>
          </p:cNvPr>
          <p:cNvSpPr>
            <a:spLocks noGrp="1"/>
          </p:cNvSpPr>
          <p:nvPr>
            <p:ph type="sldNum" sz="quarter" idx="12"/>
          </p:nvPr>
        </p:nvSpPr>
        <p:spPr/>
        <p:txBody>
          <a:bodyPr/>
          <a:lstStyle/>
          <a:p>
            <a:fld id="{69E57DC2-970A-4B3E-BB1C-7A09969E49DF}" type="slidenum">
              <a:rPr lang="en-US" sz="2000" smtClean="0"/>
              <a:t>6</a:t>
            </a:fld>
            <a:endParaRPr lang="en-US" dirty="0"/>
          </a:p>
        </p:txBody>
      </p:sp>
    </p:spTree>
    <p:extLst>
      <p:ext uri="{BB962C8B-B14F-4D97-AF65-F5344CB8AC3E}">
        <p14:creationId xmlns:p14="http://schemas.microsoft.com/office/powerpoint/2010/main" val="2003449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ADD5F9-DF2A-452B-86A2-EDC55FAA3414}"/>
              </a:ext>
            </a:extLst>
          </p:cNvPr>
          <p:cNvSpPr/>
          <p:nvPr/>
        </p:nvSpPr>
        <p:spPr>
          <a:xfrm>
            <a:off x="0" y="821028"/>
            <a:ext cx="2781837" cy="5215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42EE9A8-122C-4FB4-BF22-36C89108C8E2}"/>
              </a:ext>
            </a:extLst>
          </p:cNvPr>
          <p:cNvSpPr txBox="1">
            <a:spLocks/>
          </p:cNvSpPr>
          <p:nvPr/>
        </p:nvSpPr>
        <p:spPr>
          <a:xfrm>
            <a:off x="186743" y="1051134"/>
            <a:ext cx="2408349" cy="1382973"/>
          </a:xfrm>
          <a:prstGeom prst="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dirty="0">
                <a:solidFill>
                  <a:schemeClr val="tx1"/>
                </a:solidFill>
              </a:rPr>
              <a:t>Proposed Framework</a:t>
            </a:r>
          </a:p>
        </p:txBody>
      </p:sp>
      <p:grpSp>
        <p:nvGrpSpPr>
          <p:cNvPr id="6" name="Group 5">
            <a:extLst>
              <a:ext uri="{FF2B5EF4-FFF2-40B4-BE49-F238E27FC236}">
                <a16:creationId xmlns:a16="http://schemas.microsoft.com/office/drawing/2014/main" id="{4C55D6DC-830A-42D2-8D2B-75CD7D5AA10D}"/>
              </a:ext>
            </a:extLst>
          </p:cNvPr>
          <p:cNvGrpSpPr/>
          <p:nvPr/>
        </p:nvGrpSpPr>
        <p:grpSpPr>
          <a:xfrm>
            <a:off x="3483339" y="821028"/>
            <a:ext cx="7708402" cy="943378"/>
            <a:chOff x="1031820" y="4101"/>
            <a:chExt cx="3579941" cy="520423"/>
          </a:xfrm>
        </p:grpSpPr>
        <p:sp>
          <p:nvSpPr>
            <p:cNvPr id="8" name="Arrow: Pentagon 7">
              <a:extLst>
                <a:ext uri="{FF2B5EF4-FFF2-40B4-BE49-F238E27FC236}">
                  <a16:creationId xmlns:a16="http://schemas.microsoft.com/office/drawing/2014/main" id="{DB77EA29-7A6B-4F0E-B5D6-A7BF31F19576}"/>
                </a:ext>
              </a:extLst>
            </p:cNvPr>
            <p:cNvSpPr/>
            <p:nvPr/>
          </p:nvSpPr>
          <p:spPr>
            <a:xfrm rot="10800000">
              <a:off x="1031820" y="4101"/>
              <a:ext cx="3579941" cy="52042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Arrow: Pentagon 4">
              <a:extLst>
                <a:ext uri="{FF2B5EF4-FFF2-40B4-BE49-F238E27FC236}">
                  <a16:creationId xmlns:a16="http://schemas.microsoft.com/office/drawing/2014/main" id="{F6AA4BE3-A27E-482A-B980-65B3636F9DA6}"/>
                </a:ext>
              </a:extLst>
            </p:cNvPr>
            <p:cNvSpPr txBox="1"/>
            <p:nvPr/>
          </p:nvSpPr>
          <p:spPr>
            <a:xfrm rot="21600000">
              <a:off x="1161926" y="4101"/>
              <a:ext cx="3449835" cy="5204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9492" tIns="91440" rIns="170688" bIns="91440" numCol="1" spcCol="1270" anchor="ctr" anchorCtr="0">
              <a:noAutofit/>
            </a:bodyPr>
            <a:lstStyle/>
            <a:p>
              <a:pPr lvl="1"/>
              <a:r>
                <a:rPr lang="en-US" sz="2400" b="1" dirty="0"/>
                <a:t>Small and non-candidate edges are eliminated</a:t>
              </a:r>
            </a:p>
          </p:txBody>
        </p:sp>
      </p:grpSp>
      <p:sp>
        <p:nvSpPr>
          <p:cNvPr id="7" name="Oval 6">
            <a:extLst>
              <a:ext uri="{FF2B5EF4-FFF2-40B4-BE49-F238E27FC236}">
                <a16:creationId xmlns:a16="http://schemas.microsoft.com/office/drawing/2014/main" id="{CA594EF5-A401-445F-8914-A4CB0D50FC17}"/>
              </a:ext>
            </a:extLst>
          </p:cNvPr>
          <p:cNvSpPr/>
          <p:nvPr/>
        </p:nvSpPr>
        <p:spPr>
          <a:xfrm>
            <a:off x="3061984" y="905493"/>
            <a:ext cx="915191" cy="837127"/>
          </a:xfrm>
          <a:prstGeom prst="ellipse">
            <a:avLst/>
          </a:prstGeom>
          <a:solidFill>
            <a:schemeClr val="tx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r>
              <a:rPr lang="en-US" sz="2800" b="1" dirty="0">
                <a:solidFill>
                  <a:schemeClr val="tx1"/>
                </a:solidFill>
              </a:rPr>
              <a:t>  </a:t>
            </a:r>
            <a:r>
              <a:rPr lang="en-US" sz="2400" b="1" dirty="0">
                <a:solidFill>
                  <a:schemeClr val="bg1"/>
                </a:solidFill>
              </a:rPr>
              <a:t>B</a:t>
            </a:r>
            <a:endParaRPr lang="en-US" b="1" dirty="0">
              <a:solidFill>
                <a:schemeClr val="bg1"/>
              </a:solidFill>
            </a:endParaRPr>
          </a:p>
        </p:txBody>
      </p:sp>
      <p:sp>
        <p:nvSpPr>
          <p:cNvPr id="10" name="Rectangle 9">
            <a:extLst>
              <a:ext uri="{FF2B5EF4-FFF2-40B4-BE49-F238E27FC236}">
                <a16:creationId xmlns:a16="http://schemas.microsoft.com/office/drawing/2014/main" id="{A99DF4E8-7054-4405-936E-9924730E6AC9}"/>
              </a:ext>
            </a:extLst>
          </p:cNvPr>
          <p:cNvSpPr/>
          <p:nvPr/>
        </p:nvSpPr>
        <p:spPr>
          <a:xfrm>
            <a:off x="3271234" y="1848871"/>
            <a:ext cx="7920507" cy="1561581"/>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200" dirty="0">
                <a:latin typeface="Times New Roman" panose="02020603050405020304" pitchFamily="18" charset="0"/>
              </a:rPr>
              <a:t>A </a:t>
            </a:r>
            <a:r>
              <a:rPr lang="en-US" sz="2000" i="1" dirty="0">
                <a:latin typeface="Times New Roman" panose="02020603050405020304" pitchFamily="18" charset="0"/>
              </a:rPr>
              <a:t>THRESHOLD_LINE </a:t>
            </a:r>
            <a:r>
              <a:rPr lang="en-US" sz="2200" dirty="0">
                <a:latin typeface="Times New Roman" panose="02020603050405020304" pitchFamily="18" charset="0"/>
              </a:rPr>
              <a:t>is used to remove small and discontinuous edges.</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rPr>
              <a:t>The non-candidate edges also be eliminated in this stage.  </a:t>
            </a:r>
            <a:endParaRPr lang="en-US" sz="2200" dirty="0"/>
          </a:p>
        </p:txBody>
      </p:sp>
      <p:sp>
        <p:nvSpPr>
          <p:cNvPr id="11" name="TextBox 10">
            <a:extLst>
              <a:ext uri="{FF2B5EF4-FFF2-40B4-BE49-F238E27FC236}">
                <a16:creationId xmlns:a16="http://schemas.microsoft.com/office/drawing/2014/main" id="{466BD3C3-922F-4464-9241-DC4279519C12}"/>
              </a:ext>
            </a:extLst>
          </p:cNvPr>
          <p:cNvSpPr txBox="1"/>
          <p:nvPr/>
        </p:nvSpPr>
        <p:spPr>
          <a:xfrm>
            <a:off x="437880" y="2782669"/>
            <a:ext cx="1906073" cy="646331"/>
          </a:xfrm>
          <a:prstGeom prst="rect">
            <a:avLst/>
          </a:prstGeom>
          <a:solidFill>
            <a:schemeClr val="accent1">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sz="3600" b="1" dirty="0"/>
              <a:t>Cont.</a:t>
            </a:r>
            <a:endParaRPr lang="en-US" sz="3600" dirty="0"/>
          </a:p>
        </p:txBody>
      </p:sp>
      <p:pic>
        <p:nvPicPr>
          <p:cNvPr id="21" name="Picture 20">
            <a:extLst>
              <a:ext uri="{FF2B5EF4-FFF2-40B4-BE49-F238E27FC236}">
                <a16:creationId xmlns:a16="http://schemas.microsoft.com/office/drawing/2014/main" id="{66852D9E-8A53-4263-A531-9590C74162BF}"/>
              </a:ext>
            </a:extLst>
          </p:cNvPr>
          <p:cNvPicPr>
            <a:picLocks noChangeAspect="1"/>
          </p:cNvPicPr>
          <p:nvPr/>
        </p:nvPicPr>
        <p:blipFill>
          <a:blip r:embed="rId2"/>
          <a:stretch>
            <a:fillRect/>
          </a:stretch>
        </p:blipFill>
        <p:spPr>
          <a:xfrm>
            <a:off x="4906851" y="3428248"/>
            <a:ext cx="3992452" cy="2452848"/>
          </a:xfrm>
          <a:prstGeom prst="rect">
            <a:avLst/>
          </a:prstGeom>
        </p:spPr>
      </p:pic>
      <p:sp>
        <p:nvSpPr>
          <p:cNvPr id="22" name="Rectangle 21">
            <a:extLst>
              <a:ext uri="{FF2B5EF4-FFF2-40B4-BE49-F238E27FC236}">
                <a16:creationId xmlns:a16="http://schemas.microsoft.com/office/drawing/2014/main" id="{0113E4EA-4440-4E21-AADC-646E28D58F9D}"/>
              </a:ext>
            </a:extLst>
          </p:cNvPr>
          <p:cNvSpPr/>
          <p:nvPr/>
        </p:nvSpPr>
        <p:spPr>
          <a:xfrm>
            <a:off x="3977175" y="5952507"/>
            <a:ext cx="6341801" cy="338554"/>
          </a:xfrm>
          <a:prstGeom prst="rect">
            <a:avLst/>
          </a:prstGeom>
        </p:spPr>
        <p:txBody>
          <a:bodyPr wrap="none">
            <a:spAutoFit/>
          </a:bodyPr>
          <a:lstStyle/>
          <a:p>
            <a:pPr lvl="0" algn="ctr"/>
            <a:r>
              <a:rPr lang="en-US" sz="1600" dirty="0">
                <a:solidFill>
                  <a:srgbClr val="000000"/>
                </a:solidFill>
                <a:latin typeface="Times New Roman" panose="02020603050405020304" pitchFamily="18" charset="0"/>
                <a:ea typeface="Calibri" panose="020F0502020204030204" pitchFamily="34" charset="0"/>
              </a:rPr>
              <a:t>Fig. 3. (a) Elimination of small edge (b) Elimination of non-candidate edge</a:t>
            </a:r>
            <a:endParaRPr lang="en-US" sz="1200" dirty="0">
              <a:solidFill>
                <a:srgbClr val="000000"/>
              </a:solidFill>
            </a:endParaRPr>
          </a:p>
        </p:txBody>
      </p:sp>
      <p:sp>
        <p:nvSpPr>
          <p:cNvPr id="3" name="Slide Number Placeholder 2">
            <a:extLst>
              <a:ext uri="{FF2B5EF4-FFF2-40B4-BE49-F238E27FC236}">
                <a16:creationId xmlns:a16="http://schemas.microsoft.com/office/drawing/2014/main" id="{D312A0D7-9454-4734-B399-AC01B28C64B7}"/>
              </a:ext>
            </a:extLst>
          </p:cNvPr>
          <p:cNvSpPr>
            <a:spLocks noGrp="1"/>
          </p:cNvSpPr>
          <p:nvPr>
            <p:ph type="sldNum" sz="quarter" idx="12"/>
          </p:nvPr>
        </p:nvSpPr>
        <p:spPr/>
        <p:txBody>
          <a:bodyPr/>
          <a:lstStyle/>
          <a:p>
            <a:fld id="{69E57DC2-970A-4B3E-BB1C-7A09969E49DF}" type="slidenum">
              <a:rPr lang="en-US" sz="2000" smtClean="0"/>
              <a:t>7</a:t>
            </a:fld>
            <a:endParaRPr lang="en-US" dirty="0"/>
          </a:p>
        </p:txBody>
      </p:sp>
    </p:spTree>
    <p:extLst>
      <p:ext uri="{BB962C8B-B14F-4D97-AF65-F5344CB8AC3E}">
        <p14:creationId xmlns:p14="http://schemas.microsoft.com/office/powerpoint/2010/main" val="2465399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ADD5F9-DF2A-452B-86A2-EDC55FAA3414}"/>
              </a:ext>
            </a:extLst>
          </p:cNvPr>
          <p:cNvSpPr/>
          <p:nvPr/>
        </p:nvSpPr>
        <p:spPr>
          <a:xfrm>
            <a:off x="0" y="821028"/>
            <a:ext cx="2781837" cy="5215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42EE9A8-122C-4FB4-BF22-36C89108C8E2}"/>
              </a:ext>
            </a:extLst>
          </p:cNvPr>
          <p:cNvSpPr txBox="1">
            <a:spLocks/>
          </p:cNvSpPr>
          <p:nvPr/>
        </p:nvSpPr>
        <p:spPr>
          <a:xfrm>
            <a:off x="186743" y="1051134"/>
            <a:ext cx="2408349" cy="1382973"/>
          </a:xfrm>
          <a:prstGeom prst="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dirty="0">
                <a:solidFill>
                  <a:schemeClr val="tx1"/>
                </a:solidFill>
              </a:rPr>
              <a:t>Proposed Framework</a:t>
            </a:r>
          </a:p>
        </p:txBody>
      </p:sp>
      <p:grpSp>
        <p:nvGrpSpPr>
          <p:cNvPr id="6" name="Group 5">
            <a:extLst>
              <a:ext uri="{FF2B5EF4-FFF2-40B4-BE49-F238E27FC236}">
                <a16:creationId xmlns:a16="http://schemas.microsoft.com/office/drawing/2014/main" id="{4C55D6DC-830A-42D2-8D2B-75CD7D5AA10D}"/>
              </a:ext>
            </a:extLst>
          </p:cNvPr>
          <p:cNvGrpSpPr/>
          <p:nvPr/>
        </p:nvGrpSpPr>
        <p:grpSpPr>
          <a:xfrm>
            <a:off x="3483339" y="821028"/>
            <a:ext cx="7708402" cy="943378"/>
            <a:chOff x="1031820" y="4101"/>
            <a:chExt cx="3579941" cy="520423"/>
          </a:xfrm>
        </p:grpSpPr>
        <p:sp>
          <p:nvSpPr>
            <p:cNvPr id="8" name="Arrow: Pentagon 7">
              <a:extLst>
                <a:ext uri="{FF2B5EF4-FFF2-40B4-BE49-F238E27FC236}">
                  <a16:creationId xmlns:a16="http://schemas.microsoft.com/office/drawing/2014/main" id="{DB77EA29-7A6B-4F0E-B5D6-A7BF31F19576}"/>
                </a:ext>
              </a:extLst>
            </p:cNvPr>
            <p:cNvSpPr/>
            <p:nvPr/>
          </p:nvSpPr>
          <p:spPr>
            <a:xfrm rot="10800000">
              <a:off x="1031820" y="4101"/>
              <a:ext cx="3579941" cy="52042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Arrow: Pentagon 4">
              <a:extLst>
                <a:ext uri="{FF2B5EF4-FFF2-40B4-BE49-F238E27FC236}">
                  <a16:creationId xmlns:a16="http://schemas.microsoft.com/office/drawing/2014/main" id="{F6AA4BE3-A27E-482A-B980-65B3636F9DA6}"/>
                </a:ext>
              </a:extLst>
            </p:cNvPr>
            <p:cNvSpPr txBox="1"/>
            <p:nvPr/>
          </p:nvSpPr>
          <p:spPr>
            <a:xfrm rot="21600000">
              <a:off x="1161926" y="4101"/>
              <a:ext cx="3449835" cy="5204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9492" tIns="91440" rIns="170688" bIns="91440" numCol="1" spcCol="1270" anchor="ctr" anchorCtr="0">
              <a:noAutofit/>
            </a:bodyPr>
            <a:lstStyle/>
            <a:p>
              <a:pPr lvl="1"/>
              <a:r>
                <a:rPr lang="en-US" sz="2400" b="1" dirty="0"/>
                <a:t>Edge linking and tracking</a:t>
              </a:r>
            </a:p>
          </p:txBody>
        </p:sp>
      </p:grpSp>
      <p:sp>
        <p:nvSpPr>
          <p:cNvPr id="7" name="Oval 6">
            <a:extLst>
              <a:ext uri="{FF2B5EF4-FFF2-40B4-BE49-F238E27FC236}">
                <a16:creationId xmlns:a16="http://schemas.microsoft.com/office/drawing/2014/main" id="{CA594EF5-A401-445F-8914-A4CB0D50FC17}"/>
              </a:ext>
            </a:extLst>
          </p:cNvPr>
          <p:cNvSpPr/>
          <p:nvPr/>
        </p:nvSpPr>
        <p:spPr>
          <a:xfrm>
            <a:off x="3061984" y="905493"/>
            <a:ext cx="915191" cy="837127"/>
          </a:xfrm>
          <a:prstGeom prst="ellipse">
            <a:avLst/>
          </a:prstGeom>
          <a:solidFill>
            <a:schemeClr val="tx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r>
              <a:rPr lang="en-US" sz="2800" b="1" dirty="0">
                <a:solidFill>
                  <a:schemeClr val="tx1"/>
                </a:solidFill>
              </a:rPr>
              <a:t>  </a:t>
            </a:r>
            <a:r>
              <a:rPr lang="en-US" sz="2400" b="1" dirty="0">
                <a:solidFill>
                  <a:schemeClr val="bg1"/>
                </a:solidFill>
              </a:rPr>
              <a:t>C</a:t>
            </a:r>
            <a:endParaRPr lang="en-US" b="1" dirty="0">
              <a:solidFill>
                <a:schemeClr val="bg1"/>
              </a:solidFill>
            </a:endParaRPr>
          </a:p>
        </p:txBody>
      </p:sp>
      <p:sp>
        <p:nvSpPr>
          <p:cNvPr id="11" name="TextBox 10">
            <a:extLst>
              <a:ext uri="{FF2B5EF4-FFF2-40B4-BE49-F238E27FC236}">
                <a16:creationId xmlns:a16="http://schemas.microsoft.com/office/drawing/2014/main" id="{466BD3C3-922F-4464-9241-DC4279519C12}"/>
              </a:ext>
            </a:extLst>
          </p:cNvPr>
          <p:cNvSpPr txBox="1"/>
          <p:nvPr/>
        </p:nvSpPr>
        <p:spPr>
          <a:xfrm>
            <a:off x="437880" y="2782669"/>
            <a:ext cx="1906073" cy="646331"/>
          </a:xfrm>
          <a:prstGeom prst="rect">
            <a:avLst/>
          </a:prstGeom>
          <a:solidFill>
            <a:schemeClr val="accent1">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sz="3600" b="1" dirty="0"/>
              <a:t>Cont.</a:t>
            </a:r>
            <a:endParaRPr lang="en-US" sz="3600" dirty="0"/>
          </a:p>
        </p:txBody>
      </p:sp>
      <p:sp>
        <p:nvSpPr>
          <p:cNvPr id="22" name="Rectangle 21">
            <a:extLst>
              <a:ext uri="{FF2B5EF4-FFF2-40B4-BE49-F238E27FC236}">
                <a16:creationId xmlns:a16="http://schemas.microsoft.com/office/drawing/2014/main" id="{0113E4EA-4440-4E21-AADC-646E28D58F9D}"/>
              </a:ext>
            </a:extLst>
          </p:cNvPr>
          <p:cNvSpPr/>
          <p:nvPr/>
        </p:nvSpPr>
        <p:spPr>
          <a:xfrm>
            <a:off x="4572697" y="5952507"/>
            <a:ext cx="5150770" cy="338554"/>
          </a:xfrm>
          <a:prstGeom prst="rect">
            <a:avLst/>
          </a:prstGeom>
        </p:spPr>
        <p:txBody>
          <a:bodyPr wrap="none">
            <a:spAutoFit/>
          </a:bodyPr>
          <a:lstStyle/>
          <a:p>
            <a:pPr lvl="0" algn="ctr"/>
            <a:r>
              <a:rPr lang="en-US" sz="1600" dirty="0">
                <a:solidFill>
                  <a:srgbClr val="000000"/>
                </a:solidFill>
                <a:latin typeface="Times New Roman" panose="02020603050405020304" pitchFamily="18" charset="0"/>
                <a:ea typeface="Calibri" panose="020F0502020204030204" pitchFamily="34" charset="0"/>
              </a:rPr>
              <a:t>Fig. 4. (a) Edge linking (b) Potential longest horizontal edge</a:t>
            </a:r>
            <a:endParaRPr lang="en-US" sz="1200" dirty="0">
              <a:solidFill>
                <a:srgbClr val="000000"/>
              </a:solidFill>
            </a:endParaRPr>
          </a:p>
        </p:txBody>
      </p:sp>
      <p:sp>
        <p:nvSpPr>
          <p:cNvPr id="3" name="Rectangle 2">
            <a:extLst>
              <a:ext uri="{FF2B5EF4-FFF2-40B4-BE49-F238E27FC236}">
                <a16:creationId xmlns:a16="http://schemas.microsoft.com/office/drawing/2014/main" id="{851E53ED-F304-4B9A-A8DB-C7117A99679E}"/>
              </a:ext>
            </a:extLst>
          </p:cNvPr>
          <p:cNvSpPr/>
          <p:nvPr/>
        </p:nvSpPr>
        <p:spPr>
          <a:xfrm>
            <a:off x="3219716" y="2041476"/>
            <a:ext cx="8229601" cy="1047210"/>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edge linking process is applied to fill small gaps or breaks.</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Potential longest horizontal edges are kept.</a:t>
            </a:r>
          </a:p>
        </p:txBody>
      </p:sp>
      <p:pic>
        <p:nvPicPr>
          <p:cNvPr id="12" name="Picture 11">
            <a:extLst>
              <a:ext uri="{FF2B5EF4-FFF2-40B4-BE49-F238E27FC236}">
                <a16:creationId xmlns:a16="http://schemas.microsoft.com/office/drawing/2014/main" id="{1881DE53-00D3-453A-ACAF-DE3E8074AD57}"/>
              </a:ext>
            </a:extLst>
          </p:cNvPr>
          <p:cNvPicPr>
            <a:picLocks noChangeAspect="1"/>
          </p:cNvPicPr>
          <p:nvPr/>
        </p:nvPicPr>
        <p:blipFill>
          <a:blip r:embed="rId2"/>
          <a:stretch>
            <a:fillRect/>
          </a:stretch>
        </p:blipFill>
        <p:spPr>
          <a:xfrm>
            <a:off x="5061397" y="3414858"/>
            <a:ext cx="4005329" cy="2211476"/>
          </a:xfrm>
          <a:prstGeom prst="rect">
            <a:avLst/>
          </a:prstGeom>
        </p:spPr>
      </p:pic>
      <p:sp>
        <p:nvSpPr>
          <p:cNvPr id="15" name="Rectangle 14">
            <a:extLst>
              <a:ext uri="{FF2B5EF4-FFF2-40B4-BE49-F238E27FC236}">
                <a16:creationId xmlns:a16="http://schemas.microsoft.com/office/drawing/2014/main" id="{325A1B45-D221-47E1-B2C4-07A102D22A9F}"/>
              </a:ext>
            </a:extLst>
          </p:cNvPr>
          <p:cNvSpPr/>
          <p:nvPr/>
        </p:nvSpPr>
        <p:spPr>
          <a:xfrm>
            <a:off x="6014434" y="5699502"/>
            <a:ext cx="2099256" cy="338554"/>
          </a:xfrm>
          <a:prstGeom prst="rect">
            <a:avLst/>
          </a:prstGeom>
        </p:spPr>
        <p:txBody>
          <a:bodyPr wrap="square">
            <a:spAutoFit/>
          </a:bodyPr>
          <a:lstStyle/>
          <a:p>
            <a:r>
              <a:rPr lang="en-US" sz="1600" dirty="0">
                <a:solidFill>
                  <a:srgbClr val="000000"/>
                </a:solidFill>
                <a:latin typeface="Times New Roman" panose="02020603050405020304" pitchFamily="18" charset="0"/>
                <a:ea typeface="Calibri" panose="020F0502020204030204" pitchFamily="34" charset="0"/>
              </a:rPr>
              <a:t>(a)                            (b)</a:t>
            </a:r>
            <a:endParaRPr lang="en-US" sz="1200" dirty="0"/>
          </a:p>
        </p:txBody>
      </p:sp>
      <p:sp>
        <p:nvSpPr>
          <p:cNvPr id="5" name="Slide Number Placeholder 4">
            <a:extLst>
              <a:ext uri="{FF2B5EF4-FFF2-40B4-BE49-F238E27FC236}">
                <a16:creationId xmlns:a16="http://schemas.microsoft.com/office/drawing/2014/main" id="{3AB478D2-1215-49B3-802B-B769D94678AA}"/>
              </a:ext>
            </a:extLst>
          </p:cNvPr>
          <p:cNvSpPr>
            <a:spLocks noGrp="1"/>
          </p:cNvSpPr>
          <p:nvPr>
            <p:ph type="sldNum" sz="quarter" idx="12"/>
          </p:nvPr>
        </p:nvSpPr>
        <p:spPr/>
        <p:txBody>
          <a:bodyPr/>
          <a:lstStyle/>
          <a:p>
            <a:fld id="{69E57DC2-970A-4B3E-BB1C-7A09969E49DF}" type="slidenum">
              <a:rPr lang="en-US" sz="2000" smtClean="0"/>
              <a:t>8</a:t>
            </a:fld>
            <a:endParaRPr lang="en-US" dirty="0"/>
          </a:p>
        </p:txBody>
      </p:sp>
    </p:spTree>
    <p:extLst>
      <p:ext uri="{BB962C8B-B14F-4D97-AF65-F5344CB8AC3E}">
        <p14:creationId xmlns:p14="http://schemas.microsoft.com/office/powerpoint/2010/main" val="625233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ADD5F9-DF2A-452B-86A2-EDC55FAA3414}"/>
              </a:ext>
            </a:extLst>
          </p:cNvPr>
          <p:cNvSpPr/>
          <p:nvPr/>
        </p:nvSpPr>
        <p:spPr>
          <a:xfrm>
            <a:off x="0" y="821028"/>
            <a:ext cx="2781837" cy="5215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42EE9A8-122C-4FB4-BF22-36C89108C8E2}"/>
              </a:ext>
            </a:extLst>
          </p:cNvPr>
          <p:cNvSpPr txBox="1">
            <a:spLocks/>
          </p:cNvSpPr>
          <p:nvPr/>
        </p:nvSpPr>
        <p:spPr>
          <a:xfrm>
            <a:off x="186743" y="1051134"/>
            <a:ext cx="2408349" cy="1382973"/>
          </a:xfrm>
          <a:prstGeom prst="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dirty="0">
                <a:solidFill>
                  <a:schemeClr val="tx1"/>
                </a:solidFill>
              </a:rPr>
              <a:t>Proposed Framework</a:t>
            </a:r>
          </a:p>
        </p:txBody>
      </p:sp>
      <p:grpSp>
        <p:nvGrpSpPr>
          <p:cNvPr id="6" name="Group 5">
            <a:extLst>
              <a:ext uri="{FF2B5EF4-FFF2-40B4-BE49-F238E27FC236}">
                <a16:creationId xmlns:a16="http://schemas.microsoft.com/office/drawing/2014/main" id="{4C55D6DC-830A-42D2-8D2B-75CD7D5AA10D}"/>
              </a:ext>
            </a:extLst>
          </p:cNvPr>
          <p:cNvGrpSpPr/>
          <p:nvPr/>
        </p:nvGrpSpPr>
        <p:grpSpPr>
          <a:xfrm>
            <a:off x="3483339" y="821028"/>
            <a:ext cx="7708402" cy="943378"/>
            <a:chOff x="1031820" y="4101"/>
            <a:chExt cx="3579941" cy="520423"/>
          </a:xfrm>
        </p:grpSpPr>
        <p:sp>
          <p:nvSpPr>
            <p:cNvPr id="8" name="Arrow: Pentagon 7">
              <a:extLst>
                <a:ext uri="{FF2B5EF4-FFF2-40B4-BE49-F238E27FC236}">
                  <a16:creationId xmlns:a16="http://schemas.microsoft.com/office/drawing/2014/main" id="{DB77EA29-7A6B-4F0E-B5D6-A7BF31F19576}"/>
                </a:ext>
              </a:extLst>
            </p:cNvPr>
            <p:cNvSpPr/>
            <p:nvPr/>
          </p:nvSpPr>
          <p:spPr>
            <a:xfrm rot="10800000">
              <a:off x="1031820" y="4101"/>
              <a:ext cx="3579941" cy="52042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Arrow: Pentagon 4">
              <a:extLst>
                <a:ext uri="{FF2B5EF4-FFF2-40B4-BE49-F238E27FC236}">
                  <a16:creationId xmlns:a16="http://schemas.microsoft.com/office/drawing/2014/main" id="{F6AA4BE3-A27E-482A-B980-65B3636F9DA6}"/>
                </a:ext>
              </a:extLst>
            </p:cNvPr>
            <p:cNvSpPr txBox="1"/>
            <p:nvPr/>
          </p:nvSpPr>
          <p:spPr>
            <a:xfrm rot="21600000">
              <a:off x="1161926" y="4101"/>
              <a:ext cx="3449835" cy="5204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9492" tIns="91440" rIns="170688" bIns="91440" numCol="1" spcCol="1270" anchor="ctr" anchorCtr="0">
              <a:noAutofit/>
            </a:bodyPr>
            <a:lstStyle/>
            <a:p>
              <a:pPr lvl="1"/>
              <a:r>
                <a:rPr lang="en-US" sz="2400" b="1" dirty="0"/>
                <a:t>Finding Three Connected Point (TCP)</a:t>
              </a:r>
            </a:p>
          </p:txBody>
        </p:sp>
      </p:grpSp>
      <p:sp>
        <p:nvSpPr>
          <p:cNvPr id="7" name="Oval 6">
            <a:extLst>
              <a:ext uri="{FF2B5EF4-FFF2-40B4-BE49-F238E27FC236}">
                <a16:creationId xmlns:a16="http://schemas.microsoft.com/office/drawing/2014/main" id="{CA594EF5-A401-445F-8914-A4CB0D50FC17}"/>
              </a:ext>
            </a:extLst>
          </p:cNvPr>
          <p:cNvSpPr/>
          <p:nvPr/>
        </p:nvSpPr>
        <p:spPr>
          <a:xfrm>
            <a:off x="3061984" y="905493"/>
            <a:ext cx="915191" cy="837127"/>
          </a:xfrm>
          <a:prstGeom prst="ellipse">
            <a:avLst/>
          </a:prstGeom>
          <a:solidFill>
            <a:schemeClr val="tx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r>
              <a:rPr lang="en-US" sz="2800" b="1" dirty="0">
                <a:solidFill>
                  <a:schemeClr val="tx1"/>
                </a:solidFill>
              </a:rPr>
              <a:t>  </a:t>
            </a:r>
            <a:r>
              <a:rPr lang="en-US" sz="2400" b="1" dirty="0">
                <a:solidFill>
                  <a:schemeClr val="bg1"/>
                </a:solidFill>
              </a:rPr>
              <a:t>D</a:t>
            </a:r>
            <a:endParaRPr lang="en-US" b="1" dirty="0">
              <a:solidFill>
                <a:schemeClr val="bg1"/>
              </a:solidFill>
            </a:endParaRPr>
          </a:p>
        </p:txBody>
      </p:sp>
      <p:sp>
        <p:nvSpPr>
          <p:cNvPr id="11" name="TextBox 10">
            <a:extLst>
              <a:ext uri="{FF2B5EF4-FFF2-40B4-BE49-F238E27FC236}">
                <a16:creationId xmlns:a16="http://schemas.microsoft.com/office/drawing/2014/main" id="{466BD3C3-922F-4464-9241-DC4279519C12}"/>
              </a:ext>
            </a:extLst>
          </p:cNvPr>
          <p:cNvSpPr txBox="1"/>
          <p:nvPr/>
        </p:nvSpPr>
        <p:spPr>
          <a:xfrm>
            <a:off x="437880" y="2782669"/>
            <a:ext cx="1906073" cy="646331"/>
          </a:xfrm>
          <a:prstGeom prst="rect">
            <a:avLst/>
          </a:prstGeom>
          <a:solidFill>
            <a:schemeClr val="accent1">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sz="3600" b="1" dirty="0"/>
              <a:t>Cont.</a:t>
            </a:r>
            <a:endParaRPr lang="en-US" sz="3600" dirty="0"/>
          </a:p>
        </p:txBody>
      </p:sp>
      <p:sp>
        <p:nvSpPr>
          <p:cNvPr id="22" name="Rectangle 21">
            <a:extLst>
              <a:ext uri="{FF2B5EF4-FFF2-40B4-BE49-F238E27FC236}">
                <a16:creationId xmlns:a16="http://schemas.microsoft.com/office/drawing/2014/main" id="{0113E4EA-4440-4E21-AADC-646E28D58F9D}"/>
              </a:ext>
            </a:extLst>
          </p:cNvPr>
          <p:cNvSpPr/>
          <p:nvPr/>
        </p:nvSpPr>
        <p:spPr>
          <a:xfrm>
            <a:off x="4620580" y="5978419"/>
            <a:ext cx="5714065" cy="338554"/>
          </a:xfrm>
          <a:prstGeom prst="rect">
            <a:avLst/>
          </a:prstGeom>
        </p:spPr>
        <p:txBody>
          <a:bodyPr wrap="none">
            <a:spAutoFit/>
          </a:bodyPr>
          <a:lstStyle/>
          <a:p>
            <a:pPr lvl="0" algn="ctr"/>
            <a:r>
              <a:rPr lang="en-US" sz="1600" dirty="0">
                <a:solidFill>
                  <a:srgbClr val="000000"/>
                </a:solidFill>
                <a:latin typeface="Times New Roman" panose="02020603050405020304" pitchFamily="18" charset="0"/>
                <a:ea typeface="Calibri" panose="020F0502020204030204" pitchFamily="34" charset="0"/>
              </a:rPr>
              <a:t>Fig. 5. (a) Procedure of calculating TCP (b) TCP in the edge image</a:t>
            </a:r>
            <a:endParaRPr lang="en-US" sz="1200" dirty="0">
              <a:solidFill>
                <a:srgbClr val="000000"/>
              </a:solidFill>
            </a:endParaRPr>
          </a:p>
        </p:txBody>
      </p:sp>
      <p:sp>
        <p:nvSpPr>
          <p:cNvPr id="3" name="Rectangle 2">
            <a:extLst>
              <a:ext uri="{FF2B5EF4-FFF2-40B4-BE49-F238E27FC236}">
                <a16:creationId xmlns:a16="http://schemas.microsoft.com/office/drawing/2014/main" id="{851E53ED-F304-4B9A-A8DB-C7117A99679E}"/>
              </a:ext>
            </a:extLst>
          </p:cNvPr>
          <p:cNvSpPr/>
          <p:nvPr/>
        </p:nvSpPr>
        <p:spPr>
          <a:xfrm>
            <a:off x="3219715" y="1849087"/>
            <a:ext cx="8229601" cy="1555041"/>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beginning and ending point of each stairs step’s horizontal edges intersect with two vertical edge points.</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Canny edge image is used to find TCP using vertical edges. </a:t>
            </a:r>
          </a:p>
        </p:txBody>
      </p:sp>
      <p:sp>
        <p:nvSpPr>
          <p:cNvPr id="15" name="Rectangle 14">
            <a:extLst>
              <a:ext uri="{FF2B5EF4-FFF2-40B4-BE49-F238E27FC236}">
                <a16:creationId xmlns:a16="http://schemas.microsoft.com/office/drawing/2014/main" id="{325A1B45-D221-47E1-B2C4-07A102D22A9F}"/>
              </a:ext>
            </a:extLst>
          </p:cNvPr>
          <p:cNvSpPr/>
          <p:nvPr/>
        </p:nvSpPr>
        <p:spPr>
          <a:xfrm>
            <a:off x="5834127" y="5639865"/>
            <a:ext cx="2781837" cy="338554"/>
          </a:xfrm>
          <a:prstGeom prst="rect">
            <a:avLst/>
          </a:prstGeom>
        </p:spPr>
        <p:txBody>
          <a:bodyPr wrap="square">
            <a:spAutoFit/>
          </a:bodyPr>
          <a:lstStyle/>
          <a:p>
            <a:r>
              <a:rPr lang="en-US" sz="1600" dirty="0">
                <a:solidFill>
                  <a:srgbClr val="000000"/>
                </a:solidFill>
                <a:latin typeface="Times New Roman" panose="02020603050405020304" pitchFamily="18" charset="0"/>
                <a:ea typeface="Calibri" panose="020F0502020204030204" pitchFamily="34" charset="0"/>
              </a:rPr>
              <a:t>(a)                                        (b)</a:t>
            </a:r>
            <a:endParaRPr lang="en-US" sz="1200" dirty="0"/>
          </a:p>
        </p:txBody>
      </p:sp>
      <p:pic>
        <p:nvPicPr>
          <p:cNvPr id="10" name="Picture 9">
            <a:extLst>
              <a:ext uri="{FF2B5EF4-FFF2-40B4-BE49-F238E27FC236}">
                <a16:creationId xmlns:a16="http://schemas.microsoft.com/office/drawing/2014/main" id="{0E2CF8B1-9570-46E3-9AB7-3F9B2766A461}"/>
              </a:ext>
            </a:extLst>
          </p:cNvPr>
          <p:cNvPicPr>
            <a:picLocks noChangeAspect="1"/>
          </p:cNvPicPr>
          <p:nvPr/>
        </p:nvPicPr>
        <p:blipFill>
          <a:blip r:embed="rId2"/>
          <a:stretch>
            <a:fillRect/>
          </a:stretch>
        </p:blipFill>
        <p:spPr>
          <a:xfrm>
            <a:off x="4989351" y="3578794"/>
            <a:ext cx="4690330" cy="2156294"/>
          </a:xfrm>
          <a:prstGeom prst="rect">
            <a:avLst/>
          </a:prstGeom>
        </p:spPr>
      </p:pic>
      <p:sp>
        <p:nvSpPr>
          <p:cNvPr id="5" name="Slide Number Placeholder 4">
            <a:extLst>
              <a:ext uri="{FF2B5EF4-FFF2-40B4-BE49-F238E27FC236}">
                <a16:creationId xmlns:a16="http://schemas.microsoft.com/office/drawing/2014/main" id="{5D6F3F61-63AE-41A3-8FAC-D91F4F8E676F}"/>
              </a:ext>
            </a:extLst>
          </p:cNvPr>
          <p:cNvSpPr>
            <a:spLocks noGrp="1"/>
          </p:cNvSpPr>
          <p:nvPr>
            <p:ph type="sldNum" sz="quarter" idx="12"/>
          </p:nvPr>
        </p:nvSpPr>
        <p:spPr/>
        <p:txBody>
          <a:bodyPr/>
          <a:lstStyle/>
          <a:p>
            <a:fld id="{69E57DC2-970A-4B3E-BB1C-7A09969E49DF}" type="slidenum">
              <a:rPr lang="en-US" sz="2000" smtClean="0"/>
              <a:t>9</a:t>
            </a:fld>
            <a:endParaRPr lang="en-US" dirty="0"/>
          </a:p>
        </p:txBody>
      </p:sp>
    </p:spTree>
    <p:extLst>
      <p:ext uri="{BB962C8B-B14F-4D97-AF65-F5344CB8AC3E}">
        <p14:creationId xmlns:p14="http://schemas.microsoft.com/office/powerpoint/2010/main" val="397478431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416</TotalTime>
  <Words>777</Words>
  <Application>Microsoft Office PowerPoint</Application>
  <PresentationFormat>Widescreen</PresentationFormat>
  <Paragraphs>121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Cambria Math</vt:lpstr>
      <vt:lpstr>Corbel</vt:lpstr>
      <vt:lpstr>Times New Roman</vt:lpstr>
      <vt:lpstr>Wingdings 2</vt:lpstr>
      <vt:lpstr>Frame</vt:lpstr>
      <vt:lpstr>Stairways Detection and Distance Estimation Approach Based on Three Connected Point and Triangular Similarity </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Stairways Detection and Distance Estimation Approach Based on Three Connected Point and Triangular Similarity</dc:title>
  <dc:creator>Ahsan Habib</dc:creator>
  <cp:lastModifiedBy>Ahsan Habib</cp:lastModifiedBy>
  <cp:revision>73</cp:revision>
  <dcterms:created xsi:type="dcterms:W3CDTF">2019-04-28T10:24:03Z</dcterms:created>
  <dcterms:modified xsi:type="dcterms:W3CDTF">2019-04-29T02:37:22Z</dcterms:modified>
</cp:coreProperties>
</file>