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2" r:id="rId6"/>
    <p:sldId id="280" r:id="rId7"/>
    <p:sldId id="260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1" r:id="rId21"/>
    <p:sldId id="273" r:id="rId22"/>
    <p:sldId id="274" r:id="rId23"/>
    <p:sldId id="275" r:id="rId24"/>
    <p:sldId id="276" r:id="rId25"/>
  </p:sldIdLst>
  <p:sldSz cx="9144000" cy="6858000" type="screen4x3"/>
  <p:notesSz cx="6769100" cy="9906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ahoma" panose="020B060403050404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8F3C213-09D5-48DE-AF2C-EE03D987F11B}" styleName="Table_0">
    <a:wholeTbl>
      <a:tcTxStyle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1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38" y="60"/>
      </p:cViewPr>
      <p:guideLst>
        <p:guide orient="horz" pos="2160"/>
        <p:guide pos="2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33813" y="0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8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9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0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2" name="Google Shape;202;p11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2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1" name="Google Shape;211;p12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13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3" name="Google Shape;223;p13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8" name="Google Shape;238;p14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5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6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16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17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4" name="Google Shape;144;p6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1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18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95" name="Google Shape;295;p18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7" name="Google Shape;307;p19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0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5" name="Google Shape;315;p20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1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4" name="Google Shape;324;p21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5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5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5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676275" y="4705350"/>
            <a:ext cx="5416500" cy="4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" name="Google Shape;156;p7:notes"/>
          <p:cNvSpPr txBox="1">
            <a:spLocks noGrp="1"/>
          </p:cNvSpPr>
          <p:nvPr>
            <p:ph type="sldNum" idx="12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 Symbols" panose="020B0602040504020204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  <p:sp>
        <p:nvSpPr>
          <p:cNvPr id="27" name="Google Shape;27;p2"/>
          <p:cNvSpPr/>
          <p:nvPr/>
        </p:nvSpPr>
        <p:spPr>
          <a:xfrm>
            <a:off x="517488" y="2034550"/>
            <a:ext cx="438300" cy="47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900075" y="2034550"/>
            <a:ext cx="328500" cy="47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641313" y="2456825"/>
            <a:ext cx="422400" cy="4746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1011200" y="2456825"/>
            <a:ext cx="368400" cy="4746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1" name="Google Shape;31;p2"/>
          <p:cNvSpPr/>
          <p:nvPr/>
        </p:nvSpPr>
        <p:spPr>
          <a:xfrm>
            <a:off x="226975" y="2383800"/>
            <a:ext cx="560400" cy="422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861975" y="1978988"/>
            <a:ext cx="31800" cy="1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542888" y="2717175"/>
            <a:ext cx="8226300" cy="318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34" name="Google Shape;34;p2"/>
          <p:cNvSpPr txBox="1">
            <a:spLocks noGrp="1"/>
          </p:cNvSpPr>
          <p:nvPr>
            <p:ph type="title"/>
          </p:nvPr>
        </p:nvSpPr>
        <p:spPr>
          <a:xfrm>
            <a:off x="1250913" y="188850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ldNum" idx="2"/>
          </p:nvPr>
        </p:nvSpPr>
        <p:spPr>
          <a:xfrm>
            <a:off x="99975" y="209805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 rot="5400000">
            <a:off x="5113438" y="2290800"/>
            <a:ext cx="5732400" cy="19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1135150" y="415950"/>
            <a:ext cx="5732400" cy="5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marL="914400" lvl="1" indent="-3124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marL="1371600" lvl="2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marL="1828800" lvl="3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marL="914400" lvl="1" indent="-32639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marL="1371600" lvl="2" indent="-30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marL="2286000" lvl="4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marL="2743200" lvl="5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marL="3200400" lvl="6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marL="3657600" lvl="7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marL="4114800" lvl="8" indent="-2921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 panose="020B0602040504020204"/>
              <a:buNone/>
              <a:defRPr sz="32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 panose="020B0602040504020204"/>
              <a:buNone/>
              <a:defRPr sz="28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 panose="020B0602040504020204"/>
              <a:buNone/>
              <a:defRPr sz="24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 panose="020B0602040504020204"/>
              <a:buNone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 panose="020B0602040504020204"/>
              <a:buNone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 panose="020B0602040504020204"/>
              <a:buNone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 panose="020B0602040504020204"/>
              <a:buNone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 panose="020B0602040504020204"/>
              <a:buNone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 panose="020B0602040504020204"/>
              <a:buNone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marL="914400" lvl="1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marL="1371600" lvl="2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17513" y="546100"/>
            <a:ext cx="438300" cy="47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00100" y="546100"/>
            <a:ext cx="328500" cy="474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541338" y="968375"/>
            <a:ext cx="422400" cy="4746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11225" y="968375"/>
            <a:ext cx="368400" cy="474600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27000" y="895350"/>
            <a:ext cx="560400" cy="422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62000" y="490538"/>
            <a:ext cx="31800" cy="1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42913" y="1228725"/>
            <a:ext cx="8226300" cy="318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1" i="1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 panose="020B0602040504020204"/>
              <a:buChar char="■"/>
              <a:defRPr sz="24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 panose="020B0602040504020204"/>
              <a:buChar char="■"/>
              <a:defRPr sz="20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 panose="020B0602040504020204"/>
              <a:buChar char="■"/>
              <a:defRPr sz="2400" b="1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 panose="020B0602040504020204"/>
              <a:buChar char="■"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 panose="020B0602040504020204"/>
              <a:buChar char="■"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 panose="020B0602040504020204"/>
              <a:buChar char="■"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 panose="020B0602040504020204"/>
              <a:buChar char="■"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 panose="020B0602040504020204"/>
              <a:buChar char="■"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 panose="020B0602040504020204"/>
              <a:buChar char="■"/>
              <a:defRPr sz="20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1353150" y="1469100"/>
            <a:ext cx="8061000" cy="1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 dirty="0"/>
              <a:t>Handwritten Numeral Recognition Combining Start-End Writing Measure with CNN</a:t>
            </a:r>
            <a:endParaRPr sz="3000"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i="0" dirty="0">
                <a:solidFill>
                  <a:srgbClr val="0000FF"/>
                </a:solidFill>
              </a:rPr>
              <a:t>Presented By:</a:t>
            </a:r>
            <a:endParaRPr i="0" dirty="0">
              <a:solidFill>
                <a:srgbClr val="0000FF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dirty="0"/>
              <a:t>Md. Rahat-uz-Zaman</a:t>
            </a:r>
          </a:p>
          <a:p>
            <a:pPr marL="0" lvl="0" indent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b="0" dirty="0"/>
              <a:t>Roll: 1507006</a:t>
            </a:r>
            <a:endParaRPr b="0" dirty="0"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"/>
          </p:nvPr>
        </p:nvSpPr>
        <p:spPr>
          <a:xfrm>
            <a:off x="1200750" y="4632000"/>
            <a:ext cx="6742500" cy="23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200" i="0" dirty="0">
                <a:solidFill>
                  <a:srgbClr val="0000FF"/>
                </a:solidFill>
              </a:rPr>
              <a:t>Supervised by:</a:t>
            </a:r>
            <a:endParaRPr sz="2200" i="0" dirty="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200" dirty="0"/>
              <a:t>Dr. Muhammad Aminul Haque Akhand</a:t>
            </a:r>
            <a:endParaRPr sz="2200" dirty="0"/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200" b="0" dirty="0"/>
              <a:t>Professor</a:t>
            </a:r>
            <a:endParaRPr sz="2200" b="0" dirty="0"/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200" b="0" dirty="0"/>
              <a:t>Department of Computer Science &amp; Engineering</a:t>
            </a:r>
            <a:endParaRPr sz="2200" b="0" dirty="0"/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200" b="0" dirty="0"/>
              <a:t>Khulna University of Engineering and Technology</a:t>
            </a:r>
            <a:endParaRPr sz="22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1150950" y="400050"/>
            <a:ext cx="79929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Methodologies: Dataset Pre-processing</a:t>
            </a: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10</a:t>
            </a:fld>
            <a:endParaRPr lang="en-US"/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47100" y="1708713"/>
            <a:ext cx="12382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667350" y="1713475"/>
            <a:ext cx="12287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94625" y="3461987"/>
            <a:ext cx="2743200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10112" y="3442925"/>
            <a:ext cx="27432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150938" y="4844125"/>
            <a:ext cx="1807225" cy="13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5701738" y="4848900"/>
            <a:ext cx="1336600" cy="13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/>
        </p:nvSpPr>
        <p:spPr>
          <a:xfrm>
            <a:off x="1820125" y="6332750"/>
            <a:ext cx="6029100" cy="4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4: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Some examples of preprocessing steps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76" name="Google Shape;176;p20"/>
          <p:cNvCxnSpPr/>
          <p:nvPr/>
        </p:nvCxnSpPr>
        <p:spPr>
          <a:xfrm rot="10800000" flipH="1">
            <a:off x="2800800" y="2318525"/>
            <a:ext cx="26511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3716150" y="3969525"/>
            <a:ext cx="86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3460113" y="5512425"/>
            <a:ext cx="1739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Methodologies:  Our Proposed CNN model</a:t>
            </a:r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11</a:t>
            </a:fld>
            <a:endParaRPr lang="en-US"/>
          </a:p>
        </p:txBody>
      </p:sp>
      <p:sp>
        <p:nvSpPr>
          <p:cNvPr id="186" name="Google Shape;186;p21"/>
          <p:cNvSpPr txBox="1"/>
          <p:nvPr/>
        </p:nvSpPr>
        <p:spPr>
          <a:xfrm>
            <a:off x="127450" y="1977525"/>
            <a:ext cx="2794800" cy="3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Adam Optimizer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Categorical Cross Entropy Loss Function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Used dropout to reduce overfit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989825" y="1438900"/>
            <a:ext cx="6002150" cy="5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 txBox="1"/>
          <p:nvPr/>
        </p:nvSpPr>
        <p:spPr>
          <a:xfrm>
            <a:off x="0" y="5820425"/>
            <a:ext cx="3564000" cy="9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5: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Diagram of CNN architecture</a:t>
            </a:r>
            <a:endParaRPr sz="2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Methodologies:  Selected CNN model</a:t>
            </a:r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12</a:t>
            </a:fld>
            <a:endParaRPr lang="en-US"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84850" y="1273625"/>
            <a:ext cx="3128276" cy="55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127450" y="1963950"/>
            <a:ext cx="4781100" cy="3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Input: Various (in figure 28x28)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Adam Optimizer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Categorical Cross Entropy Loss Function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Used dropout to reduce overfit</a:t>
            </a: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Output: 10x1 [0-1] (Confidence)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2918650" y="5792200"/>
            <a:ext cx="2794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5: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Diagram of CNN architecture</a:t>
            </a:r>
            <a:endParaRPr sz="2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176100" y="358050"/>
            <a:ext cx="81732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Methodologies: SEWM Extraction (Overview)</a:t>
            </a:r>
          </a:p>
        </p:txBody>
      </p:sp>
      <p:sp>
        <p:nvSpPr>
          <p:cNvPr id="205" name="Google Shape;205;p23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13</a:t>
            </a:fld>
            <a:endParaRPr lang="en-US"/>
          </a:p>
        </p:txBody>
      </p:sp>
      <p:sp>
        <p:nvSpPr>
          <p:cNvPr id="207" name="Google Shape;207;p23"/>
          <p:cNvSpPr txBox="1"/>
          <p:nvPr/>
        </p:nvSpPr>
        <p:spPr>
          <a:xfrm>
            <a:off x="6587725" y="4975025"/>
            <a:ext cx="2568600" cy="10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6: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Overall picture of SEWM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E9CA5-9BBD-488B-8421-A4356EC6E33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49" y="1317148"/>
            <a:ext cx="5659275" cy="554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Methodologies: Zhang-Suen Thinning </a:t>
            </a:r>
          </a:p>
        </p:txBody>
      </p:sp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14</a:t>
            </a:fld>
            <a:endParaRPr lang="en-US"/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72436" y="4933450"/>
            <a:ext cx="4326872" cy="19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 descr="Image result for zhang suen thinning algorithm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969825" y="3121525"/>
            <a:ext cx="1689100" cy="16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 descr="Image result for zhang suen thinning algorithm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7200" y="3089775"/>
            <a:ext cx="47498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0" y="1629375"/>
            <a:ext cx="89442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/>
              <a:buChar char="●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Define A(P1)  = the number of transitions from white to black, (0 -&gt; 1) in the sequence P2, P3, P4, P5, P6, P7, P8, P9, P2</a:t>
            </a:r>
            <a:endParaRPr sz="2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/>
              <a:buChar char="●"/>
            </a:pPr>
            <a:r>
              <a:rPr lang="en-US" sz="22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Define B(P1)  = The number of black pixel neighbours of P1. ( = sum(P2 .. P9) )</a:t>
            </a:r>
            <a:endParaRPr sz="22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5897350" y="5554475"/>
            <a:ext cx="29202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7: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Zhang- Suen thinning algorithm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1150950" y="400050"/>
            <a:ext cx="79929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/>
              <a:t>Methodologies: Zhang-Suen Thinning (cont.)</a:t>
            </a:r>
          </a:p>
        </p:txBody>
      </p:sp>
      <p:sp>
        <p:nvSpPr>
          <p:cNvPr id="226" name="Google Shape;226;p25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15</a:t>
            </a:fld>
            <a:endParaRPr lang="en-US"/>
          </a:p>
        </p:txBody>
      </p:sp>
      <p:pic>
        <p:nvPicPr>
          <p:cNvPr id="227" name="Google Shape;227;p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6450" y="3094300"/>
            <a:ext cx="972270" cy="1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063408" y="3148513"/>
            <a:ext cx="896109" cy="127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514206" y="3148513"/>
            <a:ext cx="896109" cy="127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965004" y="3148513"/>
            <a:ext cx="896109" cy="127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415802" y="3148513"/>
            <a:ext cx="896109" cy="127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866600" y="3171583"/>
            <a:ext cx="863700" cy="122960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 txBox="1"/>
          <p:nvPr/>
        </p:nvSpPr>
        <p:spPr>
          <a:xfrm>
            <a:off x="631350" y="1858525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 of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Zhang-Suen Thinning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algorithm</a:t>
            </a:r>
            <a:endParaRPr sz="2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718500" y="5694950"/>
            <a:ext cx="80118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8: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 of Zhang- Suen thinning algorithm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1150950" y="400050"/>
            <a:ext cx="79932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/>
              <a:t> Methodologies: TSP application</a:t>
            </a:r>
          </a:p>
        </p:txBody>
      </p:sp>
      <p:sp>
        <p:nvSpPr>
          <p:cNvPr id="241" name="Google Shape;241;p26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16</a:t>
            </a:fld>
            <a:endParaRPr lang="en-US"/>
          </a:p>
        </p:txBody>
      </p:sp>
      <p:sp>
        <p:nvSpPr>
          <p:cNvPr id="242" name="Google Shape;242;p26"/>
          <p:cNvSpPr txBox="1"/>
          <p:nvPr/>
        </p:nvSpPr>
        <p:spPr>
          <a:xfrm>
            <a:off x="1150950" y="6004250"/>
            <a:ext cx="77676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9: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Application of TSP.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52400" y="4119800"/>
            <a:ext cx="8839202" cy="188445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6"/>
          <p:cNvSpPr txBox="1"/>
          <p:nvPr/>
        </p:nvSpPr>
        <p:spPr>
          <a:xfrm>
            <a:off x="923725" y="1749500"/>
            <a:ext cx="7879800" cy="22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 we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Apply Zhang-Suen Thinning.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AutoNum type="arabicPeriod"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Apply TSP solution problem to the thinned image.</a:t>
            </a:r>
            <a:endParaRPr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Get the starting and ending points using Barcode Algorithm.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Methodologies: Barcode Algorithm </a:t>
            </a:r>
          </a:p>
        </p:txBody>
      </p:sp>
      <p:sp>
        <p:nvSpPr>
          <p:cNvPr id="251" name="Google Shape;251;p27"/>
          <p:cNvSpPr txBox="1">
            <a:spLocks noGrp="1"/>
          </p:cNvSpPr>
          <p:nvPr>
            <p:ph type="body" idx="1"/>
          </p:nvPr>
        </p:nvSpPr>
        <p:spPr>
          <a:xfrm>
            <a:off x="1182700" y="2017717"/>
            <a:ext cx="7772400" cy="1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i="0"/>
              <a:t>We extract starting and ending point applying the barcode algorithm on the edges of the image.</a:t>
            </a:r>
            <a:endParaRPr i="0"/>
          </a:p>
        </p:txBody>
      </p:sp>
      <p:sp>
        <p:nvSpPr>
          <p:cNvPr id="252" name="Google Shape;252;p27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17</a:t>
            </a:fld>
            <a:endParaRPr lang="en-US"/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0938" y="3584917"/>
            <a:ext cx="16097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478825" y="3584924"/>
            <a:ext cx="1479550" cy="6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934075" y="3727792"/>
            <a:ext cx="1438275" cy="1304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7"/>
          <p:cNvCxnSpPr>
            <a:stCxn id="253" idx="3"/>
            <a:endCxn id="255" idx="1"/>
          </p:cNvCxnSpPr>
          <p:nvPr/>
        </p:nvCxnSpPr>
        <p:spPr>
          <a:xfrm>
            <a:off x="2760663" y="4380255"/>
            <a:ext cx="3173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7" name="Google Shape;257;p27"/>
          <p:cNvSpPr txBox="1"/>
          <p:nvPr/>
        </p:nvSpPr>
        <p:spPr>
          <a:xfrm>
            <a:off x="2946050" y="4604200"/>
            <a:ext cx="27537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Barcode Algorithm.</a:t>
            </a:r>
            <a:endParaRPr sz="20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1448875" y="5441325"/>
            <a:ext cx="59235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10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Starting and Ending point classification with Barcode Algorithm.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 Methodologies: SEWM Clustering</a:t>
            </a:r>
          </a:p>
        </p:txBody>
      </p:sp>
      <p:sp>
        <p:nvSpPr>
          <p:cNvPr id="265" name="Google Shape;265;p28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18</a:t>
            </a:fld>
            <a:endParaRPr lang="en-US"/>
          </a:p>
        </p:txBody>
      </p:sp>
      <p:pic>
        <p:nvPicPr>
          <p:cNvPr id="266" name="Google Shape;266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1650" y="1813350"/>
            <a:ext cx="4419600" cy="225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81650" y="4183850"/>
            <a:ext cx="4419599" cy="206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577450" y="1813350"/>
            <a:ext cx="4586651" cy="285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8"/>
          <p:cNvSpPr txBox="1"/>
          <p:nvPr/>
        </p:nvSpPr>
        <p:spPr>
          <a:xfrm>
            <a:off x="4642125" y="5268075"/>
            <a:ext cx="4361700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11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Clustering of start and points of all images of train dataset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Methodologies: SEWM Calculation</a:t>
            </a:r>
          </a:p>
        </p:txBody>
      </p:sp>
      <p:sp>
        <p:nvSpPr>
          <p:cNvPr id="276" name="Google Shape;276;p29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19</a:t>
            </a:fld>
            <a:endParaRPr lang="en-US"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85575" y="3571913"/>
            <a:ext cx="143827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76325" y="1864400"/>
            <a:ext cx="13049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952250" y="1848013"/>
            <a:ext cx="1304925" cy="133770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/>
          <p:nvPr/>
        </p:nvSpPr>
        <p:spPr>
          <a:xfrm flipH="1">
            <a:off x="4044796" y="2594550"/>
            <a:ext cx="350612" cy="1668900"/>
          </a:xfrm>
          <a:custGeom>
            <a:avLst/>
            <a:gdLst/>
            <a:ahLst/>
            <a:cxnLst/>
            <a:rect l="l" t="t" r="r" b="b"/>
            <a:pathLst>
              <a:path w="20814" h="66756" extrusionOk="0">
                <a:moveTo>
                  <a:pt x="18009" y="0"/>
                </a:moveTo>
                <a:cubicBezTo>
                  <a:pt x="15017" y="5516"/>
                  <a:pt x="-409" y="21972"/>
                  <a:pt x="58" y="33098"/>
                </a:cubicBezTo>
                <a:cubicBezTo>
                  <a:pt x="526" y="44224"/>
                  <a:pt x="17355" y="61146"/>
                  <a:pt x="20814" y="66756"/>
                </a:cubicBezTo>
              </a:path>
            </a:pathLst>
          </a:custGeom>
          <a:noFill/>
          <a:ln w="3810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29"/>
          <p:cNvGrpSpPr/>
          <p:nvPr/>
        </p:nvGrpSpPr>
        <p:grpSpPr>
          <a:xfrm>
            <a:off x="5323975" y="3555525"/>
            <a:ext cx="1438275" cy="1337700"/>
            <a:chOff x="4866775" y="3555525"/>
            <a:chExt cx="1438275" cy="1337700"/>
          </a:xfrm>
        </p:grpSpPr>
        <p:pic>
          <p:nvPicPr>
            <p:cNvPr id="282" name="Google Shape;282;p29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866775" y="3571913"/>
              <a:ext cx="1438275" cy="130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9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019175" y="3555525"/>
              <a:ext cx="1069050" cy="13377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4" name="Google Shape;284;p29"/>
          <p:cNvCxnSpPr>
            <a:stCxn id="278" idx="3"/>
            <a:endCxn id="279" idx="1"/>
          </p:cNvCxnSpPr>
          <p:nvPr/>
        </p:nvCxnSpPr>
        <p:spPr>
          <a:xfrm>
            <a:off x="1681250" y="2516862"/>
            <a:ext cx="12711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5" name="Google Shape;285;p29"/>
          <p:cNvSpPr/>
          <p:nvPr/>
        </p:nvSpPr>
        <p:spPr>
          <a:xfrm>
            <a:off x="2601646" y="2109825"/>
            <a:ext cx="350612" cy="1668900"/>
          </a:xfrm>
          <a:custGeom>
            <a:avLst/>
            <a:gdLst/>
            <a:ahLst/>
            <a:cxnLst/>
            <a:rect l="l" t="t" r="r" b="b"/>
            <a:pathLst>
              <a:path w="20814" h="66756" extrusionOk="0">
                <a:moveTo>
                  <a:pt x="18009" y="0"/>
                </a:moveTo>
                <a:cubicBezTo>
                  <a:pt x="15017" y="5516"/>
                  <a:pt x="-409" y="21972"/>
                  <a:pt x="58" y="33098"/>
                </a:cubicBezTo>
                <a:cubicBezTo>
                  <a:pt x="526" y="44224"/>
                  <a:pt x="17355" y="61146"/>
                  <a:pt x="20814" y="66756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"/>
          <p:cNvSpPr txBox="1"/>
          <p:nvPr/>
        </p:nvSpPr>
        <p:spPr>
          <a:xfrm>
            <a:off x="2701200" y="2883150"/>
            <a:ext cx="713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1.5</a:t>
            </a:r>
            <a:endParaRPr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4377600" y="3111750"/>
            <a:ext cx="7137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2.1</a:t>
            </a:r>
            <a:endParaRPr sz="2400" b="1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288" name="Google Shape;288;p29"/>
          <p:cNvGrpSpPr/>
          <p:nvPr/>
        </p:nvGrpSpPr>
        <p:grpSpPr>
          <a:xfrm>
            <a:off x="4712521" y="2117950"/>
            <a:ext cx="3947505" cy="855600"/>
            <a:chOff x="447875" y="5394550"/>
            <a:chExt cx="4473600" cy="855600"/>
          </a:xfrm>
        </p:grpSpPr>
        <p:sp>
          <p:nvSpPr>
            <p:cNvPr id="289" name="Google Shape;289;p29"/>
            <p:cNvSpPr txBox="1"/>
            <p:nvPr/>
          </p:nvSpPr>
          <p:spPr>
            <a:xfrm>
              <a:off x="447875" y="5394550"/>
              <a:ext cx="4473600" cy="85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rPr>
                <a:t> SEWM value: </a:t>
              </a:r>
              <a:endParaRPr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pic>
          <p:nvPicPr>
            <p:cNvPr id="290" name="Google Shape;290;p29"/>
            <p:cNvPicPr preferRelativeResize="0"/>
            <p:nvPr/>
          </p:nvPicPr>
          <p:blipFill rotWithShape="1">
            <a:blip r:embed="rId6"/>
            <a:srcRect l="-9120" r="9118"/>
            <a:stretch>
              <a:fillRect/>
            </a:stretch>
          </p:blipFill>
          <p:spPr>
            <a:xfrm>
              <a:off x="2500849" y="5394550"/>
              <a:ext cx="1894550" cy="6153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9"/>
          <p:cNvSpPr txBox="1"/>
          <p:nvPr/>
        </p:nvSpPr>
        <p:spPr>
          <a:xfrm>
            <a:off x="2070900" y="5475200"/>
            <a:ext cx="50022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12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SEWM value calculation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13928" y="220295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Outline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150950" y="1314850"/>
            <a:ext cx="7438200" cy="54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000000"/>
                </a:solidFill>
              </a:rPr>
              <a:t>Global Goal: HNR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000000"/>
                </a:solidFill>
              </a:rPr>
              <a:t>Related works</a:t>
            </a:r>
          </a:p>
          <a:p>
            <a:pPr indent="-361950">
              <a:spcBef>
                <a:spcPts val="0"/>
              </a:spcBef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000000"/>
                </a:solidFill>
              </a:rPr>
              <a:t>Specific Goal</a:t>
            </a:r>
            <a:endParaRPr sz="2800" b="0" i="0" dirty="0">
              <a:solidFill>
                <a:srgbClr val="000000"/>
              </a:solidFill>
            </a:endParaRPr>
          </a:p>
          <a:p>
            <a:pPr lvl="0" indent="-361950">
              <a:spcBef>
                <a:spcPts val="0"/>
              </a:spcBef>
              <a:buClr>
                <a:srgbClr val="000000"/>
              </a:buClr>
              <a:buSzPts val="2100"/>
              <a:buChar char="●"/>
            </a:pPr>
            <a:r>
              <a:rPr lang="en-US" sz="2800" b="0" i="0" dirty="0"/>
              <a:t>HNR Combining SEWM with CNN</a:t>
            </a:r>
            <a:endParaRPr lang="en-US" sz="2800" b="0" i="0" dirty="0">
              <a:solidFill>
                <a:srgbClr val="000000"/>
              </a:solidFill>
            </a:endParaRPr>
          </a:p>
          <a:p>
            <a:pPr lvl="1" indent="-361950">
              <a:spcBef>
                <a:spcPts val="0"/>
              </a:spcBef>
              <a:buClr>
                <a:srgbClr val="000000"/>
              </a:buClr>
              <a:buSzPts val="2100"/>
              <a:buChar char="●"/>
            </a:pPr>
            <a:r>
              <a:rPr lang="en-US" sz="2400" b="0" i="0" dirty="0">
                <a:solidFill>
                  <a:srgbClr val="000000"/>
                </a:solidFill>
              </a:rPr>
              <a:t>System diagram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3200" b="0" i="0" dirty="0">
                <a:solidFill>
                  <a:srgbClr val="000000"/>
                </a:solidFill>
              </a:rPr>
              <a:t>Experimental Studies </a:t>
            </a:r>
          </a:p>
          <a:p>
            <a:pPr lvl="1" indent="-361950">
              <a:spcBef>
                <a:spcPts val="0"/>
              </a:spcBef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000000"/>
                </a:solidFill>
              </a:rPr>
              <a:t>ISI Numeral Datasets</a:t>
            </a:r>
            <a:endParaRPr sz="2400" b="0" i="0" dirty="0">
              <a:solidFill>
                <a:srgbClr val="000000"/>
              </a:solidFill>
            </a:endParaRPr>
          </a:p>
          <a:p>
            <a:pPr marL="91440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800" b="0" i="0" dirty="0">
                <a:solidFill>
                  <a:srgbClr val="000000"/>
                </a:solidFill>
              </a:rPr>
              <a:t>CNN + SEWM Result</a:t>
            </a:r>
            <a:endParaRPr sz="2800" b="0" i="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000000"/>
                </a:solidFill>
              </a:rPr>
              <a:t>Conclusion</a:t>
            </a:r>
          </a:p>
          <a:p>
            <a:pPr lvl="1" indent="-361950">
              <a:spcBef>
                <a:spcPts val="0"/>
              </a:spcBef>
              <a:buClr>
                <a:srgbClr val="000000"/>
              </a:buClr>
              <a:buSzPts val="2100"/>
              <a:buChar char="●"/>
            </a:pPr>
            <a:r>
              <a:rPr lang="en-US" sz="2400" b="0" i="0" dirty="0">
                <a:solidFill>
                  <a:srgbClr val="000000"/>
                </a:solidFill>
              </a:rPr>
              <a:t>Future works</a:t>
            </a:r>
            <a:endParaRPr b="0" i="0" dirty="0">
              <a:solidFill>
                <a:srgbClr val="000000"/>
              </a:solidFill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Experimental Studies: </a:t>
            </a:r>
            <a:r>
              <a:rPr lang="en-US" sz="2800" dirty="0"/>
              <a:t>ISI Numeral Datasets</a:t>
            </a:r>
            <a:endParaRPr lang="en-US"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311438" y="1766525"/>
            <a:ext cx="4196700" cy="4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Bangla </a:t>
            </a: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b="0" i="0"/>
              <a:t>Samples:  23392</a:t>
            </a:r>
            <a:endParaRPr b="0" i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b="0" i="0"/>
              <a:t>Written by:  1106 persons</a:t>
            </a:r>
            <a:endParaRPr b="0" i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20</a:t>
            </a:fld>
            <a:endParaRPr lang="en-US"/>
          </a:p>
        </p:txBody>
      </p:sp>
      <p:sp>
        <p:nvSpPr>
          <p:cNvPr id="149" name="Google Shape;149;p18"/>
          <p:cNvSpPr txBox="1">
            <a:spLocks noGrp="1"/>
          </p:cNvSpPr>
          <p:nvPr>
            <p:ph type="body" idx="1"/>
          </p:nvPr>
        </p:nvSpPr>
        <p:spPr>
          <a:xfrm>
            <a:off x="4894025" y="1812150"/>
            <a:ext cx="4050900" cy="49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718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/>
              <a:t>Devanagari</a:t>
            </a:r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b="0" i="0"/>
              <a:t>Samples:  22556</a:t>
            </a:r>
            <a:endParaRPr b="0" i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b="0" i="0"/>
              <a:t>Written by: 1049 persons</a:t>
            </a:r>
            <a:endParaRPr b="0" i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b="0"/>
          </a:p>
        </p:txBody>
      </p:sp>
      <p:cxnSp>
        <p:nvCxnSpPr>
          <p:cNvPr id="150" name="Google Shape;150;p18"/>
          <p:cNvCxnSpPr/>
          <p:nvPr/>
        </p:nvCxnSpPr>
        <p:spPr>
          <a:xfrm flipH="1">
            <a:off x="4689238" y="1892700"/>
            <a:ext cx="23700" cy="477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1" name="Google Shape;151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1075" y="3259675"/>
            <a:ext cx="4337475" cy="31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23650" y="3259675"/>
            <a:ext cx="4196700" cy="319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29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1150950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Experimental Studies: CNN + SEWM Result</a:t>
            </a:r>
          </a:p>
        </p:txBody>
      </p:sp>
      <p:sp>
        <p:nvSpPr>
          <p:cNvPr id="298" name="Google Shape;298;p30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21</a:t>
            </a:fld>
            <a:endParaRPr lang="en-US"/>
          </a:p>
        </p:txBody>
      </p:sp>
      <p:sp>
        <p:nvSpPr>
          <p:cNvPr id="300" name="Google Shape;300;p30"/>
          <p:cNvSpPr txBox="1"/>
          <p:nvPr/>
        </p:nvSpPr>
        <p:spPr>
          <a:xfrm>
            <a:off x="524575" y="1772195"/>
            <a:ext cx="80118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 2: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 of CNN + SEWM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301" name="Google Shape;301;p30"/>
          <p:cNvGraphicFramePr/>
          <p:nvPr/>
        </p:nvGraphicFramePr>
        <p:xfrm>
          <a:off x="352567" y="2499480"/>
          <a:ext cx="8437375" cy="3748920"/>
        </p:xfrm>
        <a:graphic>
          <a:graphicData uri="http://schemas.openxmlformats.org/drawingml/2006/table">
            <a:tbl>
              <a:tblPr>
                <a:noFill/>
                <a:tableStyleId>{B8F3C213-09D5-48DE-AF2C-EE03D987F11B}</a:tableStyleId>
              </a:tblPr>
              <a:tblGrid>
                <a:gridCol w="87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9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36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/>
                        <a:t>ISI Bangla Numeral Dataset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 dirty="0"/>
                        <a:t>ISI Devanagari Numeral Dataset</a:t>
                      </a:r>
                      <a:endParaRPr sz="18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 dirty="0"/>
                        <a:t>CNN Alone</a:t>
                      </a:r>
                      <a:endParaRPr sz="18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/>
                        <a:t>SEWM Alone</a:t>
                      </a:r>
                      <a:r>
                        <a:rPr lang="en-US" sz="1800" u="none" strike="noStrike" cap="none"/>
                        <a:t>	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/>
                        <a:t>CNN + SEWM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/>
                        <a:t>CNN Alone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/>
                        <a:t>SEWM Alone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/>
                        <a:t>CNN + SEWM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/>
                        <a:t>Errors (out of 4000)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41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958	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32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36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971</a:t>
                      </a:r>
                      <a:endParaRPr sz="18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31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/>
                        <a:t>Accuracy (%)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98.975	</a:t>
                      </a:r>
                      <a:endParaRPr sz="18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76.05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99.2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99.1</a:t>
                      </a:r>
                      <a:endParaRPr sz="18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75.725</a:t>
                      </a:r>
                      <a:endParaRPr sz="18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99.225	</a:t>
                      </a:r>
                      <a:endParaRPr sz="18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2" name="Google Shape;302;p30"/>
          <p:cNvSpPr txBox="1"/>
          <p:nvPr/>
        </p:nvSpPr>
        <p:spPr>
          <a:xfrm>
            <a:off x="304800" y="304800"/>
            <a:ext cx="81408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 	 	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Future works</a:t>
            </a:r>
          </a:p>
        </p:txBody>
      </p:sp>
      <p:sp>
        <p:nvSpPr>
          <p:cNvPr id="310" name="Google Shape;310;p31"/>
          <p:cNvSpPr txBox="1">
            <a:spLocks noGrp="1"/>
          </p:cNvSpPr>
          <p:nvPr>
            <p:ph type="body" idx="1"/>
          </p:nvPr>
        </p:nvSpPr>
        <p:spPr>
          <a:xfrm>
            <a:off x="1009275" y="1764327"/>
            <a:ext cx="77724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00"/>
              <a:buChar char="■"/>
            </a:pPr>
            <a:r>
              <a:rPr lang="en-US" sz="2600" b="0" i="0"/>
              <a:t>The whole model is to be trained and tuned it to improve the accuracy.</a:t>
            </a:r>
            <a:endParaRPr sz="2600" b="0" i="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 b="0" i="0"/>
              <a:t>The model will be used in other languages like arabic, telugu and persian.</a:t>
            </a:r>
            <a:endParaRPr sz="2600" b="0" i="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 b="0" i="0"/>
              <a:t>Comparison of our model performance with state-of-the-art models available will be done.</a:t>
            </a:r>
            <a:endParaRPr sz="2600" b="0" i="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 b="0" i="0"/>
              <a:t>More models will be added to our ensembling techniques like LSTM.</a:t>
            </a:r>
            <a:endParaRPr sz="2600" b="0" i="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 b="0" i="0"/>
              <a:t>The methodology will be applied in character recognition.</a:t>
            </a:r>
            <a:endParaRPr sz="2600" b="0" i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sz="3000" b="0" i="0"/>
          </a:p>
        </p:txBody>
      </p:sp>
      <p:sp>
        <p:nvSpPr>
          <p:cNvPr id="311" name="Google Shape;311;p31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 Conclusion</a:t>
            </a:r>
          </a:p>
        </p:txBody>
      </p:sp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1182700" y="2017719"/>
            <a:ext cx="7772400" cy="2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000"/>
              <a:buChar char="■"/>
            </a:pPr>
            <a:r>
              <a:rPr lang="en-US" sz="3000" b="0" i="0"/>
              <a:t>Optical Character Recognition(OCR) is very popular that almost everyday</a:t>
            </a:r>
            <a:endParaRPr sz="3000" b="0" i="0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US" sz="3000" b="0" i="0"/>
              <a:t>So all these works will always be useful in the era of computer vision.</a:t>
            </a:r>
            <a:endParaRPr sz="3000" b="0" i="0"/>
          </a:p>
        </p:txBody>
      </p:sp>
      <p:sp>
        <p:nvSpPr>
          <p:cNvPr id="319" name="Google Shape;319;p32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23</a:t>
            </a:fld>
            <a:endParaRPr lang="en-US"/>
          </a:p>
        </p:txBody>
      </p:sp>
      <p:sp>
        <p:nvSpPr>
          <p:cNvPr id="320" name="Google Shape;320;p32"/>
          <p:cNvSpPr txBox="1">
            <a:spLocks noGrp="1"/>
          </p:cNvSpPr>
          <p:nvPr>
            <p:ph type="body" idx="1"/>
          </p:nvPr>
        </p:nvSpPr>
        <p:spPr>
          <a:xfrm>
            <a:off x="1182700" y="4151319"/>
            <a:ext cx="7772400" cy="2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3000"/>
              <a:buChar char="■"/>
            </a:pPr>
            <a:r>
              <a:rPr lang="en-US" sz="3000" b="0" i="0"/>
              <a:t>This semester, we have worked together to build this wonderful project.</a:t>
            </a:r>
            <a:endParaRPr sz="3000" b="0" i="0"/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en-US" sz="3000" b="0" i="0"/>
              <a:t>Next semester, we will continue this project separately.</a:t>
            </a:r>
            <a:endParaRPr sz="3000" b="0" i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>
            <a:spLocks noGrp="1"/>
          </p:cNvSpPr>
          <p:nvPr>
            <p:ph type="body" idx="1"/>
          </p:nvPr>
        </p:nvSpPr>
        <p:spPr>
          <a:xfrm>
            <a:off x="2314425" y="2845425"/>
            <a:ext cx="54387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sz="7200"/>
              <a:t>Thank you!</a:t>
            </a:r>
            <a:endParaRPr sz="7200"/>
          </a:p>
        </p:txBody>
      </p:sp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r>
              <a:rPr lang="en-US" altLang="en-US"/>
              <a:t>Global Purpose: HNR</a:t>
            </a:r>
            <a:endParaRPr lang="en-US"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685788" y="1555845"/>
            <a:ext cx="7772400" cy="456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Handwritten Numeral Recognition (</a:t>
            </a:r>
            <a:r>
              <a:rPr lang="en-US" dirty="0">
                <a:solidFill>
                  <a:srgbClr val="FF0000"/>
                </a:solidFill>
              </a:rPr>
              <a:t>HNR</a:t>
            </a:r>
            <a:r>
              <a:rPr lang="en-US" dirty="0"/>
              <a:t>) is:</a:t>
            </a:r>
            <a:endParaRPr dirty="0"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dirty="0"/>
              <a:t>The ability of a computer to receive and interpret intelligible handwritten input from source.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b="0" i="0" dirty="0"/>
          </a:p>
          <a:p>
            <a:pPr marL="0" lvl="0" indent="0">
              <a:buNone/>
            </a:pPr>
            <a:r>
              <a:rPr lang="en-US" i="0" dirty="0"/>
              <a:t>Offline HNR:</a:t>
            </a:r>
          </a:p>
          <a:p>
            <a:pPr marL="0" lvl="0" indent="0">
              <a:buNone/>
            </a:pPr>
            <a:r>
              <a:rPr lang="en-US" b="0" i="0" dirty="0"/>
              <a:t>	</a:t>
            </a:r>
            <a:endParaRPr b="0" i="0" dirty="0"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3</a:t>
            </a:fld>
            <a:endParaRPr lang="en-US"/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/>
          <a:srcRect l="-13089" r="13090"/>
          <a:stretch>
            <a:fillRect/>
          </a:stretch>
        </p:blipFill>
        <p:spPr>
          <a:xfrm>
            <a:off x="5757029" y="3171928"/>
            <a:ext cx="3093864" cy="296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5" descr="Image result for handwriti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748720" y="3614409"/>
            <a:ext cx="3213025" cy="20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2197375" y="6116275"/>
            <a:ext cx="61071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1: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Handwritten characters and digits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Related works</a:t>
            </a: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4</a:t>
            </a:fld>
            <a:endParaRPr lang="en-US"/>
          </a:p>
        </p:txBody>
      </p:sp>
      <p:graphicFrame>
        <p:nvGraphicFramePr>
          <p:cNvPr id="130" name="Google Shape;130;p16"/>
          <p:cNvGraphicFramePr/>
          <p:nvPr>
            <p:extLst>
              <p:ext uri="{D42A27DB-BD31-4B8C-83A1-F6EECF244321}">
                <p14:modId xmlns:p14="http://schemas.microsoft.com/office/powerpoint/2010/main" val="2273307228"/>
              </p:ext>
            </p:extLst>
          </p:nvPr>
        </p:nvGraphicFramePr>
        <p:xfrm>
          <a:off x="487000" y="1843100"/>
          <a:ext cx="8474800" cy="4024135"/>
        </p:xfrm>
        <a:graphic>
          <a:graphicData uri="http://schemas.openxmlformats.org/drawingml/2006/table">
            <a:tbl>
              <a:tblPr firstRow="1" bandRow="1">
                <a:noFill/>
                <a:tableStyleId>{B8F3C213-09D5-48DE-AF2C-EE03D987F11B}</a:tableStyleId>
              </a:tblPr>
              <a:tblGrid>
                <a:gridCol w="129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6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u="none" strike="noStrike" cap="none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Author</a:t>
                      </a:r>
                      <a:endParaRPr sz="2400" b="1" u="none" strike="noStrike" cap="none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u="none" strike="noStrike" cap="none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Year</a:t>
                      </a:r>
                      <a:endParaRPr sz="2400" b="1" u="none" strike="noStrike" cap="none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u="none" strike="noStrike" cap="none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Journal</a:t>
                      </a:r>
                      <a:endParaRPr sz="2400" b="1" u="none" strike="noStrike" cap="none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6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u="none" strike="noStrike" cap="none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Work Description</a:t>
                      </a:r>
                      <a:endParaRPr sz="2400" b="1" u="none" strike="noStrike" cap="none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6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Mahtab Ahmed et al.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2019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Image, Graphics and Signal Processing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Proposed Bangla HNR with 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deep LSTM 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to characterize singular numerals. Had high recognition precision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M. A. H. </a:t>
                      </a:r>
                      <a:r>
                        <a:rPr lang="en-US" sz="1800" u="none" strike="noStrike" cap="none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Akhand</a:t>
                      </a: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 et al.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2018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IETE </a:t>
                      </a:r>
                      <a:r>
                        <a:rPr lang="en-US" sz="180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Journal of Research</a:t>
                      </a:r>
                      <a:endParaRPr sz="18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Proposed a 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CNN 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model architecture. Has used rotational augmentation. Trained 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3 separate CNN model and 1 CNN model 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on those data.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S.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Prabhanjan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 et al.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2016</a:t>
                      </a:r>
                      <a:endParaRPr sz="1800" u="none" strike="noStrike" cap="none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International Journal of Multimedia and Ubiquitous Engineering</a:t>
                      </a:r>
                      <a:endParaRPr sz="1800" u="none" strike="noStrike" cap="non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Extracted local and global features from binary images of Devanagari numerals with 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SVM classifier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. Found </a:t>
                      </a:r>
                      <a:r>
                        <a:rPr lang="en-US" sz="1800" u="none" strike="noStrike" cap="non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98.77% 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  <a:sym typeface="Times New Roman" panose="02020603050405020304"/>
                        </a:rPr>
                        <a:t>recognition rate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Times New Roman" panose="02020603050405020304"/>
                        <a:cs typeface="Times New Roman" panose="02020603050405020304" pitchFamily="18" charset="0"/>
                        <a:sym typeface="Times New Roman" panose="020206030504050203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Google Shape;131;p16"/>
          <p:cNvSpPr txBox="1"/>
          <p:nvPr/>
        </p:nvSpPr>
        <p:spPr>
          <a:xfrm>
            <a:off x="566100" y="1351625"/>
            <a:ext cx="8011800" cy="49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 1: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Our Specific Proposal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>
            <a:off x="1150950" y="1314850"/>
            <a:ext cx="7438200" cy="54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000000"/>
                </a:solidFill>
              </a:rPr>
              <a:t>Global Purpose: HNR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000000"/>
                </a:solidFill>
              </a:rPr>
              <a:t>Related works</a:t>
            </a:r>
          </a:p>
          <a:p>
            <a:pPr indent="-361950">
              <a:spcBef>
                <a:spcPts val="0"/>
              </a:spcBef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000000"/>
                </a:solidFill>
              </a:rPr>
              <a:t>Specific Purpose</a:t>
            </a:r>
            <a:endParaRPr sz="2800" b="0" i="0" dirty="0">
              <a:solidFill>
                <a:srgbClr val="000000"/>
              </a:solidFill>
            </a:endParaRPr>
          </a:p>
          <a:p>
            <a:pPr lvl="0" indent="-361950">
              <a:spcBef>
                <a:spcPts val="0"/>
              </a:spcBef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FF0000"/>
                </a:solidFill>
              </a:rPr>
              <a:t>HNR Combining SEWM with CNN</a:t>
            </a:r>
          </a:p>
          <a:p>
            <a:pPr lvl="1" indent="-361950">
              <a:spcBef>
                <a:spcPts val="0"/>
              </a:spcBef>
              <a:buClr>
                <a:srgbClr val="000000"/>
              </a:buClr>
              <a:buSzPts val="2100"/>
              <a:buChar char="●"/>
            </a:pPr>
            <a:r>
              <a:rPr lang="en-US" sz="2400" b="0" i="0" dirty="0">
                <a:solidFill>
                  <a:srgbClr val="000000"/>
                </a:solidFill>
              </a:rPr>
              <a:t>System diagram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3200" b="0" i="0" dirty="0">
                <a:solidFill>
                  <a:srgbClr val="000000"/>
                </a:solidFill>
              </a:rPr>
              <a:t>Experimental Studies </a:t>
            </a:r>
          </a:p>
          <a:p>
            <a:pPr lvl="1" indent="-361950">
              <a:spcBef>
                <a:spcPts val="0"/>
              </a:spcBef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000000"/>
                </a:solidFill>
              </a:rPr>
              <a:t>ISI Numeral Datasets</a:t>
            </a:r>
            <a:endParaRPr lang="en-US" sz="2400" b="0" i="0" dirty="0">
              <a:solidFill>
                <a:srgbClr val="000000"/>
              </a:solidFill>
            </a:endParaRPr>
          </a:p>
          <a:p>
            <a:pPr lvl="1" indent="-361950">
              <a:spcBef>
                <a:spcPts val="0"/>
              </a:spcBef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000000"/>
                </a:solidFill>
              </a:rPr>
              <a:t>CNN + SEWM Result</a:t>
            </a: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800" b="0" i="0" dirty="0">
                <a:solidFill>
                  <a:srgbClr val="000000"/>
                </a:solidFill>
              </a:rPr>
              <a:t>Conclusion</a:t>
            </a:r>
          </a:p>
          <a:p>
            <a:pPr lvl="1" indent="-361950">
              <a:spcBef>
                <a:spcPts val="0"/>
              </a:spcBef>
              <a:buClr>
                <a:srgbClr val="000000"/>
              </a:buClr>
              <a:buSzPts val="2100"/>
              <a:buChar char="●"/>
            </a:pPr>
            <a:r>
              <a:rPr lang="en-US" sz="2400" b="0" i="0" dirty="0">
                <a:solidFill>
                  <a:srgbClr val="000000"/>
                </a:solidFill>
              </a:rPr>
              <a:t>Future works</a:t>
            </a:r>
            <a:endParaRPr b="0" i="0" dirty="0">
              <a:solidFill>
                <a:srgbClr val="000000"/>
              </a:solidFill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9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</a:t>
            </a:r>
            <a:r>
              <a:rPr lang="en-US" altLang="en-US"/>
              <a:t>Specific Purpose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6</a:t>
            </a:fld>
            <a:endParaRPr lang="en-US"/>
          </a:p>
        </p:txBody>
      </p:sp>
      <p:pic>
        <p:nvPicPr>
          <p:cNvPr id="2" name="Picture 1" descr="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" y="1578610"/>
            <a:ext cx="7308850" cy="228727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7507605" y="2038350"/>
            <a:ext cx="266700" cy="2552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400175" y="3575050"/>
            <a:ext cx="266700" cy="2552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hole Syst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45" y="4847343"/>
            <a:ext cx="7991475" cy="2632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5170" y="5645538"/>
            <a:ext cx="3487420" cy="18542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09385" y="5571878"/>
            <a:ext cx="0" cy="324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535420" y="5896363"/>
            <a:ext cx="24638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131;p16">
            <a:extLst>
              <a:ext uri="{FF2B5EF4-FFF2-40B4-BE49-F238E27FC236}">
                <a16:creationId xmlns:a16="http://schemas.microsoft.com/office/drawing/2014/main" id="{76E65B9D-8271-4070-86F0-FD03DFBE55CD}"/>
              </a:ext>
            </a:extLst>
          </p:cNvPr>
          <p:cNvSpPr txBox="1"/>
          <p:nvPr/>
        </p:nvSpPr>
        <p:spPr>
          <a:xfrm>
            <a:off x="457200" y="3816805"/>
            <a:ext cx="80118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2400"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Table 2: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Confusion table of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Training incorporating Rotation-Based Generated Patterns and Handwritten Numeral Recognition of Major Indian Scripts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  Alternative Proposed System diagram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7</a:t>
            </a:fld>
            <a:endParaRPr lang="en-US"/>
          </a:p>
        </p:txBody>
      </p:sp>
      <p:sp>
        <p:nvSpPr>
          <p:cNvPr id="140" name="Google Shape;140;p17"/>
          <p:cNvSpPr txBox="1"/>
          <p:nvPr/>
        </p:nvSpPr>
        <p:spPr>
          <a:xfrm>
            <a:off x="1482300" y="5694950"/>
            <a:ext cx="63183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2: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Diagram of proposed system flow chart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8282"/>
            <a:ext cx="9144000" cy="2805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Proposed System diagram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8</a:t>
            </a:fld>
            <a:endParaRPr lang="en-US"/>
          </a:p>
        </p:txBody>
      </p:sp>
      <p:sp>
        <p:nvSpPr>
          <p:cNvPr id="140" name="Google Shape;140;p17"/>
          <p:cNvSpPr txBox="1"/>
          <p:nvPr/>
        </p:nvSpPr>
        <p:spPr>
          <a:xfrm>
            <a:off x="1482300" y="5694950"/>
            <a:ext cx="63183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2: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Diagram of proposed system flow chart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 descr="Whole Syst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2334895"/>
            <a:ext cx="9001760" cy="29648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9F9C88-52D6-463E-9C5E-CE859B4B82F2}"/>
              </a:ext>
            </a:extLst>
          </p:cNvPr>
          <p:cNvSpPr/>
          <p:nvPr/>
        </p:nvSpPr>
        <p:spPr>
          <a:xfrm>
            <a:off x="3033158" y="3270827"/>
            <a:ext cx="3487420" cy="18542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D591E5-C4DF-4861-98AD-C4E1414F98B8}"/>
              </a:ext>
            </a:extLst>
          </p:cNvPr>
          <p:cNvCxnSpPr>
            <a:cxnSpLocks/>
          </p:cNvCxnSpPr>
          <p:nvPr/>
        </p:nvCxnSpPr>
        <p:spPr>
          <a:xfrm>
            <a:off x="6277373" y="2934269"/>
            <a:ext cx="0" cy="587383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F8547F-9E4E-4A5B-A0D8-2F3D676B6209}"/>
              </a:ext>
            </a:extLst>
          </p:cNvPr>
          <p:cNvCxnSpPr>
            <a:cxnSpLocks/>
          </p:cNvCxnSpPr>
          <p:nvPr/>
        </p:nvCxnSpPr>
        <p:spPr>
          <a:xfrm>
            <a:off x="6303408" y="3521652"/>
            <a:ext cx="246380" cy="127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1150938" y="400050"/>
            <a:ext cx="77931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 Methodologies: Dataset Pre-processing</a:t>
            </a:r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0" y="609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 panose="020B0604020202020204"/>
                <a:buNone/>
              </a:pPr>
              <a:t>9</a:t>
            </a:fld>
            <a:endParaRPr lang="en-US"/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8775" y="1645175"/>
            <a:ext cx="8765274" cy="46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9"/>
          <p:cNvSpPr txBox="1"/>
          <p:nvPr/>
        </p:nvSpPr>
        <p:spPr>
          <a:xfrm>
            <a:off x="373775" y="6305450"/>
            <a:ext cx="83043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3: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Overall preprocessing flow chart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883</Words>
  <Application>Microsoft Office PowerPoint</Application>
  <PresentationFormat>On-screen Show (4:3)</PresentationFormat>
  <Paragraphs>204</Paragraphs>
  <Slides>24</Slides>
  <Notes>24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Tahoma</vt:lpstr>
      <vt:lpstr>Arial</vt:lpstr>
      <vt:lpstr>Times New Roman</vt:lpstr>
      <vt:lpstr>Noto Sans Symbols</vt:lpstr>
      <vt:lpstr>Blends</vt:lpstr>
      <vt:lpstr>Handwritten Numeral Recognition Combining Start-End Writing Measure with CNN</vt:lpstr>
      <vt:lpstr>  Outline</vt:lpstr>
      <vt:lpstr> Global Purpose: HNR</vt:lpstr>
      <vt:lpstr>  Related works</vt:lpstr>
      <vt:lpstr>  Our Specific Proposal</vt:lpstr>
      <vt:lpstr>  Specific Purpose</vt:lpstr>
      <vt:lpstr>  Alternative Proposed System diagram</vt:lpstr>
      <vt:lpstr>  Proposed System diagram</vt:lpstr>
      <vt:lpstr>  Methodologies: Dataset Pre-processing</vt:lpstr>
      <vt:lpstr>  Methodologies: Dataset Pre-processing</vt:lpstr>
      <vt:lpstr> Methodologies:  Our Proposed CNN model</vt:lpstr>
      <vt:lpstr>  Methodologies:  Selected CNN model</vt:lpstr>
      <vt:lpstr>Methodologies: SEWM Extraction (Overview)</vt:lpstr>
      <vt:lpstr>Methodologies: Zhang-Suen Thinning </vt:lpstr>
      <vt:lpstr>Methodologies: Zhang-Suen Thinning (cont.)</vt:lpstr>
      <vt:lpstr> Methodologies: TSP application</vt:lpstr>
      <vt:lpstr>Methodologies: Barcode Algorithm </vt:lpstr>
      <vt:lpstr> Methodologies: SEWM Clustering</vt:lpstr>
      <vt:lpstr> Methodologies: SEWM Calculation</vt:lpstr>
      <vt:lpstr>  Experimental Studies: ISI Numeral Datasets</vt:lpstr>
      <vt:lpstr>Experimental Studies: CNN + SEWM Result</vt:lpstr>
      <vt:lpstr>   Future works</vt:lpstr>
      <vt:lpstr>  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Numeral Recognition Combining Start-End Writing Measure with CNN</dc:title>
  <dc:creator/>
  <cp:lastModifiedBy>Prapti Shadmaan</cp:lastModifiedBy>
  <cp:revision>37</cp:revision>
  <dcterms:created xsi:type="dcterms:W3CDTF">2019-12-24T09:55:15Z</dcterms:created>
  <dcterms:modified xsi:type="dcterms:W3CDTF">2020-02-26T06:36:25Z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