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0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73" r:id="rId6"/>
    <p:sldId id="276" r:id="rId7"/>
    <p:sldId id="261" r:id="rId8"/>
    <p:sldId id="274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68" r:id="rId18"/>
    <p:sldId id="278" r:id="rId19"/>
    <p:sldId id="277" r:id="rId20"/>
    <p:sldId id="271" r:id="rId21"/>
    <p:sldId id="272" r:id="rId22"/>
    <p:sldId id="275" r:id="rId23"/>
    <p:sldId id="279" r:id="rId24"/>
    <p:sldId id="25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898"/>
    <a:srgbClr val="66FF66"/>
    <a:srgbClr val="FF99FF"/>
    <a:srgbClr val="899D13"/>
    <a:srgbClr val="FF66FF"/>
    <a:srgbClr val="F7A465"/>
    <a:srgbClr val="33CCCC"/>
    <a:srgbClr val="0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1" autoAdjust="0"/>
    <p:restoredTop sz="94674" autoAdjust="0"/>
  </p:normalViewPr>
  <p:slideViewPr>
    <p:cSldViewPr snapToGrid="0">
      <p:cViewPr varScale="1">
        <p:scale>
          <a:sx n="74" d="100"/>
          <a:sy n="74" d="100"/>
        </p:scale>
        <p:origin x="34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image" Target="../media/image15.jp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image" Target="../media/image1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5/8/quickstyle/3d9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3200" b="1" dirty="0">
              <a:latin typeface="Arial" panose="020B0604020202020204" pitchFamily="34" charset="0"/>
              <a:cs typeface="Arial" panose="020B0604020202020204" pitchFamily="34" charset="0"/>
            </a:rPr>
            <a:t>Routes Assignment</a:t>
          </a:r>
          <a:endParaRPr lang="en-US" sz="32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/>
      <dgm:spPr/>
      <dgm:t>
        <a:bodyPr anchor="ctr"/>
        <a:lstStyle/>
        <a:p>
          <a:pPr algn="ctr"/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/>
      <dgm:spPr/>
      <dgm:t>
        <a:bodyPr anchor="ctr"/>
        <a:lstStyle/>
        <a:p>
          <a:pPr algn="ctr"/>
          <a:r>
            <a:rPr lang="en-US" b="1" dirty="0"/>
            <a:t>CLUSTERING</a:t>
          </a:r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>
        <a:solidFill>
          <a:srgbClr val="F7A465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rgbClr val="33CCCC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>
        <a:solidFill>
          <a:srgbClr val="09D18E"/>
        </a:solidFill>
        <a:ln>
          <a:solidFill>
            <a:srgbClr val="FF66FF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Y="100000"/>
      <dgm:spPr/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/>
      <dgm:spPr>
        <a:solidFill>
          <a:srgbClr val="FF0000"/>
        </a:solidFill>
      </dgm:spPr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/>
      <dgm:spPr/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/>
      <dgm:spPr>
        <a:solidFill>
          <a:srgbClr val="002060"/>
        </a:solidFill>
      </dgm:spPr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/>
      <dgm:spPr/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110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110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8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Apply Heuristic Improvement</a:t>
          </a:r>
          <a:endParaRPr lang="en-US" sz="24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1050" b="1" dirty="0"/>
            <a:t>CLUSTERING</a:t>
          </a:r>
          <a:endParaRPr lang="en-US" sz="9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/>
      <dgm:t>
        <a:bodyPr/>
        <a:lstStyle/>
        <a:p>
          <a:r>
            <a:rPr lang="en-US" baseline="0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37422" custScaleY="44562" custLinFactNeighborX="-20311" custLinFactNeighborY="32107"/>
      <dgm:spPr/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00000" custLinFactNeighborX="-20769" custLinFactNeighborY="-171532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25620" custScaleY="42360" custLinFactNeighborX="-3255" custLinFactNeighborY="32890"/>
      <dgm:spPr/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00000" custLinFactNeighborX="-19964" custLinFactNeighborY="-187434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72266" custScaleY="100000" custLinFactNeighborX="-2664" custLinFactNeighborY="859"/>
      <dgm:spPr/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110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110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8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Apply Heuristic Improvement</a:t>
          </a:r>
          <a:endParaRPr lang="en-US" sz="24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1050" b="1" dirty="0"/>
            <a:t>CLUSTERING</a:t>
          </a:r>
          <a:endParaRPr lang="en-US" sz="9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/>
      <dgm:t>
        <a:bodyPr/>
        <a:lstStyle/>
        <a:p>
          <a:r>
            <a:rPr lang="en-US" baseline="0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37422" custScaleY="44562" custLinFactNeighborX="-20311" custLinFactNeighborY="32107"/>
      <dgm:spPr/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00000" custLinFactNeighborX="-20769" custLinFactNeighborY="-171532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25620" custScaleY="42360" custLinFactNeighborX="-3255" custLinFactNeighborY="32890"/>
      <dgm:spPr/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00000" custLinFactNeighborX="-19964" custLinFactNeighborY="-187434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72266" custScaleY="100000" custLinFactNeighborX="-2664" custLinFactNeighborY="859"/>
      <dgm:spPr/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0017370-F016-44A4-BEE3-CC55C9D9E1AA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F60E0B8A-53BD-4528-85B6-FF6B69A4FD36}">
      <dgm:prSet phldrT="[Text]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Change of customers belonging to </a:t>
          </a:r>
          <a:r>
            <a: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routes</a:t>
          </a:r>
          <a:endParaRPr lang="en-US" dirty="0">
            <a:solidFill>
              <a:schemeClr val="tx1"/>
            </a:solidFill>
          </a:endParaRPr>
        </a:p>
      </dgm:t>
    </dgm:pt>
    <dgm:pt modelId="{3582C857-87A3-4DD0-917C-36C829D30723}" type="parTrans" cxnId="{65981844-5632-49A2-B206-C693D70C2A56}">
      <dgm:prSet/>
      <dgm:spPr/>
      <dgm:t>
        <a:bodyPr/>
        <a:lstStyle/>
        <a:p>
          <a:endParaRPr lang="en-US"/>
        </a:p>
      </dgm:t>
    </dgm:pt>
    <dgm:pt modelId="{D1FBB552-6D73-4CD5-9135-CE015636E613}" type="sibTrans" cxnId="{65981844-5632-49A2-B206-C693D70C2A56}">
      <dgm:prSet/>
      <dgm:spPr/>
      <dgm:t>
        <a:bodyPr/>
        <a:lstStyle/>
        <a:p>
          <a:endParaRPr lang="en-US"/>
        </a:p>
      </dgm:t>
    </dgm:pt>
    <dgm:pt modelId="{ABFD3A9F-E2CA-4A97-9348-0CF61BF2179E}">
      <dgm:prSet phldrT="[Text]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Change of customers belonging to E routes</a:t>
          </a:r>
          <a:endParaRPr lang="en-US" dirty="0">
            <a:solidFill>
              <a:schemeClr val="tx1"/>
            </a:solidFill>
          </a:endParaRPr>
        </a:p>
      </dgm:t>
    </dgm:pt>
    <dgm:pt modelId="{68783201-EDFB-4669-93C5-89D6F840A7FE}" type="parTrans" cxnId="{781052C2-8528-4D5F-9C7F-C56ECA697C15}">
      <dgm:prSet/>
      <dgm:spPr/>
      <dgm:t>
        <a:bodyPr/>
        <a:lstStyle/>
        <a:p>
          <a:endParaRPr lang="en-US"/>
        </a:p>
      </dgm:t>
    </dgm:pt>
    <dgm:pt modelId="{E31FD84C-3DF7-4CCB-AA54-982C18240284}" type="sibTrans" cxnId="{781052C2-8528-4D5F-9C7F-C56ECA697C15}">
      <dgm:prSet/>
      <dgm:spPr/>
      <dgm:t>
        <a:bodyPr/>
        <a:lstStyle/>
        <a:p>
          <a:endParaRPr lang="en-US"/>
        </a:p>
      </dgm:t>
    </dgm:pt>
    <dgm:pt modelId="{026B70D3-2F66-4488-ACD5-EF2C297C5FD9}">
      <dgm:prSet phldrT="[Text]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Change of customers belonging to </a:t>
          </a:r>
          <a:r>
            <a: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</a:t>
          </a:r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routes</a:t>
          </a:r>
          <a:endParaRPr lang="en-US" dirty="0">
            <a:solidFill>
              <a:schemeClr val="tx1"/>
            </a:solidFill>
          </a:endParaRPr>
        </a:p>
      </dgm:t>
    </dgm:pt>
    <dgm:pt modelId="{48DAD064-C2DA-4EAC-81E9-079B41E880A2}" type="parTrans" cxnId="{7B27380E-C3F0-499E-8AC5-CA84D612ADB9}">
      <dgm:prSet/>
      <dgm:spPr/>
      <dgm:t>
        <a:bodyPr/>
        <a:lstStyle/>
        <a:p>
          <a:endParaRPr lang="en-US"/>
        </a:p>
      </dgm:t>
    </dgm:pt>
    <dgm:pt modelId="{7CF6A5AB-D9B9-400C-9ACE-FDC6CD0514A4}" type="sibTrans" cxnId="{7B27380E-C3F0-499E-8AC5-CA84D612ADB9}">
      <dgm:prSet/>
      <dgm:spPr/>
      <dgm:t>
        <a:bodyPr/>
        <a:lstStyle/>
        <a:p>
          <a:endParaRPr lang="en-US"/>
        </a:p>
      </dgm:t>
    </dgm:pt>
    <dgm:pt modelId="{27DF4BA8-B8BB-4690-B555-17380957D680}" type="pres">
      <dgm:prSet presAssocID="{B0017370-F016-44A4-BEE3-CC55C9D9E1AA}" presName="Name0" presStyleCnt="0">
        <dgm:presLayoutVars>
          <dgm:dir/>
          <dgm:resizeHandles val="exact"/>
        </dgm:presLayoutVars>
      </dgm:prSet>
      <dgm:spPr/>
    </dgm:pt>
    <dgm:pt modelId="{CE1A48BC-AEB0-40F4-B219-834C78802937}" type="pres">
      <dgm:prSet presAssocID="{B0017370-F016-44A4-BEE3-CC55C9D9E1AA}" presName="bkgdShp" presStyleLbl="alignAccFollowNode1" presStyleIdx="0" presStyleCnt="1" custScaleY="197616" custLinFactNeighborX="292" custLinFactNeighborY="12506"/>
      <dgm:spPr>
        <a:solidFill>
          <a:srgbClr val="00B0F0">
            <a:alpha val="90000"/>
          </a:srgbClr>
        </a:solidFill>
        <a:ln>
          <a:solidFill>
            <a:srgbClr val="FF0000">
              <a:alpha val="90000"/>
            </a:srgbClr>
          </a:solidFill>
        </a:ln>
      </dgm:spPr>
    </dgm:pt>
    <dgm:pt modelId="{53C8EC77-E8F1-4A12-92F6-13F724A153E8}" type="pres">
      <dgm:prSet presAssocID="{B0017370-F016-44A4-BEE3-CC55C9D9E1AA}" presName="linComp" presStyleCnt="0"/>
      <dgm:spPr/>
    </dgm:pt>
    <dgm:pt modelId="{FCD29E28-0B21-4606-B0DE-25286F399776}" type="pres">
      <dgm:prSet presAssocID="{F60E0B8A-53BD-4528-85B6-FF6B69A4FD36}" presName="compNode" presStyleCnt="0"/>
      <dgm:spPr/>
    </dgm:pt>
    <dgm:pt modelId="{D5857BA2-F9B8-4363-BCED-6C9D22B88076}" type="pres">
      <dgm:prSet presAssocID="{F60E0B8A-53BD-4528-85B6-FF6B69A4FD36}" presName="node" presStyleLbl="node1" presStyleIdx="0" presStyleCnt="3" custScaleX="103263" custScaleY="39476" custLinFactNeighborY="-12276">
        <dgm:presLayoutVars>
          <dgm:bulletEnabled val="1"/>
        </dgm:presLayoutVars>
      </dgm:prSet>
      <dgm:spPr/>
    </dgm:pt>
    <dgm:pt modelId="{8BC29C64-95B3-4335-AEE4-358789B01FB4}" type="pres">
      <dgm:prSet presAssocID="{F60E0B8A-53BD-4528-85B6-FF6B69A4FD36}" presName="invisiNode" presStyleLbl="node1" presStyleIdx="0" presStyleCnt="3"/>
      <dgm:spPr/>
    </dgm:pt>
    <dgm:pt modelId="{BE38394E-6249-451F-89B9-E873BEB18741}" type="pres">
      <dgm:prSet presAssocID="{F60E0B8A-53BD-4528-85B6-FF6B69A4FD36}" presName="imagNode" presStyleLbl="fgImgPlace1" presStyleIdx="0" presStyleCnt="3" custScaleX="106102" custScaleY="238709" custLinFactNeighborX="1202" custLinFactNeighborY="-364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solidFill>
            <a:srgbClr val="1E1898"/>
          </a:solidFill>
        </a:ln>
      </dgm:spPr>
    </dgm:pt>
    <dgm:pt modelId="{87CEBA19-EEBC-4245-B0BF-9DF8023ADE45}" type="pres">
      <dgm:prSet presAssocID="{D1FBB552-6D73-4CD5-9135-CE015636E613}" presName="sibTrans" presStyleLbl="sibTrans2D1" presStyleIdx="0" presStyleCnt="0"/>
      <dgm:spPr/>
    </dgm:pt>
    <dgm:pt modelId="{3A8D67B0-9429-43B2-A3D9-896150630E08}" type="pres">
      <dgm:prSet presAssocID="{ABFD3A9F-E2CA-4A97-9348-0CF61BF2179E}" presName="compNode" presStyleCnt="0"/>
      <dgm:spPr/>
    </dgm:pt>
    <dgm:pt modelId="{67499350-6597-4BFC-8F26-3C34A186CF58}" type="pres">
      <dgm:prSet presAssocID="{ABFD3A9F-E2CA-4A97-9348-0CF61BF2179E}" presName="node" presStyleLbl="node1" presStyleIdx="1" presStyleCnt="3" custScaleX="103263" custScaleY="39476" custLinFactNeighborY="-12276">
        <dgm:presLayoutVars>
          <dgm:bulletEnabled val="1"/>
        </dgm:presLayoutVars>
      </dgm:prSet>
      <dgm:spPr/>
    </dgm:pt>
    <dgm:pt modelId="{97684229-3CCC-44A2-AD66-11F718E79653}" type="pres">
      <dgm:prSet presAssocID="{ABFD3A9F-E2CA-4A97-9348-0CF61BF2179E}" presName="invisiNode" presStyleLbl="node1" presStyleIdx="1" presStyleCnt="3"/>
      <dgm:spPr/>
    </dgm:pt>
    <dgm:pt modelId="{5C381B6B-8456-49C1-A30B-D7E6245F9C9F}" type="pres">
      <dgm:prSet presAssocID="{ABFD3A9F-E2CA-4A97-9348-0CF61BF2179E}" presName="imagNode" presStyleLbl="fgImgPlace1" presStyleIdx="1" presStyleCnt="3" custScaleX="108785" custScaleY="238709" custLinFactNeighborX="-1438" custLinFactNeighborY="-3642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solidFill>
            <a:srgbClr val="1E1898"/>
          </a:solidFill>
        </a:ln>
      </dgm:spPr>
    </dgm:pt>
    <dgm:pt modelId="{BCF3E708-8234-4331-84E2-89F1C19A3289}" type="pres">
      <dgm:prSet presAssocID="{E31FD84C-3DF7-4CCB-AA54-982C18240284}" presName="sibTrans" presStyleLbl="sibTrans2D1" presStyleIdx="0" presStyleCnt="0"/>
      <dgm:spPr/>
    </dgm:pt>
    <dgm:pt modelId="{B1DF741F-32FD-4D42-ACD3-C33C529BDEF1}" type="pres">
      <dgm:prSet presAssocID="{026B70D3-2F66-4488-ACD5-EF2C297C5FD9}" presName="compNode" presStyleCnt="0"/>
      <dgm:spPr/>
    </dgm:pt>
    <dgm:pt modelId="{53392D54-715F-4B54-8C68-85156E9CDDEE}" type="pres">
      <dgm:prSet presAssocID="{026B70D3-2F66-4488-ACD5-EF2C297C5FD9}" presName="node" presStyleLbl="node1" presStyleIdx="2" presStyleCnt="3" custScaleX="103263" custScaleY="39476" custLinFactNeighborY="-12276">
        <dgm:presLayoutVars>
          <dgm:bulletEnabled val="1"/>
        </dgm:presLayoutVars>
      </dgm:prSet>
      <dgm:spPr/>
    </dgm:pt>
    <dgm:pt modelId="{68B491D3-9DF4-45AE-9450-D03D1B76BA03}" type="pres">
      <dgm:prSet presAssocID="{026B70D3-2F66-4488-ACD5-EF2C297C5FD9}" presName="invisiNode" presStyleLbl="node1" presStyleIdx="2" presStyleCnt="3"/>
      <dgm:spPr/>
    </dgm:pt>
    <dgm:pt modelId="{71E9AF9E-EB38-42A0-AEED-9944E400461C}" type="pres">
      <dgm:prSet presAssocID="{026B70D3-2F66-4488-ACD5-EF2C297C5FD9}" presName="imagNode" presStyleLbl="fgImgPlace1" presStyleIdx="2" presStyleCnt="3" custScaleX="101213" custScaleY="238709" custLinFactNeighborX="-1762" custLinFactNeighborY="-3642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solidFill>
            <a:srgbClr val="1E1898"/>
          </a:solidFill>
        </a:ln>
      </dgm:spPr>
    </dgm:pt>
  </dgm:ptLst>
  <dgm:cxnLst>
    <dgm:cxn modelId="{7B27380E-C3F0-499E-8AC5-CA84D612ADB9}" srcId="{B0017370-F016-44A4-BEE3-CC55C9D9E1AA}" destId="{026B70D3-2F66-4488-ACD5-EF2C297C5FD9}" srcOrd="2" destOrd="0" parTransId="{48DAD064-C2DA-4EAC-81E9-079B41E880A2}" sibTransId="{7CF6A5AB-D9B9-400C-9ACE-FDC6CD0514A4}"/>
    <dgm:cxn modelId="{4E207322-81DF-41FC-B663-860787AA82DF}" type="presOf" srcId="{ABFD3A9F-E2CA-4A97-9348-0CF61BF2179E}" destId="{67499350-6597-4BFC-8F26-3C34A186CF58}" srcOrd="0" destOrd="0" presId="urn:microsoft.com/office/officeart/2005/8/layout/pList2"/>
    <dgm:cxn modelId="{66A35633-896F-47E0-9CF1-551DEBBE723B}" type="presOf" srcId="{F60E0B8A-53BD-4528-85B6-FF6B69A4FD36}" destId="{D5857BA2-F9B8-4363-BCED-6C9D22B88076}" srcOrd="0" destOrd="0" presId="urn:microsoft.com/office/officeart/2005/8/layout/pList2"/>
    <dgm:cxn modelId="{F880B53B-DF79-4760-8341-B850E95DBFE6}" type="presOf" srcId="{B0017370-F016-44A4-BEE3-CC55C9D9E1AA}" destId="{27DF4BA8-B8BB-4690-B555-17380957D680}" srcOrd="0" destOrd="0" presId="urn:microsoft.com/office/officeart/2005/8/layout/pList2"/>
    <dgm:cxn modelId="{65981844-5632-49A2-B206-C693D70C2A56}" srcId="{B0017370-F016-44A4-BEE3-CC55C9D9E1AA}" destId="{F60E0B8A-53BD-4528-85B6-FF6B69A4FD36}" srcOrd="0" destOrd="0" parTransId="{3582C857-87A3-4DD0-917C-36C829D30723}" sibTransId="{D1FBB552-6D73-4CD5-9135-CE015636E613}"/>
    <dgm:cxn modelId="{781052C2-8528-4D5F-9C7F-C56ECA697C15}" srcId="{B0017370-F016-44A4-BEE3-CC55C9D9E1AA}" destId="{ABFD3A9F-E2CA-4A97-9348-0CF61BF2179E}" srcOrd="1" destOrd="0" parTransId="{68783201-EDFB-4669-93C5-89D6F840A7FE}" sibTransId="{E31FD84C-3DF7-4CCB-AA54-982C18240284}"/>
    <dgm:cxn modelId="{BAB321D6-CEC2-44A4-BCF8-4C6DD229F390}" type="presOf" srcId="{026B70D3-2F66-4488-ACD5-EF2C297C5FD9}" destId="{53392D54-715F-4B54-8C68-85156E9CDDEE}" srcOrd="0" destOrd="0" presId="urn:microsoft.com/office/officeart/2005/8/layout/pList2"/>
    <dgm:cxn modelId="{CB4D42EB-7216-466E-8F39-70BD13B6D7D7}" type="presOf" srcId="{D1FBB552-6D73-4CD5-9135-CE015636E613}" destId="{87CEBA19-EEBC-4245-B0BF-9DF8023ADE45}" srcOrd="0" destOrd="0" presId="urn:microsoft.com/office/officeart/2005/8/layout/pList2"/>
    <dgm:cxn modelId="{BDDBD9F4-DE75-4F63-A567-4498CB936606}" type="presOf" srcId="{E31FD84C-3DF7-4CCB-AA54-982C18240284}" destId="{BCF3E708-8234-4331-84E2-89F1C19A3289}" srcOrd="0" destOrd="0" presId="urn:microsoft.com/office/officeart/2005/8/layout/pList2"/>
    <dgm:cxn modelId="{4F009147-2BA7-42D3-965B-E10E624DEB9A}" type="presParOf" srcId="{27DF4BA8-B8BB-4690-B555-17380957D680}" destId="{CE1A48BC-AEB0-40F4-B219-834C78802937}" srcOrd="0" destOrd="0" presId="urn:microsoft.com/office/officeart/2005/8/layout/pList2"/>
    <dgm:cxn modelId="{35E6DDC2-8965-4ABB-898B-D9BA5A0A02F3}" type="presParOf" srcId="{27DF4BA8-B8BB-4690-B555-17380957D680}" destId="{53C8EC77-E8F1-4A12-92F6-13F724A153E8}" srcOrd="1" destOrd="0" presId="urn:microsoft.com/office/officeart/2005/8/layout/pList2"/>
    <dgm:cxn modelId="{DC516CE6-EF8F-4D45-A28C-C0AB9EE80542}" type="presParOf" srcId="{53C8EC77-E8F1-4A12-92F6-13F724A153E8}" destId="{FCD29E28-0B21-4606-B0DE-25286F399776}" srcOrd="0" destOrd="0" presId="urn:microsoft.com/office/officeart/2005/8/layout/pList2"/>
    <dgm:cxn modelId="{7A2148D7-7617-44F5-834C-25DB4556430C}" type="presParOf" srcId="{FCD29E28-0B21-4606-B0DE-25286F399776}" destId="{D5857BA2-F9B8-4363-BCED-6C9D22B88076}" srcOrd="0" destOrd="0" presId="urn:microsoft.com/office/officeart/2005/8/layout/pList2"/>
    <dgm:cxn modelId="{7CB3B722-8BDE-4BEC-9357-AA251266651F}" type="presParOf" srcId="{FCD29E28-0B21-4606-B0DE-25286F399776}" destId="{8BC29C64-95B3-4335-AEE4-358789B01FB4}" srcOrd="1" destOrd="0" presId="urn:microsoft.com/office/officeart/2005/8/layout/pList2"/>
    <dgm:cxn modelId="{DABE87F8-F8AA-43BB-8F7F-4ACD6278BE5A}" type="presParOf" srcId="{FCD29E28-0B21-4606-B0DE-25286F399776}" destId="{BE38394E-6249-451F-89B9-E873BEB18741}" srcOrd="2" destOrd="0" presId="urn:microsoft.com/office/officeart/2005/8/layout/pList2"/>
    <dgm:cxn modelId="{3EC527FB-3B5E-4044-9412-84248FE434F1}" type="presParOf" srcId="{53C8EC77-E8F1-4A12-92F6-13F724A153E8}" destId="{87CEBA19-EEBC-4245-B0BF-9DF8023ADE45}" srcOrd="1" destOrd="0" presId="urn:microsoft.com/office/officeart/2005/8/layout/pList2"/>
    <dgm:cxn modelId="{C4DDE8E3-0FC8-432F-A07A-3CF5DD8C8343}" type="presParOf" srcId="{53C8EC77-E8F1-4A12-92F6-13F724A153E8}" destId="{3A8D67B0-9429-43B2-A3D9-896150630E08}" srcOrd="2" destOrd="0" presId="urn:microsoft.com/office/officeart/2005/8/layout/pList2"/>
    <dgm:cxn modelId="{9FDE4D93-67EA-4466-8BD6-C3796BBE15E5}" type="presParOf" srcId="{3A8D67B0-9429-43B2-A3D9-896150630E08}" destId="{67499350-6597-4BFC-8F26-3C34A186CF58}" srcOrd="0" destOrd="0" presId="urn:microsoft.com/office/officeart/2005/8/layout/pList2"/>
    <dgm:cxn modelId="{0FAC1A3B-025A-45A9-A148-7ABF8B6FB97B}" type="presParOf" srcId="{3A8D67B0-9429-43B2-A3D9-896150630E08}" destId="{97684229-3CCC-44A2-AD66-11F718E79653}" srcOrd="1" destOrd="0" presId="urn:microsoft.com/office/officeart/2005/8/layout/pList2"/>
    <dgm:cxn modelId="{FC2C867C-17A6-4A7F-AB69-12770FC9FE96}" type="presParOf" srcId="{3A8D67B0-9429-43B2-A3D9-896150630E08}" destId="{5C381B6B-8456-49C1-A30B-D7E6245F9C9F}" srcOrd="2" destOrd="0" presId="urn:microsoft.com/office/officeart/2005/8/layout/pList2"/>
    <dgm:cxn modelId="{DB468003-F181-4EEF-95BF-22DB82827C4A}" type="presParOf" srcId="{53C8EC77-E8F1-4A12-92F6-13F724A153E8}" destId="{BCF3E708-8234-4331-84E2-89F1C19A3289}" srcOrd="3" destOrd="0" presId="urn:microsoft.com/office/officeart/2005/8/layout/pList2"/>
    <dgm:cxn modelId="{D818FB59-1384-4D18-9C9D-3DC9C892A50E}" type="presParOf" srcId="{53C8EC77-E8F1-4A12-92F6-13F724A153E8}" destId="{B1DF741F-32FD-4D42-ACD3-C33C529BDEF1}" srcOrd="4" destOrd="0" presId="urn:microsoft.com/office/officeart/2005/8/layout/pList2"/>
    <dgm:cxn modelId="{44657A95-7F6B-4206-9F66-31BA39D0D526}" type="presParOf" srcId="{B1DF741F-32FD-4D42-ACD3-C33C529BDEF1}" destId="{53392D54-715F-4B54-8C68-85156E9CDDEE}" srcOrd="0" destOrd="0" presId="urn:microsoft.com/office/officeart/2005/8/layout/pList2"/>
    <dgm:cxn modelId="{B1B64356-DD2B-4FC8-B056-999F6FA4D0CE}" type="presParOf" srcId="{B1DF741F-32FD-4D42-ACD3-C33C529BDEF1}" destId="{68B491D3-9DF4-45AE-9450-D03D1B76BA03}" srcOrd="1" destOrd="0" presId="urn:microsoft.com/office/officeart/2005/8/layout/pList2"/>
    <dgm:cxn modelId="{6E62AA51-DFC7-4786-83C2-E796737FFE77}" type="presParOf" srcId="{B1DF741F-32FD-4D42-ACD3-C33C529BDEF1}" destId="{71E9AF9E-EB38-42A0-AEED-9944E400461C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4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2000" b="1" dirty="0"/>
            <a:t>CLUSTERING</a:t>
          </a:r>
          <a:endParaRPr lang="en-US" sz="9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53243" custScaleY="100000" custLinFactNeighborX="-5449" custLinFactNeighborY="780"/>
      <dgm:spPr/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52866" custLinFactNeighborX="17870" custLinFactNeighborY="-200000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37389" custScaleY="46944" custLinFactNeighborX="-686" custLinFactNeighborY="21644"/>
      <dgm:spPr/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71829" custLinFactNeighborX="-13175" custLinFactNeighborY="-200000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35545" custScaleY="45448" custLinFactNeighborX="850" custLinFactNeighborY="22101"/>
      <dgm:spPr/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4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2000" b="1" dirty="0"/>
            <a:t>CLUSTERING</a:t>
          </a:r>
          <a:endParaRPr lang="en-US" sz="9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53243" custScaleY="100000" custLinFactNeighborX="-5449" custLinFactNeighborY="780"/>
      <dgm:spPr/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52866" custLinFactNeighborX="17870" custLinFactNeighborY="-200000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37389" custScaleY="46944" custLinFactNeighborX="-686" custLinFactNeighborY="21644"/>
      <dgm:spPr/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71829" custLinFactNeighborX="-13175" custLinFactNeighborY="-200000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35545" custScaleY="45448" custLinFactNeighborX="850" custLinFactNeighborY="22101"/>
      <dgm:spPr/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4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2000" b="1" dirty="0"/>
            <a:t>CLUSTERING</a:t>
          </a:r>
          <a:endParaRPr lang="en-US" sz="9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53243" custScaleY="100000" custLinFactNeighborX="-5449" custLinFactNeighborY="780"/>
      <dgm:spPr/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52866" custLinFactNeighborX="17870" custLinFactNeighborY="-200000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37389" custScaleY="46944" custLinFactNeighborX="-686" custLinFactNeighborY="21644"/>
      <dgm:spPr/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71829" custLinFactNeighborX="-13175" custLinFactNeighborY="-200000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35545" custScaleY="45448" custLinFactNeighborX="850" custLinFactNeighborY="22101"/>
      <dgm:spPr/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54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1050" b="1" dirty="0"/>
            <a:t>CLUSTERING</a:t>
          </a:r>
          <a:endParaRPr lang="en-US" sz="9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/>
      <dgm:t>
        <a:bodyPr/>
        <a:lstStyle/>
        <a:p>
          <a:r>
            <a:rPr lang="en-US" baseline="0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37422" custScaleY="44562" custLinFactNeighborX="-20311" custLinFactNeighborY="32107"/>
      <dgm:spPr/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00000" custLinFactNeighborX="-20769" custLinFactNeighborY="-171532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79607" custScaleY="100000" custLinFactNeighborX="508"/>
      <dgm:spPr/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00000" custLinFactNeighborX="-19964" custLinFactNeighborY="-187434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35545" custScaleY="45448" custLinFactNeighborX="-883" custLinFactNeighborY="31664"/>
      <dgm:spPr/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54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1050" b="1" dirty="0"/>
            <a:t>CLUSTERING</a:t>
          </a:r>
          <a:endParaRPr lang="en-US" sz="9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/>
      <dgm:t>
        <a:bodyPr/>
        <a:lstStyle/>
        <a:p>
          <a:r>
            <a:rPr lang="en-US" baseline="0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37422" custScaleY="44562" custLinFactNeighborX="-20311" custLinFactNeighborY="32107"/>
      <dgm:spPr/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00000" custLinFactNeighborX="-20769" custLinFactNeighborY="-171532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79607" custScaleY="100000" custLinFactNeighborX="-686" custLinFactNeighborY="21644"/>
      <dgm:spPr/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00000" custLinFactNeighborX="-19964" custLinFactNeighborY="-187434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35545" custScaleY="45448" custLinFactNeighborX="-883" custLinFactNeighborY="31664"/>
      <dgm:spPr/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54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1050" b="1" dirty="0"/>
            <a:t>CLUSTERING</a:t>
          </a:r>
          <a:endParaRPr lang="en-US" sz="9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/>
      <dgm:t>
        <a:bodyPr/>
        <a:lstStyle/>
        <a:p>
          <a:r>
            <a:rPr lang="en-US" baseline="0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37422" custScaleY="44562" custLinFactNeighborX="-20311" custLinFactNeighborY="32107"/>
      <dgm:spPr/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00000" custLinFactNeighborX="-20769" custLinFactNeighborY="-171532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79607" custScaleY="100000" custLinFactNeighborX="-686" custLinFactNeighborY="21644"/>
      <dgm:spPr/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00000" custLinFactNeighborX="-19964" custLinFactNeighborY="-187434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35545" custScaleY="45448" custLinFactNeighborX="-883" custLinFactNeighborY="31664"/>
      <dgm:spPr/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54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1050" b="1" dirty="0"/>
            <a:t>CLUSTERING</a:t>
          </a:r>
          <a:endParaRPr lang="en-US" sz="9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/>
      <dgm:t>
        <a:bodyPr/>
        <a:lstStyle/>
        <a:p>
          <a:r>
            <a:rPr lang="en-US" baseline="0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37422" custScaleY="44562" custLinFactNeighborX="-20311" custLinFactNeighborY="32107"/>
      <dgm:spPr/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00000" custLinFactNeighborX="-20769" custLinFactNeighborY="-171532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79607" custScaleY="100000" custLinFactNeighborX="-686" custLinFactNeighborY="21644"/>
      <dgm:spPr/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00000" custLinFactNeighborX="-19964" custLinFactNeighborY="-187434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35545" custScaleY="45448" custLinFactNeighborX="-883" custLinFactNeighborY="31664"/>
      <dgm:spPr/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110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110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8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Apply Heuristic Improvement</a:t>
          </a:r>
          <a:endParaRPr lang="en-US" sz="24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1050" b="1" dirty="0"/>
            <a:t>CLUSTERING</a:t>
          </a:r>
          <a:endParaRPr lang="en-US" sz="9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/>
      <dgm:t>
        <a:bodyPr/>
        <a:lstStyle/>
        <a:p>
          <a:r>
            <a:rPr lang="en-US" baseline="0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37422" custScaleY="44562" custLinFactNeighborX="-20311" custLinFactNeighborY="32107"/>
      <dgm:spPr/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00000" custLinFactNeighborX="-20769" custLinFactNeighborY="-171532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25620" custScaleY="42360" custLinFactNeighborX="-3255" custLinFactNeighborY="32890"/>
      <dgm:spPr/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00000" custLinFactNeighborX="-19964" custLinFactNeighborY="-187434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72266" custScaleY="100000" custLinFactNeighborX="-2664" custLinFactNeighborY="859"/>
      <dgm:spPr/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764" y="0"/>
          <a:ext cx="3291410" cy="3248695"/>
        </a:xfrm>
        <a:prstGeom prst="roundRect">
          <a:avLst>
            <a:gd name="adj" fmla="val 5000"/>
          </a:avLst>
        </a:prstGeom>
        <a:solidFill>
          <a:srgbClr val="09D18E"/>
        </a:solidFill>
        <a:ln>
          <a:solidFill>
            <a:srgbClr val="FF66FF"/>
          </a:solidFill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  <a:sp3d extrusionH="28000" prstMaterial="matte"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</a:p>
      </dsp:txBody>
      <dsp:txXfrm rot="16200000">
        <a:off x="-1002058" y="1002823"/>
        <a:ext cx="2663929" cy="658282"/>
      </dsp:txXfrm>
    </dsp:sp>
    <dsp:sp modelId="{E5AF1C51-704C-4F2F-8A68-09DFB35A2383}">
      <dsp:nvSpPr>
        <dsp:cNvPr id="0" name=""/>
        <dsp:cNvSpPr/>
      </dsp:nvSpPr>
      <dsp:spPr>
        <a:xfrm>
          <a:off x="659047" y="0"/>
          <a:ext cx="2452101" cy="3248695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0" bIns="0" numCol="1" spcCol="1270" anchor="ctr" anchorCtr="0">
          <a:noAutofit/>
          <a:sp3d extrusionH="28000" prstMaterial="matte"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CLUSTERING</a:t>
          </a:r>
        </a:p>
      </dsp:txBody>
      <dsp:txXfrm>
        <a:off x="659047" y="0"/>
        <a:ext cx="2452101" cy="3248695"/>
      </dsp:txXfrm>
    </dsp:sp>
    <dsp:sp modelId="{087311CF-73BD-45C7-9B22-555D41C419DF}">
      <dsp:nvSpPr>
        <dsp:cNvPr id="0" name=""/>
        <dsp:cNvSpPr/>
      </dsp:nvSpPr>
      <dsp:spPr>
        <a:xfrm>
          <a:off x="3407375" y="0"/>
          <a:ext cx="3291410" cy="3248695"/>
        </a:xfrm>
        <a:prstGeom prst="roundRect">
          <a:avLst>
            <a:gd name="adj" fmla="val 5000"/>
          </a:avLst>
        </a:prstGeom>
        <a:solidFill>
          <a:srgbClr val="33CCCC"/>
        </a:solidFill>
        <a:ln>
          <a:solidFill>
            <a:schemeClr val="accent1">
              <a:lumMod val="75000"/>
            </a:schemeClr>
          </a:solidFill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  <a:sp3d extrusionH="28000" prstMaterial="matte"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</a:p>
      </dsp:txBody>
      <dsp:txXfrm rot="16200000">
        <a:off x="2404551" y="1002823"/>
        <a:ext cx="2663929" cy="658282"/>
      </dsp:txXfrm>
    </dsp:sp>
    <dsp:sp modelId="{5016BA94-7C17-45E8-B00C-9ED9D19E56AC}">
      <dsp:nvSpPr>
        <dsp:cNvPr id="0" name=""/>
        <dsp:cNvSpPr/>
      </dsp:nvSpPr>
      <dsp:spPr>
        <a:xfrm rot="5400000">
          <a:off x="3185118" y="2538136"/>
          <a:ext cx="477427" cy="493711"/>
        </a:xfrm>
        <a:prstGeom prst="flowChartExtract">
          <a:avLst/>
        </a:prstGeom>
        <a:solidFill>
          <a:srgbClr val="FF0000"/>
        </a:solidFill>
        <a:ln w="1143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4065657" y="0"/>
          <a:ext cx="2452101" cy="3248695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ctr" anchorCtr="0">
          <a:noAutofit/>
          <a:sp3d extrusionH="28000" prstMaterial="matte"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Arial" panose="020B0604020202020204" pitchFamily="34" charset="0"/>
              <a:cs typeface="Arial" panose="020B0604020202020204" pitchFamily="34" charset="0"/>
            </a:rPr>
            <a:t>Routes Assignment</a:t>
          </a:r>
          <a:endParaRPr lang="en-US" sz="3200" b="1" kern="1200" dirty="0"/>
        </a:p>
      </dsp:txBody>
      <dsp:txXfrm>
        <a:off x="4065657" y="0"/>
        <a:ext cx="2452101" cy="3248695"/>
      </dsp:txXfrm>
    </dsp:sp>
    <dsp:sp modelId="{09C97FA4-BFCB-4EBD-91AB-457B5EF4C13A}">
      <dsp:nvSpPr>
        <dsp:cNvPr id="0" name=""/>
        <dsp:cNvSpPr/>
      </dsp:nvSpPr>
      <dsp:spPr>
        <a:xfrm>
          <a:off x="6813985" y="0"/>
          <a:ext cx="3291410" cy="3248695"/>
        </a:xfrm>
        <a:prstGeom prst="roundRect">
          <a:avLst>
            <a:gd name="adj" fmla="val 5000"/>
          </a:avLst>
        </a:prstGeom>
        <a:solidFill>
          <a:srgbClr val="F7A465"/>
        </a:solidFill>
        <a:ln>
          <a:solidFill>
            <a:srgbClr val="FF0000"/>
          </a:solidFill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  <a:sp3d extrusionH="28000" prstMaterial="matte"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</a:p>
      </dsp:txBody>
      <dsp:txXfrm rot="16200000">
        <a:off x="5811161" y="1002823"/>
        <a:ext cx="2663929" cy="658282"/>
      </dsp:txXfrm>
    </dsp:sp>
    <dsp:sp modelId="{F4DA3BE8-F63E-41B1-99E7-5E2522121AA9}">
      <dsp:nvSpPr>
        <dsp:cNvPr id="0" name=""/>
        <dsp:cNvSpPr/>
      </dsp:nvSpPr>
      <dsp:spPr>
        <a:xfrm rot="5400000">
          <a:off x="6591728" y="2538136"/>
          <a:ext cx="477427" cy="493711"/>
        </a:xfrm>
        <a:prstGeom prst="flowChartExtract">
          <a:avLst/>
        </a:prstGeom>
        <a:solidFill>
          <a:srgbClr val="002060"/>
        </a:solidFill>
        <a:ln w="11430" cap="flat" cmpd="sng" algn="ctr">
          <a:solidFill>
            <a:schemeClr val="accent3">
              <a:shade val="50000"/>
              <a:hueOff val="0"/>
              <a:satOff val="0"/>
              <a:lumOff val="38127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7472267" y="0"/>
          <a:ext cx="2452101" cy="3248695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0" bIns="0" numCol="1" spcCol="1270" anchor="ctr" anchorCtr="0">
          <a:noAutofit/>
          <a:sp3d extrusionH="28000" prstMaterial="matte"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3000" b="1" kern="1200" dirty="0"/>
        </a:p>
      </dsp:txBody>
      <dsp:txXfrm>
        <a:off x="7472267" y="0"/>
        <a:ext cx="2452101" cy="324869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569637"/>
          <a:ext cx="1367433" cy="790612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baseline="0" dirty="0"/>
            <a:t> </a:t>
          </a:r>
        </a:p>
      </dsp:txBody>
      <dsp:txXfrm rot="16200000">
        <a:off x="-187407" y="757045"/>
        <a:ext cx="648302" cy="273486"/>
      </dsp:txXfrm>
    </dsp:sp>
    <dsp:sp modelId="{E5AF1C51-704C-4F2F-8A68-09DFB35A2383}">
      <dsp:nvSpPr>
        <dsp:cNvPr id="0" name=""/>
        <dsp:cNvSpPr/>
      </dsp:nvSpPr>
      <dsp:spPr>
        <a:xfrm>
          <a:off x="439269" y="569637"/>
          <a:ext cx="1018737" cy="790612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CLUSTERING</a:t>
          </a:r>
          <a:endParaRPr lang="en-US" sz="900" b="1" kern="1200" dirty="0"/>
        </a:p>
      </dsp:txBody>
      <dsp:txXfrm>
        <a:off x="439269" y="569637"/>
        <a:ext cx="1018737" cy="790612"/>
      </dsp:txXfrm>
    </dsp:sp>
    <dsp:sp modelId="{087311CF-73BD-45C7-9B22-555D41C419DF}">
      <dsp:nvSpPr>
        <dsp:cNvPr id="0" name=""/>
        <dsp:cNvSpPr/>
      </dsp:nvSpPr>
      <dsp:spPr>
        <a:xfrm>
          <a:off x="1468184" y="583529"/>
          <a:ext cx="936177" cy="751545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</a:t>
          </a:r>
        </a:p>
      </dsp:txBody>
      <dsp:txXfrm rot="16200000">
        <a:off x="1253669" y="798045"/>
        <a:ext cx="616267" cy="187235"/>
      </dsp:txXfrm>
    </dsp:sp>
    <dsp:sp modelId="{5016BA94-7C17-45E8-B00C-9ED9D19E56AC}">
      <dsp:nvSpPr>
        <dsp:cNvPr id="0" name=""/>
        <dsp:cNvSpPr/>
      </dsp:nvSpPr>
      <dsp:spPr>
        <a:xfrm rot="5400000">
          <a:off x="1361301" y="776554"/>
          <a:ext cx="260513" cy="5481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1852469" y="583529"/>
          <a:ext cx="697452" cy="751545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800" b="1" kern="1200" dirty="0"/>
        </a:p>
      </dsp:txBody>
      <dsp:txXfrm>
        <a:off x="1852469" y="583529"/>
        <a:ext cx="697452" cy="751545"/>
      </dsp:txXfrm>
    </dsp:sp>
    <dsp:sp modelId="{09C97FA4-BFCB-4EBD-91AB-457B5EF4C13A}">
      <dsp:nvSpPr>
        <dsp:cNvPr id="0" name=""/>
        <dsp:cNvSpPr/>
      </dsp:nvSpPr>
      <dsp:spPr>
        <a:xfrm>
          <a:off x="2699410" y="0"/>
          <a:ext cx="2640664" cy="1774186"/>
        </a:xfrm>
        <a:prstGeom prst="roundRect">
          <a:avLst>
            <a:gd name="adj" fmla="val 5000"/>
          </a:avLst>
        </a:prstGeom>
        <a:solidFill>
          <a:srgbClr val="00B0F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</a:t>
          </a:r>
        </a:p>
      </dsp:txBody>
      <dsp:txXfrm rot="16200000">
        <a:off x="2236060" y="463349"/>
        <a:ext cx="1454832" cy="528132"/>
      </dsp:txXfrm>
    </dsp:sp>
    <dsp:sp modelId="{F4DA3BE8-F63E-41B1-99E7-5E2522121AA9}">
      <dsp:nvSpPr>
        <dsp:cNvPr id="0" name=""/>
        <dsp:cNvSpPr/>
      </dsp:nvSpPr>
      <dsp:spPr>
        <a:xfrm rot="5400000">
          <a:off x="2575343" y="757221"/>
          <a:ext cx="260513" cy="5481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3301016" y="0"/>
          <a:ext cx="1967294" cy="1774186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Apply Heuristic Improvement</a:t>
          </a:r>
          <a:endParaRPr lang="en-US" sz="2400" b="1" kern="1200" dirty="0"/>
        </a:p>
      </dsp:txBody>
      <dsp:txXfrm>
        <a:off x="3301016" y="0"/>
        <a:ext cx="1967294" cy="177418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569637"/>
          <a:ext cx="1367433" cy="790612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baseline="0" dirty="0"/>
            <a:t> </a:t>
          </a:r>
        </a:p>
      </dsp:txBody>
      <dsp:txXfrm rot="16200000">
        <a:off x="-187407" y="757045"/>
        <a:ext cx="648302" cy="273486"/>
      </dsp:txXfrm>
    </dsp:sp>
    <dsp:sp modelId="{E5AF1C51-704C-4F2F-8A68-09DFB35A2383}">
      <dsp:nvSpPr>
        <dsp:cNvPr id="0" name=""/>
        <dsp:cNvSpPr/>
      </dsp:nvSpPr>
      <dsp:spPr>
        <a:xfrm>
          <a:off x="439269" y="569637"/>
          <a:ext cx="1018737" cy="790612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CLUSTERING</a:t>
          </a:r>
          <a:endParaRPr lang="en-US" sz="900" b="1" kern="1200" dirty="0"/>
        </a:p>
      </dsp:txBody>
      <dsp:txXfrm>
        <a:off x="439269" y="569637"/>
        <a:ext cx="1018737" cy="790612"/>
      </dsp:txXfrm>
    </dsp:sp>
    <dsp:sp modelId="{087311CF-73BD-45C7-9B22-555D41C419DF}">
      <dsp:nvSpPr>
        <dsp:cNvPr id="0" name=""/>
        <dsp:cNvSpPr/>
      </dsp:nvSpPr>
      <dsp:spPr>
        <a:xfrm>
          <a:off x="1468184" y="583529"/>
          <a:ext cx="936177" cy="751545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</a:t>
          </a:r>
        </a:p>
      </dsp:txBody>
      <dsp:txXfrm rot="16200000">
        <a:off x="1253669" y="798045"/>
        <a:ext cx="616267" cy="187235"/>
      </dsp:txXfrm>
    </dsp:sp>
    <dsp:sp modelId="{5016BA94-7C17-45E8-B00C-9ED9D19E56AC}">
      <dsp:nvSpPr>
        <dsp:cNvPr id="0" name=""/>
        <dsp:cNvSpPr/>
      </dsp:nvSpPr>
      <dsp:spPr>
        <a:xfrm rot="5400000">
          <a:off x="1361301" y="776554"/>
          <a:ext cx="260513" cy="5481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1852469" y="583529"/>
          <a:ext cx="697452" cy="751545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800" b="1" kern="1200" dirty="0"/>
        </a:p>
      </dsp:txBody>
      <dsp:txXfrm>
        <a:off x="1852469" y="583529"/>
        <a:ext cx="697452" cy="751545"/>
      </dsp:txXfrm>
    </dsp:sp>
    <dsp:sp modelId="{09C97FA4-BFCB-4EBD-91AB-457B5EF4C13A}">
      <dsp:nvSpPr>
        <dsp:cNvPr id="0" name=""/>
        <dsp:cNvSpPr/>
      </dsp:nvSpPr>
      <dsp:spPr>
        <a:xfrm>
          <a:off x="2699410" y="0"/>
          <a:ext cx="2640664" cy="1774186"/>
        </a:xfrm>
        <a:prstGeom prst="roundRect">
          <a:avLst>
            <a:gd name="adj" fmla="val 5000"/>
          </a:avLst>
        </a:prstGeom>
        <a:solidFill>
          <a:srgbClr val="00B0F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</a:t>
          </a:r>
        </a:p>
      </dsp:txBody>
      <dsp:txXfrm rot="16200000">
        <a:off x="2236060" y="463349"/>
        <a:ext cx="1454832" cy="528132"/>
      </dsp:txXfrm>
    </dsp:sp>
    <dsp:sp modelId="{F4DA3BE8-F63E-41B1-99E7-5E2522121AA9}">
      <dsp:nvSpPr>
        <dsp:cNvPr id="0" name=""/>
        <dsp:cNvSpPr/>
      </dsp:nvSpPr>
      <dsp:spPr>
        <a:xfrm rot="5400000">
          <a:off x="2575343" y="757221"/>
          <a:ext cx="260513" cy="5481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3301016" y="0"/>
          <a:ext cx="1967294" cy="1774186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Apply Heuristic Improvement</a:t>
          </a:r>
          <a:endParaRPr lang="en-US" sz="2400" b="1" kern="1200" dirty="0"/>
        </a:p>
      </dsp:txBody>
      <dsp:txXfrm>
        <a:off x="3301016" y="0"/>
        <a:ext cx="1967294" cy="17741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A48BC-AEB0-40F4-B219-834C78802937}">
      <dsp:nvSpPr>
        <dsp:cNvPr id="0" name=""/>
        <dsp:cNvSpPr/>
      </dsp:nvSpPr>
      <dsp:spPr>
        <a:xfrm>
          <a:off x="0" y="-219991"/>
          <a:ext cx="11161058" cy="3612900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40000" cap="flat" cmpd="sng" algn="ctr">
          <a:solidFill>
            <a:srgbClr val="FF0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8394E-6249-451F-89B9-E873BEB18741}">
      <dsp:nvSpPr>
        <dsp:cNvPr id="0" name=""/>
        <dsp:cNvSpPr/>
      </dsp:nvSpPr>
      <dsp:spPr>
        <a:xfrm>
          <a:off x="377700" y="0"/>
          <a:ext cx="3288381" cy="320039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40000" cap="flat" cmpd="sng" algn="ctr">
          <a:solidFill>
            <a:srgbClr val="1E189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57BA2-F9B8-4363-BCED-6C9D22B88076}">
      <dsp:nvSpPr>
        <dsp:cNvPr id="0" name=""/>
        <dsp:cNvSpPr/>
      </dsp:nvSpPr>
      <dsp:spPr>
        <a:xfrm rot="10800000">
          <a:off x="384441" y="3354985"/>
          <a:ext cx="3200393" cy="882098"/>
        </a:xfrm>
        <a:prstGeom prst="round2SameRect">
          <a:avLst>
            <a:gd name="adj1" fmla="val 10500"/>
            <a:gd name="adj2" fmla="val 0"/>
          </a:avLst>
        </a:prstGeom>
        <a:solidFill>
          <a:srgbClr val="92D050"/>
        </a:solidFill>
        <a:ln w="400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Change of customers belonging to </a:t>
          </a:r>
          <a:r>
            <a:rPr lang="en-US" sz="1800" i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routes</a:t>
          </a:r>
          <a:endParaRPr lang="en-US" sz="1800" kern="1200" dirty="0">
            <a:solidFill>
              <a:schemeClr val="tx1"/>
            </a:solidFill>
          </a:endParaRPr>
        </a:p>
      </dsp:txBody>
      <dsp:txXfrm rot="10800000">
        <a:off x="411569" y="3354985"/>
        <a:ext cx="3146137" cy="854970"/>
      </dsp:txXfrm>
    </dsp:sp>
    <dsp:sp modelId="{5C381B6B-8456-49C1-A30B-D7E6245F9C9F}">
      <dsp:nvSpPr>
        <dsp:cNvPr id="0" name=""/>
        <dsp:cNvSpPr/>
      </dsp:nvSpPr>
      <dsp:spPr>
        <a:xfrm>
          <a:off x="3894188" y="0"/>
          <a:ext cx="3371534" cy="320039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40000" cap="flat" cmpd="sng" algn="ctr">
          <a:solidFill>
            <a:srgbClr val="1E189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99350-6597-4BFC-8F26-3C34A186CF58}">
      <dsp:nvSpPr>
        <dsp:cNvPr id="0" name=""/>
        <dsp:cNvSpPr/>
      </dsp:nvSpPr>
      <dsp:spPr>
        <a:xfrm rot="10800000">
          <a:off x="4024326" y="3354985"/>
          <a:ext cx="3200393" cy="882098"/>
        </a:xfrm>
        <a:prstGeom prst="round2SameRect">
          <a:avLst>
            <a:gd name="adj1" fmla="val 10500"/>
            <a:gd name="adj2" fmla="val 0"/>
          </a:avLst>
        </a:prstGeom>
        <a:solidFill>
          <a:srgbClr val="92D050"/>
        </a:solidFill>
        <a:ln w="400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Change of customers belonging to E routes</a:t>
          </a:r>
          <a:endParaRPr lang="en-US" sz="1800" kern="1200" dirty="0">
            <a:solidFill>
              <a:schemeClr val="tx1"/>
            </a:solidFill>
          </a:endParaRPr>
        </a:p>
      </dsp:txBody>
      <dsp:txXfrm rot="10800000">
        <a:off x="4051454" y="3354985"/>
        <a:ext cx="3146137" cy="854970"/>
      </dsp:txXfrm>
    </dsp:sp>
    <dsp:sp modelId="{71E9AF9E-EB38-42A0-AEED-9944E400461C}">
      <dsp:nvSpPr>
        <dsp:cNvPr id="0" name=""/>
        <dsp:cNvSpPr/>
      </dsp:nvSpPr>
      <dsp:spPr>
        <a:xfrm>
          <a:off x="7597375" y="0"/>
          <a:ext cx="3136858" cy="320039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0000" cap="flat" cmpd="sng" algn="ctr">
          <a:solidFill>
            <a:srgbClr val="1E189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92D54-715F-4B54-8C68-85156E9CDDEE}">
      <dsp:nvSpPr>
        <dsp:cNvPr id="0" name=""/>
        <dsp:cNvSpPr/>
      </dsp:nvSpPr>
      <dsp:spPr>
        <a:xfrm rot="10800000">
          <a:off x="7620216" y="3354985"/>
          <a:ext cx="3200393" cy="882098"/>
        </a:xfrm>
        <a:prstGeom prst="round2SameRect">
          <a:avLst>
            <a:gd name="adj1" fmla="val 10500"/>
            <a:gd name="adj2" fmla="val 0"/>
          </a:avLst>
        </a:prstGeom>
        <a:solidFill>
          <a:srgbClr val="92D050"/>
        </a:solidFill>
        <a:ln w="400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Change of customers belonging to </a:t>
          </a:r>
          <a:r>
            <a:rPr lang="en-US" sz="1800" i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sz="1800" i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</a:t>
          </a: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routes</a:t>
          </a:r>
          <a:endParaRPr lang="en-US" sz="1800" kern="1200" dirty="0">
            <a:solidFill>
              <a:schemeClr val="tx1"/>
            </a:solidFill>
          </a:endParaRPr>
        </a:p>
      </dsp:txBody>
      <dsp:txXfrm rot="10800000">
        <a:off x="7647344" y="3354985"/>
        <a:ext cx="3146137" cy="8549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0"/>
          <a:ext cx="2033317" cy="1794792"/>
        </a:xfrm>
        <a:prstGeom prst="roundRect">
          <a:avLst>
            <a:gd name="adj" fmla="val 5000"/>
          </a:avLst>
        </a:prstGeom>
        <a:solidFill>
          <a:srgbClr val="00B05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</a:p>
      </dsp:txBody>
      <dsp:txXfrm rot="16200000">
        <a:off x="-532532" y="532532"/>
        <a:ext cx="1471729" cy="406663"/>
      </dsp:txXfrm>
    </dsp:sp>
    <dsp:sp modelId="{E5AF1C51-704C-4F2F-8A68-09DFB35A2383}">
      <dsp:nvSpPr>
        <dsp:cNvPr id="0" name=""/>
        <dsp:cNvSpPr/>
      </dsp:nvSpPr>
      <dsp:spPr>
        <a:xfrm>
          <a:off x="536120" y="0"/>
          <a:ext cx="1514821" cy="1794792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CLUSTERING</a:t>
          </a:r>
          <a:endParaRPr lang="en-US" sz="900" b="1" kern="1200" dirty="0"/>
        </a:p>
      </dsp:txBody>
      <dsp:txXfrm>
        <a:off x="536120" y="0"/>
        <a:ext cx="1514821" cy="1794792"/>
      </dsp:txXfrm>
    </dsp:sp>
    <dsp:sp modelId="{087311CF-73BD-45C7-9B22-555D41C419DF}">
      <dsp:nvSpPr>
        <dsp:cNvPr id="0" name=""/>
        <dsp:cNvSpPr/>
      </dsp:nvSpPr>
      <dsp:spPr>
        <a:xfrm>
          <a:off x="2160359" y="388464"/>
          <a:ext cx="1427862" cy="842547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</a:p>
      </dsp:txBody>
      <dsp:txXfrm rot="16200000">
        <a:off x="1957701" y="591122"/>
        <a:ext cx="690888" cy="285572"/>
      </dsp:txXfrm>
    </dsp:sp>
    <dsp:sp modelId="{5016BA94-7C17-45E8-B00C-9ED9D19E56AC}">
      <dsp:nvSpPr>
        <dsp:cNvPr id="0" name=""/>
        <dsp:cNvSpPr/>
      </dsp:nvSpPr>
      <dsp:spPr>
        <a:xfrm rot="5400000">
          <a:off x="2176078" y="603208"/>
          <a:ext cx="263879" cy="57284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2619284" y="388464"/>
          <a:ext cx="1063757" cy="842547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400" b="1" kern="1200" dirty="0"/>
        </a:p>
      </dsp:txBody>
      <dsp:txXfrm>
        <a:off x="2619284" y="388464"/>
        <a:ext cx="1063757" cy="842547"/>
      </dsp:txXfrm>
    </dsp:sp>
    <dsp:sp modelId="{09C97FA4-BFCB-4EBD-91AB-457B5EF4C13A}">
      <dsp:nvSpPr>
        <dsp:cNvPr id="0" name=""/>
        <dsp:cNvSpPr/>
      </dsp:nvSpPr>
      <dsp:spPr>
        <a:xfrm>
          <a:off x="3875364" y="396666"/>
          <a:ext cx="1357441" cy="815697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</a:p>
      </dsp:txBody>
      <dsp:txXfrm rot="16200000">
        <a:off x="3676672" y="595358"/>
        <a:ext cx="668871" cy="271488"/>
      </dsp:txXfrm>
    </dsp:sp>
    <dsp:sp modelId="{F4DA3BE8-F63E-41B1-99E7-5E2522121AA9}">
      <dsp:nvSpPr>
        <dsp:cNvPr id="0" name=""/>
        <dsp:cNvSpPr/>
      </dsp:nvSpPr>
      <dsp:spPr>
        <a:xfrm rot="5400000">
          <a:off x="3654586" y="553168"/>
          <a:ext cx="263879" cy="57284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325311" y="396666"/>
          <a:ext cx="1011293" cy="815697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kern="1200" dirty="0"/>
        </a:p>
      </dsp:txBody>
      <dsp:txXfrm>
        <a:off x="4325311" y="396666"/>
        <a:ext cx="1011293" cy="8156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0"/>
          <a:ext cx="2033317" cy="1794792"/>
        </a:xfrm>
        <a:prstGeom prst="roundRect">
          <a:avLst>
            <a:gd name="adj" fmla="val 5000"/>
          </a:avLst>
        </a:prstGeom>
        <a:solidFill>
          <a:srgbClr val="00B05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</a:p>
      </dsp:txBody>
      <dsp:txXfrm rot="16200000">
        <a:off x="-532532" y="532532"/>
        <a:ext cx="1471729" cy="406663"/>
      </dsp:txXfrm>
    </dsp:sp>
    <dsp:sp modelId="{E5AF1C51-704C-4F2F-8A68-09DFB35A2383}">
      <dsp:nvSpPr>
        <dsp:cNvPr id="0" name=""/>
        <dsp:cNvSpPr/>
      </dsp:nvSpPr>
      <dsp:spPr>
        <a:xfrm>
          <a:off x="536120" y="0"/>
          <a:ext cx="1514821" cy="1794792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CLUSTERING</a:t>
          </a:r>
          <a:endParaRPr lang="en-US" sz="900" b="1" kern="1200" dirty="0"/>
        </a:p>
      </dsp:txBody>
      <dsp:txXfrm>
        <a:off x="536120" y="0"/>
        <a:ext cx="1514821" cy="1794792"/>
      </dsp:txXfrm>
    </dsp:sp>
    <dsp:sp modelId="{087311CF-73BD-45C7-9B22-555D41C419DF}">
      <dsp:nvSpPr>
        <dsp:cNvPr id="0" name=""/>
        <dsp:cNvSpPr/>
      </dsp:nvSpPr>
      <dsp:spPr>
        <a:xfrm>
          <a:off x="2160359" y="388464"/>
          <a:ext cx="1427862" cy="842547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</a:p>
      </dsp:txBody>
      <dsp:txXfrm rot="16200000">
        <a:off x="1957701" y="591122"/>
        <a:ext cx="690888" cy="285572"/>
      </dsp:txXfrm>
    </dsp:sp>
    <dsp:sp modelId="{5016BA94-7C17-45E8-B00C-9ED9D19E56AC}">
      <dsp:nvSpPr>
        <dsp:cNvPr id="0" name=""/>
        <dsp:cNvSpPr/>
      </dsp:nvSpPr>
      <dsp:spPr>
        <a:xfrm rot="5400000">
          <a:off x="2176078" y="603208"/>
          <a:ext cx="263879" cy="57284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2619284" y="388464"/>
          <a:ext cx="1063757" cy="842547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400" b="1" kern="1200" dirty="0"/>
        </a:p>
      </dsp:txBody>
      <dsp:txXfrm>
        <a:off x="2619284" y="388464"/>
        <a:ext cx="1063757" cy="842547"/>
      </dsp:txXfrm>
    </dsp:sp>
    <dsp:sp modelId="{09C97FA4-BFCB-4EBD-91AB-457B5EF4C13A}">
      <dsp:nvSpPr>
        <dsp:cNvPr id="0" name=""/>
        <dsp:cNvSpPr/>
      </dsp:nvSpPr>
      <dsp:spPr>
        <a:xfrm>
          <a:off x="3875364" y="396666"/>
          <a:ext cx="1357441" cy="815697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</a:p>
      </dsp:txBody>
      <dsp:txXfrm rot="16200000">
        <a:off x="3676672" y="595358"/>
        <a:ext cx="668871" cy="271488"/>
      </dsp:txXfrm>
    </dsp:sp>
    <dsp:sp modelId="{F4DA3BE8-F63E-41B1-99E7-5E2522121AA9}">
      <dsp:nvSpPr>
        <dsp:cNvPr id="0" name=""/>
        <dsp:cNvSpPr/>
      </dsp:nvSpPr>
      <dsp:spPr>
        <a:xfrm rot="5400000">
          <a:off x="3654586" y="553168"/>
          <a:ext cx="263879" cy="57284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325311" y="396666"/>
          <a:ext cx="1011293" cy="815697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kern="1200" dirty="0"/>
        </a:p>
      </dsp:txBody>
      <dsp:txXfrm>
        <a:off x="4325311" y="396666"/>
        <a:ext cx="1011293" cy="8156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0"/>
          <a:ext cx="2033317" cy="1794792"/>
        </a:xfrm>
        <a:prstGeom prst="roundRect">
          <a:avLst>
            <a:gd name="adj" fmla="val 5000"/>
          </a:avLst>
        </a:prstGeom>
        <a:solidFill>
          <a:srgbClr val="00B05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</a:p>
      </dsp:txBody>
      <dsp:txXfrm rot="16200000">
        <a:off x="-532532" y="532532"/>
        <a:ext cx="1471729" cy="406663"/>
      </dsp:txXfrm>
    </dsp:sp>
    <dsp:sp modelId="{E5AF1C51-704C-4F2F-8A68-09DFB35A2383}">
      <dsp:nvSpPr>
        <dsp:cNvPr id="0" name=""/>
        <dsp:cNvSpPr/>
      </dsp:nvSpPr>
      <dsp:spPr>
        <a:xfrm>
          <a:off x="536120" y="0"/>
          <a:ext cx="1514821" cy="1794792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CLUSTERING</a:t>
          </a:r>
          <a:endParaRPr lang="en-US" sz="900" b="1" kern="1200" dirty="0"/>
        </a:p>
      </dsp:txBody>
      <dsp:txXfrm>
        <a:off x="536120" y="0"/>
        <a:ext cx="1514821" cy="1794792"/>
      </dsp:txXfrm>
    </dsp:sp>
    <dsp:sp modelId="{087311CF-73BD-45C7-9B22-555D41C419DF}">
      <dsp:nvSpPr>
        <dsp:cNvPr id="0" name=""/>
        <dsp:cNvSpPr/>
      </dsp:nvSpPr>
      <dsp:spPr>
        <a:xfrm>
          <a:off x="2160359" y="388464"/>
          <a:ext cx="1427862" cy="842547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</a:p>
      </dsp:txBody>
      <dsp:txXfrm rot="16200000">
        <a:off x="1957701" y="591122"/>
        <a:ext cx="690888" cy="285572"/>
      </dsp:txXfrm>
    </dsp:sp>
    <dsp:sp modelId="{5016BA94-7C17-45E8-B00C-9ED9D19E56AC}">
      <dsp:nvSpPr>
        <dsp:cNvPr id="0" name=""/>
        <dsp:cNvSpPr/>
      </dsp:nvSpPr>
      <dsp:spPr>
        <a:xfrm rot="5400000">
          <a:off x="2176078" y="603208"/>
          <a:ext cx="263879" cy="57284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2619284" y="388464"/>
          <a:ext cx="1063757" cy="842547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400" b="1" kern="1200" dirty="0"/>
        </a:p>
      </dsp:txBody>
      <dsp:txXfrm>
        <a:off x="2619284" y="388464"/>
        <a:ext cx="1063757" cy="842547"/>
      </dsp:txXfrm>
    </dsp:sp>
    <dsp:sp modelId="{09C97FA4-BFCB-4EBD-91AB-457B5EF4C13A}">
      <dsp:nvSpPr>
        <dsp:cNvPr id="0" name=""/>
        <dsp:cNvSpPr/>
      </dsp:nvSpPr>
      <dsp:spPr>
        <a:xfrm>
          <a:off x="3875364" y="396666"/>
          <a:ext cx="1357441" cy="815697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</a:p>
      </dsp:txBody>
      <dsp:txXfrm rot="16200000">
        <a:off x="3676672" y="595358"/>
        <a:ext cx="668871" cy="271488"/>
      </dsp:txXfrm>
    </dsp:sp>
    <dsp:sp modelId="{F4DA3BE8-F63E-41B1-99E7-5E2522121AA9}">
      <dsp:nvSpPr>
        <dsp:cNvPr id="0" name=""/>
        <dsp:cNvSpPr/>
      </dsp:nvSpPr>
      <dsp:spPr>
        <a:xfrm rot="5400000">
          <a:off x="3654586" y="553168"/>
          <a:ext cx="263879" cy="57284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325311" y="396666"/>
          <a:ext cx="1011293" cy="815697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kern="1200" dirty="0"/>
        </a:p>
      </dsp:txBody>
      <dsp:txXfrm>
        <a:off x="4325311" y="396666"/>
        <a:ext cx="1011293" cy="8156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559713"/>
          <a:ext cx="1210885" cy="776839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 </a:t>
          </a:r>
        </a:p>
      </dsp:txBody>
      <dsp:txXfrm rot="16200000">
        <a:off x="-197415" y="757129"/>
        <a:ext cx="637008" cy="242177"/>
      </dsp:txXfrm>
    </dsp:sp>
    <dsp:sp modelId="{E5AF1C51-704C-4F2F-8A68-09DFB35A2383}">
      <dsp:nvSpPr>
        <dsp:cNvPr id="0" name=""/>
        <dsp:cNvSpPr/>
      </dsp:nvSpPr>
      <dsp:spPr>
        <a:xfrm>
          <a:off x="388980" y="559713"/>
          <a:ext cx="902109" cy="776839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CLUSTERING</a:t>
          </a:r>
          <a:endParaRPr lang="en-US" sz="900" b="1" kern="1200" dirty="0"/>
        </a:p>
      </dsp:txBody>
      <dsp:txXfrm>
        <a:off x="388980" y="559713"/>
        <a:ext cx="902109" cy="776839"/>
      </dsp:txXfrm>
    </dsp:sp>
    <dsp:sp modelId="{087311CF-73BD-45C7-9B22-555D41C419DF}">
      <dsp:nvSpPr>
        <dsp:cNvPr id="0" name=""/>
        <dsp:cNvSpPr/>
      </dsp:nvSpPr>
      <dsp:spPr>
        <a:xfrm>
          <a:off x="1422795" y="0"/>
          <a:ext cx="2575889" cy="1743277"/>
        </a:xfrm>
        <a:prstGeom prst="roundRect">
          <a:avLst>
            <a:gd name="adj" fmla="val 5000"/>
          </a:avLst>
        </a:prstGeom>
        <a:solidFill>
          <a:srgbClr val="C0000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 rot="16200000">
        <a:off x="965640" y="457154"/>
        <a:ext cx="1429487" cy="515177"/>
      </dsp:txXfrm>
    </dsp:sp>
    <dsp:sp modelId="{5016BA94-7C17-45E8-B00C-9ED9D19E56AC}">
      <dsp:nvSpPr>
        <dsp:cNvPr id="0" name=""/>
        <dsp:cNvSpPr/>
      </dsp:nvSpPr>
      <dsp:spPr>
        <a:xfrm rot="5400000">
          <a:off x="1193551" y="791178"/>
          <a:ext cx="256359" cy="48536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1985813" y="0"/>
          <a:ext cx="1919038" cy="1743277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5400" b="1" kern="1200" dirty="0"/>
        </a:p>
      </dsp:txBody>
      <dsp:txXfrm>
        <a:off x="1985813" y="0"/>
        <a:ext cx="1919038" cy="1743277"/>
      </dsp:txXfrm>
    </dsp:sp>
    <dsp:sp modelId="{09C97FA4-BFCB-4EBD-91AB-457B5EF4C13A}">
      <dsp:nvSpPr>
        <dsp:cNvPr id="0" name=""/>
        <dsp:cNvSpPr/>
      </dsp:nvSpPr>
      <dsp:spPr>
        <a:xfrm>
          <a:off x="4066927" y="551991"/>
          <a:ext cx="1150150" cy="792284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 rot="16200000">
        <a:off x="3857105" y="761812"/>
        <a:ext cx="649673" cy="230030"/>
      </dsp:txXfrm>
    </dsp:sp>
    <dsp:sp modelId="{F4DA3BE8-F63E-41B1-99E7-5E2522121AA9}">
      <dsp:nvSpPr>
        <dsp:cNvPr id="0" name=""/>
        <dsp:cNvSpPr/>
      </dsp:nvSpPr>
      <dsp:spPr>
        <a:xfrm rot="5400000">
          <a:off x="3886600" y="772153"/>
          <a:ext cx="256359" cy="48536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448164" y="551991"/>
          <a:ext cx="856861" cy="792284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kern="1200" dirty="0"/>
        </a:p>
      </dsp:txBody>
      <dsp:txXfrm>
        <a:off x="4448164" y="551991"/>
        <a:ext cx="856861" cy="7922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559713"/>
          <a:ext cx="1210885" cy="776839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 </a:t>
          </a:r>
        </a:p>
      </dsp:txBody>
      <dsp:txXfrm rot="16200000">
        <a:off x="-197415" y="757129"/>
        <a:ext cx="637008" cy="242177"/>
      </dsp:txXfrm>
    </dsp:sp>
    <dsp:sp modelId="{E5AF1C51-704C-4F2F-8A68-09DFB35A2383}">
      <dsp:nvSpPr>
        <dsp:cNvPr id="0" name=""/>
        <dsp:cNvSpPr/>
      </dsp:nvSpPr>
      <dsp:spPr>
        <a:xfrm>
          <a:off x="388980" y="559713"/>
          <a:ext cx="902109" cy="776839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CLUSTERING</a:t>
          </a:r>
          <a:endParaRPr lang="en-US" sz="900" b="1" kern="1200" dirty="0"/>
        </a:p>
      </dsp:txBody>
      <dsp:txXfrm>
        <a:off x="388980" y="559713"/>
        <a:ext cx="902109" cy="776839"/>
      </dsp:txXfrm>
    </dsp:sp>
    <dsp:sp modelId="{087311CF-73BD-45C7-9B22-555D41C419DF}">
      <dsp:nvSpPr>
        <dsp:cNvPr id="0" name=""/>
        <dsp:cNvSpPr/>
      </dsp:nvSpPr>
      <dsp:spPr>
        <a:xfrm>
          <a:off x="1384160" y="0"/>
          <a:ext cx="2575889" cy="1743277"/>
        </a:xfrm>
        <a:prstGeom prst="roundRect">
          <a:avLst>
            <a:gd name="adj" fmla="val 5000"/>
          </a:avLst>
        </a:prstGeom>
        <a:solidFill>
          <a:srgbClr val="C0000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 rot="16200000">
        <a:off x="927005" y="457154"/>
        <a:ext cx="1429487" cy="515177"/>
      </dsp:txXfrm>
    </dsp:sp>
    <dsp:sp modelId="{5016BA94-7C17-45E8-B00C-9ED9D19E56AC}">
      <dsp:nvSpPr>
        <dsp:cNvPr id="0" name=""/>
        <dsp:cNvSpPr/>
      </dsp:nvSpPr>
      <dsp:spPr>
        <a:xfrm rot="5400000">
          <a:off x="1193551" y="791178"/>
          <a:ext cx="256359" cy="48536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1947178" y="0"/>
          <a:ext cx="1919038" cy="1743277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5400" b="1" kern="1200" dirty="0"/>
        </a:p>
      </dsp:txBody>
      <dsp:txXfrm>
        <a:off x="1947178" y="0"/>
        <a:ext cx="1919038" cy="1743277"/>
      </dsp:txXfrm>
    </dsp:sp>
    <dsp:sp modelId="{09C97FA4-BFCB-4EBD-91AB-457B5EF4C13A}">
      <dsp:nvSpPr>
        <dsp:cNvPr id="0" name=""/>
        <dsp:cNvSpPr/>
      </dsp:nvSpPr>
      <dsp:spPr>
        <a:xfrm>
          <a:off x="4066927" y="551991"/>
          <a:ext cx="1150150" cy="792284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 rot="16200000">
        <a:off x="3857105" y="761812"/>
        <a:ext cx="649673" cy="230030"/>
      </dsp:txXfrm>
    </dsp:sp>
    <dsp:sp modelId="{F4DA3BE8-F63E-41B1-99E7-5E2522121AA9}">
      <dsp:nvSpPr>
        <dsp:cNvPr id="0" name=""/>
        <dsp:cNvSpPr/>
      </dsp:nvSpPr>
      <dsp:spPr>
        <a:xfrm rot="5400000">
          <a:off x="3886600" y="772153"/>
          <a:ext cx="256359" cy="48536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448164" y="551991"/>
          <a:ext cx="856861" cy="792284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kern="1200" dirty="0"/>
        </a:p>
      </dsp:txBody>
      <dsp:txXfrm>
        <a:off x="4448164" y="551991"/>
        <a:ext cx="856861" cy="7922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559713"/>
          <a:ext cx="1210885" cy="776839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 </a:t>
          </a:r>
        </a:p>
      </dsp:txBody>
      <dsp:txXfrm rot="16200000">
        <a:off x="-197415" y="757129"/>
        <a:ext cx="637008" cy="242177"/>
      </dsp:txXfrm>
    </dsp:sp>
    <dsp:sp modelId="{E5AF1C51-704C-4F2F-8A68-09DFB35A2383}">
      <dsp:nvSpPr>
        <dsp:cNvPr id="0" name=""/>
        <dsp:cNvSpPr/>
      </dsp:nvSpPr>
      <dsp:spPr>
        <a:xfrm>
          <a:off x="388980" y="559713"/>
          <a:ext cx="902109" cy="776839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CLUSTERING</a:t>
          </a:r>
          <a:endParaRPr lang="en-US" sz="900" b="1" kern="1200" dirty="0"/>
        </a:p>
      </dsp:txBody>
      <dsp:txXfrm>
        <a:off x="388980" y="559713"/>
        <a:ext cx="902109" cy="776839"/>
      </dsp:txXfrm>
    </dsp:sp>
    <dsp:sp modelId="{087311CF-73BD-45C7-9B22-555D41C419DF}">
      <dsp:nvSpPr>
        <dsp:cNvPr id="0" name=""/>
        <dsp:cNvSpPr/>
      </dsp:nvSpPr>
      <dsp:spPr>
        <a:xfrm>
          <a:off x="1384160" y="0"/>
          <a:ext cx="2575889" cy="1743277"/>
        </a:xfrm>
        <a:prstGeom prst="roundRect">
          <a:avLst>
            <a:gd name="adj" fmla="val 5000"/>
          </a:avLst>
        </a:prstGeom>
        <a:solidFill>
          <a:srgbClr val="C0000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 rot="16200000">
        <a:off x="927005" y="457154"/>
        <a:ext cx="1429487" cy="515177"/>
      </dsp:txXfrm>
    </dsp:sp>
    <dsp:sp modelId="{5016BA94-7C17-45E8-B00C-9ED9D19E56AC}">
      <dsp:nvSpPr>
        <dsp:cNvPr id="0" name=""/>
        <dsp:cNvSpPr/>
      </dsp:nvSpPr>
      <dsp:spPr>
        <a:xfrm rot="5400000">
          <a:off x="1193551" y="791178"/>
          <a:ext cx="256359" cy="48536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1947178" y="0"/>
          <a:ext cx="1919038" cy="1743277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5400" b="1" kern="1200" dirty="0"/>
        </a:p>
      </dsp:txBody>
      <dsp:txXfrm>
        <a:off x="1947178" y="0"/>
        <a:ext cx="1919038" cy="1743277"/>
      </dsp:txXfrm>
    </dsp:sp>
    <dsp:sp modelId="{09C97FA4-BFCB-4EBD-91AB-457B5EF4C13A}">
      <dsp:nvSpPr>
        <dsp:cNvPr id="0" name=""/>
        <dsp:cNvSpPr/>
      </dsp:nvSpPr>
      <dsp:spPr>
        <a:xfrm>
          <a:off x="4066927" y="551991"/>
          <a:ext cx="1150150" cy="792284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 rot="16200000">
        <a:off x="3857105" y="761812"/>
        <a:ext cx="649673" cy="230030"/>
      </dsp:txXfrm>
    </dsp:sp>
    <dsp:sp modelId="{F4DA3BE8-F63E-41B1-99E7-5E2522121AA9}">
      <dsp:nvSpPr>
        <dsp:cNvPr id="0" name=""/>
        <dsp:cNvSpPr/>
      </dsp:nvSpPr>
      <dsp:spPr>
        <a:xfrm rot="5400000">
          <a:off x="3886600" y="772153"/>
          <a:ext cx="256359" cy="48536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448164" y="551991"/>
          <a:ext cx="856861" cy="792284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kern="1200" dirty="0"/>
        </a:p>
      </dsp:txBody>
      <dsp:txXfrm>
        <a:off x="4448164" y="551991"/>
        <a:ext cx="856861" cy="7922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559713"/>
          <a:ext cx="1210885" cy="776839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 </a:t>
          </a:r>
        </a:p>
      </dsp:txBody>
      <dsp:txXfrm rot="16200000">
        <a:off x="-197415" y="757129"/>
        <a:ext cx="637008" cy="242177"/>
      </dsp:txXfrm>
    </dsp:sp>
    <dsp:sp modelId="{E5AF1C51-704C-4F2F-8A68-09DFB35A2383}">
      <dsp:nvSpPr>
        <dsp:cNvPr id="0" name=""/>
        <dsp:cNvSpPr/>
      </dsp:nvSpPr>
      <dsp:spPr>
        <a:xfrm>
          <a:off x="388980" y="559713"/>
          <a:ext cx="902109" cy="776839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CLUSTERING</a:t>
          </a:r>
          <a:endParaRPr lang="en-US" sz="900" b="1" kern="1200" dirty="0"/>
        </a:p>
      </dsp:txBody>
      <dsp:txXfrm>
        <a:off x="388980" y="559713"/>
        <a:ext cx="902109" cy="776839"/>
      </dsp:txXfrm>
    </dsp:sp>
    <dsp:sp modelId="{087311CF-73BD-45C7-9B22-555D41C419DF}">
      <dsp:nvSpPr>
        <dsp:cNvPr id="0" name=""/>
        <dsp:cNvSpPr/>
      </dsp:nvSpPr>
      <dsp:spPr>
        <a:xfrm>
          <a:off x="1384160" y="0"/>
          <a:ext cx="2575889" cy="1743277"/>
        </a:xfrm>
        <a:prstGeom prst="roundRect">
          <a:avLst>
            <a:gd name="adj" fmla="val 5000"/>
          </a:avLst>
        </a:prstGeom>
        <a:solidFill>
          <a:srgbClr val="C0000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 rot="16200000">
        <a:off x="927005" y="457154"/>
        <a:ext cx="1429487" cy="515177"/>
      </dsp:txXfrm>
    </dsp:sp>
    <dsp:sp modelId="{5016BA94-7C17-45E8-B00C-9ED9D19E56AC}">
      <dsp:nvSpPr>
        <dsp:cNvPr id="0" name=""/>
        <dsp:cNvSpPr/>
      </dsp:nvSpPr>
      <dsp:spPr>
        <a:xfrm rot="5400000">
          <a:off x="1193551" y="791178"/>
          <a:ext cx="256359" cy="48536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1947178" y="0"/>
          <a:ext cx="1919038" cy="1743277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5400" b="1" kern="1200" dirty="0"/>
        </a:p>
      </dsp:txBody>
      <dsp:txXfrm>
        <a:off x="1947178" y="0"/>
        <a:ext cx="1919038" cy="1743277"/>
      </dsp:txXfrm>
    </dsp:sp>
    <dsp:sp modelId="{09C97FA4-BFCB-4EBD-91AB-457B5EF4C13A}">
      <dsp:nvSpPr>
        <dsp:cNvPr id="0" name=""/>
        <dsp:cNvSpPr/>
      </dsp:nvSpPr>
      <dsp:spPr>
        <a:xfrm>
          <a:off x="4066927" y="551991"/>
          <a:ext cx="1150150" cy="792284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 rot="16200000">
        <a:off x="3857105" y="761812"/>
        <a:ext cx="649673" cy="230030"/>
      </dsp:txXfrm>
    </dsp:sp>
    <dsp:sp modelId="{F4DA3BE8-F63E-41B1-99E7-5E2522121AA9}">
      <dsp:nvSpPr>
        <dsp:cNvPr id="0" name=""/>
        <dsp:cNvSpPr/>
      </dsp:nvSpPr>
      <dsp:spPr>
        <a:xfrm rot="5400000">
          <a:off x="3886600" y="772153"/>
          <a:ext cx="256359" cy="48536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448164" y="551991"/>
          <a:ext cx="856861" cy="792284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kern="1200" dirty="0"/>
        </a:p>
      </dsp:txBody>
      <dsp:txXfrm>
        <a:off x="4448164" y="551991"/>
        <a:ext cx="856861" cy="7922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569637"/>
          <a:ext cx="1367433" cy="790612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baseline="0" dirty="0"/>
            <a:t> </a:t>
          </a:r>
        </a:p>
      </dsp:txBody>
      <dsp:txXfrm rot="16200000">
        <a:off x="-187407" y="757045"/>
        <a:ext cx="648302" cy="273486"/>
      </dsp:txXfrm>
    </dsp:sp>
    <dsp:sp modelId="{E5AF1C51-704C-4F2F-8A68-09DFB35A2383}">
      <dsp:nvSpPr>
        <dsp:cNvPr id="0" name=""/>
        <dsp:cNvSpPr/>
      </dsp:nvSpPr>
      <dsp:spPr>
        <a:xfrm>
          <a:off x="439269" y="569637"/>
          <a:ext cx="1018737" cy="790612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CLUSTERING</a:t>
          </a:r>
          <a:endParaRPr lang="en-US" sz="900" b="1" kern="1200" dirty="0"/>
        </a:p>
      </dsp:txBody>
      <dsp:txXfrm>
        <a:off x="439269" y="569637"/>
        <a:ext cx="1018737" cy="790612"/>
      </dsp:txXfrm>
    </dsp:sp>
    <dsp:sp modelId="{087311CF-73BD-45C7-9B22-555D41C419DF}">
      <dsp:nvSpPr>
        <dsp:cNvPr id="0" name=""/>
        <dsp:cNvSpPr/>
      </dsp:nvSpPr>
      <dsp:spPr>
        <a:xfrm>
          <a:off x="1468184" y="583529"/>
          <a:ext cx="936177" cy="751545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</a:t>
          </a:r>
        </a:p>
      </dsp:txBody>
      <dsp:txXfrm rot="16200000">
        <a:off x="1253669" y="798045"/>
        <a:ext cx="616267" cy="187235"/>
      </dsp:txXfrm>
    </dsp:sp>
    <dsp:sp modelId="{5016BA94-7C17-45E8-B00C-9ED9D19E56AC}">
      <dsp:nvSpPr>
        <dsp:cNvPr id="0" name=""/>
        <dsp:cNvSpPr/>
      </dsp:nvSpPr>
      <dsp:spPr>
        <a:xfrm rot="5400000">
          <a:off x="1361301" y="776554"/>
          <a:ext cx="260513" cy="5481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1852469" y="583529"/>
          <a:ext cx="697452" cy="751545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800" b="1" kern="1200" dirty="0"/>
        </a:p>
      </dsp:txBody>
      <dsp:txXfrm>
        <a:off x="1852469" y="583529"/>
        <a:ext cx="697452" cy="751545"/>
      </dsp:txXfrm>
    </dsp:sp>
    <dsp:sp modelId="{09C97FA4-BFCB-4EBD-91AB-457B5EF4C13A}">
      <dsp:nvSpPr>
        <dsp:cNvPr id="0" name=""/>
        <dsp:cNvSpPr/>
      </dsp:nvSpPr>
      <dsp:spPr>
        <a:xfrm>
          <a:off x="2699410" y="0"/>
          <a:ext cx="2640664" cy="1774186"/>
        </a:xfrm>
        <a:prstGeom prst="roundRect">
          <a:avLst>
            <a:gd name="adj" fmla="val 5000"/>
          </a:avLst>
        </a:prstGeom>
        <a:solidFill>
          <a:srgbClr val="00B0F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</a:t>
          </a:r>
        </a:p>
      </dsp:txBody>
      <dsp:txXfrm rot="16200000">
        <a:off x="2236060" y="463349"/>
        <a:ext cx="1454832" cy="528132"/>
      </dsp:txXfrm>
    </dsp:sp>
    <dsp:sp modelId="{F4DA3BE8-F63E-41B1-99E7-5E2522121AA9}">
      <dsp:nvSpPr>
        <dsp:cNvPr id="0" name=""/>
        <dsp:cNvSpPr/>
      </dsp:nvSpPr>
      <dsp:spPr>
        <a:xfrm rot="5400000">
          <a:off x="2575343" y="757221"/>
          <a:ext cx="260513" cy="5481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3301016" y="0"/>
          <a:ext cx="1967294" cy="1774186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Apply Heuristic Improvement</a:t>
          </a:r>
          <a:endParaRPr lang="en-US" sz="2400" b="1" kern="1200" dirty="0"/>
        </a:p>
      </dsp:txBody>
      <dsp:txXfrm>
        <a:off x="3301016" y="0"/>
        <a:ext cx="1967294" cy="1774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5CDDA-DD7B-4DD8-ABDA-75BFA229CE0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DC1A7-9877-44AB-9A15-07DAECF1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0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DC1A7-9877-44AB-9A15-07DAECF1A0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9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1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44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506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96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68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01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3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5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3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7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5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5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8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7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2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6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8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0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8.PNG"/><Relationship Id="rId7" Type="http://schemas.openxmlformats.org/officeDocument/2006/relationships/diagramData" Target="../diagrams/data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diagramDrawing" Target="../diagrams/drawing4.xml"/><Relationship Id="rId5" Type="http://schemas.openxmlformats.org/officeDocument/2006/relationships/image" Target="../media/image10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9.PNG"/><Relationship Id="rId9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hicle_routing_proble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45AC-13B6-4C14-A88B-7C3D4A0E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41" y="1043189"/>
            <a:ext cx="11808318" cy="218940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Solving GREEN VEHICLE Routing Problem using heuristic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FF809-549D-4F7D-8083-D64066FE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723" y="4163374"/>
            <a:ext cx="4687196" cy="1845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Dr. Md.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Aminul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Haque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Akhand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Professor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05BE386-B3DC-4A06-B4EA-5767067E28A4}"/>
              </a:ext>
            </a:extLst>
          </p:cNvPr>
          <p:cNvSpPr txBox="1">
            <a:spLocks/>
          </p:cNvSpPr>
          <p:nvPr/>
        </p:nvSpPr>
        <p:spPr>
          <a:xfrm>
            <a:off x="8366080" y="4163374"/>
            <a:ext cx="3973132" cy="2511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Presentator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Md. Ahsan Habib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Roll: 1507082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FC015-B545-413D-BEE1-AC0CB12F8216}"/>
              </a:ext>
            </a:extLst>
          </p:cNvPr>
          <p:cNvSpPr/>
          <p:nvPr/>
        </p:nvSpPr>
        <p:spPr>
          <a:xfrm>
            <a:off x="3447245" y="58955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and Engineering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Khulna University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4028616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CLUSTERING CONTD…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C8593-E728-49F1-82F5-158E6D743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053" y="3216415"/>
            <a:ext cx="3820058" cy="102884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D954B-86C0-4230-8B2E-80F36233FDE6}"/>
              </a:ext>
            </a:extLst>
          </p:cNvPr>
          <p:cNvSpPr txBox="1">
            <a:spLocks/>
          </p:cNvSpPr>
          <p:nvPr/>
        </p:nvSpPr>
        <p:spPr>
          <a:xfrm>
            <a:off x="666481" y="2366494"/>
            <a:ext cx="10859037" cy="4024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score for Electrical vehicle,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(1 &lt;= 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&lt;= 10)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calculated using the following equation.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Where,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2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the distance between the customer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the barycenter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of the set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the distance between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nearest customer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the distance between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farthest customer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4C12CACA-4CBF-4DE5-A25A-89DEFF3EF6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553227"/>
              </p:ext>
            </p:extLst>
          </p:nvPr>
        </p:nvGraphicFramePr>
        <p:xfrm>
          <a:off x="115910" y="350507"/>
          <a:ext cx="5306096" cy="1794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474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9" y="429048"/>
            <a:ext cx="8610600" cy="129302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CLUSTERING 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1970762"/>
            <a:ext cx="10859037" cy="495192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score for Conventional vehicle,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(1 &lt;= 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&lt;= 10)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calculated using the following equation.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		         where,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And,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2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the distance between the customer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the barycenter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of the set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the distance between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nearest customer and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the distance  between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farthest customer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are the smallest and largest customer demands respectively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7C6585-FE47-4BA9-86A4-6D6F7A861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745" y="3623780"/>
            <a:ext cx="3667637" cy="790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502613-BA34-44A9-A8F8-86370CB10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746" y="4407580"/>
            <a:ext cx="1781424" cy="619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103B9-05B1-4013-8A06-ADCAC8A0A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744" y="3321904"/>
            <a:ext cx="971686" cy="3143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713888-D36D-4560-87C4-DEA88E938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6564" y="4340772"/>
            <a:ext cx="1600423" cy="6763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201B4F-57DA-43C0-96FE-9D8C67992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9833" y="3291330"/>
            <a:ext cx="3543795" cy="533474"/>
          </a:xfrm>
          <a:prstGeom prst="rect">
            <a:avLst/>
          </a:prstGeom>
        </p:spPr>
      </p:pic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88488FDA-3A96-419A-BD6C-1497CACA16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553227"/>
              </p:ext>
            </p:extLst>
          </p:nvPr>
        </p:nvGraphicFramePr>
        <p:xfrm>
          <a:off x="115910" y="350507"/>
          <a:ext cx="5306096" cy="1794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38166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558" y="841646"/>
            <a:ext cx="10076645" cy="129302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: Route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72" y="2260245"/>
            <a:ext cx="11072613" cy="47072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insert  an unserved customer into the current route, we need: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Best position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Best customer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Before inserting the customer, we need to check: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Capacity constraint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Time windows constraint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 should define how much emission we are going to accept.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Load of the conventional vehicles determine the emissions.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62A4BC-9BCA-42E1-A09D-8D30A35D31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547224"/>
              </p:ext>
            </p:extLst>
          </p:nvPr>
        </p:nvGraphicFramePr>
        <p:xfrm>
          <a:off x="-132550" y="391397"/>
          <a:ext cx="5335614" cy="1743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461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313" y="764373"/>
            <a:ext cx="10050887" cy="129302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Route Assignment 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2233197"/>
            <a:ext cx="10859037" cy="40241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calculate </a:t>
            </a:r>
            <a:r>
              <a:rPr lang="en-US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position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inside the current route, the following equation is used: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Where,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 unserved customer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i(u)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j(u)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two adjacent customers into the current route.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040AC-FC39-44FE-8FE3-5D97ACD14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810" y="3429000"/>
            <a:ext cx="5315692" cy="543001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7C326C4-6D0D-4A66-9F72-0E96838F24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51914"/>
              </p:ext>
            </p:extLst>
          </p:nvPr>
        </p:nvGraphicFramePr>
        <p:xfrm>
          <a:off x="-132550" y="391397"/>
          <a:ext cx="5335614" cy="1743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732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313" y="764373"/>
            <a:ext cx="10050887" cy="129302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Route Assignment 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2233197"/>
            <a:ext cx="10859037" cy="402412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determine </a:t>
            </a:r>
            <a:r>
              <a:rPr lang="en-US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customer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from the unserved customers, the following equations are used: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Where,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 unserved customer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i(u)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j(u)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two adjacent customers into the current route.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7B28E-1D91-423C-8E0A-8DD3AA065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67" y="3568890"/>
            <a:ext cx="5277587" cy="419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7716ED-D9D2-44AB-9FF8-B73361043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67" y="4073431"/>
            <a:ext cx="4772691" cy="514422"/>
          </a:xfrm>
          <a:prstGeom prst="rect">
            <a:avLst/>
          </a:prstGeom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4380CDC-F5C8-4ADA-B492-7D1B16EE7E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36600"/>
              </p:ext>
            </p:extLst>
          </p:nvPr>
        </p:nvGraphicFramePr>
        <p:xfrm>
          <a:off x="-132550" y="391397"/>
          <a:ext cx="5335614" cy="1743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89097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873" y="812670"/>
            <a:ext cx="8610600" cy="129302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Assign Route 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2526971"/>
            <a:ext cx="11355948" cy="4024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Firstly, we insert the customer into the conventional routes.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Secondly, any unserved customer of cluster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will be shifted to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Thirdly, insertion into electrical routes will be occurred.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finally, the initial feasible solution is developed.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F3F071-2C9D-4682-A117-4FB4630BE3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862245"/>
              </p:ext>
            </p:extLst>
          </p:nvPr>
        </p:nvGraphicFramePr>
        <p:xfrm>
          <a:off x="-132550" y="391397"/>
          <a:ext cx="5335614" cy="1743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33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53" y="1081836"/>
            <a:ext cx="11355947" cy="129302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: Improvement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2516532"/>
            <a:ext cx="11355948" cy="4024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improve the initial solution, we applied: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Local Search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Perturbation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3EE29D-5498-487E-B4C2-7273E4F0D6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206146"/>
              </p:ext>
            </p:extLst>
          </p:nvPr>
        </p:nvGraphicFramePr>
        <p:xfrm>
          <a:off x="0" y="317343"/>
          <a:ext cx="5438645" cy="1774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6469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392" y="742356"/>
            <a:ext cx="9123608" cy="129302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Improvement Heuristic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2233197"/>
            <a:ext cx="11072613" cy="4024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Local Search strategies are: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Change of customers belonging to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routes.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Change of customers belonging to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routes.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Change of customers belonging to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routes.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Perturbation is the same strategies like Local Search but it allows worsening of solutions.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3F77D4-2A01-435E-B5E9-C29BE10373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48692"/>
              </p:ext>
            </p:extLst>
          </p:nvPr>
        </p:nvGraphicFramePr>
        <p:xfrm>
          <a:off x="0" y="360105"/>
          <a:ext cx="5438645" cy="1774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4142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392" y="742356"/>
            <a:ext cx="9123608" cy="129302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Improvement Heuristic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91" y="1537713"/>
            <a:ext cx="4568782" cy="7418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Local Search strategies are: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3F77D4-2A01-435E-B5E9-C29BE10373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0862455"/>
              </p:ext>
            </p:extLst>
          </p:nvPr>
        </p:nvGraphicFramePr>
        <p:xfrm>
          <a:off x="342091" y="0"/>
          <a:ext cx="5438645" cy="1774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32C646D-1E60-4C9A-B6F1-D667D59F63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9020748"/>
              </p:ext>
            </p:extLst>
          </p:nvPr>
        </p:nvGraphicFramePr>
        <p:xfrm>
          <a:off x="656217" y="2371272"/>
          <a:ext cx="11161058" cy="4062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79487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925" y="593245"/>
            <a:ext cx="9123608" cy="129302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Expected 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593EA98-A07C-4BC0-9690-E54FF4DF3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782337"/>
              </p:ext>
            </p:extLst>
          </p:nvPr>
        </p:nvGraphicFramePr>
        <p:xfrm>
          <a:off x="1118316" y="3541690"/>
          <a:ext cx="9955368" cy="3050497"/>
        </p:xfrm>
        <a:graphic>
          <a:graphicData uri="http://schemas.openxmlformats.org/drawingml/2006/table">
            <a:tbl>
              <a:tblPr firstRow="1" firstCol="1" bandRow="1"/>
              <a:tblGrid>
                <a:gridCol w="1443764">
                  <a:extLst>
                    <a:ext uri="{9D8B030D-6E8A-4147-A177-3AD203B41FA5}">
                      <a16:colId xmlns:a16="http://schemas.microsoft.com/office/drawing/2014/main" val="1555342203"/>
                    </a:ext>
                  </a:extLst>
                </a:gridCol>
                <a:gridCol w="1748958">
                  <a:extLst>
                    <a:ext uri="{9D8B030D-6E8A-4147-A177-3AD203B41FA5}">
                      <a16:colId xmlns:a16="http://schemas.microsoft.com/office/drawing/2014/main" val="4163777011"/>
                    </a:ext>
                  </a:extLst>
                </a:gridCol>
                <a:gridCol w="1088243">
                  <a:extLst>
                    <a:ext uri="{9D8B030D-6E8A-4147-A177-3AD203B41FA5}">
                      <a16:colId xmlns:a16="http://schemas.microsoft.com/office/drawing/2014/main" val="2898256382"/>
                    </a:ext>
                  </a:extLst>
                </a:gridCol>
                <a:gridCol w="1740751">
                  <a:extLst>
                    <a:ext uri="{9D8B030D-6E8A-4147-A177-3AD203B41FA5}">
                      <a16:colId xmlns:a16="http://schemas.microsoft.com/office/drawing/2014/main" val="3826540470"/>
                    </a:ext>
                  </a:extLst>
                </a:gridCol>
                <a:gridCol w="1096450">
                  <a:extLst>
                    <a:ext uri="{9D8B030D-6E8A-4147-A177-3AD203B41FA5}">
                      <a16:colId xmlns:a16="http://schemas.microsoft.com/office/drawing/2014/main" val="2109190276"/>
                    </a:ext>
                  </a:extLst>
                </a:gridCol>
                <a:gridCol w="1840315">
                  <a:extLst>
                    <a:ext uri="{9D8B030D-6E8A-4147-A177-3AD203B41FA5}">
                      <a16:colId xmlns:a16="http://schemas.microsoft.com/office/drawing/2014/main" val="1105123036"/>
                    </a:ext>
                  </a:extLst>
                </a:gridCol>
                <a:gridCol w="996887">
                  <a:extLst>
                    <a:ext uri="{9D8B030D-6E8A-4147-A177-3AD203B41FA5}">
                      <a16:colId xmlns:a16="http://schemas.microsoft.com/office/drawing/2014/main" val="3453581509"/>
                    </a:ext>
                  </a:extLst>
                </a:gridCol>
              </a:tblGrid>
              <a:tr h="43704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α = 0.25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α = 0.50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α = 0.75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197876"/>
                  </a:ext>
                </a:extLst>
              </a:tr>
              <a:tr h="6769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 Variation (%)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Speed Up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 Variation (%)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Speed Up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 Variation (%)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Speed Up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6341"/>
                  </a:ext>
                </a:extLst>
              </a:tr>
              <a:tr h="6455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 N | = 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5.25%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9.32%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9.30%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177711"/>
                  </a:ext>
                </a:extLst>
              </a:tr>
              <a:tr h="6455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 N | = 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13.67%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12.81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12.93%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8.96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15.67%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758490"/>
                  </a:ext>
                </a:extLst>
              </a:tr>
              <a:tr h="6455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9.46%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11.13%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12.48%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59733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7F26349-DC54-4E1C-AB1D-0073E0A0F591}"/>
              </a:ext>
            </a:extLst>
          </p:cNvPr>
          <p:cNvSpPr/>
          <p:nvPr/>
        </p:nvSpPr>
        <p:spPr>
          <a:xfrm>
            <a:off x="1118316" y="1859886"/>
            <a:ext cx="8597720" cy="1456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Used modified Solomon, 1987 instances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First, Solved by CPLEX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Shows the comparison with expected result and optimal result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0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outlines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908" y="1433426"/>
            <a:ext cx="4079383" cy="47780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GVRP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Related Study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Methodology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Clustering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Routes Assignment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Improvement Heuristic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Expected Results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Future Work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Conclusion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99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2233197"/>
            <a:ext cx="11355948" cy="4024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 hybrid vehicles (conventional and electrical engine)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 bi-fuel vehicles (gasoline and CNG/LPG/Hydrogen)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Try to minimize cost and emissions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Make the used algorithms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2921777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2233197"/>
            <a:ext cx="11355948" cy="4024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Although GVRP is NP-hard optimization problem, we solved it efficiently through heuristic.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By the proposed heuristic, many real-world and large-scale problem can be solved efficiently.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193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2057401"/>
            <a:ext cx="11355948" cy="4024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https://en.wikipedia.org/wiki/Vehicle_routing_problem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Bektas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¸ , T., Laporte, G., 2011. The pollution-routing problem. Transp. Res. Part B 45, 1232–1250.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Conrad, R.G., Figliozzi, M.A., 2011. The recharging vehicle routing problem. In: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Doolen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T., Van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Aken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E. (Eds.), Industrial Engineering Research Conference. Reno, Nevada.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Christofides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N., The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Revue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Fran¸caise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D’Automatique, D’Informatique et de Recherche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Op´erationnelle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. Recherche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Op´erationnelle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10 (1976), pp. 55–70.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Baldacci, R., P. Toth and D. Vigo, Exact algorithms for routing problems under vehicle capacity constraints, Annals of Operations Research 175 (2010), pp. 213–245.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Baldacci R,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Mingozzi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A, Roberti R (2012) Recent exact algorithms for solving the vehicle routing problem under capacity and time window constraints. Eur. J.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Oper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Res. 218(1):1–6.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95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835" y="662302"/>
            <a:ext cx="8610600" cy="553339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74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C618-DBB9-4866-BC37-07DAFFC1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89087"/>
            <a:ext cx="8610600" cy="129302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Combinatorial optimization &amp; Integer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79A99-1FC4-4BE1-8355-3572DB33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Combinatorial optimization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is an emerging field at the forefront of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combinatorics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theoretical computer science that aims to use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combinatorial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techniques to solve discrete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problems. A discrete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problem seeks to determine the best possible solution from a finite set of possibilities.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integer programming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problem is a mathematical optimization or feasibility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in which some or all of the variables are restricted to be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integers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4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533" y="635584"/>
            <a:ext cx="9329670" cy="1293028"/>
          </a:xfrm>
        </p:spPr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GREEN VEHICLE Routing Problem (gvrP)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83" y="1928612"/>
            <a:ext cx="11246708" cy="455052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Firstly, Let discuss about what VRP is.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VRP stands for Vehicle Routing Problem.</a:t>
            </a:r>
            <a:endParaRPr lang="b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Combinatorial Optimization and Integer Programming problem.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It’s an NP-hard optimization problem.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Goal is to find optimal routes for multiple vehicles visiting a set of customers. 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routes with the least total distance are Optimal routes.</a:t>
            </a:r>
          </a:p>
        </p:txBody>
      </p:sp>
    </p:spTree>
    <p:extLst>
      <p:ext uri="{BB962C8B-B14F-4D97-AF65-F5344CB8AC3E}">
        <p14:creationId xmlns:p14="http://schemas.microsoft.com/office/powerpoint/2010/main" val="302718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gvrP 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478" y="2057401"/>
            <a:ext cx="6813522" cy="447218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Now GVRP is,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GVRP stands for Green Vehicle Routing Problem.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 is a variant of VRP.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Considers both Conventional and Alternative Fuel Vehicles.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Multi-objective optimization problem.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Goat is to find optimal routes and reduce emissions.</a:t>
            </a:r>
            <a:endParaRPr lang="en-US" sz="22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D5E4B-6373-481B-AA50-124EE9B4D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471" y="1558241"/>
            <a:ext cx="6072142" cy="43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6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Related Study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84E484-C2FA-4475-8102-E4547CEDA9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225277"/>
              </p:ext>
            </p:extLst>
          </p:nvPr>
        </p:nvGraphicFramePr>
        <p:xfrm>
          <a:off x="1004552" y="2382592"/>
          <a:ext cx="10376655" cy="382267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83865">
                  <a:extLst>
                    <a:ext uri="{9D8B030D-6E8A-4147-A177-3AD203B41FA5}">
                      <a16:colId xmlns:a16="http://schemas.microsoft.com/office/drawing/2014/main" val="335970320"/>
                    </a:ext>
                  </a:extLst>
                </a:gridCol>
                <a:gridCol w="4267613">
                  <a:extLst>
                    <a:ext uri="{9D8B030D-6E8A-4147-A177-3AD203B41FA5}">
                      <a16:colId xmlns:a16="http://schemas.microsoft.com/office/drawing/2014/main" val="140975623"/>
                    </a:ext>
                  </a:extLst>
                </a:gridCol>
                <a:gridCol w="3625177">
                  <a:extLst>
                    <a:ext uri="{9D8B030D-6E8A-4147-A177-3AD203B41FA5}">
                      <a16:colId xmlns:a16="http://schemas.microsoft.com/office/drawing/2014/main" val="2004279400"/>
                    </a:ext>
                  </a:extLst>
                </a:gridCol>
              </a:tblGrid>
              <a:tr h="7133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Authors &amp;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of Paper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735878"/>
                  </a:ext>
                </a:extLst>
              </a:tr>
              <a:tr h="723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Figliozzi, 2011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Recharging Vehicle Routing Problem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Calculates amount of fuel spent</a:t>
                      </a:r>
                      <a:endParaRPr lang="en-US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149264"/>
                  </a:ext>
                </a:extLst>
              </a:tr>
              <a:tr h="6843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Laporte, 2011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Pollution-Routing Problem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Considers polluting emission impact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162799"/>
                  </a:ext>
                </a:extLst>
              </a:tr>
              <a:tr h="826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Demir et al., 2014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Bi-objective Pollution-Routing Problem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Minimize both fuel consumption and driving time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010240"/>
                  </a:ext>
                </a:extLst>
              </a:tr>
              <a:tr h="8756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Schneider, 2015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Routing a Mixed Fleet of Electric and Conventional Vehicles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Considers both Conventional and Electrical Vehicle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434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Related Study Contd…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84E484-C2FA-4475-8102-E4547CEDA9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527024"/>
              </p:ext>
            </p:extLst>
          </p:nvPr>
        </p:nvGraphicFramePr>
        <p:xfrm>
          <a:off x="1042613" y="2150772"/>
          <a:ext cx="10463587" cy="450760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04674">
                  <a:extLst>
                    <a:ext uri="{9D8B030D-6E8A-4147-A177-3AD203B41FA5}">
                      <a16:colId xmlns:a16="http://schemas.microsoft.com/office/drawing/2014/main" val="335970320"/>
                    </a:ext>
                  </a:extLst>
                </a:gridCol>
                <a:gridCol w="4303366">
                  <a:extLst>
                    <a:ext uri="{9D8B030D-6E8A-4147-A177-3AD203B41FA5}">
                      <a16:colId xmlns:a16="http://schemas.microsoft.com/office/drawing/2014/main" val="140975623"/>
                    </a:ext>
                  </a:extLst>
                </a:gridCol>
                <a:gridCol w="3655547">
                  <a:extLst>
                    <a:ext uri="{9D8B030D-6E8A-4147-A177-3AD203B41FA5}">
                      <a16:colId xmlns:a16="http://schemas.microsoft.com/office/drawing/2014/main" val="2004279400"/>
                    </a:ext>
                  </a:extLst>
                </a:gridCol>
              </a:tblGrid>
              <a:tr h="7850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Authors &amp;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of Paper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735878"/>
                  </a:ext>
                </a:extLst>
              </a:tr>
              <a:tr h="7956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Costa et al., 2018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Genetic Algorithm for a Green Vehicle Routing Problem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Minimizes the CO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emissions per route</a:t>
                      </a:r>
                      <a:endParaRPr lang="en-US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149264"/>
                  </a:ext>
                </a:extLst>
              </a:tr>
              <a:tr h="10087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Koc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Karaoglan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2015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Green Vehicle Routing Problem: A Heuristic Based Exact Solution Approach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Considers limited driving range of vehicle with limited refueling infrastructure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162799"/>
                  </a:ext>
                </a:extLst>
              </a:tr>
              <a:tr h="9093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Jabir et al., 2015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Multi-objective Optimization Model for a Green Vehicle Routing Problem 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Minimizes of Carbon Dioxide (CO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emission 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010240"/>
                  </a:ext>
                </a:extLst>
              </a:tr>
              <a:tr h="10087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Felipe et al., 2014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Heuristic Approach for the Green Vehicle Routing Problem with Multiple Technologies and Partial Recharges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Considers only Electrical Vehicles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434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2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1793E5-E0D2-4C2F-AF8E-073E65089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22626"/>
              </p:ext>
            </p:extLst>
          </p:nvPr>
        </p:nvGraphicFramePr>
        <p:xfrm>
          <a:off x="1400039" y="2379373"/>
          <a:ext cx="10106161" cy="3248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AF8BA80-EDF0-4A78-8A07-96D1C0924554}"/>
              </a:ext>
            </a:extLst>
          </p:cNvPr>
          <p:cNvSpPr/>
          <p:nvPr/>
        </p:nvSpPr>
        <p:spPr>
          <a:xfrm>
            <a:off x="475980" y="1652463"/>
            <a:ext cx="58346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spcBef>
                <a:spcPts val="1000"/>
              </a:spcBef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to solve GVRP is divided   into three different phases.</a:t>
            </a:r>
          </a:p>
        </p:txBody>
      </p:sp>
    </p:spTree>
    <p:extLst>
      <p:ext uri="{BB962C8B-B14F-4D97-AF65-F5344CB8AC3E}">
        <p14:creationId xmlns:p14="http://schemas.microsoft.com/office/powerpoint/2010/main" val="309549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3" y="2233197"/>
            <a:ext cx="10467304" cy="40241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process to solve GVRP is divided into three different phases.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Clustering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Routes Assignment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Apply Improvement Heuristic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26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: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3" y="2374865"/>
            <a:ext cx="10859037" cy="40241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Two clusters are created as GVRP takes into account two vehicle types.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Electrical Vehicle is considered as Alternative Fuel Vehicle.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Clusters are named as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Clusters are created based on two scores(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Scores are computed using customers location and demand.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534A757-7549-4083-A88B-35C4285BFC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556503"/>
              </p:ext>
            </p:extLst>
          </p:nvPr>
        </p:nvGraphicFramePr>
        <p:xfrm>
          <a:off x="115910" y="350507"/>
          <a:ext cx="5306096" cy="1794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488390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57DCBB1-CC16-4DEB-88F0-13BE16FF156B}" vid="{173169F2-AAD9-4CF3-B100-6E09C1C06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2012</TotalTime>
  <Words>1241</Words>
  <Application>Microsoft Office PowerPoint</Application>
  <PresentationFormat>Widescreen</PresentationFormat>
  <Paragraphs>273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Courier New</vt:lpstr>
      <vt:lpstr>Times New Roman</vt:lpstr>
      <vt:lpstr>Wingdings</vt:lpstr>
      <vt:lpstr>Theme1</vt:lpstr>
      <vt:lpstr>Solving GREEN VEHICLE Routing Problem using heuristic approach</vt:lpstr>
      <vt:lpstr>outlines</vt:lpstr>
      <vt:lpstr>GREEN VEHICLE Routing Problem (gvrP)</vt:lpstr>
      <vt:lpstr>gvrP CONTD…</vt:lpstr>
      <vt:lpstr>Related Study</vt:lpstr>
      <vt:lpstr>Related Study Contd…</vt:lpstr>
      <vt:lpstr>Methodology</vt:lpstr>
      <vt:lpstr>Methodology</vt:lpstr>
      <vt:lpstr>Methodology : CLUSTERING</vt:lpstr>
      <vt:lpstr>CLUSTERING CONTD…</vt:lpstr>
      <vt:lpstr>CLUSTERING CONTD…</vt:lpstr>
      <vt:lpstr>Methodology : Route Assignment</vt:lpstr>
      <vt:lpstr>Route Assignment CONtD…</vt:lpstr>
      <vt:lpstr>Route Assignment CONtD…</vt:lpstr>
      <vt:lpstr>Assign Route CONtD…</vt:lpstr>
      <vt:lpstr>Methodology : Improvement Heuristic</vt:lpstr>
      <vt:lpstr>Improvement Heuristic CONTD..</vt:lpstr>
      <vt:lpstr>Improvement Heuristic CONTD..</vt:lpstr>
      <vt:lpstr>Expected Results</vt:lpstr>
      <vt:lpstr>FUTURE work</vt:lpstr>
      <vt:lpstr>Conclusion</vt:lpstr>
      <vt:lpstr>references</vt:lpstr>
      <vt:lpstr>THANK YOU</vt:lpstr>
      <vt:lpstr>Combinatorial optimization &amp; Integer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Ahsan Habib</dc:creator>
  <cp:lastModifiedBy>Ahsan Habib</cp:lastModifiedBy>
  <cp:revision>87</cp:revision>
  <dcterms:created xsi:type="dcterms:W3CDTF">2019-07-01T01:02:59Z</dcterms:created>
  <dcterms:modified xsi:type="dcterms:W3CDTF">2019-07-03T15:57:57Z</dcterms:modified>
</cp:coreProperties>
</file>